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2" r:id="rId3"/>
    <p:sldMasterId id="2147483684" r:id="rId4"/>
  </p:sldMasterIdLst>
  <p:notesMasterIdLst>
    <p:notesMasterId r:id="rId262"/>
  </p:notesMasterIdLst>
  <p:sldIdLst>
    <p:sldId id="256" r:id="rId5"/>
    <p:sldId id="257" r:id="rId6"/>
    <p:sldId id="356" r:id="rId7"/>
    <p:sldId id="357" r:id="rId8"/>
    <p:sldId id="258" r:id="rId9"/>
    <p:sldId id="259" r:id="rId10"/>
    <p:sldId id="260" r:id="rId11"/>
    <p:sldId id="261" r:id="rId12"/>
    <p:sldId id="262" r:id="rId13"/>
    <p:sldId id="263" r:id="rId14"/>
    <p:sldId id="264" r:id="rId15"/>
    <p:sldId id="265" r:id="rId16"/>
    <p:sldId id="393" r:id="rId17"/>
    <p:sldId id="365" r:id="rId18"/>
    <p:sldId id="366" r:id="rId19"/>
    <p:sldId id="367" r:id="rId20"/>
    <p:sldId id="368" r:id="rId21"/>
    <p:sldId id="369" r:id="rId22"/>
    <p:sldId id="358" r:id="rId23"/>
    <p:sldId id="360" r:id="rId24"/>
    <p:sldId id="361" r:id="rId25"/>
    <p:sldId id="362" r:id="rId26"/>
    <p:sldId id="363" r:id="rId27"/>
    <p:sldId id="364" r:id="rId28"/>
    <p:sldId id="351" r:id="rId29"/>
    <p:sldId id="266" r:id="rId30"/>
    <p:sldId id="267" r:id="rId31"/>
    <p:sldId id="352" r:id="rId32"/>
    <p:sldId id="399" r:id="rId33"/>
    <p:sldId id="353" r:id="rId34"/>
    <p:sldId id="396" r:id="rId35"/>
    <p:sldId id="354"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355" r:id="rId56"/>
    <p:sldId id="287" r:id="rId57"/>
    <p:sldId id="288" r:id="rId58"/>
    <p:sldId id="289" r:id="rId59"/>
    <p:sldId id="290" r:id="rId60"/>
    <p:sldId id="291" r:id="rId61"/>
    <p:sldId id="292" r:id="rId62"/>
    <p:sldId id="293" r:id="rId63"/>
    <p:sldId id="394"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 id="383" r:id="rId78"/>
    <p:sldId id="384" r:id="rId79"/>
    <p:sldId id="385" r:id="rId80"/>
    <p:sldId id="386" r:id="rId81"/>
    <p:sldId id="387" r:id="rId82"/>
    <p:sldId id="388" r:id="rId83"/>
    <p:sldId id="389" r:id="rId84"/>
    <p:sldId id="390" r:id="rId85"/>
    <p:sldId id="391" r:id="rId86"/>
    <p:sldId id="395" r:id="rId87"/>
    <p:sldId id="405" r:id="rId88"/>
    <p:sldId id="403" r:id="rId89"/>
    <p:sldId id="730" r:id="rId90"/>
    <p:sldId id="732" r:id="rId91"/>
    <p:sldId id="731" r:id="rId92"/>
    <p:sldId id="397" r:id="rId93"/>
    <p:sldId id="294" r:id="rId94"/>
    <p:sldId id="398" r:id="rId95"/>
    <p:sldId id="295" r:id="rId96"/>
    <p:sldId id="296" r:id="rId97"/>
    <p:sldId id="297" r:id="rId98"/>
    <p:sldId id="298" r:id="rId99"/>
    <p:sldId id="400" r:id="rId100"/>
    <p:sldId id="733" r:id="rId101"/>
    <p:sldId id="299" r:id="rId102"/>
    <p:sldId id="300" r:id="rId103"/>
    <p:sldId id="401" r:id="rId104"/>
    <p:sldId id="402" r:id="rId105"/>
    <p:sldId id="301" r:id="rId106"/>
    <p:sldId id="302" r:id="rId107"/>
    <p:sldId id="303" r:id="rId108"/>
    <p:sldId id="304" r:id="rId109"/>
    <p:sldId id="305" r:id="rId110"/>
    <p:sldId id="306" r:id="rId111"/>
    <p:sldId id="307" r:id="rId112"/>
    <p:sldId id="734" r:id="rId113"/>
    <p:sldId id="308" r:id="rId114"/>
    <p:sldId id="309" r:id="rId115"/>
    <p:sldId id="310" r:id="rId116"/>
    <p:sldId id="311" r:id="rId117"/>
    <p:sldId id="312" r:id="rId118"/>
    <p:sldId id="313" r:id="rId119"/>
    <p:sldId id="314" r:id="rId120"/>
    <p:sldId id="315" r:id="rId121"/>
    <p:sldId id="316" r:id="rId122"/>
    <p:sldId id="317" r:id="rId123"/>
    <p:sldId id="318" r:id="rId124"/>
    <p:sldId id="319" r:id="rId125"/>
    <p:sldId id="320" r:id="rId126"/>
    <p:sldId id="321" r:id="rId127"/>
    <p:sldId id="322" r:id="rId128"/>
    <p:sldId id="323" r:id="rId129"/>
    <p:sldId id="407" r:id="rId130"/>
    <p:sldId id="406" r:id="rId131"/>
    <p:sldId id="324" r:id="rId132"/>
    <p:sldId id="325" r:id="rId133"/>
    <p:sldId id="326" r:id="rId134"/>
    <p:sldId id="408" r:id="rId135"/>
    <p:sldId id="409" r:id="rId136"/>
    <p:sldId id="410" r:id="rId137"/>
    <p:sldId id="411" r:id="rId138"/>
    <p:sldId id="412" r:id="rId139"/>
    <p:sldId id="413" r:id="rId140"/>
    <p:sldId id="414" r:id="rId141"/>
    <p:sldId id="327" r:id="rId142"/>
    <p:sldId id="328" r:id="rId143"/>
    <p:sldId id="329" r:id="rId144"/>
    <p:sldId id="330" r:id="rId145"/>
    <p:sldId id="331" r:id="rId146"/>
    <p:sldId id="332" r:id="rId147"/>
    <p:sldId id="415" r:id="rId148"/>
    <p:sldId id="601" r:id="rId149"/>
    <p:sldId id="602" r:id="rId150"/>
    <p:sldId id="603" r:id="rId151"/>
    <p:sldId id="604" r:id="rId152"/>
    <p:sldId id="605" r:id="rId153"/>
    <p:sldId id="606" r:id="rId154"/>
    <p:sldId id="416" r:id="rId155"/>
    <p:sldId id="723" r:id="rId156"/>
    <p:sldId id="724" r:id="rId157"/>
    <p:sldId id="722" r:id="rId158"/>
    <p:sldId id="725" r:id="rId159"/>
    <p:sldId id="726" r:id="rId160"/>
    <p:sldId id="727" r:id="rId161"/>
    <p:sldId id="728" r:id="rId162"/>
    <p:sldId id="417" r:id="rId163"/>
    <p:sldId id="418" r:id="rId164"/>
    <p:sldId id="419" r:id="rId165"/>
    <p:sldId id="420" r:id="rId166"/>
    <p:sldId id="421" r:id="rId167"/>
    <p:sldId id="422" r:id="rId168"/>
    <p:sldId id="423" r:id="rId169"/>
    <p:sldId id="424" r:id="rId170"/>
    <p:sldId id="431" r:id="rId171"/>
    <p:sldId id="432" r:id="rId172"/>
    <p:sldId id="569" r:id="rId173"/>
    <p:sldId id="571" r:id="rId174"/>
    <p:sldId id="572" r:id="rId175"/>
    <p:sldId id="729" r:id="rId176"/>
    <p:sldId id="573" r:id="rId177"/>
    <p:sldId id="574" r:id="rId178"/>
    <p:sldId id="575" r:id="rId179"/>
    <p:sldId id="576" r:id="rId180"/>
    <p:sldId id="577" r:id="rId181"/>
    <p:sldId id="578" r:id="rId182"/>
    <p:sldId id="425" r:id="rId183"/>
    <p:sldId id="426" r:id="rId184"/>
    <p:sldId id="428" r:id="rId185"/>
    <p:sldId id="580" r:id="rId186"/>
    <p:sldId id="581" r:id="rId187"/>
    <p:sldId id="582" r:id="rId188"/>
    <p:sldId id="678" r:id="rId189"/>
    <p:sldId id="590" r:id="rId190"/>
    <p:sldId id="591" r:id="rId191"/>
    <p:sldId id="592" r:id="rId192"/>
    <p:sldId id="593" r:id="rId193"/>
    <p:sldId id="597" r:id="rId194"/>
    <p:sldId id="598" r:id="rId195"/>
    <p:sldId id="599" r:id="rId196"/>
    <p:sldId id="600" r:id="rId197"/>
    <p:sldId id="594" r:id="rId198"/>
    <p:sldId id="595" r:id="rId199"/>
    <p:sldId id="596" r:id="rId200"/>
    <p:sldId id="676" r:id="rId201"/>
    <p:sldId id="677" r:id="rId202"/>
    <p:sldId id="429" r:id="rId203"/>
    <p:sldId id="430" r:id="rId204"/>
    <p:sldId id="671" r:id="rId205"/>
    <p:sldId id="648" r:id="rId206"/>
    <p:sldId id="649" r:id="rId207"/>
    <p:sldId id="650" r:id="rId208"/>
    <p:sldId id="651" r:id="rId209"/>
    <p:sldId id="675" r:id="rId210"/>
    <p:sldId id="653" r:id="rId211"/>
    <p:sldId id="654" r:id="rId212"/>
    <p:sldId id="655" r:id="rId213"/>
    <p:sldId id="656" r:id="rId214"/>
    <p:sldId id="657" r:id="rId215"/>
    <p:sldId id="658" r:id="rId216"/>
    <p:sldId id="659" r:id="rId217"/>
    <p:sldId id="660" r:id="rId218"/>
    <p:sldId id="661" r:id="rId219"/>
    <p:sldId id="662" r:id="rId220"/>
    <p:sldId id="663" r:id="rId221"/>
    <p:sldId id="664" r:id="rId222"/>
    <p:sldId id="665" r:id="rId223"/>
    <p:sldId id="666" r:id="rId224"/>
    <p:sldId id="667" r:id="rId225"/>
    <p:sldId id="668" r:id="rId226"/>
    <p:sldId id="669" r:id="rId227"/>
    <p:sldId id="670" r:id="rId228"/>
    <p:sldId id="721" r:id="rId229"/>
    <p:sldId id="705" r:id="rId230"/>
    <p:sldId id="706" r:id="rId231"/>
    <p:sldId id="707" r:id="rId232"/>
    <p:sldId id="708" r:id="rId233"/>
    <p:sldId id="709" r:id="rId234"/>
    <p:sldId id="710" r:id="rId235"/>
    <p:sldId id="711" r:id="rId236"/>
    <p:sldId id="712" r:id="rId237"/>
    <p:sldId id="713" r:id="rId238"/>
    <p:sldId id="714" r:id="rId239"/>
    <p:sldId id="715" r:id="rId240"/>
    <p:sldId id="716" r:id="rId241"/>
    <p:sldId id="717" r:id="rId242"/>
    <p:sldId id="718" r:id="rId243"/>
    <p:sldId id="333" r:id="rId244"/>
    <p:sldId id="334" r:id="rId245"/>
    <p:sldId id="335" r:id="rId246"/>
    <p:sldId id="336" r:id="rId247"/>
    <p:sldId id="337" r:id="rId248"/>
    <p:sldId id="338" r:id="rId249"/>
    <p:sldId id="339" r:id="rId250"/>
    <p:sldId id="340" r:id="rId251"/>
    <p:sldId id="341" r:id="rId252"/>
    <p:sldId id="342" r:id="rId253"/>
    <p:sldId id="343" r:id="rId254"/>
    <p:sldId id="344" r:id="rId255"/>
    <p:sldId id="345" r:id="rId256"/>
    <p:sldId id="346" r:id="rId257"/>
    <p:sldId id="347" r:id="rId258"/>
    <p:sldId id="348" r:id="rId259"/>
    <p:sldId id="349" r:id="rId260"/>
    <p:sldId id="350" r:id="rId261"/>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p:cViewPr varScale="1">
        <p:scale>
          <a:sx n="64" d="100"/>
          <a:sy n="64" d="100"/>
        </p:scale>
        <p:origin x="138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slide" Target="slides/slide24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260" Type="http://schemas.openxmlformats.org/officeDocument/2006/relationships/slide" Target="slides/slide256.xml"/><Relationship Id="rId265"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slide" Target="slides/slide25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slide" Target="slides/slide257.xml"/><Relationship Id="rId266" Type="http://schemas.openxmlformats.org/officeDocument/2006/relationships/tableStyles" Target="tableStyles.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presProps" Target="pres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0T11:05:55.265"/>
    </inkml:context>
    <inkml:brush xml:id="br0">
      <inkml:brushProperty name="width" value="0.05292" units="cm"/>
      <inkml:brushProperty name="height" value="0.05292" units="cm"/>
      <inkml:brushProperty name="color" value="#FF0000"/>
    </inkml:brush>
  </inkml:definitions>
  <inkml:trace contextRef="#ctx0" brushRef="#br0">5786 12299 0,'45'0'31,"-45"89"16,0-44-31,0 0 0,0 0-1,-45 0 1,-45 0-1,45 0 32,1 0-31,-1-1-16,-45 1 62,-44 0-30,89 0-1,0-45 0,0 0-15,0 0-16,0 0 15,-44 0 1,-1 0-16,45 45 16,0-45 109,0 0-110,1 0 17,-1 0 46,45-45-63,-45 45-15,0-45 16,0 45-16,0 0 109,-89 0-93,89-90 0,0 90-1,0 0 282,45-44-297,-45 44 125,1 0 109,-1 0-187,0 0 0,0 0 31,45-90 188,0 45-250,45 0 124,-45 90-124,0 0-1,0 45 1,0-46 0,0 46 15,0-45-15,0 45 15,0-135 250,0-45-265,45 45-1,-45 0 1,45 45 0,-45-44-1,0-1 1,0 0-1,44 0 1,1-45 0,0 45-1,0 0 204,0 45-188,0 0-15,-1 0 0,1 0-1,0 0 1,90 45 15</inkml:trace>
  <inkml:trace contextRef="#ctx0" brushRef="#br0" timeOffset="2775.94">6818 8797 0,'-45'0'110,"0"0"-63,0 0-32,0 0 32,0 0 0,-44 0-47,-46 0 47,45 0-31,46 45 15,-1 0-31,-45 0 31,45-45 32,45 45 140,0 45-203,0-45 15,0 0 1,0-1 0,0 1-1,0 0 1,0 0-1,0 0 17,0 0-17,0 0 1,0 0 15,0 0-15,-45-1-1,45 1-15,0 0 47,0 0-31,0 0 15,0 0-15,-45 0 46</inkml:trace>
  <inkml:trace contextRef="#ctx0" brushRef="#br0" timeOffset="4231.7">5831 9605 0,'0'45'281,"0"45"-250,0-45 16,0 0-16,45 0 1,0-45 77,-1 0 16,46 0-109,-45 0-1,0-90 1,0 90-16,0-90 16,-45 45-16,44 0 15,46 45 1,-90-44-16,45 44 15,-45-45 1,0 0 0,45 0 15</inkml:trace>
  <inkml:trace contextRef="#ctx0" brushRef="#br0" timeOffset="5736.9">6638 8887 0,'-45'0'125,"45"90"-109,45-90-1,0 45 1,-45 0 0,45 0-16,0 0 15,0-1-15,-1 1 16,1 45 15,45-45 0,-90 0-15,90 0 0,-46 0 30,1-45-30,0 45-16,0-45 16,-45 44-1,90-44 1,-45 45 15,-1-45 32,1 0-48,0 0 1,45 0 0,-45 0-1,44 45-15,-44-45 16,0 0-1,45 0 79,-45 45-78</inkml:trace>
  <inkml:trace contextRef="#ctx0" brushRef="#br0" timeOffset="7344.48">7849 9561 0,'-45'-45'47,"45"0"16,45 45 46,45 0-78,-45 45 16,-45 0-31,44-45 15,1 44-15,0 1 15,0 0 16,-45 0-31,0 0 155,0 0-155,0 0 15</inkml:trace>
  <inkml:trace contextRef="#ctx0" brushRef="#br0" timeOffset="12497.24">4934 15441 0,'45'0'235,"0"0"-220,-1 0 32,46 0-16,-45-45 16,0 45 31,45 0-62,-1-45 0,-44 45 296</inkml:trace>
  <inkml:trace contextRef="#ctx0" brushRef="#br0" timeOffset="14496.9">5068 15081 0,'-44'-44'110,"44"133"-63,0-44-32,-45 45 1,45-45-1,-45 0-15,0-45 47,45 45-31,0 0 31,0-1 172,0 1-173,45-45-46,89 45 32,-89-45 30,0 0-62,0 0 78,0 0-62,0 45 125,44-45-16,-44 45-110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0T11:14:52.049"/>
    </inkml:context>
    <inkml:brush xml:id="br0">
      <inkml:brushProperty name="width" value="0.05292" units="cm"/>
      <inkml:brushProperty name="height" value="0.05292" units="cm"/>
      <inkml:brushProperty name="color" value="#FF0000"/>
    </inkml:brush>
  </inkml:definitions>
  <inkml:trace contextRef="#ctx0" brushRef="#br0">6728 12254 0,'45'-45'172,"44"45"-156,1 0-1,0 0 1,-45 0-16,89 0 16,1 0-16,-1 0 15,46 0-15,-1 0 16,0 0-16,1 0 15,-1 0-15,-44 0 16,-1 0-16,1 0 16,-1 0-16,-44 0 15,0 0-15,-45 0 16,-1 0-16,1 0 16,0 0 15,45 0-31,0-45 15,-1 45-15,46 0 16,-1 0 0,-89 0-16,0 0 15</inkml:trace>
  <inkml:trace contextRef="#ctx0" brushRef="#br0" timeOffset="1400">8925 11625 0,'90'45'125,"-90"0"-125,90-45 16,-45 45 0,-1 0-1,-44 0-15,90 0 16,-45-1 15,0 1-15,45 0-16,-46 0 15,1-45 1,45 135-16,-45-135 16,0 45 30,-1-45-30,1 0 0,0 89 234,-45 1-219,0-45-15,-45-45-16,45 45 15,-45-45-15,1 90 16,-46-90-1,0 45 1,45 0 0,1-1-16,-1-44 15,0 45-15,0-45 16,0 0-16,0 0 16,0 45-16,1 0 15</inkml:trace>
  <inkml:trace contextRef="#ctx0" brushRef="#br0" timeOffset="2966.52">7131 14273 0,'90'0'156,"45"0"-140,-90 0-1,44 0-15,46 0 16,-46 0-16,91 0 15,-46 0-15,46 0 16,-46 0-16,46 0 16,-46 0-16,-44 0 15,45 0-15,-91 0 16,1 0-16,0 0 16,0 0-16,45 0 15,-1 0 1,1 0-16</inkml:trace>
  <inkml:trace contextRef="#ctx0" brushRef="#br0" timeOffset="4439.42">8342 13914 0,'90'0'140,"0"0"-124,-1 45 0,-44-45 15,0 0-31,-45 45 15,45 0 1,45 0 0,-45-45-16,44 45 15,-44 0 1,0-45 0,0 0-16,-45 45 31,45-45-16,-1 0 17,-44 44 202,0 46-234,0-45 16,-44 45-16,-1-45 15,-90 45-15,46-46 16,-46 46-16,0 45 16,91-90-16,-91 45 15,90-90 1,0 0 46,45 44-46</inkml:trace>
  <inkml:trace contextRef="#ctx0" brushRef="#br0" timeOffset="7143.79">1346 11850 0,'0'45'250,"0"-1"-250,0 46 16,0-45 15,0 0-16,0 0 17,0 0-17,0 0 17,0 0-17,0-1 1,0 1 15,0 0 0,0 0-15,0 0 312</inkml:trace>
  <inkml:trace contextRef="#ctx0" brushRef="#br0" timeOffset="9270.41">1256 14363 0,'0'-90'156,"0"1"-125,0 44-15,45 0 0,0 0-1,-45 0 17,45 45-17,0-45 16,-45 90 251,0 0-267,0 0-15,0 45 32,0-45-32,0-1 31,0 1-16,0 0-15,0 0 16,0 45 0,-45-45-1,45 0 1,0 0 0,-45-1-16,45 46 15,-45-90 1,45 45-1,-45-45 1,45 45 0,0 0-1,-44 0 79,-1-45-78,90 0 218,-1 0-234,1 0 16,0 0-1,0 0-15,45 0 16,-1 0-16,-44 0 16,0 0-1,45 0 63,-1 90-62,1-90-16,45 0 16,-46 0-16,-44 44 15,0-44 1</inkml:trace>
  <inkml:trace contextRef="#ctx0" brushRef="#br0" timeOffset="11279.9">1256 15800 0,'45'0'125,"0"0"-109,0 0-1,0 0 1,0 0 62,44 44-15,-44-44-1,-45 45 1,45-45-32,-45 90 0,0-45 0,0 45-15,0-45-16,-90 0 16,1-1-1,89 1 1,-45-45-16,0 45 16,0-45 15,45 45 47,0 0 156,0 0-218,45-45 0,0 45-1,0 0 16,-45 0-15,0-1 0,45-44-1,-45 45-15,0 0 16,0 0-16,0 0 31,0 45-15,0-45 15,0 0-31,-45-1 16,0 46-1,0-90 1,-45 0-16,1 0 31,44 0-15,0 0 31,0 0-32,0 0-15,0 0 32,45-45-17,-44 0 16,44 1-15,0-1-16,0 0 16,0 0-1</inkml:trace>
  <inkml:trace contextRef="#ctx0" brushRef="#br0" timeOffset="13070.72">673 18044 0,'45'0'109,"0"0"-109,0 45 32,-45 45-17,0-46-15,0 46 16,45-45-16,-45 45 16,0-45-1,0 45 1,0-46-1,0 1 32,0 0-31,90-45 187,-46 0-187,1-45-16,0-44 15,0 44 1,-45 0 0,0 0-16,45-45 15,-45 0-15,45 45 16,-1 1-1,-44-1 17,0 0 108,45 45-124,-45 45 0,0 44-1,0 1-15,0 0 16,0-45-16,0 90 15,0-91-15,0 91 16,0 0-16,0-90 16,0 44-16,0-44 15,0 0-15,0 45 16,0-45 0,0 0-16,0 0 15,0 44 1,0-44-1,0 0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6C60945F-E086-4451-9430-266B744BCE9A}" type="datetimeFigureOut">
              <a:rPr lang="en-IN" smtClean="0"/>
              <a:t>07-02-2023</a:t>
            </a:fld>
            <a:endParaRPr lang="en-IN" dirty="0"/>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152F7DF1-5FF8-4719-BB13-93B4D3EB4BAE}" type="slidenum">
              <a:rPr lang="en-IN" smtClean="0"/>
              <a:t>‹#›</a:t>
            </a:fld>
            <a:endParaRPr lang="en-IN" dirty="0"/>
          </a:p>
        </p:txBody>
      </p:sp>
    </p:spTree>
    <p:extLst>
      <p:ext uri="{BB962C8B-B14F-4D97-AF65-F5344CB8AC3E}">
        <p14:creationId xmlns:p14="http://schemas.microsoft.com/office/powerpoint/2010/main" val="3688568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2F7DF1-5FF8-4719-BB13-93B4D3EB4BAE}" type="slidenum">
              <a:rPr lang="en-IN" smtClean="0"/>
              <a:t>128</a:t>
            </a:fld>
            <a:endParaRPr lang="en-IN"/>
          </a:p>
        </p:txBody>
      </p:sp>
    </p:spTree>
    <p:extLst>
      <p:ext uri="{BB962C8B-B14F-4D97-AF65-F5344CB8AC3E}">
        <p14:creationId xmlns:p14="http://schemas.microsoft.com/office/powerpoint/2010/main" val="2794371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b="0" i="0" dirty="0">
                <a:effectLst/>
                <a:latin typeface="Roboto" panose="02000000000000000000" pitchFamily="2" charset="0"/>
              </a:rPr>
              <a:t>It was originally the structure of electronic components and their input and output terminals in electronic technology.</a:t>
            </a:r>
          </a:p>
          <a:p>
            <a:br>
              <a:rPr lang="en-GB" dirty="0"/>
            </a:br>
            <a:endParaRPr lang="en-IN" dirty="0"/>
          </a:p>
        </p:txBody>
      </p:sp>
      <p:sp>
        <p:nvSpPr>
          <p:cNvPr id="4" name="Slide Number Placeholder 3"/>
          <p:cNvSpPr>
            <a:spLocks noGrp="1"/>
          </p:cNvSpPr>
          <p:nvPr>
            <p:ph type="sldNum" sz="quarter" idx="5"/>
          </p:nvPr>
        </p:nvSpPr>
        <p:spPr/>
        <p:txBody>
          <a:bodyPr/>
          <a:lstStyle/>
          <a:p>
            <a:fld id="{152F7DF1-5FF8-4719-BB13-93B4D3EB4BAE}" type="slidenum">
              <a:rPr lang="en-IN" smtClean="0"/>
              <a:t>135</a:t>
            </a:fld>
            <a:endParaRPr lang="en-IN"/>
          </a:p>
        </p:txBody>
      </p:sp>
    </p:spTree>
    <p:extLst>
      <p:ext uri="{BB962C8B-B14F-4D97-AF65-F5344CB8AC3E}">
        <p14:creationId xmlns:p14="http://schemas.microsoft.com/office/powerpoint/2010/main" val="884542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Roboto" panose="02000000000000000000" pitchFamily="2" charset="0"/>
              </a:rPr>
              <a:t>In summary, when designing the function, we must design a function with </a:t>
            </a:r>
            <a:r>
              <a:rPr lang="en-GB" b="1" i="0" dirty="0">
                <a:effectLst/>
                <a:latin typeface="Roboto" panose="02000000000000000000" pitchFamily="2" charset="0"/>
              </a:rPr>
              <a:t>high fan-in and reasonable fan-out</a:t>
            </a:r>
            <a:endParaRPr lang="en-IN" dirty="0"/>
          </a:p>
        </p:txBody>
      </p:sp>
      <p:sp>
        <p:nvSpPr>
          <p:cNvPr id="4" name="Slide Number Placeholder 3"/>
          <p:cNvSpPr>
            <a:spLocks noGrp="1"/>
          </p:cNvSpPr>
          <p:nvPr>
            <p:ph type="sldNum" sz="quarter" idx="5"/>
          </p:nvPr>
        </p:nvSpPr>
        <p:spPr/>
        <p:txBody>
          <a:bodyPr/>
          <a:lstStyle/>
          <a:p>
            <a:fld id="{152F7DF1-5FF8-4719-BB13-93B4D3EB4BAE}" type="slidenum">
              <a:rPr lang="en-IN" smtClean="0"/>
              <a:t>137</a:t>
            </a:fld>
            <a:endParaRPr lang="en-IN"/>
          </a:p>
        </p:txBody>
      </p:sp>
    </p:spTree>
    <p:extLst>
      <p:ext uri="{BB962C8B-B14F-4D97-AF65-F5344CB8AC3E}">
        <p14:creationId xmlns:p14="http://schemas.microsoft.com/office/powerpoint/2010/main" val="153060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529458" y="2581275"/>
            <a:ext cx="2411729" cy="1053845"/>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1590675" y="4158614"/>
            <a:ext cx="1942337" cy="1343405"/>
          </a:xfrm>
          <a:prstGeom prst="rect">
            <a:avLst/>
          </a:prstGeom>
          <a:blipFill>
            <a:blip r:embed="rId3" cstate="print"/>
            <a:stretch>
              <a:fillRect/>
            </a:stretch>
          </a:blipFill>
        </p:spPr>
        <p:txBody>
          <a:bodyPr wrap="square" lIns="0" tIns="0" rIns="0" bIns="0" rtlCol="0"/>
          <a:lstStyle/>
          <a:p>
            <a:endParaRPr dirty="0"/>
          </a:p>
        </p:txBody>
      </p:sp>
      <p:sp>
        <p:nvSpPr>
          <p:cNvPr id="18" name="bk object 18"/>
          <p:cNvSpPr/>
          <p:nvPr/>
        </p:nvSpPr>
        <p:spPr>
          <a:xfrm>
            <a:off x="3654170" y="4160139"/>
            <a:ext cx="2413253" cy="1341881"/>
          </a:xfrm>
          <a:prstGeom prst="rect">
            <a:avLst/>
          </a:prstGeom>
          <a:blipFill>
            <a:blip r:embed="rId4" cstate="print"/>
            <a:stretch>
              <a:fillRect/>
            </a:stretch>
          </a:blipFill>
        </p:spPr>
        <p:txBody>
          <a:bodyPr wrap="square" lIns="0" tIns="0" rIns="0" bIns="0" rtlCol="0"/>
          <a:lstStyle/>
          <a:p>
            <a:endParaRPr dirty="0"/>
          </a:p>
        </p:txBody>
      </p:sp>
      <p:sp>
        <p:nvSpPr>
          <p:cNvPr id="19" name="bk object 19"/>
          <p:cNvSpPr/>
          <p:nvPr/>
        </p:nvSpPr>
        <p:spPr>
          <a:xfrm>
            <a:off x="5867400" y="685799"/>
            <a:ext cx="3352800" cy="2913888"/>
          </a:xfrm>
          <a:prstGeom prst="rect">
            <a:avLst/>
          </a:prstGeom>
          <a:blipFill>
            <a:blip r:embed="rId5" cstate="print"/>
            <a:stretch>
              <a:fillRect/>
            </a:stretch>
          </a:blip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954738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AB89-6416-4B8D-8775-FA98101CAC8A}"/>
              </a:ext>
            </a:extLst>
          </p:cNvPr>
          <p:cNvSpPr>
            <a:spLocks noGrp="1"/>
          </p:cNvSpPr>
          <p:nvPr>
            <p:ph type="ctrTitle"/>
          </p:nvPr>
        </p:nvSpPr>
        <p:spPr>
          <a:xfrm>
            <a:off x="1257300" y="1272011"/>
            <a:ext cx="7543800" cy="2705947"/>
          </a:xfrm>
          <a:prstGeom prst="rect">
            <a:avLst/>
          </a:prstGeom>
        </p:spPr>
        <p:txBody>
          <a:bodyPr anchor="b"/>
          <a:lstStyle>
            <a:lvl1pPr algn="ctr">
              <a:defRPr sz="66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EDDA5032-A5CB-4443-8A4A-47D4C1C25B3F}"/>
              </a:ext>
            </a:extLst>
          </p:cNvPr>
          <p:cNvSpPr>
            <a:spLocks noGrp="1"/>
          </p:cNvSpPr>
          <p:nvPr>
            <p:ph type="subTitle" idx="1"/>
          </p:nvPr>
        </p:nvSpPr>
        <p:spPr>
          <a:xfrm>
            <a:off x="1257300" y="4082310"/>
            <a:ext cx="7543800" cy="1876530"/>
          </a:xfrm>
          <a:prstGeom prst="rect">
            <a:avLst/>
          </a:prstGeo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dirty="0"/>
              <a:t>Click to edit Master subtitle style</a:t>
            </a:r>
            <a:endParaRPr lang="en-IN" dirty="0"/>
          </a:p>
        </p:txBody>
      </p:sp>
      <p:sp>
        <p:nvSpPr>
          <p:cNvPr id="4" name="Slide Number Placeholder 3">
            <a:extLst>
              <a:ext uri="{FF2B5EF4-FFF2-40B4-BE49-F238E27FC236}">
                <a16:creationId xmlns:a16="http://schemas.microsoft.com/office/drawing/2014/main" id="{4628B50B-7B5F-46A6-92A3-DE6C21B6491F}"/>
              </a:ext>
            </a:extLst>
          </p:cNvPr>
          <p:cNvSpPr>
            <a:spLocks noGrp="1"/>
          </p:cNvSpPr>
          <p:nvPr>
            <p:ph type="sldNum" sz="quarter" idx="10"/>
          </p:nvPr>
        </p:nvSpPr>
        <p:spPr/>
        <p:txBody>
          <a:bodyPr/>
          <a:lstStyle>
            <a:lvl1pPr>
              <a:defRPr/>
            </a:lvl1pPr>
          </a:lstStyle>
          <a:p>
            <a:pPr>
              <a:defRPr/>
            </a:pPr>
            <a:fld id="{8C286A77-2504-4226-829F-E11BC46CAC36}" type="slidenum">
              <a:rPr lang="en-US" altLang="en-US"/>
              <a:pPr>
                <a:defRPr/>
              </a:pPr>
              <a:t>‹#›</a:t>
            </a:fld>
            <a:endParaRPr lang="en-US" altLang="en-US" dirty="0"/>
          </a:p>
        </p:txBody>
      </p:sp>
    </p:spTree>
    <p:extLst>
      <p:ext uri="{BB962C8B-B14F-4D97-AF65-F5344CB8AC3E}">
        <p14:creationId xmlns:p14="http://schemas.microsoft.com/office/powerpoint/2010/main" val="254587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508B-8554-4FCD-9619-C4CB4BDE33C7}"/>
              </a:ext>
            </a:extLst>
          </p:cNvPr>
          <p:cNvSpPr>
            <a:spLocks noGrp="1"/>
          </p:cNvSpPr>
          <p:nvPr>
            <p:ph type="title"/>
          </p:nvPr>
        </p:nvSpPr>
        <p:spPr>
          <a:xfrm>
            <a:off x="691515" y="413809"/>
            <a:ext cx="8675370" cy="1502305"/>
          </a:xfrm>
          <a:prstGeom prst="rect">
            <a:avLst/>
          </a:prstGeom>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1874A374-37A5-4DAF-A41B-09C9B4630FC8}"/>
              </a:ext>
            </a:extLst>
          </p:cNvPr>
          <p:cNvSpPr>
            <a:spLocks noGrp="1"/>
          </p:cNvSpPr>
          <p:nvPr>
            <p:ph idx="1"/>
          </p:nvPr>
        </p:nvSpPr>
        <p:spPr>
          <a:xfrm>
            <a:off x="586740" y="2592599"/>
            <a:ext cx="8675370" cy="493151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Slide Number Placeholder 3">
            <a:extLst>
              <a:ext uri="{FF2B5EF4-FFF2-40B4-BE49-F238E27FC236}">
                <a16:creationId xmlns:a16="http://schemas.microsoft.com/office/drawing/2014/main" id="{90A37213-DFB7-43B7-AA01-7A6331D4B05F}"/>
              </a:ext>
            </a:extLst>
          </p:cNvPr>
          <p:cNvSpPr>
            <a:spLocks noGrp="1"/>
          </p:cNvSpPr>
          <p:nvPr>
            <p:ph type="sldNum" sz="quarter" idx="10"/>
          </p:nvPr>
        </p:nvSpPr>
        <p:spPr/>
        <p:txBody>
          <a:bodyPr/>
          <a:lstStyle>
            <a:lvl1pPr>
              <a:defRPr/>
            </a:lvl1pPr>
          </a:lstStyle>
          <a:p>
            <a:pPr>
              <a:defRPr/>
            </a:pPr>
            <a:fld id="{0314B9FC-F7FA-4A5F-A68B-9084E75933A3}" type="slidenum">
              <a:rPr lang="en-US" altLang="en-US"/>
              <a:pPr>
                <a:defRPr/>
              </a:pPr>
              <a:t>‹#›</a:t>
            </a:fld>
            <a:endParaRPr lang="en-US" altLang="en-US" dirty="0"/>
          </a:p>
        </p:txBody>
      </p:sp>
    </p:spTree>
    <p:extLst>
      <p:ext uri="{BB962C8B-B14F-4D97-AF65-F5344CB8AC3E}">
        <p14:creationId xmlns:p14="http://schemas.microsoft.com/office/powerpoint/2010/main" val="769394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598D-A351-4E13-90C7-5823E8E5633C}"/>
              </a:ext>
            </a:extLst>
          </p:cNvPr>
          <p:cNvSpPr>
            <a:spLocks noGrp="1"/>
          </p:cNvSpPr>
          <p:nvPr>
            <p:ph type="title"/>
          </p:nvPr>
        </p:nvSpPr>
        <p:spPr>
          <a:xfrm>
            <a:off x="686277" y="1937704"/>
            <a:ext cx="8675370" cy="3233102"/>
          </a:xfrm>
          <a:prstGeom prst="rect">
            <a:avLst/>
          </a:prstGeom>
        </p:spPr>
        <p:txBody>
          <a:bodyPr anchor="b"/>
          <a:lstStyle>
            <a:lvl1pPr>
              <a:defRPr sz="66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C270C79-5BD7-4A65-A6BE-E7589C8F5B3A}"/>
              </a:ext>
            </a:extLst>
          </p:cNvPr>
          <p:cNvSpPr>
            <a:spLocks noGrp="1"/>
          </p:cNvSpPr>
          <p:nvPr>
            <p:ph type="body" idx="1"/>
          </p:nvPr>
        </p:nvSpPr>
        <p:spPr>
          <a:xfrm>
            <a:off x="686277" y="5201392"/>
            <a:ext cx="8675370" cy="1700212"/>
          </a:xfrm>
          <a:prstGeom prst="rect">
            <a:avLst/>
          </a:prstGeom>
        </p:spPr>
        <p:txBody>
          <a:bodyPr/>
          <a:lstStyle>
            <a:lvl1pPr marL="0" indent="0">
              <a:buNone/>
              <a:defRPr sz="2640"/>
            </a:lvl1pPr>
            <a:lvl2pPr marL="502920" indent="0">
              <a:buNone/>
              <a:defRPr sz="2200"/>
            </a:lvl2pPr>
            <a:lvl3pPr marL="1005840" indent="0">
              <a:buNone/>
              <a:defRPr sz="1980"/>
            </a:lvl3pPr>
            <a:lvl4pPr marL="1508760" indent="0">
              <a:buNone/>
              <a:defRPr sz="1760"/>
            </a:lvl4pPr>
            <a:lvl5pPr marL="2011680" indent="0">
              <a:buNone/>
              <a:defRPr sz="1760"/>
            </a:lvl5pPr>
            <a:lvl6pPr marL="2514600" indent="0">
              <a:buNone/>
              <a:defRPr sz="1760"/>
            </a:lvl6pPr>
            <a:lvl7pPr marL="3017520" indent="0">
              <a:buNone/>
              <a:defRPr sz="1760"/>
            </a:lvl7pPr>
            <a:lvl8pPr marL="3520440" indent="0">
              <a:buNone/>
              <a:defRPr sz="1760"/>
            </a:lvl8pPr>
            <a:lvl9pPr marL="4023360" indent="0">
              <a:buNone/>
              <a:defRPr sz="1760"/>
            </a:lvl9pPr>
          </a:lstStyle>
          <a:p>
            <a:pPr lvl="0"/>
            <a:r>
              <a:rPr lang="en-US"/>
              <a:t>Click to edit Master text styles</a:t>
            </a:r>
          </a:p>
        </p:txBody>
      </p:sp>
      <p:sp>
        <p:nvSpPr>
          <p:cNvPr id="4" name="Slide Number Placeholder 3">
            <a:extLst>
              <a:ext uri="{FF2B5EF4-FFF2-40B4-BE49-F238E27FC236}">
                <a16:creationId xmlns:a16="http://schemas.microsoft.com/office/drawing/2014/main" id="{83A490C4-F426-4610-BA9D-B0E06299CE0E}"/>
              </a:ext>
            </a:extLst>
          </p:cNvPr>
          <p:cNvSpPr>
            <a:spLocks noGrp="1"/>
          </p:cNvSpPr>
          <p:nvPr>
            <p:ph type="sldNum" sz="quarter" idx="10"/>
          </p:nvPr>
        </p:nvSpPr>
        <p:spPr/>
        <p:txBody>
          <a:bodyPr/>
          <a:lstStyle>
            <a:lvl1pPr>
              <a:defRPr/>
            </a:lvl1pPr>
          </a:lstStyle>
          <a:p>
            <a:pPr>
              <a:defRPr/>
            </a:pPr>
            <a:fld id="{167BBFC6-8509-4D29-8497-A599BFB10EFE}" type="slidenum">
              <a:rPr lang="en-US" altLang="en-US"/>
              <a:pPr>
                <a:defRPr/>
              </a:pPr>
              <a:t>‹#›</a:t>
            </a:fld>
            <a:endParaRPr lang="en-US" altLang="en-US" dirty="0"/>
          </a:p>
        </p:txBody>
      </p:sp>
    </p:spTree>
    <p:extLst>
      <p:ext uri="{BB962C8B-B14F-4D97-AF65-F5344CB8AC3E}">
        <p14:creationId xmlns:p14="http://schemas.microsoft.com/office/powerpoint/2010/main" val="3540148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B3F5-42E1-47A3-A21E-FB6B83B8261A}"/>
              </a:ext>
            </a:extLst>
          </p:cNvPr>
          <p:cNvSpPr>
            <a:spLocks noGrp="1"/>
          </p:cNvSpPr>
          <p:nvPr>
            <p:ph type="title"/>
          </p:nvPr>
        </p:nvSpPr>
        <p:spPr>
          <a:xfrm>
            <a:off x="691515" y="413809"/>
            <a:ext cx="8675370" cy="150230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806024-0A4A-4A9D-9FE9-6FBE908CEC7F}"/>
              </a:ext>
            </a:extLst>
          </p:cNvPr>
          <p:cNvSpPr>
            <a:spLocks noGrp="1"/>
          </p:cNvSpPr>
          <p:nvPr>
            <p:ph sz="half" idx="1"/>
          </p:nvPr>
        </p:nvSpPr>
        <p:spPr>
          <a:xfrm>
            <a:off x="691515" y="2069042"/>
            <a:ext cx="4253865" cy="49315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6EC4AC-DA3E-4AFB-BFCE-FD17481D95F4}"/>
              </a:ext>
            </a:extLst>
          </p:cNvPr>
          <p:cNvSpPr>
            <a:spLocks noGrp="1"/>
          </p:cNvSpPr>
          <p:nvPr>
            <p:ph sz="half" idx="2"/>
          </p:nvPr>
        </p:nvSpPr>
        <p:spPr>
          <a:xfrm>
            <a:off x="5113020" y="2069042"/>
            <a:ext cx="4253865" cy="49315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Slide Number Placeholder 4">
            <a:extLst>
              <a:ext uri="{FF2B5EF4-FFF2-40B4-BE49-F238E27FC236}">
                <a16:creationId xmlns:a16="http://schemas.microsoft.com/office/drawing/2014/main" id="{F2FED24E-F97E-4150-B813-026FAD411C96}"/>
              </a:ext>
            </a:extLst>
          </p:cNvPr>
          <p:cNvSpPr>
            <a:spLocks noGrp="1"/>
          </p:cNvSpPr>
          <p:nvPr>
            <p:ph type="sldNum" sz="quarter" idx="10"/>
          </p:nvPr>
        </p:nvSpPr>
        <p:spPr/>
        <p:txBody>
          <a:bodyPr/>
          <a:lstStyle>
            <a:lvl1pPr>
              <a:defRPr/>
            </a:lvl1pPr>
          </a:lstStyle>
          <a:p>
            <a:pPr>
              <a:defRPr/>
            </a:pPr>
            <a:fld id="{7328A42B-9FA6-4543-AF9C-380CA704903F}" type="slidenum">
              <a:rPr lang="en-US" altLang="en-US"/>
              <a:pPr>
                <a:defRPr/>
              </a:pPr>
              <a:t>‹#›</a:t>
            </a:fld>
            <a:endParaRPr lang="en-US" altLang="en-US" dirty="0"/>
          </a:p>
        </p:txBody>
      </p:sp>
    </p:spTree>
    <p:extLst>
      <p:ext uri="{BB962C8B-B14F-4D97-AF65-F5344CB8AC3E}">
        <p14:creationId xmlns:p14="http://schemas.microsoft.com/office/powerpoint/2010/main" val="2445829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D35-94EA-40E2-9769-6DF13B9BBC70}"/>
              </a:ext>
            </a:extLst>
          </p:cNvPr>
          <p:cNvSpPr>
            <a:spLocks noGrp="1"/>
          </p:cNvSpPr>
          <p:nvPr>
            <p:ph type="title"/>
          </p:nvPr>
        </p:nvSpPr>
        <p:spPr>
          <a:xfrm>
            <a:off x="693262" y="413809"/>
            <a:ext cx="8675370" cy="150230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4A11F2-3F60-4CC7-8A7B-B7573A5A5FA4}"/>
              </a:ext>
            </a:extLst>
          </p:cNvPr>
          <p:cNvSpPr>
            <a:spLocks noGrp="1"/>
          </p:cNvSpPr>
          <p:nvPr>
            <p:ph type="body" idx="1"/>
          </p:nvPr>
        </p:nvSpPr>
        <p:spPr>
          <a:xfrm>
            <a:off x="693262" y="1905318"/>
            <a:ext cx="4255611" cy="933767"/>
          </a:xfrm>
          <a:prstGeom prst="rect">
            <a:avLst/>
          </a:prstGeo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a:extLst>
              <a:ext uri="{FF2B5EF4-FFF2-40B4-BE49-F238E27FC236}">
                <a16:creationId xmlns:a16="http://schemas.microsoft.com/office/drawing/2014/main" id="{B07F48F2-01B7-4DD9-ABBC-F8DAABFE5E78}"/>
              </a:ext>
            </a:extLst>
          </p:cNvPr>
          <p:cNvSpPr>
            <a:spLocks noGrp="1"/>
          </p:cNvSpPr>
          <p:nvPr>
            <p:ph sz="half" idx="2"/>
          </p:nvPr>
        </p:nvSpPr>
        <p:spPr>
          <a:xfrm>
            <a:off x="693262" y="2839085"/>
            <a:ext cx="4255611" cy="417586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7269D5-83F8-45FD-A3AA-0FA829061F3E}"/>
              </a:ext>
            </a:extLst>
          </p:cNvPr>
          <p:cNvSpPr>
            <a:spLocks noGrp="1"/>
          </p:cNvSpPr>
          <p:nvPr>
            <p:ph type="body" sz="quarter" idx="3"/>
          </p:nvPr>
        </p:nvSpPr>
        <p:spPr>
          <a:xfrm>
            <a:off x="5092065" y="1905318"/>
            <a:ext cx="4276567" cy="933767"/>
          </a:xfrm>
          <a:prstGeom prst="rect">
            <a:avLst/>
          </a:prstGeo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a:extLst>
              <a:ext uri="{FF2B5EF4-FFF2-40B4-BE49-F238E27FC236}">
                <a16:creationId xmlns:a16="http://schemas.microsoft.com/office/drawing/2014/main" id="{5B99423C-1AAA-4A94-8410-D37E6BA48B60}"/>
              </a:ext>
            </a:extLst>
          </p:cNvPr>
          <p:cNvSpPr>
            <a:spLocks noGrp="1"/>
          </p:cNvSpPr>
          <p:nvPr>
            <p:ph sz="quarter" idx="4"/>
          </p:nvPr>
        </p:nvSpPr>
        <p:spPr>
          <a:xfrm>
            <a:off x="5092065" y="2839085"/>
            <a:ext cx="4276567" cy="417586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a:extLst>
              <a:ext uri="{FF2B5EF4-FFF2-40B4-BE49-F238E27FC236}">
                <a16:creationId xmlns:a16="http://schemas.microsoft.com/office/drawing/2014/main" id="{C8988E64-AC69-4682-9C13-4AE8D44F2711}"/>
              </a:ext>
            </a:extLst>
          </p:cNvPr>
          <p:cNvSpPr>
            <a:spLocks noGrp="1"/>
          </p:cNvSpPr>
          <p:nvPr>
            <p:ph type="sldNum" sz="quarter" idx="10"/>
          </p:nvPr>
        </p:nvSpPr>
        <p:spPr/>
        <p:txBody>
          <a:bodyPr/>
          <a:lstStyle>
            <a:lvl1pPr>
              <a:defRPr/>
            </a:lvl1pPr>
          </a:lstStyle>
          <a:p>
            <a:pPr>
              <a:defRPr/>
            </a:pPr>
            <a:fld id="{DBC34058-33B8-4ECC-AC0D-5767CD50B0C6}" type="slidenum">
              <a:rPr lang="en-US" altLang="en-US"/>
              <a:pPr>
                <a:defRPr/>
              </a:pPr>
              <a:t>‹#›</a:t>
            </a:fld>
            <a:endParaRPr lang="en-US" altLang="en-US" dirty="0"/>
          </a:p>
        </p:txBody>
      </p:sp>
    </p:spTree>
    <p:extLst>
      <p:ext uri="{BB962C8B-B14F-4D97-AF65-F5344CB8AC3E}">
        <p14:creationId xmlns:p14="http://schemas.microsoft.com/office/powerpoint/2010/main" val="2363863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1BDC-1304-4BF3-B346-485EFEBCAA9F}"/>
              </a:ext>
            </a:extLst>
          </p:cNvPr>
          <p:cNvSpPr>
            <a:spLocks noGrp="1"/>
          </p:cNvSpPr>
          <p:nvPr>
            <p:ph type="title"/>
          </p:nvPr>
        </p:nvSpPr>
        <p:spPr>
          <a:xfrm>
            <a:off x="691515" y="413809"/>
            <a:ext cx="8675370" cy="1502305"/>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1663D41-321D-4647-AE5B-DC88C696FDC4}"/>
              </a:ext>
            </a:extLst>
          </p:cNvPr>
          <p:cNvSpPr>
            <a:spLocks noGrp="1"/>
          </p:cNvSpPr>
          <p:nvPr>
            <p:ph type="sldNum" sz="quarter" idx="10"/>
          </p:nvPr>
        </p:nvSpPr>
        <p:spPr/>
        <p:txBody>
          <a:bodyPr/>
          <a:lstStyle>
            <a:lvl1pPr>
              <a:defRPr/>
            </a:lvl1pPr>
          </a:lstStyle>
          <a:p>
            <a:pPr>
              <a:defRPr/>
            </a:pPr>
            <a:fld id="{07D05B2F-A227-4A5D-B773-CDA53A209A4F}" type="slidenum">
              <a:rPr lang="en-US" altLang="en-US"/>
              <a:pPr>
                <a:defRPr/>
              </a:pPr>
              <a:t>‹#›</a:t>
            </a:fld>
            <a:endParaRPr lang="en-US" altLang="en-US" dirty="0"/>
          </a:p>
        </p:txBody>
      </p:sp>
    </p:spTree>
    <p:extLst>
      <p:ext uri="{BB962C8B-B14F-4D97-AF65-F5344CB8AC3E}">
        <p14:creationId xmlns:p14="http://schemas.microsoft.com/office/powerpoint/2010/main" val="2238686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9F7CA8-9CE2-4055-A857-7677067DC403}"/>
              </a:ext>
            </a:extLst>
          </p:cNvPr>
          <p:cNvSpPr>
            <a:spLocks noGrp="1"/>
          </p:cNvSpPr>
          <p:nvPr>
            <p:ph type="sldNum" sz="quarter" idx="10"/>
          </p:nvPr>
        </p:nvSpPr>
        <p:spPr/>
        <p:txBody>
          <a:bodyPr/>
          <a:lstStyle>
            <a:lvl1pPr>
              <a:defRPr/>
            </a:lvl1pPr>
          </a:lstStyle>
          <a:p>
            <a:pPr>
              <a:defRPr/>
            </a:pPr>
            <a:fld id="{6F37B527-40FE-43B6-AD95-333021185313}" type="slidenum">
              <a:rPr lang="en-US" altLang="en-US"/>
              <a:pPr>
                <a:defRPr/>
              </a:pPr>
              <a:t>‹#›</a:t>
            </a:fld>
            <a:endParaRPr lang="en-US" altLang="en-US" dirty="0"/>
          </a:p>
        </p:txBody>
      </p:sp>
    </p:spTree>
    <p:extLst>
      <p:ext uri="{BB962C8B-B14F-4D97-AF65-F5344CB8AC3E}">
        <p14:creationId xmlns:p14="http://schemas.microsoft.com/office/powerpoint/2010/main" val="3785030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78BC-C1C4-4A72-B55D-27121D621150}"/>
              </a:ext>
            </a:extLst>
          </p:cNvPr>
          <p:cNvSpPr>
            <a:spLocks noGrp="1"/>
          </p:cNvSpPr>
          <p:nvPr>
            <p:ph type="title"/>
          </p:nvPr>
        </p:nvSpPr>
        <p:spPr>
          <a:xfrm>
            <a:off x="693262" y="518160"/>
            <a:ext cx="3244533" cy="1813560"/>
          </a:xfrm>
          <a:prstGeom prst="rect">
            <a:avLst/>
          </a:prstGeom>
        </p:spPr>
        <p:txBody>
          <a:bodyPr anchor="b"/>
          <a:lstStyle>
            <a:lvl1pPr>
              <a:defRPr sz="352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C62973-5350-4743-B0D6-EBD1B55D0795}"/>
              </a:ext>
            </a:extLst>
          </p:cNvPr>
          <p:cNvSpPr>
            <a:spLocks noGrp="1"/>
          </p:cNvSpPr>
          <p:nvPr>
            <p:ph idx="1"/>
          </p:nvPr>
        </p:nvSpPr>
        <p:spPr>
          <a:xfrm>
            <a:off x="4276567" y="1119082"/>
            <a:ext cx="5092065" cy="5523442"/>
          </a:xfrm>
          <a:prstGeom prst="rect">
            <a:avLst/>
          </a:prstGeo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BC5B38-3B8F-4C4D-B9FA-D7EFB5BDDE30}"/>
              </a:ext>
            </a:extLst>
          </p:cNvPr>
          <p:cNvSpPr>
            <a:spLocks noGrp="1"/>
          </p:cNvSpPr>
          <p:nvPr>
            <p:ph type="body" sz="half" idx="2"/>
          </p:nvPr>
        </p:nvSpPr>
        <p:spPr>
          <a:xfrm>
            <a:off x="693262" y="2331720"/>
            <a:ext cx="3244533" cy="4319800"/>
          </a:xfrm>
          <a:prstGeom prst="rect">
            <a:avLst/>
          </a:prstGeo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3AA28F6-6CC6-4DEF-BCFD-1EB3271B0A8C}"/>
              </a:ext>
            </a:extLst>
          </p:cNvPr>
          <p:cNvSpPr>
            <a:spLocks noGrp="1"/>
          </p:cNvSpPr>
          <p:nvPr>
            <p:ph type="sldNum" sz="quarter" idx="10"/>
          </p:nvPr>
        </p:nvSpPr>
        <p:spPr/>
        <p:txBody>
          <a:bodyPr/>
          <a:lstStyle>
            <a:lvl1pPr>
              <a:defRPr/>
            </a:lvl1pPr>
          </a:lstStyle>
          <a:p>
            <a:pPr>
              <a:defRPr/>
            </a:pPr>
            <a:fld id="{2F9A3A2A-523B-4C34-9AAD-376B93DF8EB9}" type="slidenum">
              <a:rPr lang="en-US" altLang="en-US"/>
              <a:pPr>
                <a:defRPr/>
              </a:pPr>
              <a:t>‹#›</a:t>
            </a:fld>
            <a:endParaRPr lang="en-US" altLang="en-US" dirty="0"/>
          </a:p>
        </p:txBody>
      </p:sp>
    </p:spTree>
    <p:extLst>
      <p:ext uri="{BB962C8B-B14F-4D97-AF65-F5344CB8AC3E}">
        <p14:creationId xmlns:p14="http://schemas.microsoft.com/office/powerpoint/2010/main" val="103665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71B9-61BD-4288-A396-686B31965484}"/>
              </a:ext>
            </a:extLst>
          </p:cNvPr>
          <p:cNvSpPr>
            <a:spLocks noGrp="1"/>
          </p:cNvSpPr>
          <p:nvPr>
            <p:ph type="title"/>
          </p:nvPr>
        </p:nvSpPr>
        <p:spPr>
          <a:xfrm>
            <a:off x="693262" y="518160"/>
            <a:ext cx="3244533" cy="1813560"/>
          </a:xfrm>
          <a:prstGeom prst="rect">
            <a:avLst/>
          </a:prstGeom>
        </p:spPr>
        <p:txBody>
          <a:bodyPr anchor="b"/>
          <a:lstStyle>
            <a:lvl1pPr>
              <a:defRPr sz="352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52CC32-F318-4399-BB0E-04821322B5B8}"/>
              </a:ext>
            </a:extLst>
          </p:cNvPr>
          <p:cNvSpPr>
            <a:spLocks noGrp="1"/>
          </p:cNvSpPr>
          <p:nvPr>
            <p:ph type="pic" idx="1"/>
          </p:nvPr>
        </p:nvSpPr>
        <p:spPr>
          <a:xfrm>
            <a:off x="4276567" y="1119082"/>
            <a:ext cx="5092065" cy="5523442"/>
          </a:xfrm>
          <a:prstGeom prst="rect">
            <a:avLst/>
          </a:prstGeom>
        </p:spPr>
        <p:txBody>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IN" noProof="0" dirty="0"/>
          </a:p>
        </p:txBody>
      </p:sp>
      <p:sp>
        <p:nvSpPr>
          <p:cNvPr id="4" name="Text Placeholder 3">
            <a:extLst>
              <a:ext uri="{FF2B5EF4-FFF2-40B4-BE49-F238E27FC236}">
                <a16:creationId xmlns:a16="http://schemas.microsoft.com/office/drawing/2014/main" id="{6CEAD0DE-B099-46AC-8953-BA8C1AF3E7F3}"/>
              </a:ext>
            </a:extLst>
          </p:cNvPr>
          <p:cNvSpPr>
            <a:spLocks noGrp="1"/>
          </p:cNvSpPr>
          <p:nvPr>
            <p:ph type="body" sz="half" idx="2"/>
          </p:nvPr>
        </p:nvSpPr>
        <p:spPr>
          <a:xfrm>
            <a:off x="693262" y="2331720"/>
            <a:ext cx="3244533" cy="4319800"/>
          </a:xfrm>
          <a:prstGeom prst="rect">
            <a:avLst/>
          </a:prstGeo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C319ED4-3EE6-4D35-BA0A-20CEAA92DC0F}"/>
              </a:ext>
            </a:extLst>
          </p:cNvPr>
          <p:cNvSpPr>
            <a:spLocks noGrp="1"/>
          </p:cNvSpPr>
          <p:nvPr>
            <p:ph type="sldNum" sz="quarter" idx="10"/>
          </p:nvPr>
        </p:nvSpPr>
        <p:spPr/>
        <p:txBody>
          <a:bodyPr/>
          <a:lstStyle>
            <a:lvl1pPr>
              <a:defRPr/>
            </a:lvl1pPr>
          </a:lstStyle>
          <a:p>
            <a:pPr>
              <a:defRPr/>
            </a:pPr>
            <a:fld id="{A342EDE0-F372-4963-9F90-0441B914DE03}" type="slidenum">
              <a:rPr lang="en-US" altLang="en-US"/>
              <a:pPr>
                <a:defRPr/>
              </a:pPr>
              <a:t>‹#›</a:t>
            </a:fld>
            <a:endParaRPr lang="en-US" altLang="en-US" dirty="0"/>
          </a:p>
        </p:txBody>
      </p:sp>
    </p:spTree>
    <p:extLst>
      <p:ext uri="{BB962C8B-B14F-4D97-AF65-F5344CB8AC3E}">
        <p14:creationId xmlns:p14="http://schemas.microsoft.com/office/powerpoint/2010/main" val="102863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body" idx="1"/>
          </p:nvPr>
        </p:nvSpPr>
        <p:spPr/>
        <p:txBody>
          <a:bodyPr lIns="0" tIns="0" rIns="0" bIns="0"/>
          <a:lstStyle>
            <a:lvl1pPr>
              <a:defRPr sz="2200" b="0" i="0">
                <a:solidFill>
                  <a:srgbClr val="00326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5476-33F2-4974-A74D-48ACF88148C9}"/>
              </a:ext>
            </a:extLst>
          </p:cNvPr>
          <p:cNvSpPr>
            <a:spLocks noGrp="1"/>
          </p:cNvSpPr>
          <p:nvPr>
            <p:ph type="title"/>
          </p:nvPr>
        </p:nvSpPr>
        <p:spPr>
          <a:xfrm>
            <a:off x="691515" y="413809"/>
            <a:ext cx="8675370" cy="150230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00668F-21D8-4C49-BCAC-D2F4F2CF72BA}"/>
              </a:ext>
            </a:extLst>
          </p:cNvPr>
          <p:cNvSpPr>
            <a:spLocks noGrp="1"/>
          </p:cNvSpPr>
          <p:nvPr>
            <p:ph type="body" orient="vert" idx="1"/>
          </p:nvPr>
        </p:nvSpPr>
        <p:spPr>
          <a:xfrm>
            <a:off x="691515" y="2069042"/>
            <a:ext cx="8675370" cy="493151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CE764D39-8479-4281-A1F6-CFDDDCFC5DEA}"/>
              </a:ext>
            </a:extLst>
          </p:cNvPr>
          <p:cNvSpPr>
            <a:spLocks noGrp="1"/>
          </p:cNvSpPr>
          <p:nvPr>
            <p:ph type="sldNum" sz="quarter" idx="10"/>
          </p:nvPr>
        </p:nvSpPr>
        <p:spPr/>
        <p:txBody>
          <a:bodyPr/>
          <a:lstStyle>
            <a:lvl1pPr>
              <a:defRPr/>
            </a:lvl1pPr>
          </a:lstStyle>
          <a:p>
            <a:pPr>
              <a:defRPr/>
            </a:pPr>
            <a:fld id="{A94F5685-63D6-4B99-B889-F52513181201}" type="slidenum">
              <a:rPr lang="en-US" altLang="en-US"/>
              <a:pPr>
                <a:defRPr/>
              </a:pPr>
              <a:t>‹#›</a:t>
            </a:fld>
            <a:endParaRPr lang="en-US" altLang="en-US" dirty="0"/>
          </a:p>
        </p:txBody>
      </p:sp>
    </p:spTree>
    <p:extLst>
      <p:ext uri="{BB962C8B-B14F-4D97-AF65-F5344CB8AC3E}">
        <p14:creationId xmlns:p14="http://schemas.microsoft.com/office/powerpoint/2010/main" val="4195919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A5DB-56EC-4DFE-B4EF-69E068FEBC82}"/>
              </a:ext>
            </a:extLst>
          </p:cNvPr>
          <p:cNvSpPr>
            <a:spLocks noGrp="1"/>
          </p:cNvSpPr>
          <p:nvPr>
            <p:ph type="title" orient="vert"/>
          </p:nvPr>
        </p:nvSpPr>
        <p:spPr>
          <a:xfrm>
            <a:off x="7198043" y="413808"/>
            <a:ext cx="2168843" cy="6586750"/>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408176-DB1D-4CA2-BF2D-4A73EA1253A4}"/>
              </a:ext>
            </a:extLst>
          </p:cNvPr>
          <p:cNvSpPr>
            <a:spLocks noGrp="1"/>
          </p:cNvSpPr>
          <p:nvPr>
            <p:ph type="body" orient="vert" idx="1"/>
          </p:nvPr>
        </p:nvSpPr>
        <p:spPr>
          <a:xfrm>
            <a:off x="691515" y="413808"/>
            <a:ext cx="6338888" cy="65867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58AE167F-AEB1-4BF2-860F-22F0CB5E1C0B}"/>
              </a:ext>
            </a:extLst>
          </p:cNvPr>
          <p:cNvSpPr>
            <a:spLocks noGrp="1"/>
          </p:cNvSpPr>
          <p:nvPr>
            <p:ph type="sldNum" sz="quarter" idx="10"/>
          </p:nvPr>
        </p:nvSpPr>
        <p:spPr/>
        <p:txBody>
          <a:bodyPr/>
          <a:lstStyle>
            <a:lvl1pPr>
              <a:defRPr/>
            </a:lvl1pPr>
          </a:lstStyle>
          <a:p>
            <a:pPr>
              <a:defRPr/>
            </a:pPr>
            <a:fld id="{8A37B745-9700-4BA7-A6C3-695E2C28525C}" type="slidenum">
              <a:rPr lang="en-US" altLang="en-US"/>
              <a:pPr>
                <a:defRPr/>
              </a:pPr>
              <a:t>‹#›</a:t>
            </a:fld>
            <a:endParaRPr lang="en-US" altLang="en-US" dirty="0"/>
          </a:p>
        </p:txBody>
      </p:sp>
    </p:spTree>
    <p:extLst>
      <p:ext uri="{BB962C8B-B14F-4D97-AF65-F5344CB8AC3E}">
        <p14:creationId xmlns:p14="http://schemas.microsoft.com/office/powerpoint/2010/main" val="2869452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a:prstGeom prst="rect">
            <a:avLst/>
          </a:prstGeom>
        </p:spPr>
        <p:txBody>
          <a:bodyPr/>
          <a:lstStyle>
            <a:lvl1pPr marL="0" indent="0" algn="ctr">
              <a:buNone/>
              <a:defRPr/>
            </a:lvl1pPr>
            <a:lvl2pPr marL="502920" indent="0" algn="ctr">
              <a:buNone/>
              <a:defRPr/>
            </a:lvl2pPr>
            <a:lvl3pPr marL="1005840" indent="0" algn="ctr">
              <a:buNone/>
              <a:defRPr/>
            </a:lvl3pPr>
            <a:lvl4pPr marL="1508760" indent="0" algn="ctr">
              <a:buNone/>
              <a:defRPr/>
            </a:lvl4pPr>
            <a:lvl5pPr marL="2011680" indent="0" algn="ctr">
              <a:buNone/>
              <a:defRPr/>
            </a:lvl5pPr>
            <a:lvl6pPr marL="2514600" indent="0" algn="ctr">
              <a:buNone/>
              <a:defRPr/>
            </a:lvl6pPr>
            <a:lvl7pPr marL="3017520" indent="0" algn="ctr">
              <a:buNone/>
              <a:defRPr/>
            </a:lvl7pPr>
            <a:lvl8pPr marL="3520440" indent="0" algn="ctr">
              <a:buNone/>
              <a:defRPr/>
            </a:lvl8pPr>
            <a:lvl9pPr marL="402336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C4490F91-437C-40F0-AB99-6A03BBE13F66}"/>
              </a:ext>
            </a:extLst>
          </p:cNvPr>
          <p:cNvSpPr>
            <a:spLocks noGrp="1" noChangeArrowheads="1"/>
          </p:cNvSpPr>
          <p:nvPr>
            <p:ph type="sldNum" sz="quarter" idx="10"/>
          </p:nvPr>
        </p:nvSpPr>
        <p:spPr>
          <a:ln/>
        </p:spPr>
        <p:txBody>
          <a:bodyPr/>
          <a:lstStyle>
            <a:lvl1pPr>
              <a:defRPr/>
            </a:lvl1pPr>
          </a:lstStyle>
          <a:p>
            <a:pPr>
              <a:defRPr/>
            </a:pPr>
            <a:fld id="{96A12125-A009-46B6-9539-FE34F83A6BF6}" type="slidenum">
              <a:rPr lang="en-US" altLang="en-US"/>
              <a:pPr>
                <a:defRPr/>
              </a:pPr>
              <a:t>‹#›</a:t>
            </a:fld>
            <a:endParaRPr lang="en-US" altLang="en-US" dirty="0"/>
          </a:p>
        </p:txBody>
      </p:sp>
    </p:spTree>
    <p:extLst>
      <p:ext uri="{BB962C8B-B14F-4D97-AF65-F5344CB8AC3E}">
        <p14:creationId xmlns:p14="http://schemas.microsoft.com/office/powerpoint/2010/main" val="3170421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02920" y="1813560"/>
            <a:ext cx="9052560" cy="5129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C9799D9C-A5D1-4D92-9A86-759AF25D274E}"/>
              </a:ext>
            </a:extLst>
          </p:cNvPr>
          <p:cNvSpPr>
            <a:spLocks noGrp="1" noChangeArrowheads="1"/>
          </p:cNvSpPr>
          <p:nvPr>
            <p:ph type="sldNum" sz="quarter" idx="10"/>
          </p:nvPr>
        </p:nvSpPr>
        <p:spPr>
          <a:ln/>
        </p:spPr>
        <p:txBody>
          <a:bodyPr/>
          <a:lstStyle>
            <a:lvl1pPr>
              <a:defRPr/>
            </a:lvl1pPr>
          </a:lstStyle>
          <a:p>
            <a:pPr>
              <a:defRPr/>
            </a:pPr>
            <a:fld id="{B00B82FD-0104-47F7-AB88-5ABCFD619C6C}" type="slidenum">
              <a:rPr lang="en-US" altLang="en-US"/>
              <a:pPr>
                <a:defRPr/>
              </a:pPr>
              <a:t>‹#›</a:t>
            </a:fld>
            <a:endParaRPr lang="en-US" altLang="en-US" dirty="0"/>
          </a:p>
        </p:txBody>
      </p:sp>
    </p:spTree>
    <p:extLst>
      <p:ext uri="{BB962C8B-B14F-4D97-AF65-F5344CB8AC3E}">
        <p14:creationId xmlns:p14="http://schemas.microsoft.com/office/powerpoint/2010/main" val="4264442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a:prstGeom prst="rect">
            <a:avLst/>
          </a:prstGeo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a:prstGeom prst="rect">
            <a:avLst/>
          </a:prstGeom>
        </p:spPr>
        <p:txBody>
          <a:bodyPr anchor="b"/>
          <a:lstStyle>
            <a:lvl1pPr marL="0" indent="0">
              <a:buNone/>
              <a:defRPr sz="2200"/>
            </a:lvl1pPr>
            <a:lvl2pPr marL="502920" indent="0">
              <a:buNone/>
              <a:defRPr sz="1980"/>
            </a:lvl2pPr>
            <a:lvl3pPr marL="1005840" indent="0">
              <a:buNone/>
              <a:defRPr sz="1760"/>
            </a:lvl3pPr>
            <a:lvl4pPr marL="1508760" indent="0">
              <a:buNone/>
              <a:defRPr sz="1540"/>
            </a:lvl4pPr>
            <a:lvl5pPr marL="2011680" indent="0">
              <a:buNone/>
              <a:defRPr sz="1540"/>
            </a:lvl5pPr>
            <a:lvl6pPr marL="2514600" indent="0">
              <a:buNone/>
              <a:defRPr sz="1540"/>
            </a:lvl6pPr>
            <a:lvl7pPr marL="3017520" indent="0">
              <a:buNone/>
              <a:defRPr sz="1540"/>
            </a:lvl7pPr>
            <a:lvl8pPr marL="3520440" indent="0">
              <a:buNone/>
              <a:defRPr sz="1540"/>
            </a:lvl8pPr>
            <a:lvl9pPr marL="4023360" indent="0">
              <a:buNone/>
              <a:defRPr sz="1540"/>
            </a:lvl9pPr>
          </a:lstStyle>
          <a:p>
            <a:pPr lvl="0"/>
            <a:r>
              <a:rPr lang="en-US"/>
              <a:t>Click to edit Master text styles</a:t>
            </a:r>
          </a:p>
        </p:txBody>
      </p:sp>
      <p:sp>
        <p:nvSpPr>
          <p:cNvPr id="4" name="Rectangle 6">
            <a:extLst>
              <a:ext uri="{FF2B5EF4-FFF2-40B4-BE49-F238E27FC236}">
                <a16:creationId xmlns:a16="http://schemas.microsoft.com/office/drawing/2014/main" id="{73F23025-ADA9-477B-975B-CD4612F68E19}"/>
              </a:ext>
            </a:extLst>
          </p:cNvPr>
          <p:cNvSpPr>
            <a:spLocks noGrp="1" noChangeArrowheads="1"/>
          </p:cNvSpPr>
          <p:nvPr>
            <p:ph type="sldNum" sz="quarter" idx="10"/>
          </p:nvPr>
        </p:nvSpPr>
        <p:spPr>
          <a:ln/>
        </p:spPr>
        <p:txBody>
          <a:bodyPr/>
          <a:lstStyle>
            <a:lvl1pPr>
              <a:defRPr/>
            </a:lvl1pPr>
          </a:lstStyle>
          <a:p>
            <a:pPr>
              <a:defRPr/>
            </a:pPr>
            <a:fld id="{2661D333-B705-4283-8801-E03111C04840}" type="slidenum">
              <a:rPr lang="en-US" altLang="en-US"/>
              <a:pPr>
                <a:defRPr/>
              </a:pPr>
              <a:t>‹#›</a:t>
            </a:fld>
            <a:endParaRPr lang="en-US" altLang="en-US" dirty="0"/>
          </a:p>
        </p:txBody>
      </p:sp>
    </p:spTree>
    <p:extLst>
      <p:ext uri="{BB962C8B-B14F-4D97-AF65-F5344CB8AC3E}">
        <p14:creationId xmlns:p14="http://schemas.microsoft.com/office/powerpoint/2010/main" val="25062361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a:prstGeom prst="rect">
            <a:avLst/>
          </a:prstGeo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a:prstGeom prst="rect">
            <a:avLst/>
          </a:prstGeo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C8C1839A-5E98-4CB1-BF42-0961601ECB68}"/>
              </a:ext>
            </a:extLst>
          </p:cNvPr>
          <p:cNvSpPr>
            <a:spLocks noGrp="1" noChangeArrowheads="1"/>
          </p:cNvSpPr>
          <p:nvPr>
            <p:ph type="sldNum" sz="quarter" idx="10"/>
          </p:nvPr>
        </p:nvSpPr>
        <p:spPr>
          <a:ln/>
        </p:spPr>
        <p:txBody>
          <a:bodyPr/>
          <a:lstStyle>
            <a:lvl1pPr>
              <a:defRPr/>
            </a:lvl1pPr>
          </a:lstStyle>
          <a:p>
            <a:pPr>
              <a:defRPr/>
            </a:pPr>
            <a:fld id="{4DDD5C05-7BB0-4FD5-8563-2FFC89121543}" type="slidenum">
              <a:rPr lang="en-US" altLang="en-US"/>
              <a:pPr>
                <a:defRPr/>
              </a:pPr>
              <a:t>‹#›</a:t>
            </a:fld>
            <a:endParaRPr lang="en-US" altLang="en-US" dirty="0"/>
          </a:p>
        </p:txBody>
      </p:sp>
    </p:spTree>
    <p:extLst>
      <p:ext uri="{BB962C8B-B14F-4D97-AF65-F5344CB8AC3E}">
        <p14:creationId xmlns:p14="http://schemas.microsoft.com/office/powerpoint/2010/main" val="9745843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a:prstGeom prst="rect">
            <a:avLst/>
          </a:prstGeo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a:prstGeom prst="rect">
            <a:avLst/>
          </a:prstGeo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a:prstGeom prst="rect">
            <a:avLst/>
          </a:prstGeo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a:prstGeom prst="rect">
            <a:avLst/>
          </a:prstGeo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50494C8-58E9-47F3-B8D0-5FADA06939B5}"/>
              </a:ext>
            </a:extLst>
          </p:cNvPr>
          <p:cNvSpPr>
            <a:spLocks noGrp="1" noChangeArrowheads="1"/>
          </p:cNvSpPr>
          <p:nvPr>
            <p:ph type="sldNum" sz="quarter" idx="10"/>
          </p:nvPr>
        </p:nvSpPr>
        <p:spPr>
          <a:ln/>
        </p:spPr>
        <p:txBody>
          <a:bodyPr/>
          <a:lstStyle>
            <a:lvl1pPr>
              <a:defRPr/>
            </a:lvl1pPr>
          </a:lstStyle>
          <a:p>
            <a:pPr>
              <a:defRPr/>
            </a:pPr>
            <a:fld id="{34534580-AE87-4A9F-898C-81A508513A4E}" type="slidenum">
              <a:rPr lang="en-US" altLang="en-US"/>
              <a:pPr>
                <a:defRPr/>
              </a:pPr>
              <a:t>‹#›</a:t>
            </a:fld>
            <a:endParaRPr lang="en-US" altLang="en-US" dirty="0"/>
          </a:p>
        </p:txBody>
      </p:sp>
    </p:spTree>
    <p:extLst>
      <p:ext uri="{BB962C8B-B14F-4D97-AF65-F5344CB8AC3E}">
        <p14:creationId xmlns:p14="http://schemas.microsoft.com/office/powerpoint/2010/main" val="36491852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p>
            <a:r>
              <a:rPr lang="en-US"/>
              <a:t>Click to edit Master title style</a:t>
            </a:r>
          </a:p>
        </p:txBody>
      </p:sp>
      <p:sp>
        <p:nvSpPr>
          <p:cNvPr id="3" name="Rectangle 6">
            <a:extLst>
              <a:ext uri="{FF2B5EF4-FFF2-40B4-BE49-F238E27FC236}">
                <a16:creationId xmlns:a16="http://schemas.microsoft.com/office/drawing/2014/main" id="{5A88949D-FFF3-445E-852A-C2C5A6625675}"/>
              </a:ext>
            </a:extLst>
          </p:cNvPr>
          <p:cNvSpPr>
            <a:spLocks noGrp="1" noChangeArrowheads="1"/>
          </p:cNvSpPr>
          <p:nvPr>
            <p:ph type="sldNum" sz="quarter" idx="10"/>
          </p:nvPr>
        </p:nvSpPr>
        <p:spPr>
          <a:ln/>
        </p:spPr>
        <p:txBody>
          <a:bodyPr/>
          <a:lstStyle>
            <a:lvl1pPr>
              <a:defRPr/>
            </a:lvl1pPr>
          </a:lstStyle>
          <a:p>
            <a:pPr>
              <a:defRPr/>
            </a:pPr>
            <a:fld id="{7C25196A-ECF6-4A56-914D-3A9D05A48131}" type="slidenum">
              <a:rPr lang="en-US" altLang="en-US"/>
              <a:pPr>
                <a:defRPr/>
              </a:pPr>
              <a:t>‹#›</a:t>
            </a:fld>
            <a:endParaRPr lang="en-US" altLang="en-US" dirty="0"/>
          </a:p>
        </p:txBody>
      </p:sp>
    </p:spTree>
    <p:extLst>
      <p:ext uri="{BB962C8B-B14F-4D97-AF65-F5344CB8AC3E}">
        <p14:creationId xmlns:p14="http://schemas.microsoft.com/office/powerpoint/2010/main" val="26203991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429A5AE-8A46-47EE-BC8D-E4A59C729F6C}"/>
              </a:ext>
            </a:extLst>
          </p:cNvPr>
          <p:cNvSpPr>
            <a:spLocks noGrp="1" noChangeArrowheads="1"/>
          </p:cNvSpPr>
          <p:nvPr>
            <p:ph type="sldNum" sz="quarter" idx="10"/>
          </p:nvPr>
        </p:nvSpPr>
        <p:spPr>
          <a:ln/>
        </p:spPr>
        <p:txBody>
          <a:bodyPr/>
          <a:lstStyle>
            <a:lvl1pPr>
              <a:defRPr/>
            </a:lvl1pPr>
          </a:lstStyle>
          <a:p>
            <a:pPr>
              <a:defRPr/>
            </a:pPr>
            <a:fld id="{9BCDF383-B129-47AA-904B-819D68C8D6AC}" type="slidenum">
              <a:rPr lang="en-US" altLang="en-US"/>
              <a:pPr>
                <a:defRPr/>
              </a:pPr>
              <a:t>‹#›</a:t>
            </a:fld>
            <a:endParaRPr lang="en-US" altLang="en-US" dirty="0"/>
          </a:p>
        </p:txBody>
      </p:sp>
    </p:spTree>
    <p:extLst>
      <p:ext uri="{BB962C8B-B14F-4D97-AF65-F5344CB8AC3E}">
        <p14:creationId xmlns:p14="http://schemas.microsoft.com/office/powerpoint/2010/main" val="1653144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a:prstGeom prst="rect">
            <a:avLst/>
          </a:prstGeo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a:prstGeom prst="rect">
            <a:avLst/>
          </a:prstGeo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a:prstGeom prst="rect">
            <a:avLst/>
          </a:prstGeo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Rectangle 6">
            <a:extLst>
              <a:ext uri="{FF2B5EF4-FFF2-40B4-BE49-F238E27FC236}">
                <a16:creationId xmlns:a16="http://schemas.microsoft.com/office/drawing/2014/main" id="{BE403170-793F-4CD9-9D15-7AEA7BAF1C7D}"/>
              </a:ext>
            </a:extLst>
          </p:cNvPr>
          <p:cNvSpPr>
            <a:spLocks noGrp="1" noChangeArrowheads="1"/>
          </p:cNvSpPr>
          <p:nvPr>
            <p:ph type="sldNum" sz="quarter" idx="10"/>
          </p:nvPr>
        </p:nvSpPr>
        <p:spPr>
          <a:ln/>
        </p:spPr>
        <p:txBody>
          <a:bodyPr/>
          <a:lstStyle>
            <a:lvl1pPr>
              <a:defRPr/>
            </a:lvl1pPr>
          </a:lstStyle>
          <a:p>
            <a:pPr>
              <a:defRPr/>
            </a:pPr>
            <a:fld id="{A7930CE1-BDEB-483A-BF84-8C647DC9E174}" type="slidenum">
              <a:rPr lang="en-US" altLang="en-US"/>
              <a:pPr>
                <a:defRPr/>
              </a:pPr>
              <a:t>‹#›</a:t>
            </a:fld>
            <a:endParaRPr lang="en-US" altLang="en-US" dirty="0"/>
          </a:p>
        </p:txBody>
      </p:sp>
    </p:spTree>
    <p:extLst>
      <p:ext uri="{BB962C8B-B14F-4D97-AF65-F5344CB8AC3E}">
        <p14:creationId xmlns:p14="http://schemas.microsoft.com/office/powerpoint/2010/main" val="2752118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a:prstGeom prst="rect">
            <a:avLst/>
          </a:prstGeo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a:prstGeom prst="rect">
            <a:avLst/>
          </a:prstGeom>
        </p:spPr>
        <p:txBody>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dirty="0"/>
          </a:p>
        </p:txBody>
      </p:sp>
      <p:sp>
        <p:nvSpPr>
          <p:cNvPr id="4" name="Text Placeholder 3"/>
          <p:cNvSpPr>
            <a:spLocks noGrp="1"/>
          </p:cNvSpPr>
          <p:nvPr>
            <p:ph type="body" sz="half" idx="2"/>
          </p:nvPr>
        </p:nvSpPr>
        <p:spPr>
          <a:xfrm>
            <a:off x="1971517" y="6082983"/>
            <a:ext cx="6035040" cy="912177"/>
          </a:xfrm>
          <a:prstGeom prst="rect">
            <a:avLst/>
          </a:prstGeo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Rectangle 6">
            <a:extLst>
              <a:ext uri="{FF2B5EF4-FFF2-40B4-BE49-F238E27FC236}">
                <a16:creationId xmlns:a16="http://schemas.microsoft.com/office/drawing/2014/main" id="{C31149A0-95DE-437E-BC7F-10D061F3DB08}"/>
              </a:ext>
            </a:extLst>
          </p:cNvPr>
          <p:cNvSpPr>
            <a:spLocks noGrp="1" noChangeArrowheads="1"/>
          </p:cNvSpPr>
          <p:nvPr>
            <p:ph type="sldNum" sz="quarter" idx="10"/>
          </p:nvPr>
        </p:nvSpPr>
        <p:spPr>
          <a:ln/>
        </p:spPr>
        <p:txBody>
          <a:bodyPr/>
          <a:lstStyle>
            <a:lvl1pPr>
              <a:defRPr/>
            </a:lvl1pPr>
          </a:lstStyle>
          <a:p>
            <a:pPr>
              <a:defRPr/>
            </a:pPr>
            <a:fld id="{D910FA96-9A23-427B-8652-8D7875114F0D}" type="slidenum">
              <a:rPr lang="en-US" altLang="en-US"/>
              <a:pPr>
                <a:defRPr/>
              </a:pPr>
              <a:t>‹#›</a:t>
            </a:fld>
            <a:endParaRPr lang="en-US" altLang="en-US" dirty="0"/>
          </a:p>
        </p:txBody>
      </p:sp>
    </p:spTree>
    <p:extLst>
      <p:ext uri="{BB962C8B-B14F-4D97-AF65-F5344CB8AC3E}">
        <p14:creationId xmlns:p14="http://schemas.microsoft.com/office/powerpoint/2010/main" val="186635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502920" y="1813560"/>
            <a:ext cx="9052560" cy="51294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736B2CFD-8718-4BB0-8DC8-890C0BBB6B05}"/>
              </a:ext>
            </a:extLst>
          </p:cNvPr>
          <p:cNvSpPr>
            <a:spLocks noGrp="1" noChangeArrowheads="1"/>
          </p:cNvSpPr>
          <p:nvPr>
            <p:ph type="sldNum" sz="quarter" idx="10"/>
          </p:nvPr>
        </p:nvSpPr>
        <p:spPr>
          <a:ln/>
        </p:spPr>
        <p:txBody>
          <a:bodyPr/>
          <a:lstStyle>
            <a:lvl1pPr>
              <a:defRPr/>
            </a:lvl1pPr>
          </a:lstStyle>
          <a:p>
            <a:pPr>
              <a:defRPr/>
            </a:pPr>
            <a:fld id="{AF7DF5D5-D8A8-4714-A72A-2BD0575DF151}" type="slidenum">
              <a:rPr lang="en-US" altLang="en-US"/>
              <a:pPr>
                <a:defRPr/>
              </a:pPr>
              <a:t>‹#›</a:t>
            </a:fld>
            <a:endParaRPr lang="en-US" altLang="en-US" dirty="0"/>
          </a:p>
        </p:txBody>
      </p:sp>
    </p:spTree>
    <p:extLst>
      <p:ext uri="{BB962C8B-B14F-4D97-AF65-F5344CB8AC3E}">
        <p14:creationId xmlns:p14="http://schemas.microsoft.com/office/powerpoint/2010/main" val="2393871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BEFFE52E-784B-4653-8E1D-133BADC070A0}"/>
              </a:ext>
            </a:extLst>
          </p:cNvPr>
          <p:cNvSpPr>
            <a:spLocks noGrp="1" noChangeArrowheads="1"/>
          </p:cNvSpPr>
          <p:nvPr>
            <p:ph type="sldNum" sz="quarter" idx="10"/>
          </p:nvPr>
        </p:nvSpPr>
        <p:spPr>
          <a:ln/>
        </p:spPr>
        <p:txBody>
          <a:bodyPr/>
          <a:lstStyle>
            <a:lvl1pPr>
              <a:defRPr/>
            </a:lvl1pPr>
          </a:lstStyle>
          <a:p>
            <a:pPr>
              <a:defRPr/>
            </a:pPr>
            <a:fld id="{7E30A2B4-3537-4164-87AC-7F81CF811AD8}" type="slidenum">
              <a:rPr lang="en-US" altLang="en-US"/>
              <a:pPr>
                <a:defRPr/>
              </a:pPr>
              <a:t>‹#›</a:t>
            </a:fld>
            <a:endParaRPr lang="en-US" altLang="en-US" dirty="0"/>
          </a:p>
        </p:txBody>
      </p:sp>
    </p:spTree>
    <p:extLst>
      <p:ext uri="{BB962C8B-B14F-4D97-AF65-F5344CB8AC3E}">
        <p14:creationId xmlns:p14="http://schemas.microsoft.com/office/powerpoint/2010/main" val="175777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83" b="0" i="1">
                <a:solidFill>
                  <a:srgbClr val="3232CC"/>
                </a:solidFill>
                <a:latin typeface="Georgia"/>
                <a:cs typeface="Georgia"/>
              </a:defRPr>
            </a:lvl1pPr>
          </a:lstStyle>
          <a:p>
            <a:endParaRPr/>
          </a:p>
        </p:txBody>
      </p:sp>
      <p:sp>
        <p:nvSpPr>
          <p:cNvPr id="3" name="Holder 3"/>
          <p:cNvSpPr>
            <a:spLocks noGrp="1"/>
          </p:cNvSpPr>
          <p:nvPr>
            <p:ph sz="half" idx="2"/>
          </p:nvPr>
        </p:nvSpPr>
        <p:spPr>
          <a:xfrm>
            <a:off x="796537" y="1550594"/>
            <a:ext cx="3696970" cy="400118"/>
          </a:xfrm>
          <a:prstGeom prst="rect">
            <a:avLst/>
          </a:prstGeom>
        </p:spPr>
        <p:txBody>
          <a:bodyPr wrap="square" lIns="0" tIns="0" rIns="0" bIns="0">
            <a:spAutoFit/>
          </a:bodyPr>
          <a:lstStyle>
            <a:lvl1pPr>
              <a:defRPr sz="2523" b="1" i="0">
                <a:solidFill>
                  <a:srgbClr val="CC0000"/>
                </a:solidFill>
                <a:latin typeface="Times New Roman"/>
                <a:cs typeface="Times New Roman"/>
              </a:defRPr>
            </a:lvl1pPr>
          </a:lstStyle>
          <a:p>
            <a:endParaRPr/>
          </a:p>
        </p:txBody>
      </p:sp>
      <p:sp>
        <p:nvSpPr>
          <p:cNvPr id="4" name="Holder 4"/>
          <p:cNvSpPr>
            <a:spLocks noGrp="1"/>
          </p:cNvSpPr>
          <p:nvPr>
            <p:ph sz="half" idx="3"/>
          </p:nvPr>
        </p:nvSpPr>
        <p:spPr>
          <a:xfrm>
            <a:off x="5180076" y="1787653"/>
            <a:ext cx="4375404" cy="5581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777" b="0" i="0">
                <a:solidFill>
                  <a:schemeClr val="tx1"/>
                </a:solidFill>
                <a:latin typeface="Times New Roman"/>
                <a:cs typeface="Times New Roman"/>
              </a:defRPr>
            </a:lvl1pPr>
          </a:lstStyle>
          <a:p>
            <a:pPr marL="12327">
              <a:lnSpc>
                <a:spcPts val="844"/>
              </a:lnSpc>
            </a:pPr>
            <a:r>
              <a:rPr lang="en-GB" spc="-4" dirty="0"/>
              <a:t>Software</a:t>
            </a:r>
            <a:r>
              <a:rPr lang="en-GB" dirty="0"/>
              <a:t> </a:t>
            </a:r>
            <a:r>
              <a:rPr lang="en-GB" spc="-4" dirty="0"/>
              <a:t>Engineering</a:t>
            </a:r>
            <a:r>
              <a:rPr lang="en-GB" dirty="0"/>
              <a:t> </a:t>
            </a:r>
            <a:r>
              <a:rPr lang="en-GB" spc="-10" dirty="0"/>
              <a:t>(3</a:t>
            </a:r>
            <a:r>
              <a:rPr lang="en-GB" sz="728" spc="-14" baseline="22222" dirty="0"/>
              <a:t>rd</a:t>
            </a:r>
            <a:r>
              <a:rPr lang="en-GB" sz="728" spc="117" baseline="22222" dirty="0"/>
              <a:t> </a:t>
            </a:r>
            <a:r>
              <a:rPr lang="en-GB" spc="-4" dirty="0"/>
              <a:t>ed.),</a:t>
            </a:r>
            <a:r>
              <a:rPr lang="en-GB" dirty="0"/>
              <a:t> By</a:t>
            </a:r>
            <a:r>
              <a:rPr lang="en-GB" spc="-10" dirty="0"/>
              <a:t> </a:t>
            </a:r>
            <a:r>
              <a:rPr lang="en-GB" dirty="0"/>
              <a:t>K.K</a:t>
            </a:r>
            <a:r>
              <a:rPr lang="en-GB" spc="-10" dirty="0"/>
              <a:t> </a:t>
            </a:r>
            <a:r>
              <a:rPr lang="en-GB" spc="-4" dirty="0"/>
              <a:t>Aggarwal</a:t>
            </a:r>
            <a:r>
              <a:rPr lang="en-GB" spc="14" dirty="0"/>
              <a:t> </a:t>
            </a:r>
            <a:r>
              <a:rPr lang="en-GB" dirty="0"/>
              <a:t>&amp;</a:t>
            </a:r>
            <a:r>
              <a:rPr lang="en-GB" spc="-4" dirty="0"/>
              <a:t> Yogesh</a:t>
            </a:r>
            <a:r>
              <a:rPr lang="en-GB" spc="14" dirty="0"/>
              <a:t> </a:t>
            </a:r>
            <a:r>
              <a:rPr lang="en-GB" dirty="0"/>
              <a:t>Singh,</a:t>
            </a:r>
            <a:r>
              <a:rPr lang="en-GB" spc="10" dirty="0"/>
              <a:t> </a:t>
            </a:r>
            <a:r>
              <a:rPr lang="en-GB" spc="-4" dirty="0"/>
              <a:t>Copyright</a:t>
            </a:r>
            <a:r>
              <a:rPr lang="en-GB" spc="10" dirty="0"/>
              <a:t> </a:t>
            </a:r>
            <a:r>
              <a:rPr lang="en-GB" dirty="0"/>
              <a:t>©</a:t>
            </a:r>
            <a:r>
              <a:rPr lang="en-GB" spc="14" dirty="0"/>
              <a:t> </a:t>
            </a:r>
            <a:r>
              <a:rPr lang="en-GB" spc="-4" dirty="0"/>
              <a:t>New</a:t>
            </a:r>
            <a:r>
              <a:rPr lang="en-GB" spc="-10" dirty="0"/>
              <a:t> Age</a:t>
            </a:r>
            <a:r>
              <a:rPr lang="en-GB" spc="10" dirty="0"/>
              <a:t> </a:t>
            </a:r>
            <a:r>
              <a:rPr lang="en-GB" spc="-4" dirty="0"/>
              <a:t>International</a:t>
            </a:r>
            <a:r>
              <a:rPr lang="en-GB" dirty="0"/>
              <a:t> </a:t>
            </a:r>
            <a:r>
              <a:rPr lang="en-GB" spc="-4" dirty="0"/>
              <a:t>Publishers,</a:t>
            </a:r>
            <a:r>
              <a:rPr lang="en-GB" spc="10" dirty="0"/>
              <a:t> </a:t>
            </a:r>
            <a:r>
              <a:rPr lang="en-GB" spc="-4" dirty="0"/>
              <a:t>2007</a:t>
            </a:r>
            <a:endParaRPr lang="en-GB"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7" name="Holder 7"/>
          <p:cNvSpPr>
            <a:spLocks noGrp="1"/>
          </p:cNvSpPr>
          <p:nvPr>
            <p:ph type="sldNum" sz="quarter" idx="7"/>
          </p:nvPr>
        </p:nvSpPr>
        <p:spPr/>
        <p:txBody>
          <a:bodyPr lIns="0" tIns="0" rIns="0" bIns="0"/>
          <a:lstStyle>
            <a:lvl1pPr>
              <a:defRPr sz="1359" b="0" i="0">
                <a:solidFill>
                  <a:schemeClr val="tx1"/>
                </a:solidFill>
                <a:latin typeface="Arial MT"/>
                <a:cs typeface="Arial MT"/>
              </a:defRPr>
            </a:lvl1pPr>
          </a:lstStyle>
          <a:p>
            <a:pPr marL="36981">
              <a:lnSpc>
                <a:spcPts val="1422"/>
              </a:lnSpc>
            </a:pPr>
            <a:fld id="{81D60167-4931-47E6-BA6A-407CBD079E47}" type="slidenum">
              <a:rPr lang="en-IN" smtClean="0"/>
              <a:pPr marL="36981">
                <a:lnSpc>
                  <a:spcPts val="1422"/>
                </a:lnSpc>
              </a:pPr>
              <a:t>‹#›</a:t>
            </a:fld>
            <a:endParaRPr lang="en-IN" dirty="0"/>
          </a:p>
        </p:txBody>
      </p:sp>
    </p:spTree>
    <p:extLst>
      <p:ext uri="{BB962C8B-B14F-4D97-AF65-F5344CB8AC3E}">
        <p14:creationId xmlns:p14="http://schemas.microsoft.com/office/powerpoint/2010/main" val="31111743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53915" y="500881"/>
            <a:ext cx="1750571" cy="76738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5"/>
            <a:ext cx="7040880" cy="5581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77" b="0" i="0">
                <a:solidFill>
                  <a:schemeClr val="tx1"/>
                </a:solidFill>
                <a:latin typeface="Times New Roman"/>
                <a:cs typeface="Times New Roman"/>
              </a:defRPr>
            </a:lvl1pPr>
          </a:lstStyle>
          <a:p>
            <a:pPr marL="12327">
              <a:lnSpc>
                <a:spcPts val="844"/>
              </a:lnSpc>
            </a:pPr>
            <a:r>
              <a:rPr lang="en-GB" spc="-4" dirty="0"/>
              <a:t>Software</a:t>
            </a:r>
            <a:r>
              <a:rPr lang="en-GB" dirty="0"/>
              <a:t> </a:t>
            </a:r>
            <a:r>
              <a:rPr lang="en-GB" spc="-4" dirty="0"/>
              <a:t>Engineering</a:t>
            </a:r>
            <a:r>
              <a:rPr lang="en-GB" dirty="0"/>
              <a:t> </a:t>
            </a:r>
            <a:r>
              <a:rPr lang="en-GB" spc="-10" dirty="0"/>
              <a:t>(3</a:t>
            </a:r>
            <a:r>
              <a:rPr lang="en-GB" sz="728" spc="-14" baseline="22222" dirty="0"/>
              <a:t>rd</a:t>
            </a:r>
            <a:r>
              <a:rPr lang="en-GB" sz="728" spc="117" baseline="22222" dirty="0"/>
              <a:t> </a:t>
            </a:r>
            <a:r>
              <a:rPr lang="en-GB" spc="-4" dirty="0"/>
              <a:t>ed.),</a:t>
            </a:r>
            <a:r>
              <a:rPr lang="en-GB" dirty="0"/>
              <a:t> By</a:t>
            </a:r>
            <a:r>
              <a:rPr lang="en-GB" spc="-10" dirty="0"/>
              <a:t> </a:t>
            </a:r>
            <a:r>
              <a:rPr lang="en-GB" dirty="0"/>
              <a:t>K.K</a:t>
            </a:r>
            <a:r>
              <a:rPr lang="en-GB" spc="-10" dirty="0"/>
              <a:t> </a:t>
            </a:r>
            <a:r>
              <a:rPr lang="en-GB" spc="-4" dirty="0"/>
              <a:t>Aggarwal</a:t>
            </a:r>
            <a:r>
              <a:rPr lang="en-GB" spc="14" dirty="0"/>
              <a:t> </a:t>
            </a:r>
            <a:r>
              <a:rPr lang="en-GB" dirty="0"/>
              <a:t>&amp;</a:t>
            </a:r>
            <a:r>
              <a:rPr lang="en-GB" spc="-4" dirty="0"/>
              <a:t> Yogesh</a:t>
            </a:r>
            <a:r>
              <a:rPr lang="en-GB" spc="14" dirty="0"/>
              <a:t> </a:t>
            </a:r>
            <a:r>
              <a:rPr lang="en-GB" dirty="0"/>
              <a:t>Singh,</a:t>
            </a:r>
            <a:r>
              <a:rPr lang="en-GB" spc="10" dirty="0"/>
              <a:t> </a:t>
            </a:r>
            <a:r>
              <a:rPr lang="en-GB" spc="-4" dirty="0"/>
              <a:t>Copyright</a:t>
            </a:r>
            <a:r>
              <a:rPr lang="en-GB" spc="10" dirty="0"/>
              <a:t> </a:t>
            </a:r>
            <a:r>
              <a:rPr lang="en-GB" dirty="0"/>
              <a:t>©</a:t>
            </a:r>
            <a:r>
              <a:rPr lang="en-GB" spc="14" dirty="0"/>
              <a:t> </a:t>
            </a:r>
            <a:r>
              <a:rPr lang="en-GB" spc="-4" dirty="0"/>
              <a:t>New</a:t>
            </a:r>
            <a:r>
              <a:rPr lang="en-GB" spc="-10" dirty="0"/>
              <a:t> Age</a:t>
            </a:r>
            <a:r>
              <a:rPr lang="en-GB" spc="10" dirty="0"/>
              <a:t> </a:t>
            </a:r>
            <a:r>
              <a:rPr lang="en-GB" spc="-4" dirty="0"/>
              <a:t>International</a:t>
            </a:r>
            <a:r>
              <a:rPr lang="en-GB" dirty="0"/>
              <a:t> </a:t>
            </a:r>
            <a:r>
              <a:rPr lang="en-GB" spc="-4" dirty="0"/>
              <a:t>Publishers,</a:t>
            </a:r>
            <a:r>
              <a:rPr lang="en-GB" spc="10" dirty="0"/>
              <a:t> </a:t>
            </a:r>
            <a:r>
              <a:rPr lang="en-GB" spc="-4" dirty="0"/>
              <a:t>2007</a:t>
            </a:r>
            <a:endParaRPr lang="en-GB"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6" name="Holder 6"/>
          <p:cNvSpPr>
            <a:spLocks noGrp="1"/>
          </p:cNvSpPr>
          <p:nvPr>
            <p:ph type="sldNum" sz="quarter" idx="7"/>
          </p:nvPr>
        </p:nvSpPr>
        <p:spPr/>
        <p:txBody>
          <a:bodyPr lIns="0" tIns="0" rIns="0" bIns="0"/>
          <a:lstStyle>
            <a:lvl1pPr>
              <a:defRPr sz="1359" b="0" i="0">
                <a:solidFill>
                  <a:schemeClr val="tx1"/>
                </a:solidFill>
                <a:latin typeface="Arial MT"/>
                <a:cs typeface="Arial MT"/>
              </a:defRPr>
            </a:lvl1pPr>
          </a:lstStyle>
          <a:p>
            <a:pPr marL="36981">
              <a:lnSpc>
                <a:spcPts val="1422"/>
              </a:lnSpc>
            </a:pPr>
            <a:fld id="{81D60167-4931-47E6-BA6A-407CBD079E47}" type="slidenum">
              <a:rPr lang="en-IN" smtClean="0"/>
              <a:pPr marL="36981">
                <a:lnSpc>
                  <a:spcPts val="1422"/>
                </a:lnSpc>
              </a:pPr>
              <a:t>‹#›</a:t>
            </a:fld>
            <a:endParaRPr lang="en-IN" dirty="0"/>
          </a:p>
        </p:txBody>
      </p:sp>
    </p:spTree>
    <p:extLst>
      <p:ext uri="{BB962C8B-B14F-4D97-AF65-F5344CB8AC3E}">
        <p14:creationId xmlns:p14="http://schemas.microsoft.com/office/powerpoint/2010/main" val="284803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871472" y="3232404"/>
            <a:ext cx="501650" cy="751840"/>
          </a:xfrm>
          <a:custGeom>
            <a:avLst/>
            <a:gdLst/>
            <a:ahLst/>
            <a:cxnLst/>
            <a:rect l="l" t="t" r="r" b="b"/>
            <a:pathLst>
              <a:path w="501650" h="751839">
                <a:moveTo>
                  <a:pt x="501396" y="362712"/>
                </a:moveTo>
                <a:lnTo>
                  <a:pt x="499006" y="309286"/>
                </a:lnTo>
                <a:lnTo>
                  <a:pt x="491788" y="258641"/>
                </a:lnTo>
                <a:lnTo>
                  <a:pt x="479669" y="210628"/>
                </a:lnTo>
                <a:lnTo>
                  <a:pt x="462576" y="165104"/>
                </a:lnTo>
                <a:lnTo>
                  <a:pt x="440436" y="121920"/>
                </a:lnTo>
                <a:lnTo>
                  <a:pt x="410833" y="78223"/>
                </a:lnTo>
                <a:lnTo>
                  <a:pt x="376988" y="44110"/>
                </a:lnTo>
                <a:lnTo>
                  <a:pt x="339047" y="19653"/>
                </a:lnTo>
                <a:lnTo>
                  <a:pt x="297155" y="4925"/>
                </a:lnTo>
                <a:lnTo>
                  <a:pt x="251460" y="0"/>
                </a:lnTo>
                <a:lnTo>
                  <a:pt x="219527" y="2857"/>
                </a:lnTo>
                <a:lnTo>
                  <a:pt x="157376" y="25717"/>
                </a:lnTo>
                <a:lnTo>
                  <a:pt x="100631" y="72390"/>
                </a:lnTo>
                <a:lnTo>
                  <a:pt x="75819" y="104775"/>
                </a:lnTo>
                <a:lnTo>
                  <a:pt x="53863" y="143446"/>
                </a:lnTo>
                <a:lnTo>
                  <a:pt x="35052" y="188976"/>
                </a:lnTo>
                <a:lnTo>
                  <a:pt x="19931" y="237005"/>
                </a:lnTo>
                <a:lnTo>
                  <a:pt x="8953" y="285178"/>
                </a:lnTo>
                <a:lnTo>
                  <a:pt x="2262" y="333636"/>
                </a:lnTo>
                <a:lnTo>
                  <a:pt x="0" y="382524"/>
                </a:lnTo>
                <a:lnTo>
                  <a:pt x="2365" y="434632"/>
                </a:lnTo>
                <a:lnTo>
                  <a:pt x="9412" y="484839"/>
                </a:lnTo>
                <a:lnTo>
                  <a:pt x="21067" y="533070"/>
                </a:lnTo>
                <a:lnTo>
                  <a:pt x="37258" y="579254"/>
                </a:lnTo>
                <a:lnTo>
                  <a:pt x="57912" y="623316"/>
                </a:lnTo>
                <a:lnTo>
                  <a:pt x="87355" y="669986"/>
                </a:lnTo>
                <a:lnTo>
                  <a:pt x="105156" y="689090"/>
                </a:lnTo>
                <a:lnTo>
                  <a:pt x="105156" y="316992"/>
                </a:lnTo>
                <a:lnTo>
                  <a:pt x="106299" y="271248"/>
                </a:lnTo>
                <a:lnTo>
                  <a:pt x="109728" y="229933"/>
                </a:lnTo>
                <a:lnTo>
                  <a:pt x="123444" y="160020"/>
                </a:lnTo>
                <a:lnTo>
                  <a:pt x="145161" y="108204"/>
                </a:lnTo>
                <a:lnTo>
                  <a:pt x="173736" y="74676"/>
                </a:lnTo>
                <a:lnTo>
                  <a:pt x="218313" y="51744"/>
                </a:lnTo>
                <a:lnTo>
                  <a:pt x="233172" y="50292"/>
                </a:lnTo>
                <a:lnTo>
                  <a:pt x="263723" y="54887"/>
                </a:lnTo>
                <a:lnTo>
                  <a:pt x="315682" y="92082"/>
                </a:lnTo>
                <a:lnTo>
                  <a:pt x="336804" y="124968"/>
                </a:lnTo>
                <a:lnTo>
                  <a:pt x="354435" y="163068"/>
                </a:lnTo>
                <a:lnTo>
                  <a:pt x="369146" y="205740"/>
                </a:lnTo>
                <a:lnTo>
                  <a:pt x="380809" y="252984"/>
                </a:lnTo>
                <a:lnTo>
                  <a:pt x="389297" y="304800"/>
                </a:lnTo>
                <a:lnTo>
                  <a:pt x="394483" y="361188"/>
                </a:lnTo>
                <a:lnTo>
                  <a:pt x="396240" y="422148"/>
                </a:lnTo>
                <a:lnTo>
                  <a:pt x="396240" y="682269"/>
                </a:lnTo>
                <a:lnTo>
                  <a:pt x="403788" y="674536"/>
                </a:lnTo>
                <a:lnTo>
                  <a:pt x="428434" y="640651"/>
                </a:lnTo>
                <a:lnTo>
                  <a:pt x="449937" y="600765"/>
                </a:lnTo>
                <a:lnTo>
                  <a:pt x="467868" y="554736"/>
                </a:lnTo>
                <a:lnTo>
                  <a:pt x="482750" y="506515"/>
                </a:lnTo>
                <a:lnTo>
                  <a:pt x="493204" y="458152"/>
                </a:lnTo>
                <a:lnTo>
                  <a:pt x="499371" y="410075"/>
                </a:lnTo>
                <a:lnTo>
                  <a:pt x="501396" y="362712"/>
                </a:lnTo>
                <a:close/>
              </a:path>
              <a:path w="501650" h="751839">
                <a:moveTo>
                  <a:pt x="396240" y="682269"/>
                </a:moveTo>
                <a:lnTo>
                  <a:pt x="396240" y="422148"/>
                </a:lnTo>
                <a:lnTo>
                  <a:pt x="393954" y="491918"/>
                </a:lnTo>
                <a:lnTo>
                  <a:pt x="387096" y="550545"/>
                </a:lnTo>
                <a:lnTo>
                  <a:pt x="375666" y="598312"/>
                </a:lnTo>
                <a:lnTo>
                  <a:pt x="359664" y="635508"/>
                </a:lnTo>
                <a:lnTo>
                  <a:pt x="319849" y="681418"/>
                </a:lnTo>
                <a:lnTo>
                  <a:pt x="269748" y="696468"/>
                </a:lnTo>
                <a:lnTo>
                  <a:pt x="234029" y="689586"/>
                </a:lnTo>
                <a:lnTo>
                  <a:pt x="174593" y="634103"/>
                </a:lnTo>
                <a:lnTo>
                  <a:pt x="150876" y="585216"/>
                </a:lnTo>
                <a:lnTo>
                  <a:pt x="134416" y="538008"/>
                </a:lnTo>
                <a:lnTo>
                  <a:pt x="121615" y="487728"/>
                </a:lnTo>
                <a:lnTo>
                  <a:pt x="112471" y="434230"/>
                </a:lnTo>
                <a:lnTo>
                  <a:pt x="106984" y="377366"/>
                </a:lnTo>
                <a:lnTo>
                  <a:pt x="105156" y="316992"/>
                </a:lnTo>
                <a:lnTo>
                  <a:pt x="105156" y="689090"/>
                </a:lnTo>
                <a:lnTo>
                  <a:pt x="120822" y="705904"/>
                </a:lnTo>
                <a:lnTo>
                  <a:pt x="158313" y="731288"/>
                </a:lnTo>
                <a:lnTo>
                  <a:pt x="199826" y="746357"/>
                </a:lnTo>
                <a:lnTo>
                  <a:pt x="245364" y="751332"/>
                </a:lnTo>
                <a:lnTo>
                  <a:pt x="280201" y="748426"/>
                </a:lnTo>
                <a:lnTo>
                  <a:pt x="313753" y="739521"/>
                </a:lnTo>
                <a:lnTo>
                  <a:pt x="345876" y="724328"/>
                </a:lnTo>
                <a:lnTo>
                  <a:pt x="376428" y="702564"/>
                </a:lnTo>
                <a:lnTo>
                  <a:pt x="396240" y="682269"/>
                </a:lnTo>
                <a:close/>
              </a:path>
            </a:pathLst>
          </a:custGeom>
          <a:solidFill>
            <a:srgbClr val="BFBFBF"/>
          </a:solidFill>
        </p:spPr>
        <p:txBody>
          <a:bodyPr wrap="square" lIns="0" tIns="0" rIns="0" bIns="0" rtlCol="0"/>
          <a:lstStyle/>
          <a:p>
            <a:endParaRPr dirty="0"/>
          </a:p>
        </p:txBody>
      </p:sp>
      <p:sp>
        <p:nvSpPr>
          <p:cNvPr id="17" name="bk object 17"/>
          <p:cNvSpPr/>
          <p:nvPr/>
        </p:nvSpPr>
        <p:spPr>
          <a:xfrm>
            <a:off x="4858511" y="4988052"/>
            <a:ext cx="355600" cy="751840"/>
          </a:xfrm>
          <a:custGeom>
            <a:avLst/>
            <a:gdLst/>
            <a:ahLst/>
            <a:cxnLst/>
            <a:rect l="l" t="t" r="r" b="b"/>
            <a:pathLst>
              <a:path w="355600" h="751839">
                <a:moveTo>
                  <a:pt x="316992" y="242316"/>
                </a:moveTo>
                <a:lnTo>
                  <a:pt x="316992" y="0"/>
                </a:lnTo>
                <a:lnTo>
                  <a:pt x="297180" y="0"/>
                </a:lnTo>
                <a:lnTo>
                  <a:pt x="294012" y="8310"/>
                </a:lnTo>
                <a:lnTo>
                  <a:pt x="291274" y="15049"/>
                </a:lnTo>
                <a:lnTo>
                  <a:pt x="288821" y="20359"/>
                </a:lnTo>
                <a:lnTo>
                  <a:pt x="286512" y="24384"/>
                </a:lnTo>
                <a:lnTo>
                  <a:pt x="281940" y="27432"/>
                </a:lnTo>
                <a:lnTo>
                  <a:pt x="277368" y="28956"/>
                </a:lnTo>
                <a:lnTo>
                  <a:pt x="271272" y="28956"/>
                </a:lnTo>
                <a:lnTo>
                  <a:pt x="265318" y="28360"/>
                </a:lnTo>
                <a:lnTo>
                  <a:pt x="256794" y="26479"/>
                </a:lnTo>
                <a:lnTo>
                  <a:pt x="245983" y="23169"/>
                </a:lnTo>
                <a:lnTo>
                  <a:pt x="233172" y="18288"/>
                </a:lnTo>
                <a:lnTo>
                  <a:pt x="212074" y="10287"/>
                </a:lnTo>
                <a:lnTo>
                  <a:pt x="192405" y="4572"/>
                </a:lnTo>
                <a:lnTo>
                  <a:pt x="174450" y="1143"/>
                </a:lnTo>
                <a:lnTo>
                  <a:pt x="158496" y="0"/>
                </a:lnTo>
                <a:lnTo>
                  <a:pt x="124777" y="3714"/>
                </a:lnTo>
                <a:lnTo>
                  <a:pt x="67627" y="33432"/>
                </a:lnTo>
                <a:lnTo>
                  <a:pt x="25074" y="90868"/>
                </a:lnTo>
                <a:lnTo>
                  <a:pt x="2833" y="164020"/>
                </a:lnTo>
                <a:lnTo>
                  <a:pt x="0" y="205740"/>
                </a:lnTo>
                <a:lnTo>
                  <a:pt x="1690" y="237482"/>
                </a:lnTo>
                <a:lnTo>
                  <a:pt x="14787" y="292965"/>
                </a:lnTo>
                <a:lnTo>
                  <a:pt x="42171" y="340209"/>
                </a:lnTo>
                <a:lnTo>
                  <a:pt x="67056" y="365540"/>
                </a:lnTo>
                <a:lnTo>
                  <a:pt x="67056" y="138684"/>
                </a:lnTo>
                <a:lnTo>
                  <a:pt x="68722" y="121181"/>
                </a:lnTo>
                <a:lnTo>
                  <a:pt x="91440" y="74676"/>
                </a:lnTo>
                <a:lnTo>
                  <a:pt x="137517" y="47458"/>
                </a:lnTo>
                <a:lnTo>
                  <a:pt x="156972" y="45720"/>
                </a:lnTo>
                <a:lnTo>
                  <a:pt x="181236" y="48291"/>
                </a:lnTo>
                <a:lnTo>
                  <a:pt x="224051" y="68865"/>
                </a:lnTo>
                <a:lnTo>
                  <a:pt x="258603" y="112014"/>
                </a:lnTo>
                <a:lnTo>
                  <a:pt x="286035" y="189738"/>
                </a:lnTo>
                <a:lnTo>
                  <a:pt x="297180" y="242316"/>
                </a:lnTo>
                <a:lnTo>
                  <a:pt x="316992" y="242316"/>
                </a:lnTo>
                <a:close/>
              </a:path>
              <a:path w="355600" h="751839">
                <a:moveTo>
                  <a:pt x="271272" y="719855"/>
                </a:moveTo>
                <a:lnTo>
                  <a:pt x="271272" y="598932"/>
                </a:lnTo>
                <a:lnTo>
                  <a:pt x="269819" y="620029"/>
                </a:lnTo>
                <a:lnTo>
                  <a:pt x="265366" y="639699"/>
                </a:lnTo>
                <a:lnTo>
                  <a:pt x="246888" y="673608"/>
                </a:lnTo>
                <a:lnTo>
                  <a:pt x="201668" y="703611"/>
                </a:lnTo>
                <a:lnTo>
                  <a:pt x="182880" y="705612"/>
                </a:lnTo>
                <a:lnTo>
                  <a:pt x="156019" y="702183"/>
                </a:lnTo>
                <a:lnTo>
                  <a:pt x="105727" y="674751"/>
                </a:lnTo>
                <a:lnTo>
                  <a:pt x="62055" y="619910"/>
                </a:lnTo>
                <a:lnTo>
                  <a:pt x="44958" y="582358"/>
                </a:lnTo>
                <a:lnTo>
                  <a:pt x="31289" y="538233"/>
                </a:lnTo>
                <a:lnTo>
                  <a:pt x="21336" y="487680"/>
                </a:lnTo>
                <a:lnTo>
                  <a:pt x="3048" y="487680"/>
                </a:lnTo>
                <a:lnTo>
                  <a:pt x="3048" y="740664"/>
                </a:lnTo>
                <a:lnTo>
                  <a:pt x="21336" y="740664"/>
                </a:lnTo>
                <a:lnTo>
                  <a:pt x="25312" y="731781"/>
                </a:lnTo>
                <a:lnTo>
                  <a:pt x="30289" y="725614"/>
                </a:lnTo>
                <a:lnTo>
                  <a:pt x="36123" y="722018"/>
                </a:lnTo>
                <a:lnTo>
                  <a:pt x="42171" y="720941"/>
                </a:lnTo>
                <a:lnTo>
                  <a:pt x="44958" y="720973"/>
                </a:lnTo>
                <a:lnTo>
                  <a:pt x="48934" y="721185"/>
                </a:lnTo>
                <a:lnTo>
                  <a:pt x="56197" y="722376"/>
                </a:lnTo>
                <a:lnTo>
                  <a:pt x="64317" y="724709"/>
                </a:lnTo>
                <a:lnTo>
                  <a:pt x="73152" y="728472"/>
                </a:lnTo>
                <a:lnTo>
                  <a:pt x="102917" y="738473"/>
                </a:lnTo>
                <a:lnTo>
                  <a:pt x="130683" y="745617"/>
                </a:lnTo>
                <a:lnTo>
                  <a:pt x="156733" y="749903"/>
                </a:lnTo>
                <a:lnTo>
                  <a:pt x="181356" y="751332"/>
                </a:lnTo>
                <a:lnTo>
                  <a:pt x="213883" y="747617"/>
                </a:lnTo>
                <a:lnTo>
                  <a:pt x="244983" y="736473"/>
                </a:lnTo>
                <a:lnTo>
                  <a:pt x="271272" y="719855"/>
                </a:lnTo>
                <a:close/>
              </a:path>
              <a:path w="355600" h="751839">
                <a:moveTo>
                  <a:pt x="355092" y="536448"/>
                </a:moveTo>
                <a:lnTo>
                  <a:pt x="350520" y="488155"/>
                </a:lnTo>
                <a:lnTo>
                  <a:pt x="336804" y="443813"/>
                </a:lnTo>
                <a:lnTo>
                  <a:pt x="313944" y="403347"/>
                </a:lnTo>
                <a:lnTo>
                  <a:pt x="281940" y="366686"/>
                </a:lnTo>
                <a:lnTo>
                  <a:pt x="240792" y="333756"/>
                </a:lnTo>
                <a:lnTo>
                  <a:pt x="198882" y="306895"/>
                </a:lnTo>
                <a:lnTo>
                  <a:pt x="177784" y="293250"/>
                </a:lnTo>
                <a:lnTo>
                  <a:pt x="132707" y="261127"/>
                </a:lnTo>
                <a:lnTo>
                  <a:pt x="96750" y="227885"/>
                </a:lnTo>
                <a:lnTo>
                  <a:pt x="72199" y="177546"/>
                </a:lnTo>
                <a:lnTo>
                  <a:pt x="67056" y="138684"/>
                </a:lnTo>
                <a:lnTo>
                  <a:pt x="67056" y="365540"/>
                </a:lnTo>
                <a:lnTo>
                  <a:pt x="96416" y="390072"/>
                </a:lnTo>
                <a:lnTo>
                  <a:pt x="134112" y="417576"/>
                </a:lnTo>
                <a:lnTo>
                  <a:pt x="171831" y="443865"/>
                </a:lnTo>
                <a:lnTo>
                  <a:pt x="202692" y="467868"/>
                </a:lnTo>
                <a:lnTo>
                  <a:pt x="243840" y="509016"/>
                </a:lnTo>
                <a:lnTo>
                  <a:pt x="264414" y="549973"/>
                </a:lnTo>
                <a:lnTo>
                  <a:pt x="271272" y="598932"/>
                </a:lnTo>
                <a:lnTo>
                  <a:pt x="271272" y="719855"/>
                </a:lnTo>
                <a:lnTo>
                  <a:pt x="274367" y="717899"/>
                </a:lnTo>
                <a:lnTo>
                  <a:pt x="301752" y="691896"/>
                </a:lnTo>
                <a:lnTo>
                  <a:pt x="325516" y="659892"/>
                </a:lnTo>
                <a:lnTo>
                  <a:pt x="342138" y="623316"/>
                </a:lnTo>
                <a:lnTo>
                  <a:pt x="351901" y="582168"/>
                </a:lnTo>
                <a:lnTo>
                  <a:pt x="355092" y="536448"/>
                </a:lnTo>
                <a:close/>
              </a:path>
            </a:pathLst>
          </a:custGeom>
          <a:solidFill>
            <a:srgbClr val="BFBFBF"/>
          </a:solidFill>
        </p:spPr>
        <p:txBody>
          <a:bodyPr wrap="square" lIns="0" tIns="0" rIns="0" bIns="0" rtlCol="0"/>
          <a:lstStyle/>
          <a:p>
            <a:endParaRPr dirty="0"/>
          </a:p>
        </p:txBody>
      </p:sp>
      <p:sp>
        <p:nvSpPr>
          <p:cNvPr id="18" name="bk object 18"/>
          <p:cNvSpPr/>
          <p:nvPr/>
        </p:nvSpPr>
        <p:spPr>
          <a:xfrm>
            <a:off x="1871472" y="3232403"/>
            <a:ext cx="501650" cy="751840"/>
          </a:xfrm>
          <a:custGeom>
            <a:avLst/>
            <a:gdLst/>
            <a:ahLst/>
            <a:cxnLst/>
            <a:rect l="l" t="t" r="r" b="b"/>
            <a:pathLst>
              <a:path w="501650" h="751839">
                <a:moveTo>
                  <a:pt x="251459" y="0"/>
                </a:moveTo>
                <a:lnTo>
                  <a:pt x="297155" y="4925"/>
                </a:lnTo>
                <a:lnTo>
                  <a:pt x="339047" y="19653"/>
                </a:lnTo>
                <a:lnTo>
                  <a:pt x="376988" y="44110"/>
                </a:lnTo>
                <a:lnTo>
                  <a:pt x="410833" y="78223"/>
                </a:lnTo>
                <a:lnTo>
                  <a:pt x="440435" y="121919"/>
                </a:lnTo>
                <a:lnTo>
                  <a:pt x="462576" y="165104"/>
                </a:lnTo>
                <a:lnTo>
                  <a:pt x="479669" y="210628"/>
                </a:lnTo>
                <a:lnTo>
                  <a:pt x="491788" y="258641"/>
                </a:lnTo>
                <a:lnTo>
                  <a:pt x="499006" y="309286"/>
                </a:lnTo>
                <a:lnTo>
                  <a:pt x="501395" y="362711"/>
                </a:lnTo>
                <a:lnTo>
                  <a:pt x="499371" y="410075"/>
                </a:lnTo>
                <a:lnTo>
                  <a:pt x="493204" y="458152"/>
                </a:lnTo>
                <a:lnTo>
                  <a:pt x="482750" y="506515"/>
                </a:lnTo>
                <a:lnTo>
                  <a:pt x="467867" y="554735"/>
                </a:lnTo>
                <a:lnTo>
                  <a:pt x="449937" y="600765"/>
                </a:lnTo>
                <a:lnTo>
                  <a:pt x="428434" y="640651"/>
                </a:lnTo>
                <a:lnTo>
                  <a:pt x="403788" y="674536"/>
                </a:lnTo>
                <a:lnTo>
                  <a:pt x="376427" y="702563"/>
                </a:lnTo>
                <a:lnTo>
                  <a:pt x="313753" y="739520"/>
                </a:lnTo>
                <a:lnTo>
                  <a:pt x="245363" y="751331"/>
                </a:lnTo>
                <a:lnTo>
                  <a:pt x="199826" y="746357"/>
                </a:lnTo>
                <a:lnTo>
                  <a:pt x="158313" y="731288"/>
                </a:lnTo>
                <a:lnTo>
                  <a:pt x="120822" y="705904"/>
                </a:lnTo>
                <a:lnTo>
                  <a:pt x="87355" y="669986"/>
                </a:lnTo>
                <a:lnTo>
                  <a:pt x="57911" y="623315"/>
                </a:lnTo>
                <a:lnTo>
                  <a:pt x="37258" y="579254"/>
                </a:lnTo>
                <a:lnTo>
                  <a:pt x="21067" y="533070"/>
                </a:lnTo>
                <a:lnTo>
                  <a:pt x="9412" y="484839"/>
                </a:lnTo>
                <a:lnTo>
                  <a:pt x="2365" y="434632"/>
                </a:lnTo>
                <a:lnTo>
                  <a:pt x="0" y="382523"/>
                </a:lnTo>
                <a:lnTo>
                  <a:pt x="2262" y="333636"/>
                </a:lnTo>
                <a:lnTo>
                  <a:pt x="8953" y="285178"/>
                </a:lnTo>
                <a:lnTo>
                  <a:pt x="19931" y="237005"/>
                </a:lnTo>
                <a:lnTo>
                  <a:pt x="35051" y="188975"/>
                </a:lnTo>
                <a:lnTo>
                  <a:pt x="53863" y="143446"/>
                </a:lnTo>
                <a:lnTo>
                  <a:pt x="75818" y="104774"/>
                </a:lnTo>
                <a:lnTo>
                  <a:pt x="100631" y="72389"/>
                </a:lnTo>
                <a:lnTo>
                  <a:pt x="128015" y="45719"/>
                </a:lnTo>
                <a:lnTo>
                  <a:pt x="188023" y="11429"/>
                </a:lnTo>
                <a:lnTo>
                  <a:pt x="251459" y="0"/>
                </a:lnTo>
                <a:close/>
              </a:path>
            </a:pathLst>
          </a:custGeom>
          <a:ln w="19049">
            <a:solidFill>
              <a:srgbClr val="BFBFBF"/>
            </a:solidFill>
          </a:ln>
        </p:spPr>
        <p:txBody>
          <a:bodyPr wrap="square" lIns="0" tIns="0" rIns="0" bIns="0" rtlCol="0"/>
          <a:lstStyle/>
          <a:p>
            <a:endParaRPr dirty="0"/>
          </a:p>
        </p:txBody>
      </p:sp>
      <p:sp>
        <p:nvSpPr>
          <p:cNvPr id="19" name="bk object 19"/>
          <p:cNvSpPr/>
          <p:nvPr/>
        </p:nvSpPr>
        <p:spPr>
          <a:xfrm>
            <a:off x="1976627" y="3282695"/>
            <a:ext cx="291465" cy="646430"/>
          </a:xfrm>
          <a:custGeom>
            <a:avLst/>
            <a:gdLst/>
            <a:ahLst/>
            <a:cxnLst/>
            <a:rect l="l" t="t" r="r" b="b"/>
            <a:pathLst>
              <a:path w="291464" h="646429">
                <a:moveTo>
                  <a:pt x="128015" y="0"/>
                </a:moveTo>
                <a:lnTo>
                  <a:pt x="83438" y="13501"/>
                </a:lnTo>
                <a:lnTo>
                  <a:pt x="53435" y="39004"/>
                </a:lnTo>
                <a:lnTo>
                  <a:pt x="28289" y="81391"/>
                </a:lnTo>
                <a:lnTo>
                  <a:pt x="10286" y="142613"/>
                </a:lnTo>
                <a:lnTo>
                  <a:pt x="1142" y="220956"/>
                </a:lnTo>
                <a:lnTo>
                  <a:pt x="0" y="266699"/>
                </a:lnTo>
                <a:lnTo>
                  <a:pt x="1828" y="327074"/>
                </a:lnTo>
                <a:lnTo>
                  <a:pt x="7315" y="383938"/>
                </a:lnTo>
                <a:lnTo>
                  <a:pt x="16459" y="437436"/>
                </a:lnTo>
                <a:lnTo>
                  <a:pt x="29260" y="487716"/>
                </a:lnTo>
                <a:lnTo>
                  <a:pt x="45719" y="534923"/>
                </a:lnTo>
                <a:lnTo>
                  <a:pt x="69437" y="583811"/>
                </a:lnTo>
                <a:lnTo>
                  <a:pt x="97154" y="618553"/>
                </a:lnTo>
                <a:lnTo>
                  <a:pt x="164591" y="646175"/>
                </a:lnTo>
                <a:lnTo>
                  <a:pt x="190857" y="642437"/>
                </a:lnTo>
                <a:lnTo>
                  <a:pt x="235958" y="612100"/>
                </a:lnTo>
                <a:lnTo>
                  <a:pt x="270509" y="548020"/>
                </a:lnTo>
                <a:lnTo>
                  <a:pt x="281939" y="500252"/>
                </a:lnTo>
                <a:lnTo>
                  <a:pt x="288797" y="441626"/>
                </a:lnTo>
                <a:lnTo>
                  <a:pt x="291083" y="371855"/>
                </a:lnTo>
                <a:lnTo>
                  <a:pt x="289327" y="310895"/>
                </a:lnTo>
                <a:lnTo>
                  <a:pt x="284141" y="254507"/>
                </a:lnTo>
                <a:lnTo>
                  <a:pt x="275653" y="202691"/>
                </a:lnTo>
                <a:lnTo>
                  <a:pt x="263990" y="155447"/>
                </a:lnTo>
                <a:lnTo>
                  <a:pt x="249279" y="112775"/>
                </a:lnTo>
                <a:lnTo>
                  <a:pt x="231647" y="74675"/>
                </a:lnTo>
                <a:lnTo>
                  <a:pt x="210526" y="41790"/>
                </a:lnTo>
                <a:lnTo>
                  <a:pt x="158567" y="4595"/>
                </a:lnTo>
                <a:lnTo>
                  <a:pt x="128015" y="0"/>
                </a:lnTo>
                <a:close/>
              </a:path>
            </a:pathLst>
          </a:custGeom>
          <a:ln w="19049">
            <a:solidFill>
              <a:srgbClr val="BFBFBF"/>
            </a:solidFill>
          </a:ln>
        </p:spPr>
        <p:txBody>
          <a:bodyPr wrap="square" lIns="0" tIns="0" rIns="0" bIns="0" rtlCol="0"/>
          <a:lstStyle/>
          <a:p>
            <a:endParaRPr dirty="0"/>
          </a:p>
        </p:txBody>
      </p:sp>
      <p:sp>
        <p:nvSpPr>
          <p:cNvPr id="20" name="bk object 20"/>
          <p:cNvSpPr/>
          <p:nvPr/>
        </p:nvSpPr>
        <p:spPr>
          <a:xfrm>
            <a:off x="1209668" y="2854070"/>
            <a:ext cx="569220" cy="1142237"/>
          </a:xfrm>
          <a:prstGeom prst="rect">
            <a:avLst/>
          </a:prstGeom>
          <a:blipFill>
            <a:blip r:embed="rId2" cstate="print"/>
            <a:stretch>
              <a:fillRect/>
            </a:stretch>
          </a:blipFill>
        </p:spPr>
        <p:txBody>
          <a:bodyPr wrap="square" lIns="0" tIns="0" rIns="0" bIns="0" rtlCol="0"/>
          <a:lstStyle/>
          <a:p>
            <a:endParaRPr dirty="0"/>
          </a:p>
        </p:txBody>
      </p:sp>
      <p:sp>
        <p:nvSpPr>
          <p:cNvPr id="21" name="bk object 21"/>
          <p:cNvSpPr/>
          <p:nvPr/>
        </p:nvSpPr>
        <p:spPr>
          <a:xfrm>
            <a:off x="2410586" y="2828163"/>
            <a:ext cx="2951225" cy="1165097"/>
          </a:xfrm>
          <a:prstGeom prst="rect">
            <a:avLst/>
          </a:prstGeom>
          <a:blipFill>
            <a:blip r:embed="rId3" cstate="print"/>
            <a:stretch>
              <a:fillRect/>
            </a:stretch>
          </a:blipFill>
        </p:spPr>
        <p:txBody>
          <a:bodyPr wrap="square" lIns="0" tIns="0" rIns="0" bIns="0" rtlCol="0"/>
          <a:lstStyle/>
          <a:p>
            <a:endParaRPr dirty="0"/>
          </a:p>
        </p:txBody>
      </p:sp>
      <p:sp>
        <p:nvSpPr>
          <p:cNvPr id="22" name="bk object 22"/>
          <p:cNvSpPr/>
          <p:nvPr/>
        </p:nvSpPr>
        <p:spPr>
          <a:xfrm>
            <a:off x="4858511" y="4988051"/>
            <a:ext cx="355600" cy="751840"/>
          </a:xfrm>
          <a:custGeom>
            <a:avLst/>
            <a:gdLst/>
            <a:ahLst/>
            <a:cxnLst/>
            <a:rect l="l" t="t" r="r" b="b"/>
            <a:pathLst>
              <a:path w="355600" h="751839">
                <a:moveTo>
                  <a:pt x="316991" y="0"/>
                </a:moveTo>
                <a:lnTo>
                  <a:pt x="316991" y="0"/>
                </a:lnTo>
                <a:lnTo>
                  <a:pt x="316991" y="242315"/>
                </a:lnTo>
                <a:lnTo>
                  <a:pt x="310895" y="242315"/>
                </a:lnTo>
                <a:lnTo>
                  <a:pt x="303275" y="242315"/>
                </a:lnTo>
                <a:lnTo>
                  <a:pt x="297179" y="242315"/>
                </a:lnTo>
                <a:lnTo>
                  <a:pt x="286035" y="189737"/>
                </a:lnTo>
                <a:lnTo>
                  <a:pt x="273176" y="146303"/>
                </a:lnTo>
                <a:lnTo>
                  <a:pt x="242315" y="86867"/>
                </a:lnTo>
                <a:lnTo>
                  <a:pt x="203644" y="56006"/>
                </a:lnTo>
                <a:lnTo>
                  <a:pt x="156971" y="45719"/>
                </a:lnTo>
                <a:lnTo>
                  <a:pt x="137517" y="47458"/>
                </a:lnTo>
                <a:lnTo>
                  <a:pt x="91439" y="74675"/>
                </a:lnTo>
                <a:lnTo>
                  <a:pt x="68722" y="121181"/>
                </a:lnTo>
                <a:lnTo>
                  <a:pt x="67055" y="138683"/>
                </a:lnTo>
                <a:lnTo>
                  <a:pt x="68413" y="158686"/>
                </a:lnTo>
                <a:lnTo>
                  <a:pt x="85343" y="211835"/>
                </a:lnTo>
                <a:lnTo>
                  <a:pt x="112585" y="244220"/>
                </a:lnTo>
                <a:lnTo>
                  <a:pt x="156971" y="278891"/>
                </a:lnTo>
                <a:lnTo>
                  <a:pt x="198881" y="306895"/>
                </a:lnTo>
                <a:lnTo>
                  <a:pt x="219979" y="320254"/>
                </a:lnTo>
                <a:lnTo>
                  <a:pt x="240791" y="333755"/>
                </a:lnTo>
                <a:lnTo>
                  <a:pt x="281939" y="366686"/>
                </a:lnTo>
                <a:lnTo>
                  <a:pt x="313943" y="403347"/>
                </a:lnTo>
                <a:lnTo>
                  <a:pt x="336803" y="443813"/>
                </a:lnTo>
                <a:lnTo>
                  <a:pt x="350519" y="488155"/>
                </a:lnTo>
                <a:lnTo>
                  <a:pt x="355091" y="536447"/>
                </a:lnTo>
                <a:lnTo>
                  <a:pt x="351901" y="582167"/>
                </a:lnTo>
                <a:lnTo>
                  <a:pt x="342137" y="623315"/>
                </a:lnTo>
                <a:lnTo>
                  <a:pt x="325516" y="659891"/>
                </a:lnTo>
                <a:lnTo>
                  <a:pt x="301751" y="691895"/>
                </a:lnTo>
                <a:lnTo>
                  <a:pt x="244982" y="736472"/>
                </a:lnTo>
                <a:lnTo>
                  <a:pt x="181355" y="751331"/>
                </a:lnTo>
                <a:lnTo>
                  <a:pt x="156733" y="749903"/>
                </a:lnTo>
                <a:lnTo>
                  <a:pt x="130682" y="745616"/>
                </a:lnTo>
                <a:lnTo>
                  <a:pt x="102917" y="738473"/>
                </a:lnTo>
                <a:lnTo>
                  <a:pt x="73151" y="728471"/>
                </a:lnTo>
                <a:lnTo>
                  <a:pt x="64317" y="724709"/>
                </a:lnTo>
                <a:lnTo>
                  <a:pt x="56197" y="722375"/>
                </a:lnTo>
                <a:lnTo>
                  <a:pt x="48934" y="721185"/>
                </a:lnTo>
                <a:lnTo>
                  <a:pt x="42671" y="720851"/>
                </a:lnTo>
                <a:lnTo>
                  <a:pt x="36123" y="722018"/>
                </a:lnTo>
                <a:lnTo>
                  <a:pt x="30289" y="725614"/>
                </a:lnTo>
                <a:lnTo>
                  <a:pt x="25312" y="731781"/>
                </a:lnTo>
                <a:lnTo>
                  <a:pt x="21335" y="740663"/>
                </a:lnTo>
                <a:lnTo>
                  <a:pt x="15239" y="740663"/>
                </a:lnTo>
                <a:lnTo>
                  <a:pt x="9143" y="740663"/>
                </a:lnTo>
                <a:lnTo>
                  <a:pt x="3047" y="740663"/>
                </a:lnTo>
                <a:lnTo>
                  <a:pt x="3047" y="690213"/>
                </a:lnTo>
                <a:lnTo>
                  <a:pt x="3047" y="639543"/>
                </a:lnTo>
                <a:lnTo>
                  <a:pt x="3047" y="588800"/>
                </a:lnTo>
                <a:lnTo>
                  <a:pt x="3047" y="538130"/>
                </a:lnTo>
                <a:lnTo>
                  <a:pt x="3047" y="487679"/>
                </a:lnTo>
                <a:lnTo>
                  <a:pt x="9143" y="487679"/>
                </a:lnTo>
                <a:lnTo>
                  <a:pt x="15239" y="487679"/>
                </a:lnTo>
                <a:lnTo>
                  <a:pt x="21335" y="487679"/>
                </a:lnTo>
                <a:lnTo>
                  <a:pt x="31289" y="538233"/>
                </a:lnTo>
                <a:lnTo>
                  <a:pt x="44957" y="582358"/>
                </a:lnTo>
                <a:lnTo>
                  <a:pt x="62055" y="619910"/>
                </a:lnTo>
                <a:lnTo>
                  <a:pt x="105727" y="674750"/>
                </a:lnTo>
                <a:lnTo>
                  <a:pt x="156019" y="702182"/>
                </a:lnTo>
                <a:lnTo>
                  <a:pt x="182879" y="705611"/>
                </a:lnTo>
                <a:lnTo>
                  <a:pt x="201668" y="703611"/>
                </a:lnTo>
                <a:lnTo>
                  <a:pt x="246887" y="673607"/>
                </a:lnTo>
                <a:lnTo>
                  <a:pt x="265366" y="639698"/>
                </a:lnTo>
                <a:lnTo>
                  <a:pt x="271271" y="598931"/>
                </a:lnTo>
                <a:lnTo>
                  <a:pt x="269557" y="573524"/>
                </a:lnTo>
                <a:lnTo>
                  <a:pt x="255841" y="528423"/>
                </a:lnTo>
                <a:lnTo>
                  <a:pt x="226694" y="489584"/>
                </a:lnTo>
                <a:lnTo>
                  <a:pt x="171830" y="443864"/>
                </a:lnTo>
                <a:lnTo>
                  <a:pt x="134111" y="417575"/>
                </a:lnTo>
                <a:lnTo>
                  <a:pt x="96416" y="390072"/>
                </a:lnTo>
                <a:lnTo>
                  <a:pt x="65722" y="364426"/>
                </a:lnTo>
                <a:lnTo>
                  <a:pt x="25907" y="316991"/>
                </a:lnTo>
                <a:lnTo>
                  <a:pt x="6667" y="266509"/>
                </a:lnTo>
                <a:lnTo>
                  <a:pt x="0" y="205739"/>
                </a:lnTo>
                <a:lnTo>
                  <a:pt x="2833" y="164020"/>
                </a:lnTo>
                <a:lnTo>
                  <a:pt x="11239" y="125729"/>
                </a:lnTo>
                <a:lnTo>
                  <a:pt x="44195" y="59435"/>
                </a:lnTo>
                <a:lnTo>
                  <a:pt x="94487" y="14858"/>
                </a:lnTo>
                <a:lnTo>
                  <a:pt x="158495" y="0"/>
                </a:lnTo>
                <a:lnTo>
                  <a:pt x="174450" y="1142"/>
                </a:lnTo>
                <a:lnTo>
                  <a:pt x="192404" y="4571"/>
                </a:lnTo>
                <a:lnTo>
                  <a:pt x="212074" y="10286"/>
                </a:lnTo>
                <a:lnTo>
                  <a:pt x="233171" y="18287"/>
                </a:lnTo>
                <a:lnTo>
                  <a:pt x="245983" y="23169"/>
                </a:lnTo>
                <a:lnTo>
                  <a:pt x="256793" y="26479"/>
                </a:lnTo>
                <a:lnTo>
                  <a:pt x="265318" y="28360"/>
                </a:lnTo>
                <a:lnTo>
                  <a:pt x="271271" y="28955"/>
                </a:lnTo>
                <a:lnTo>
                  <a:pt x="277367" y="28955"/>
                </a:lnTo>
                <a:lnTo>
                  <a:pt x="297179" y="0"/>
                </a:lnTo>
                <a:lnTo>
                  <a:pt x="303275" y="0"/>
                </a:lnTo>
                <a:lnTo>
                  <a:pt x="310895" y="0"/>
                </a:lnTo>
                <a:lnTo>
                  <a:pt x="316991" y="0"/>
                </a:lnTo>
                <a:close/>
              </a:path>
            </a:pathLst>
          </a:custGeom>
          <a:ln w="19049">
            <a:solidFill>
              <a:srgbClr val="BFBFBF"/>
            </a:solidFill>
          </a:ln>
        </p:spPr>
        <p:txBody>
          <a:bodyPr wrap="square" lIns="0" tIns="0" rIns="0" bIns="0" rtlCol="0"/>
          <a:lstStyle/>
          <a:p>
            <a:endParaRPr dirty="0"/>
          </a:p>
        </p:txBody>
      </p:sp>
      <p:sp>
        <p:nvSpPr>
          <p:cNvPr id="23" name="bk object 23"/>
          <p:cNvSpPr/>
          <p:nvPr/>
        </p:nvSpPr>
        <p:spPr>
          <a:xfrm>
            <a:off x="1833372" y="3208020"/>
            <a:ext cx="501650" cy="751840"/>
          </a:xfrm>
          <a:custGeom>
            <a:avLst/>
            <a:gdLst/>
            <a:ahLst/>
            <a:cxnLst/>
            <a:rect l="l" t="t" r="r" b="b"/>
            <a:pathLst>
              <a:path w="501650" h="751839">
                <a:moveTo>
                  <a:pt x="501396" y="361188"/>
                </a:moveTo>
                <a:lnTo>
                  <a:pt x="499006" y="308506"/>
                </a:lnTo>
                <a:lnTo>
                  <a:pt x="491788" y="258311"/>
                </a:lnTo>
                <a:lnTo>
                  <a:pt x="479669" y="210531"/>
                </a:lnTo>
                <a:lnTo>
                  <a:pt x="462576" y="165091"/>
                </a:lnTo>
                <a:lnTo>
                  <a:pt x="440436" y="121920"/>
                </a:lnTo>
                <a:lnTo>
                  <a:pt x="410833" y="77638"/>
                </a:lnTo>
                <a:lnTo>
                  <a:pt x="376988" y="43452"/>
                </a:lnTo>
                <a:lnTo>
                  <a:pt x="339047" y="19214"/>
                </a:lnTo>
                <a:lnTo>
                  <a:pt x="297155" y="4779"/>
                </a:lnTo>
                <a:lnTo>
                  <a:pt x="251460" y="0"/>
                </a:lnTo>
                <a:lnTo>
                  <a:pt x="219527" y="2857"/>
                </a:lnTo>
                <a:lnTo>
                  <a:pt x="157376" y="25717"/>
                </a:lnTo>
                <a:lnTo>
                  <a:pt x="100631" y="71723"/>
                </a:lnTo>
                <a:lnTo>
                  <a:pt x="75819" y="104013"/>
                </a:lnTo>
                <a:lnTo>
                  <a:pt x="53863" y="142589"/>
                </a:lnTo>
                <a:lnTo>
                  <a:pt x="35052" y="187452"/>
                </a:lnTo>
                <a:lnTo>
                  <a:pt x="19931" y="235696"/>
                </a:lnTo>
                <a:lnTo>
                  <a:pt x="8953" y="284226"/>
                </a:lnTo>
                <a:lnTo>
                  <a:pt x="2262" y="332755"/>
                </a:lnTo>
                <a:lnTo>
                  <a:pt x="0" y="381000"/>
                </a:lnTo>
                <a:lnTo>
                  <a:pt x="2365" y="433706"/>
                </a:lnTo>
                <a:lnTo>
                  <a:pt x="9412" y="484071"/>
                </a:lnTo>
                <a:lnTo>
                  <a:pt x="21067" y="532314"/>
                </a:lnTo>
                <a:lnTo>
                  <a:pt x="37258" y="578656"/>
                </a:lnTo>
                <a:lnTo>
                  <a:pt x="57912" y="623316"/>
                </a:lnTo>
                <a:lnTo>
                  <a:pt x="87355" y="669401"/>
                </a:lnTo>
                <a:lnTo>
                  <a:pt x="105156" y="688466"/>
                </a:lnTo>
                <a:lnTo>
                  <a:pt x="105156" y="316992"/>
                </a:lnTo>
                <a:lnTo>
                  <a:pt x="106299" y="271248"/>
                </a:lnTo>
                <a:lnTo>
                  <a:pt x="109728" y="229933"/>
                </a:lnTo>
                <a:lnTo>
                  <a:pt x="123444" y="160020"/>
                </a:lnTo>
                <a:lnTo>
                  <a:pt x="145161" y="107442"/>
                </a:lnTo>
                <a:lnTo>
                  <a:pt x="173736" y="73152"/>
                </a:lnTo>
                <a:lnTo>
                  <a:pt x="218313" y="51720"/>
                </a:lnTo>
                <a:lnTo>
                  <a:pt x="233172" y="50292"/>
                </a:lnTo>
                <a:lnTo>
                  <a:pt x="263723" y="54864"/>
                </a:lnTo>
                <a:lnTo>
                  <a:pt x="315682" y="91440"/>
                </a:lnTo>
                <a:lnTo>
                  <a:pt x="336804" y="123444"/>
                </a:lnTo>
                <a:lnTo>
                  <a:pt x="354435" y="162179"/>
                </a:lnTo>
                <a:lnTo>
                  <a:pt x="369146" y="205232"/>
                </a:lnTo>
                <a:lnTo>
                  <a:pt x="380809" y="252603"/>
                </a:lnTo>
                <a:lnTo>
                  <a:pt x="389297" y="304292"/>
                </a:lnTo>
                <a:lnTo>
                  <a:pt x="394483" y="360299"/>
                </a:lnTo>
                <a:lnTo>
                  <a:pt x="396240" y="420624"/>
                </a:lnTo>
                <a:lnTo>
                  <a:pt x="396240" y="680762"/>
                </a:lnTo>
                <a:lnTo>
                  <a:pt x="403788" y="673036"/>
                </a:lnTo>
                <a:lnTo>
                  <a:pt x="428434" y="639318"/>
                </a:lnTo>
                <a:lnTo>
                  <a:pt x="449937" y="599884"/>
                </a:lnTo>
                <a:lnTo>
                  <a:pt x="467868" y="554736"/>
                </a:lnTo>
                <a:lnTo>
                  <a:pt x="482750" y="505848"/>
                </a:lnTo>
                <a:lnTo>
                  <a:pt x="493204" y="457390"/>
                </a:lnTo>
                <a:lnTo>
                  <a:pt x="499371" y="409217"/>
                </a:lnTo>
                <a:lnTo>
                  <a:pt x="501396" y="361188"/>
                </a:lnTo>
                <a:close/>
              </a:path>
              <a:path w="501650" h="751839">
                <a:moveTo>
                  <a:pt x="396240" y="680762"/>
                </a:moveTo>
                <a:lnTo>
                  <a:pt x="396240" y="420624"/>
                </a:lnTo>
                <a:lnTo>
                  <a:pt x="393954" y="490608"/>
                </a:lnTo>
                <a:lnTo>
                  <a:pt x="387096" y="549592"/>
                </a:lnTo>
                <a:lnTo>
                  <a:pt x="375666" y="597431"/>
                </a:lnTo>
                <a:lnTo>
                  <a:pt x="359664" y="633984"/>
                </a:lnTo>
                <a:lnTo>
                  <a:pt x="319849" y="679894"/>
                </a:lnTo>
                <a:lnTo>
                  <a:pt x="269748" y="694944"/>
                </a:lnTo>
                <a:lnTo>
                  <a:pt x="234029" y="688062"/>
                </a:lnTo>
                <a:lnTo>
                  <a:pt x="174593" y="632579"/>
                </a:lnTo>
                <a:lnTo>
                  <a:pt x="150876" y="583692"/>
                </a:lnTo>
                <a:lnTo>
                  <a:pt x="134416" y="537082"/>
                </a:lnTo>
                <a:lnTo>
                  <a:pt x="121615" y="486960"/>
                </a:lnTo>
                <a:lnTo>
                  <a:pt x="112471" y="433474"/>
                </a:lnTo>
                <a:lnTo>
                  <a:pt x="106984" y="376769"/>
                </a:lnTo>
                <a:lnTo>
                  <a:pt x="105156" y="316992"/>
                </a:lnTo>
                <a:lnTo>
                  <a:pt x="105156" y="688466"/>
                </a:lnTo>
                <a:lnTo>
                  <a:pt x="120822" y="705246"/>
                </a:lnTo>
                <a:lnTo>
                  <a:pt x="158313" y="730849"/>
                </a:lnTo>
                <a:lnTo>
                  <a:pt x="199826" y="746211"/>
                </a:lnTo>
                <a:lnTo>
                  <a:pt x="245364" y="751332"/>
                </a:lnTo>
                <a:lnTo>
                  <a:pt x="280201" y="748188"/>
                </a:lnTo>
                <a:lnTo>
                  <a:pt x="313753" y="738759"/>
                </a:lnTo>
                <a:lnTo>
                  <a:pt x="345876" y="723042"/>
                </a:lnTo>
                <a:lnTo>
                  <a:pt x="376428" y="701040"/>
                </a:lnTo>
                <a:lnTo>
                  <a:pt x="396240" y="680762"/>
                </a:lnTo>
                <a:close/>
              </a:path>
            </a:pathLst>
          </a:custGeom>
          <a:solidFill>
            <a:srgbClr val="FF0000"/>
          </a:solidFill>
        </p:spPr>
        <p:txBody>
          <a:bodyPr wrap="square" lIns="0" tIns="0" rIns="0" bIns="0" rtlCol="0"/>
          <a:lstStyle/>
          <a:p>
            <a:endParaRPr dirty="0"/>
          </a:p>
        </p:txBody>
      </p:sp>
      <p:sp>
        <p:nvSpPr>
          <p:cNvPr id="24" name="bk object 24"/>
          <p:cNvSpPr/>
          <p:nvPr/>
        </p:nvSpPr>
        <p:spPr>
          <a:xfrm>
            <a:off x="1671447" y="4582286"/>
            <a:ext cx="3102101" cy="1166621"/>
          </a:xfrm>
          <a:prstGeom prst="rect">
            <a:avLst/>
          </a:prstGeom>
          <a:blipFill>
            <a:blip r:embed="rId4" cstate="print"/>
            <a:stretch>
              <a:fillRect/>
            </a:stretch>
          </a:blipFill>
        </p:spPr>
        <p:txBody>
          <a:bodyPr wrap="square" lIns="0" tIns="0" rIns="0" bIns="0" rtlCol="0"/>
          <a:lstStyle/>
          <a:p>
            <a:endParaRPr dirty="0"/>
          </a:p>
        </p:txBody>
      </p:sp>
      <p:sp>
        <p:nvSpPr>
          <p:cNvPr id="25" name="bk object 25"/>
          <p:cNvSpPr/>
          <p:nvPr/>
        </p:nvSpPr>
        <p:spPr>
          <a:xfrm>
            <a:off x="4820411" y="4962144"/>
            <a:ext cx="355600" cy="751840"/>
          </a:xfrm>
          <a:custGeom>
            <a:avLst/>
            <a:gdLst/>
            <a:ahLst/>
            <a:cxnLst/>
            <a:rect l="l" t="t" r="r" b="b"/>
            <a:pathLst>
              <a:path w="355600" h="751839">
                <a:moveTo>
                  <a:pt x="316992" y="242316"/>
                </a:moveTo>
                <a:lnTo>
                  <a:pt x="316992" y="0"/>
                </a:lnTo>
                <a:lnTo>
                  <a:pt x="297180" y="0"/>
                </a:lnTo>
                <a:lnTo>
                  <a:pt x="294012" y="9167"/>
                </a:lnTo>
                <a:lnTo>
                  <a:pt x="291274" y="16192"/>
                </a:lnTo>
                <a:lnTo>
                  <a:pt x="288821" y="21216"/>
                </a:lnTo>
                <a:lnTo>
                  <a:pt x="286512" y="24384"/>
                </a:lnTo>
                <a:lnTo>
                  <a:pt x="281940" y="28956"/>
                </a:lnTo>
                <a:lnTo>
                  <a:pt x="277368" y="30480"/>
                </a:lnTo>
                <a:lnTo>
                  <a:pt x="271272" y="30480"/>
                </a:lnTo>
                <a:lnTo>
                  <a:pt x="265318" y="29646"/>
                </a:lnTo>
                <a:lnTo>
                  <a:pt x="256794" y="27241"/>
                </a:lnTo>
                <a:lnTo>
                  <a:pt x="245983" y="23407"/>
                </a:lnTo>
                <a:lnTo>
                  <a:pt x="233172" y="18288"/>
                </a:lnTo>
                <a:lnTo>
                  <a:pt x="212074" y="10287"/>
                </a:lnTo>
                <a:lnTo>
                  <a:pt x="192405" y="4572"/>
                </a:lnTo>
                <a:lnTo>
                  <a:pt x="174450" y="1143"/>
                </a:lnTo>
                <a:lnTo>
                  <a:pt x="158496" y="0"/>
                </a:lnTo>
                <a:lnTo>
                  <a:pt x="124777" y="3714"/>
                </a:lnTo>
                <a:lnTo>
                  <a:pt x="67627" y="33432"/>
                </a:lnTo>
                <a:lnTo>
                  <a:pt x="25074" y="90868"/>
                </a:lnTo>
                <a:lnTo>
                  <a:pt x="2833" y="164020"/>
                </a:lnTo>
                <a:lnTo>
                  <a:pt x="0" y="205740"/>
                </a:lnTo>
                <a:lnTo>
                  <a:pt x="1690" y="237696"/>
                </a:lnTo>
                <a:lnTo>
                  <a:pt x="14787" y="293608"/>
                </a:lnTo>
                <a:lnTo>
                  <a:pt x="42171" y="340209"/>
                </a:lnTo>
                <a:lnTo>
                  <a:pt x="67056" y="365540"/>
                </a:lnTo>
                <a:lnTo>
                  <a:pt x="67056" y="138684"/>
                </a:lnTo>
                <a:lnTo>
                  <a:pt x="68722" y="121824"/>
                </a:lnTo>
                <a:lnTo>
                  <a:pt x="91440" y="74676"/>
                </a:lnTo>
                <a:lnTo>
                  <a:pt x="137517" y="47458"/>
                </a:lnTo>
                <a:lnTo>
                  <a:pt x="156972" y="45720"/>
                </a:lnTo>
                <a:lnTo>
                  <a:pt x="181236" y="48291"/>
                </a:lnTo>
                <a:lnTo>
                  <a:pt x="224051" y="68865"/>
                </a:lnTo>
                <a:lnTo>
                  <a:pt x="258603" y="112014"/>
                </a:lnTo>
                <a:lnTo>
                  <a:pt x="286035" y="189738"/>
                </a:lnTo>
                <a:lnTo>
                  <a:pt x="297180" y="242316"/>
                </a:lnTo>
                <a:lnTo>
                  <a:pt x="316992" y="242316"/>
                </a:lnTo>
                <a:close/>
              </a:path>
              <a:path w="355600" h="751839">
                <a:moveTo>
                  <a:pt x="271272" y="719855"/>
                </a:moveTo>
                <a:lnTo>
                  <a:pt x="271272" y="598932"/>
                </a:lnTo>
                <a:lnTo>
                  <a:pt x="269819" y="620696"/>
                </a:lnTo>
                <a:lnTo>
                  <a:pt x="265366" y="640461"/>
                </a:lnTo>
                <a:lnTo>
                  <a:pt x="246888" y="675132"/>
                </a:lnTo>
                <a:lnTo>
                  <a:pt x="201668" y="703635"/>
                </a:lnTo>
                <a:lnTo>
                  <a:pt x="182880" y="705612"/>
                </a:lnTo>
                <a:lnTo>
                  <a:pt x="156019" y="702183"/>
                </a:lnTo>
                <a:lnTo>
                  <a:pt x="105727" y="674751"/>
                </a:lnTo>
                <a:lnTo>
                  <a:pt x="62055" y="620125"/>
                </a:lnTo>
                <a:lnTo>
                  <a:pt x="44958" y="582930"/>
                </a:lnTo>
                <a:lnTo>
                  <a:pt x="31289" y="538876"/>
                </a:lnTo>
                <a:lnTo>
                  <a:pt x="21336" y="487680"/>
                </a:lnTo>
                <a:lnTo>
                  <a:pt x="3048" y="487680"/>
                </a:lnTo>
                <a:lnTo>
                  <a:pt x="3048" y="740664"/>
                </a:lnTo>
                <a:lnTo>
                  <a:pt x="21336" y="740664"/>
                </a:lnTo>
                <a:lnTo>
                  <a:pt x="25312" y="732424"/>
                </a:lnTo>
                <a:lnTo>
                  <a:pt x="30289" y="726186"/>
                </a:lnTo>
                <a:lnTo>
                  <a:pt x="36123" y="722233"/>
                </a:lnTo>
                <a:lnTo>
                  <a:pt x="42672" y="720852"/>
                </a:lnTo>
                <a:lnTo>
                  <a:pt x="48934" y="721399"/>
                </a:lnTo>
                <a:lnTo>
                  <a:pt x="56197" y="722947"/>
                </a:lnTo>
                <a:lnTo>
                  <a:pt x="64317" y="725352"/>
                </a:lnTo>
                <a:lnTo>
                  <a:pt x="73152" y="728472"/>
                </a:lnTo>
                <a:lnTo>
                  <a:pt x="102917" y="739116"/>
                </a:lnTo>
                <a:lnTo>
                  <a:pt x="130683" y="746188"/>
                </a:lnTo>
                <a:lnTo>
                  <a:pt x="156019" y="750009"/>
                </a:lnTo>
                <a:lnTo>
                  <a:pt x="156972" y="750129"/>
                </a:lnTo>
                <a:lnTo>
                  <a:pt x="181356" y="751332"/>
                </a:lnTo>
                <a:lnTo>
                  <a:pt x="213883" y="747617"/>
                </a:lnTo>
                <a:lnTo>
                  <a:pt x="244983" y="736473"/>
                </a:lnTo>
                <a:lnTo>
                  <a:pt x="271272" y="719855"/>
                </a:lnTo>
                <a:close/>
              </a:path>
              <a:path w="355600" h="751839">
                <a:moveTo>
                  <a:pt x="355092" y="536448"/>
                </a:moveTo>
                <a:lnTo>
                  <a:pt x="350520" y="488313"/>
                </a:lnTo>
                <a:lnTo>
                  <a:pt x="336804" y="444349"/>
                </a:lnTo>
                <a:lnTo>
                  <a:pt x="313944" y="404335"/>
                </a:lnTo>
                <a:lnTo>
                  <a:pt x="281940" y="368052"/>
                </a:lnTo>
                <a:lnTo>
                  <a:pt x="240792" y="335280"/>
                </a:lnTo>
                <a:lnTo>
                  <a:pt x="177784" y="294132"/>
                </a:lnTo>
                <a:lnTo>
                  <a:pt x="156972" y="280416"/>
                </a:lnTo>
                <a:lnTo>
                  <a:pt x="112585" y="245173"/>
                </a:lnTo>
                <a:lnTo>
                  <a:pt x="85344" y="213360"/>
                </a:lnTo>
                <a:lnTo>
                  <a:pt x="68413" y="159567"/>
                </a:lnTo>
                <a:lnTo>
                  <a:pt x="67056" y="138684"/>
                </a:lnTo>
                <a:lnTo>
                  <a:pt x="67056" y="365540"/>
                </a:lnTo>
                <a:lnTo>
                  <a:pt x="96416" y="390072"/>
                </a:lnTo>
                <a:lnTo>
                  <a:pt x="134112" y="417576"/>
                </a:lnTo>
                <a:lnTo>
                  <a:pt x="171831" y="444746"/>
                </a:lnTo>
                <a:lnTo>
                  <a:pt x="202692" y="469201"/>
                </a:lnTo>
                <a:lnTo>
                  <a:pt x="243840" y="510540"/>
                </a:lnTo>
                <a:lnTo>
                  <a:pt x="264414" y="550164"/>
                </a:lnTo>
                <a:lnTo>
                  <a:pt x="271272" y="598932"/>
                </a:lnTo>
                <a:lnTo>
                  <a:pt x="271272" y="719855"/>
                </a:lnTo>
                <a:lnTo>
                  <a:pt x="274367" y="717899"/>
                </a:lnTo>
                <a:lnTo>
                  <a:pt x="301752" y="691896"/>
                </a:lnTo>
                <a:lnTo>
                  <a:pt x="325516" y="659892"/>
                </a:lnTo>
                <a:lnTo>
                  <a:pt x="342138" y="623316"/>
                </a:lnTo>
                <a:lnTo>
                  <a:pt x="351901" y="582168"/>
                </a:lnTo>
                <a:lnTo>
                  <a:pt x="355092" y="536448"/>
                </a:lnTo>
                <a:close/>
              </a:path>
            </a:pathLst>
          </a:custGeom>
          <a:solidFill>
            <a:srgbClr val="FF0000"/>
          </a:solidFill>
        </p:spPr>
        <p:txBody>
          <a:bodyPr wrap="square" lIns="0" tIns="0" rIns="0" bIns="0" rtlCol="0"/>
          <a:lstStyle/>
          <a:p>
            <a:endParaRPr dirty="0"/>
          </a:p>
        </p:txBody>
      </p:sp>
      <p:sp>
        <p:nvSpPr>
          <p:cNvPr id="26" name="bk object 26"/>
          <p:cNvSpPr/>
          <p:nvPr/>
        </p:nvSpPr>
        <p:spPr>
          <a:xfrm>
            <a:off x="1833372" y="3208019"/>
            <a:ext cx="501650" cy="751840"/>
          </a:xfrm>
          <a:custGeom>
            <a:avLst/>
            <a:gdLst/>
            <a:ahLst/>
            <a:cxnLst/>
            <a:rect l="l" t="t" r="r" b="b"/>
            <a:pathLst>
              <a:path w="501650" h="751839">
                <a:moveTo>
                  <a:pt x="251459" y="0"/>
                </a:moveTo>
                <a:lnTo>
                  <a:pt x="297155" y="4779"/>
                </a:lnTo>
                <a:lnTo>
                  <a:pt x="339047" y="19214"/>
                </a:lnTo>
                <a:lnTo>
                  <a:pt x="376988" y="43452"/>
                </a:lnTo>
                <a:lnTo>
                  <a:pt x="410833" y="77638"/>
                </a:lnTo>
                <a:lnTo>
                  <a:pt x="440435" y="121919"/>
                </a:lnTo>
                <a:lnTo>
                  <a:pt x="462576" y="165091"/>
                </a:lnTo>
                <a:lnTo>
                  <a:pt x="479669" y="210531"/>
                </a:lnTo>
                <a:lnTo>
                  <a:pt x="491788" y="258311"/>
                </a:lnTo>
                <a:lnTo>
                  <a:pt x="499006" y="308506"/>
                </a:lnTo>
                <a:lnTo>
                  <a:pt x="501395" y="361187"/>
                </a:lnTo>
                <a:lnTo>
                  <a:pt x="499371" y="409217"/>
                </a:lnTo>
                <a:lnTo>
                  <a:pt x="493204" y="457390"/>
                </a:lnTo>
                <a:lnTo>
                  <a:pt x="482750" y="505848"/>
                </a:lnTo>
                <a:lnTo>
                  <a:pt x="467867" y="554735"/>
                </a:lnTo>
                <a:lnTo>
                  <a:pt x="449937" y="599884"/>
                </a:lnTo>
                <a:lnTo>
                  <a:pt x="428434" y="639317"/>
                </a:lnTo>
                <a:lnTo>
                  <a:pt x="403788" y="673036"/>
                </a:lnTo>
                <a:lnTo>
                  <a:pt x="376427" y="701039"/>
                </a:lnTo>
                <a:lnTo>
                  <a:pt x="313753" y="738758"/>
                </a:lnTo>
                <a:lnTo>
                  <a:pt x="245363" y="751331"/>
                </a:lnTo>
                <a:lnTo>
                  <a:pt x="199826" y="746211"/>
                </a:lnTo>
                <a:lnTo>
                  <a:pt x="158313" y="730849"/>
                </a:lnTo>
                <a:lnTo>
                  <a:pt x="120822" y="705246"/>
                </a:lnTo>
                <a:lnTo>
                  <a:pt x="87355" y="669401"/>
                </a:lnTo>
                <a:lnTo>
                  <a:pt x="57911" y="623315"/>
                </a:lnTo>
                <a:lnTo>
                  <a:pt x="37258" y="578656"/>
                </a:lnTo>
                <a:lnTo>
                  <a:pt x="21067" y="532314"/>
                </a:lnTo>
                <a:lnTo>
                  <a:pt x="9412" y="484071"/>
                </a:lnTo>
                <a:lnTo>
                  <a:pt x="2365" y="433706"/>
                </a:lnTo>
                <a:lnTo>
                  <a:pt x="0" y="380999"/>
                </a:lnTo>
                <a:lnTo>
                  <a:pt x="2262" y="332755"/>
                </a:lnTo>
                <a:lnTo>
                  <a:pt x="8953" y="284225"/>
                </a:lnTo>
                <a:lnTo>
                  <a:pt x="19931" y="235696"/>
                </a:lnTo>
                <a:lnTo>
                  <a:pt x="35051" y="187451"/>
                </a:lnTo>
                <a:lnTo>
                  <a:pt x="53863" y="142589"/>
                </a:lnTo>
                <a:lnTo>
                  <a:pt x="75818" y="104012"/>
                </a:lnTo>
                <a:lnTo>
                  <a:pt x="100631" y="71723"/>
                </a:lnTo>
                <a:lnTo>
                  <a:pt x="157376" y="25717"/>
                </a:lnTo>
                <a:lnTo>
                  <a:pt x="219527" y="2857"/>
                </a:lnTo>
                <a:lnTo>
                  <a:pt x="251459" y="0"/>
                </a:lnTo>
                <a:close/>
              </a:path>
            </a:pathLst>
          </a:custGeom>
          <a:ln w="19049">
            <a:solidFill>
              <a:srgbClr val="000000"/>
            </a:solidFill>
          </a:ln>
        </p:spPr>
        <p:txBody>
          <a:bodyPr wrap="square" lIns="0" tIns="0" rIns="0" bIns="0" rtlCol="0"/>
          <a:lstStyle/>
          <a:p>
            <a:endParaRPr dirty="0"/>
          </a:p>
        </p:txBody>
      </p:sp>
      <p:sp>
        <p:nvSpPr>
          <p:cNvPr id="27" name="bk object 27"/>
          <p:cNvSpPr/>
          <p:nvPr/>
        </p:nvSpPr>
        <p:spPr>
          <a:xfrm>
            <a:off x="1938527" y="3258311"/>
            <a:ext cx="291465" cy="645160"/>
          </a:xfrm>
          <a:custGeom>
            <a:avLst/>
            <a:gdLst/>
            <a:ahLst/>
            <a:cxnLst/>
            <a:rect l="l" t="t" r="r" b="b"/>
            <a:pathLst>
              <a:path w="291464" h="645160">
                <a:moveTo>
                  <a:pt x="128015" y="0"/>
                </a:moveTo>
                <a:lnTo>
                  <a:pt x="83438" y="12858"/>
                </a:lnTo>
                <a:lnTo>
                  <a:pt x="53435" y="37718"/>
                </a:lnTo>
                <a:lnTo>
                  <a:pt x="28289" y="81152"/>
                </a:lnTo>
                <a:lnTo>
                  <a:pt x="10286" y="142613"/>
                </a:lnTo>
                <a:lnTo>
                  <a:pt x="1142" y="220956"/>
                </a:lnTo>
                <a:lnTo>
                  <a:pt x="0" y="266699"/>
                </a:lnTo>
                <a:lnTo>
                  <a:pt x="1828" y="326477"/>
                </a:lnTo>
                <a:lnTo>
                  <a:pt x="7315" y="383182"/>
                </a:lnTo>
                <a:lnTo>
                  <a:pt x="16459" y="436668"/>
                </a:lnTo>
                <a:lnTo>
                  <a:pt x="29260" y="486789"/>
                </a:lnTo>
                <a:lnTo>
                  <a:pt x="45719" y="533399"/>
                </a:lnTo>
                <a:lnTo>
                  <a:pt x="69437" y="582287"/>
                </a:lnTo>
                <a:lnTo>
                  <a:pt x="97154" y="617029"/>
                </a:lnTo>
                <a:lnTo>
                  <a:pt x="164591" y="644651"/>
                </a:lnTo>
                <a:lnTo>
                  <a:pt x="190857" y="640913"/>
                </a:lnTo>
                <a:lnTo>
                  <a:pt x="235958" y="610576"/>
                </a:lnTo>
                <a:lnTo>
                  <a:pt x="270509" y="547139"/>
                </a:lnTo>
                <a:lnTo>
                  <a:pt x="281939" y="499300"/>
                </a:lnTo>
                <a:lnTo>
                  <a:pt x="288797" y="440316"/>
                </a:lnTo>
                <a:lnTo>
                  <a:pt x="291083" y="370331"/>
                </a:lnTo>
                <a:lnTo>
                  <a:pt x="289327" y="310006"/>
                </a:lnTo>
                <a:lnTo>
                  <a:pt x="284141" y="253999"/>
                </a:lnTo>
                <a:lnTo>
                  <a:pt x="275653" y="202310"/>
                </a:lnTo>
                <a:lnTo>
                  <a:pt x="263990" y="154939"/>
                </a:lnTo>
                <a:lnTo>
                  <a:pt x="249279" y="111886"/>
                </a:lnTo>
                <a:lnTo>
                  <a:pt x="231647" y="73151"/>
                </a:lnTo>
                <a:lnTo>
                  <a:pt x="210526" y="41147"/>
                </a:lnTo>
                <a:lnTo>
                  <a:pt x="158567" y="4571"/>
                </a:lnTo>
                <a:lnTo>
                  <a:pt x="128015" y="0"/>
                </a:lnTo>
                <a:close/>
              </a:path>
            </a:pathLst>
          </a:custGeom>
          <a:ln w="19049">
            <a:solidFill>
              <a:srgbClr val="000000"/>
            </a:solidFill>
          </a:ln>
        </p:spPr>
        <p:txBody>
          <a:bodyPr wrap="square" lIns="0" tIns="0" rIns="0" bIns="0" rtlCol="0"/>
          <a:lstStyle/>
          <a:p>
            <a:endParaRPr dirty="0"/>
          </a:p>
        </p:txBody>
      </p:sp>
      <p:sp>
        <p:nvSpPr>
          <p:cNvPr id="28" name="bk object 28"/>
          <p:cNvSpPr/>
          <p:nvPr/>
        </p:nvSpPr>
        <p:spPr>
          <a:xfrm>
            <a:off x="4820411" y="4962144"/>
            <a:ext cx="355600" cy="751840"/>
          </a:xfrm>
          <a:custGeom>
            <a:avLst/>
            <a:gdLst/>
            <a:ahLst/>
            <a:cxnLst/>
            <a:rect l="l" t="t" r="r" b="b"/>
            <a:pathLst>
              <a:path w="355600" h="751839">
                <a:moveTo>
                  <a:pt x="316991" y="0"/>
                </a:moveTo>
                <a:lnTo>
                  <a:pt x="316991" y="0"/>
                </a:lnTo>
                <a:lnTo>
                  <a:pt x="316991" y="242315"/>
                </a:lnTo>
                <a:lnTo>
                  <a:pt x="310895" y="242315"/>
                </a:lnTo>
                <a:lnTo>
                  <a:pt x="303275" y="242315"/>
                </a:lnTo>
                <a:lnTo>
                  <a:pt x="297179" y="242315"/>
                </a:lnTo>
                <a:lnTo>
                  <a:pt x="286035" y="189737"/>
                </a:lnTo>
                <a:lnTo>
                  <a:pt x="273176" y="146303"/>
                </a:lnTo>
                <a:lnTo>
                  <a:pt x="242315" y="86867"/>
                </a:lnTo>
                <a:lnTo>
                  <a:pt x="203644" y="56006"/>
                </a:lnTo>
                <a:lnTo>
                  <a:pt x="156971" y="45719"/>
                </a:lnTo>
                <a:lnTo>
                  <a:pt x="137517" y="47458"/>
                </a:lnTo>
                <a:lnTo>
                  <a:pt x="91439" y="74675"/>
                </a:lnTo>
                <a:lnTo>
                  <a:pt x="68722" y="121824"/>
                </a:lnTo>
                <a:lnTo>
                  <a:pt x="67055" y="138683"/>
                </a:lnTo>
                <a:lnTo>
                  <a:pt x="68413" y="159567"/>
                </a:lnTo>
                <a:lnTo>
                  <a:pt x="77985" y="196762"/>
                </a:lnTo>
                <a:lnTo>
                  <a:pt x="112585" y="245173"/>
                </a:lnTo>
                <a:lnTo>
                  <a:pt x="156971" y="280415"/>
                </a:lnTo>
                <a:lnTo>
                  <a:pt x="198881" y="307847"/>
                </a:lnTo>
                <a:lnTo>
                  <a:pt x="219979" y="321563"/>
                </a:lnTo>
                <a:lnTo>
                  <a:pt x="281939" y="368052"/>
                </a:lnTo>
                <a:lnTo>
                  <a:pt x="313943" y="404335"/>
                </a:lnTo>
                <a:lnTo>
                  <a:pt x="336803" y="444349"/>
                </a:lnTo>
                <a:lnTo>
                  <a:pt x="350519" y="488313"/>
                </a:lnTo>
                <a:lnTo>
                  <a:pt x="355091" y="536447"/>
                </a:lnTo>
                <a:lnTo>
                  <a:pt x="351901" y="582167"/>
                </a:lnTo>
                <a:lnTo>
                  <a:pt x="342137" y="623315"/>
                </a:lnTo>
                <a:lnTo>
                  <a:pt x="325516" y="659891"/>
                </a:lnTo>
                <a:lnTo>
                  <a:pt x="301751" y="691895"/>
                </a:lnTo>
                <a:lnTo>
                  <a:pt x="244982" y="736472"/>
                </a:lnTo>
                <a:lnTo>
                  <a:pt x="181355" y="751331"/>
                </a:lnTo>
                <a:lnTo>
                  <a:pt x="156733" y="750117"/>
                </a:lnTo>
                <a:lnTo>
                  <a:pt x="130682" y="746188"/>
                </a:lnTo>
                <a:lnTo>
                  <a:pt x="102917" y="739116"/>
                </a:lnTo>
                <a:lnTo>
                  <a:pt x="73151" y="728471"/>
                </a:lnTo>
                <a:lnTo>
                  <a:pt x="64317" y="725352"/>
                </a:lnTo>
                <a:lnTo>
                  <a:pt x="56197" y="722947"/>
                </a:lnTo>
                <a:lnTo>
                  <a:pt x="48934" y="721399"/>
                </a:lnTo>
                <a:lnTo>
                  <a:pt x="42671" y="720851"/>
                </a:lnTo>
                <a:lnTo>
                  <a:pt x="36123" y="722233"/>
                </a:lnTo>
                <a:lnTo>
                  <a:pt x="30289" y="726185"/>
                </a:lnTo>
                <a:lnTo>
                  <a:pt x="25312" y="732424"/>
                </a:lnTo>
                <a:lnTo>
                  <a:pt x="21335" y="740663"/>
                </a:lnTo>
                <a:lnTo>
                  <a:pt x="15239" y="740663"/>
                </a:lnTo>
                <a:lnTo>
                  <a:pt x="9143" y="740663"/>
                </a:lnTo>
                <a:lnTo>
                  <a:pt x="3047" y="740663"/>
                </a:lnTo>
                <a:lnTo>
                  <a:pt x="3047" y="690359"/>
                </a:lnTo>
                <a:lnTo>
                  <a:pt x="3047" y="639982"/>
                </a:lnTo>
                <a:lnTo>
                  <a:pt x="3047" y="589458"/>
                </a:lnTo>
                <a:lnTo>
                  <a:pt x="3047" y="538715"/>
                </a:lnTo>
                <a:lnTo>
                  <a:pt x="3047" y="487679"/>
                </a:lnTo>
                <a:lnTo>
                  <a:pt x="9143" y="487679"/>
                </a:lnTo>
                <a:lnTo>
                  <a:pt x="15239" y="487679"/>
                </a:lnTo>
                <a:lnTo>
                  <a:pt x="21335" y="487679"/>
                </a:lnTo>
                <a:lnTo>
                  <a:pt x="31289" y="538876"/>
                </a:lnTo>
                <a:lnTo>
                  <a:pt x="44957" y="582929"/>
                </a:lnTo>
                <a:lnTo>
                  <a:pt x="62055" y="620125"/>
                </a:lnTo>
                <a:lnTo>
                  <a:pt x="105727" y="674750"/>
                </a:lnTo>
                <a:lnTo>
                  <a:pt x="156019" y="702182"/>
                </a:lnTo>
                <a:lnTo>
                  <a:pt x="182879" y="705611"/>
                </a:lnTo>
                <a:lnTo>
                  <a:pt x="201668" y="703635"/>
                </a:lnTo>
                <a:lnTo>
                  <a:pt x="246887" y="675131"/>
                </a:lnTo>
                <a:lnTo>
                  <a:pt x="265366" y="640460"/>
                </a:lnTo>
                <a:lnTo>
                  <a:pt x="271271" y="598931"/>
                </a:lnTo>
                <a:lnTo>
                  <a:pt x="269557" y="573547"/>
                </a:lnTo>
                <a:lnTo>
                  <a:pt x="255841" y="529066"/>
                </a:lnTo>
                <a:lnTo>
                  <a:pt x="226694" y="491085"/>
                </a:lnTo>
                <a:lnTo>
                  <a:pt x="171830" y="444746"/>
                </a:lnTo>
                <a:lnTo>
                  <a:pt x="134111" y="417575"/>
                </a:lnTo>
                <a:lnTo>
                  <a:pt x="96416" y="390072"/>
                </a:lnTo>
                <a:lnTo>
                  <a:pt x="65722" y="364426"/>
                </a:lnTo>
                <a:lnTo>
                  <a:pt x="25907" y="316991"/>
                </a:lnTo>
                <a:lnTo>
                  <a:pt x="6667" y="267080"/>
                </a:lnTo>
                <a:lnTo>
                  <a:pt x="0" y="205739"/>
                </a:lnTo>
                <a:lnTo>
                  <a:pt x="2833" y="164020"/>
                </a:lnTo>
                <a:lnTo>
                  <a:pt x="11239" y="125729"/>
                </a:lnTo>
                <a:lnTo>
                  <a:pt x="44195" y="59435"/>
                </a:lnTo>
                <a:lnTo>
                  <a:pt x="94487" y="14858"/>
                </a:lnTo>
                <a:lnTo>
                  <a:pt x="158495" y="0"/>
                </a:lnTo>
                <a:lnTo>
                  <a:pt x="174450" y="1142"/>
                </a:lnTo>
                <a:lnTo>
                  <a:pt x="192404" y="4571"/>
                </a:lnTo>
                <a:lnTo>
                  <a:pt x="212074" y="10286"/>
                </a:lnTo>
                <a:lnTo>
                  <a:pt x="233171" y="18287"/>
                </a:lnTo>
                <a:lnTo>
                  <a:pt x="245983" y="23407"/>
                </a:lnTo>
                <a:lnTo>
                  <a:pt x="256793" y="27241"/>
                </a:lnTo>
                <a:lnTo>
                  <a:pt x="265318" y="29646"/>
                </a:lnTo>
                <a:lnTo>
                  <a:pt x="271271" y="30479"/>
                </a:lnTo>
                <a:lnTo>
                  <a:pt x="277367" y="30479"/>
                </a:lnTo>
                <a:lnTo>
                  <a:pt x="297179" y="0"/>
                </a:lnTo>
                <a:lnTo>
                  <a:pt x="303275" y="0"/>
                </a:lnTo>
                <a:lnTo>
                  <a:pt x="310895" y="0"/>
                </a:lnTo>
                <a:lnTo>
                  <a:pt x="316991" y="0"/>
                </a:lnTo>
                <a:close/>
              </a:path>
            </a:pathLst>
          </a:custGeom>
          <a:ln w="19049">
            <a:solidFill>
              <a:srgbClr val="000000"/>
            </a:solidFill>
          </a:ln>
        </p:spPr>
        <p:txBody>
          <a:bodyPr wrap="square" lIns="0" tIns="0" rIns="0" bIns="0" rtlCol="0"/>
          <a:lstStyle/>
          <a:p>
            <a:endParaRPr dirty="0"/>
          </a:p>
        </p:txBody>
      </p:sp>
      <p:sp>
        <p:nvSpPr>
          <p:cNvPr id="29" name="bk object 29"/>
          <p:cNvSpPr/>
          <p:nvPr/>
        </p:nvSpPr>
        <p:spPr>
          <a:xfrm>
            <a:off x="5867400" y="685799"/>
            <a:ext cx="3352800" cy="2913888"/>
          </a:xfrm>
          <a:prstGeom prst="rect">
            <a:avLst/>
          </a:prstGeom>
          <a:blipFill>
            <a:blip r:embed="rId5" cstate="print"/>
            <a:stretch>
              <a:fillRect/>
            </a:stretch>
          </a:blip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34480" y="714241"/>
            <a:ext cx="4789439" cy="6350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410675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body" idx="1"/>
          </p:nvPr>
        </p:nvSpPr>
        <p:spPr/>
        <p:txBody>
          <a:bodyPr lIns="0" tIns="0" rIns="0" bIns="0"/>
          <a:lstStyle>
            <a:lvl1pPr>
              <a:defRPr sz="2800" b="1" i="0">
                <a:solidFill>
                  <a:srgbClr val="CC00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1060015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sz="half" idx="2"/>
          </p:nvPr>
        </p:nvSpPr>
        <p:spPr>
          <a:xfrm>
            <a:off x="796537" y="1550594"/>
            <a:ext cx="3696970" cy="4669790"/>
          </a:xfrm>
          <a:prstGeom prst="rect">
            <a:avLst/>
          </a:prstGeom>
        </p:spPr>
        <p:txBody>
          <a:bodyPr wrap="square" lIns="0" tIns="0" rIns="0" bIns="0">
            <a:spAutoFit/>
          </a:bodyPr>
          <a:lstStyle>
            <a:lvl1pPr>
              <a:defRPr sz="2600" b="1" i="0">
                <a:solidFill>
                  <a:srgbClr val="CC0000"/>
                </a:solidFill>
                <a:latin typeface="Times New Roman"/>
                <a:cs typeface="Times New Roman"/>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387981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33158" y="1447799"/>
            <a:ext cx="8115875" cy="5025722"/>
          </a:xfrm>
          <a:prstGeom prst="rect">
            <a:avLst/>
          </a:prstGeom>
          <a:blipFill>
            <a:blip r:embed="rId2" cstate="print"/>
            <a:stretch>
              <a:fillRect/>
            </a:stretch>
          </a:blip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3209601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9.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9.jpe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614674" y="424681"/>
            <a:ext cx="4751070" cy="635000"/>
          </a:xfrm>
          <a:prstGeom prst="rect">
            <a:avLst/>
          </a:prstGeom>
        </p:spPr>
        <p:txBody>
          <a:bodyPr wrap="square" lIns="0" tIns="0" rIns="0" bIns="0">
            <a:spAutoFit/>
          </a:bodyPr>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body" idx="1"/>
          </p:nvPr>
        </p:nvSpPr>
        <p:spPr>
          <a:xfrm>
            <a:off x="749306" y="1640229"/>
            <a:ext cx="8559786" cy="1869439"/>
          </a:xfrm>
          <a:prstGeom prst="rect">
            <a:avLst/>
          </a:prstGeom>
        </p:spPr>
        <p:txBody>
          <a:bodyPr wrap="square" lIns="0" tIns="0" rIns="0" bIns="0">
            <a:spAutoFit/>
          </a:bodyPr>
          <a:lstStyle>
            <a:lvl1pPr>
              <a:defRPr sz="2200" b="0" i="0">
                <a:solidFill>
                  <a:srgbClr val="003265"/>
                </a:solidFill>
                <a:latin typeface="Arial"/>
                <a:cs typeface="Arial"/>
              </a:defRPr>
            </a:lvl1pPr>
          </a:lstStyle>
          <a:p>
            <a:endParaRPr/>
          </a:p>
        </p:txBody>
      </p:sp>
      <p:sp>
        <p:nvSpPr>
          <p:cNvPr id="4" name="Holder 4"/>
          <p:cNvSpPr>
            <a:spLocks noGrp="1"/>
          </p:cNvSpPr>
          <p:nvPr>
            <p:ph type="ftr" sz="quarter" idx="5"/>
          </p:nvPr>
        </p:nvSpPr>
        <p:spPr>
          <a:xfrm>
            <a:off x="2276347" y="7063413"/>
            <a:ext cx="4970145" cy="115416"/>
          </a:xfrm>
          <a:prstGeom prst="rect">
            <a:avLst/>
          </a:prstGeom>
        </p:spPr>
        <p:txBody>
          <a:bodyPr wrap="square" lIns="0" tIns="0" rIns="0" bIns="0">
            <a:spAutoFit/>
          </a:bodyPr>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6" name="Holder 6"/>
          <p:cNvSpPr>
            <a:spLocks noGrp="1"/>
          </p:cNvSpPr>
          <p:nvPr>
            <p:ph type="sldNum" sz="quarter" idx="7"/>
          </p:nvPr>
        </p:nvSpPr>
        <p:spPr>
          <a:xfrm>
            <a:off x="8979912" y="7039754"/>
            <a:ext cx="249554" cy="203834"/>
          </a:xfrm>
          <a:prstGeom prst="rect">
            <a:avLst/>
          </a:prstGeom>
        </p:spPr>
        <p:txBody>
          <a:bodyPr wrap="square" lIns="0" tIns="0" rIns="0" bIns="0">
            <a:spAutoFit/>
          </a:bodyPr>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614674" y="500881"/>
            <a:ext cx="4751070" cy="635000"/>
          </a:xfrm>
          <a:prstGeom prst="rect">
            <a:avLst/>
          </a:prstGeom>
        </p:spPr>
        <p:txBody>
          <a:bodyPr wrap="square" lIns="0" tIns="0" rIns="0" bIns="0">
            <a:spAutoFit/>
          </a:bodyPr>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body" idx="1"/>
          </p:nvPr>
        </p:nvSpPr>
        <p:spPr>
          <a:xfrm>
            <a:off x="764533" y="1387855"/>
            <a:ext cx="8529333" cy="5315584"/>
          </a:xfrm>
          <a:prstGeom prst="rect">
            <a:avLst/>
          </a:prstGeom>
        </p:spPr>
        <p:txBody>
          <a:bodyPr wrap="square" lIns="0" tIns="0" rIns="0" bIns="0">
            <a:spAutoFit/>
          </a:bodyPr>
          <a:lstStyle>
            <a:lvl1pPr>
              <a:defRPr sz="2800" b="1" i="0">
                <a:solidFill>
                  <a:srgbClr val="CC0000"/>
                </a:solidFill>
                <a:latin typeface="Times New Roman"/>
                <a:cs typeface="Times New Roman"/>
              </a:defRPr>
            </a:lvl1pPr>
          </a:lstStyle>
          <a:p>
            <a:endParaRPr/>
          </a:p>
        </p:txBody>
      </p:sp>
      <p:sp>
        <p:nvSpPr>
          <p:cNvPr id="4" name="Holder 4"/>
          <p:cNvSpPr>
            <a:spLocks noGrp="1"/>
          </p:cNvSpPr>
          <p:nvPr>
            <p:ph type="ftr" sz="quarter" idx="5"/>
          </p:nvPr>
        </p:nvSpPr>
        <p:spPr>
          <a:xfrm>
            <a:off x="2276347" y="7063413"/>
            <a:ext cx="4970145" cy="115416"/>
          </a:xfrm>
          <a:prstGeom prst="rect">
            <a:avLst/>
          </a:prstGeom>
        </p:spPr>
        <p:txBody>
          <a:bodyPr wrap="square" lIns="0" tIns="0" rIns="0" bIns="0">
            <a:spAutoFit/>
          </a:bodyPr>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2/7/2023</a:t>
            </a:fld>
            <a:endParaRPr lang="en-US" dirty="0"/>
          </a:p>
        </p:txBody>
      </p:sp>
      <p:sp>
        <p:nvSpPr>
          <p:cNvPr id="6" name="Holder 6"/>
          <p:cNvSpPr>
            <a:spLocks noGrp="1"/>
          </p:cNvSpPr>
          <p:nvPr>
            <p:ph type="sldNum" sz="quarter" idx="7"/>
          </p:nvPr>
        </p:nvSpPr>
        <p:spPr>
          <a:xfrm>
            <a:off x="8105644" y="6815150"/>
            <a:ext cx="1049020" cy="408940"/>
          </a:xfrm>
          <a:prstGeom prst="rect">
            <a:avLst/>
          </a:prstGeom>
        </p:spPr>
        <p:txBody>
          <a:bodyPr wrap="square" lIns="0" tIns="0" rIns="0" bIns="0">
            <a:spAutoFit/>
          </a:bodyPr>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418348934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8">
            <a:extLst>
              <a:ext uri="{FF2B5EF4-FFF2-40B4-BE49-F238E27FC236}">
                <a16:creationId xmlns:a16="http://schemas.microsoft.com/office/drawing/2014/main" id="{B5C205A5-2743-4AA7-8B40-EF5881452B6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b="83365"/>
          <a:stretch>
            <a:fillRect/>
          </a:stretch>
        </p:blipFill>
        <p:spPr bwMode="auto">
          <a:xfrm>
            <a:off x="3493" y="3599"/>
            <a:ext cx="10051415" cy="129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44EA2043-D3D1-4FB6-95E5-3447422486F8}"/>
              </a:ext>
            </a:extLst>
          </p:cNvPr>
          <p:cNvSpPr>
            <a:spLocks noGrp="1" noChangeArrowheads="1"/>
          </p:cNvSpPr>
          <p:nvPr>
            <p:ph type="sldNum" sz="quarter" idx="4"/>
          </p:nvPr>
        </p:nvSpPr>
        <p:spPr bwMode="auto">
          <a:xfrm>
            <a:off x="7479189" y="7254240"/>
            <a:ext cx="234696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10"/>
            </a:lvl1pPr>
          </a:lstStyle>
          <a:p>
            <a:pPr>
              <a:defRPr/>
            </a:pPr>
            <a:r>
              <a:rPr lang="en-US" altLang="en-US" dirty="0"/>
              <a:t>AKJ</a:t>
            </a:r>
          </a:p>
        </p:txBody>
      </p:sp>
      <p:sp>
        <p:nvSpPr>
          <p:cNvPr id="1028" name="Rectangle 8">
            <a:extLst>
              <a:ext uri="{FF2B5EF4-FFF2-40B4-BE49-F238E27FC236}">
                <a16:creationId xmlns:a16="http://schemas.microsoft.com/office/drawing/2014/main" id="{B4B8BFA6-1B01-4E51-8F4C-8C10AEA07389}"/>
              </a:ext>
            </a:extLst>
          </p:cNvPr>
          <p:cNvSpPr>
            <a:spLocks noChangeArrowheads="1"/>
          </p:cNvSpPr>
          <p:nvPr/>
        </p:nvSpPr>
        <p:spPr bwMode="auto">
          <a:xfrm>
            <a:off x="4107180" y="690880"/>
            <a:ext cx="5615940" cy="34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altLang="en-US" sz="1760" b="1" dirty="0">
                <a:solidFill>
                  <a:schemeClr val="accent2"/>
                </a:solidFill>
              </a:rPr>
              <a:t>Amity School of Engineering &amp; Technology (CSE) </a:t>
            </a:r>
          </a:p>
        </p:txBody>
      </p:sp>
      <p:sp>
        <p:nvSpPr>
          <p:cNvPr id="1029" name="Rectangle 10">
            <a:extLst>
              <a:ext uri="{FF2B5EF4-FFF2-40B4-BE49-F238E27FC236}">
                <a16:creationId xmlns:a16="http://schemas.microsoft.com/office/drawing/2014/main" id="{BC43B3D7-3993-4626-9F89-DDAE54C2D686}"/>
              </a:ext>
            </a:extLst>
          </p:cNvPr>
          <p:cNvSpPr>
            <a:spLocks noChangeArrowheads="1"/>
          </p:cNvSpPr>
          <p:nvPr userDrawn="1"/>
        </p:nvSpPr>
        <p:spPr bwMode="auto">
          <a:xfrm>
            <a:off x="2682240" y="7599680"/>
            <a:ext cx="7376160" cy="172720"/>
          </a:xfrm>
          <a:prstGeom prst="rect">
            <a:avLst/>
          </a:prstGeom>
          <a:solidFill>
            <a:srgbClr val="F1B43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IN" altLang="en-US" sz="1980" dirty="0"/>
          </a:p>
        </p:txBody>
      </p:sp>
    </p:spTree>
    <p:extLst>
      <p:ext uri="{BB962C8B-B14F-4D97-AF65-F5344CB8AC3E}">
        <p14:creationId xmlns:p14="http://schemas.microsoft.com/office/powerpoint/2010/main" val="29922751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840" kern="1200">
          <a:solidFill>
            <a:schemeClr val="tx2"/>
          </a:solidFill>
          <a:latin typeface="+mj-lt"/>
          <a:ea typeface="+mj-ea"/>
          <a:cs typeface="+mj-cs"/>
        </a:defRPr>
      </a:lvl1pPr>
      <a:lvl2pPr algn="ctr" rtl="0" eaLnBrk="0" fontAlgn="base" hangingPunct="0">
        <a:spcBef>
          <a:spcPct val="0"/>
        </a:spcBef>
        <a:spcAft>
          <a:spcPct val="0"/>
        </a:spcAft>
        <a:defRPr sz="4840">
          <a:solidFill>
            <a:schemeClr val="tx2"/>
          </a:solidFill>
          <a:latin typeface="Arial" panose="020B0604020202020204" pitchFamily="34" charset="0"/>
        </a:defRPr>
      </a:lvl2pPr>
      <a:lvl3pPr algn="ctr" rtl="0" eaLnBrk="0" fontAlgn="base" hangingPunct="0">
        <a:spcBef>
          <a:spcPct val="0"/>
        </a:spcBef>
        <a:spcAft>
          <a:spcPct val="0"/>
        </a:spcAft>
        <a:defRPr sz="4840">
          <a:solidFill>
            <a:schemeClr val="tx2"/>
          </a:solidFill>
          <a:latin typeface="Arial" panose="020B0604020202020204" pitchFamily="34" charset="0"/>
        </a:defRPr>
      </a:lvl3pPr>
      <a:lvl4pPr algn="ctr" rtl="0" eaLnBrk="0" fontAlgn="base" hangingPunct="0">
        <a:spcBef>
          <a:spcPct val="0"/>
        </a:spcBef>
        <a:spcAft>
          <a:spcPct val="0"/>
        </a:spcAft>
        <a:defRPr sz="4840">
          <a:solidFill>
            <a:schemeClr val="tx2"/>
          </a:solidFill>
          <a:latin typeface="Arial" panose="020B0604020202020204" pitchFamily="34" charset="0"/>
        </a:defRPr>
      </a:lvl4pPr>
      <a:lvl5pPr algn="ctr" rtl="0" eaLnBrk="0" fontAlgn="base" hangingPunct="0">
        <a:spcBef>
          <a:spcPct val="0"/>
        </a:spcBef>
        <a:spcAft>
          <a:spcPct val="0"/>
        </a:spcAft>
        <a:defRPr sz="4840">
          <a:solidFill>
            <a:schemeClr val="tx2"/>
          </a:solidFill>
          <a:latin typeface="Arial" panose="020B0604020202020204" pitchFamily="34" charset="0"/>
        </a:defRPr>
      </a:lvl5pPr>
      <a:lvl6pPr marL="502920" algn="ctr" rtl="0" fontAlgn="base">
        <a:spcBef>
          <a:spcPct val="0"/>
        </a:spcBef>
        <a:spcAft>
          <a:spcPct val="0"/>
        </a:spcAft>
        <a:defRPr sz="4840">
          <a:solidFill>
            <a:schemeClr val="tx2"/>
          </a:solidFill>
          <a:latin typeface="Arial" panose="020B0604020202020204" pitchFamily="34" charset="0"/>
        </a:defRPr>
      </a:lvl6pPr>
      <a:lvl7pPr marL="1005840" algn="ctr" rtl="0" fontAlgn="base">
        <a:spcBef>
          <a:spcPct val="0"/>
        </a:spcBef>
        <a:spcAft>
          <a:spcPct val="0"/>
        </a:spcAft>
        <a:defRPr sz="4840">
          <a:solidFill>
            <a:schemeClr val="tx2"/>
          </a:solidFill>
          <a:latin typeface="Arial" panose="020B0604020202020204" pitchFamily="34" charset="0"/>
        </a:defRPr>
      </a:lvl7pPr>
      <a:lvl8pPr marL="1508760" algn="ctr" rtl="0" fontAlgn="base">
        <a:spcBef>
          <a:spcPct val="0"/>
        </a:spcBef>
        <a:spcAft>
          <a:spcPct val="0"/>
        </a:spcAft>
        <a:defRPr sz="4840">
          <a:solidFill>
            <a:schemeClr val="tx2"/>
          </a:solidFill>
          <a:latin typeface="Arial" panose="020B0604020202020204" pitchFamily="34" charset="0"/>
        </a:defRPr>
      </a:lvl8pPr>
      <a:lvl9pPr marL="2011680" algn="ctr" rtl="0" fontAlgn="base">
        <a:spcBef>
          <a:spcPct val="0"/>
        </a:spcBef>
        <a:spcAft>
          <a:spcPct val="0"/>
        </a:spcAft>
        <a:defRPr sz="4840">
          <a:solidFill>
            <a:schemeClr val="tx2"/>
          </a:solidFill>
          <a:latin typeface="Arial" panose="020B0604020202020204" pitchFamily="34" charset="0"/>
        </a:defRPr>
      </a:lvl9pPr>
    </p:titleStyle>
    <p:bodyStyle>
      <a:lvl1pPr marL="377190" indent="-377190" algn="l" rtl="0" eaLnBrk="0" fontAlgn="base" hangingPunct="0">
        <a:spcBef>
          <a:spcPct val="20000"/>
        </a:spcBef>
        <a:spcAft>
          <a:spcPct val="0"/>
        </a:spcAft>
        <a:buChar char="•"/>
        <a:defRPr sz="3520" kern="1200">
          <a:solidFill>
            <a:schemeClr val="tx1"/>
          </a:solidFill>
          <a:latin typeface="+mn-lt"/>
          <a:ea typeface="+mn-ea"/>
          <a:cs typeface="+mn-cs"/>
        </a:defRPr>
      </a:lvl1pPr>
      <a:lvl2pPr marL="817245" indent="-314325" algn="l" rtl="0" eaLnBrk="0" fontAlgn="base" hangingPunct="0">
        <a:spcBef>
          <a:spcPct val="20000"/>
        </a:spcBef>
        <a:spcAft>
          <a:spcPct val="0"/>
        </a:spcAft>
        <a:buChar char="–"/>
        <a:defRPr sz="3080" kern="1200">
          <a:solidFill>
            <a:schemeClr val="tx1"/>
          </a:solidFill>
          <a:latin typeface="+mn-lt"/>
          <a:ea typeface="+mn-ea"/>
          <a:cs typeface="+mn-cs"/>
        </a:defRPr>
      </a:lvl2pPr>
      <a:lvl3pPr marL="1257300" indent="-251460" algn="l" rtl="0" eaLnBrk="0" fontAlgn="base" hangingPunct="0">
        <a:spcBef>
          <a:spcPct val="20000"/>
        </a:spcBef>
        <a:spcAft>
          <a:spcPct val="0"/>
        </a:spcAft>
        <a:buChar char="•"/>
        <a:defRPr sz="2640" kern="1200">
          <a:solidFill>
            <a:schemeClr val="tx1"/>
          </a:solidFill>
          <a:latin typeface="+mn-lt"/>
          <a:ea typeface="+mn-ea"/>
          <a:cs typeface="+mn-cs"/>
        </a:defRPr>
      </a:lvl3pPr>
      <a:lvl4pPr marL="1760220" indent="-251460" algn="l" rtl="0" eaLnBrk="0" fontAlgn="base" hangingPunct="0">
        <a:spcBef>
          <a:spcPct val="20000"/>
        </a:spcBef>
        <a:spcAft>
          <a:spcPct val="0"/>
        </a:spcAft>
        <a:buChar char="–"/>
        <a:defRPr sz="2200" kern="1200">
          <a:solidFill>
            <a:schemeClr val="tx1"/>
          </a:solidFill>
          <a:latin typeface="+mn-lt"/>
          <a:ea typeface="+mn-ea"/>
          <a:cs typeface="+mn-cs"/>
        </a:defRPr>
      </a:lvl4pPr>
      <a:lvl5pPr marL="2263140" indent="-251460" algn="l" rtl="0" eaLnBrk="0" fontAlgn="base" hangingPunct="0">
        <a:spcBef>
          <a:spcPct val="20000"/>
        </a:spcBef>
        <a:spcAft>
          <a:spcPct val="0"/>
        </a:spcAft>
        <a:buChar char="»"/>
        <a:defRPr sz="22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8">
            <a:extLst>
              <a:ext uri="{FF2B5EF4-FFF2-40B4-BE49-F238E27FC236}">
                <a16:creationId xmlns:a16="http://schemas.microsoft.com/office/drawing/2014/main" id="{77C0641E-A0C7-4CAB-909D-C13D95BA254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b="83365"/>
          <a:stretch>
            <a:fillRect/>
          </a:stretch>
        </p:blipFill>
        <p:spPr bwMode="auto">
          <a:xfrm>
            <a:off x="3493" y="3599"/>
            <a:ext cx="10051415" cy="129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389C86C7-AF72-4FE9-8084-3DBFD0C91734}"/>
              </a:ext>
            </a:extLst>
          </p:cNvPr>
          <p:cNvSpPr>
            <a:spLocks noGrp="1" noChangeArrowheads="1"/>
          </p:cNvSpPr>
          <p:nvPr>
            <p:ph type="sldNum" sz="quarter" idx="4"/>
          </p:nvPr>
        </p:nvSpPr>
        <p:spPr bwMode="auto">
          <a:xfrm>
            <a:off x="7479189" y="7254240"/>
            <a:ext cx="2346960" cy="539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10"/>
            </a:lvl1pPr>
          </a:lstStyle>
          <a:p>
            <a:pPr>
              <a:defRPr/>
            </a:pPr>
            <a:fld id="{6773AE5B-122D-4AAF-9212-C8D84B97D365}" type="slidenum">
              <a:rPr lang="en-US" altLang="en-US"/>
              <a:pPr>
                <a:defRPr/>
              </a:pPr>
              <a:t>‹#›</a:t>
            </a:fld>
            <a:endParaRPr lang="en-US" altLang="en-US" dirty="0"/>
          </a:p>
        </p:txBody>
      </p:sp>
      <p:sp>
        <p:nvSpPr>
          <p:cNvPr id="1028" name="Rectangle 10">
            <a:extLst>
              <a:ext uri="{FF2B5EF4-FFF2-40B4-BE49-F238E27FC236}">
                <a16:creationId xmlns:a16="http://schemas.microsoft.com/office/drawing/2014/main" id="{B9DBEA7B-AA0A-41CC-82C1-6297A6948622}"/>
              </a:ext>
            </a:extLst>
          </p:cNvPr>
          <p:cNvSpPr>
            <a:spLocks noChangeArrowheads="1"/>
          </p:cNvSpPr>
          <p:nvPr userDrawn="1"/>
        </p:nvSpPr>
        <p:spPr bwMode="auto">
          <a:xfrm>
            <a:off x="2682240" y="7599680"/>
            <a:ext cx="7376160" cy="172720"/>
          </a:xfrm>
          <a:prstGeom prst="rect">
            <a:avLst/>
          </a:prstGeom>
          <a:solidFill>
            <a:srgbClr val="F1B43B"/>
          </a:solidFill>
          <a:ln>
            <a:noFill/>
          </a:ln>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980" dirty="0"/>
          </a:p>
        </p:txBody>
      </p:sp>
    </p:spTree>
    <p:extLst>
      <p:ext uri="{BB962C8B-B14F-4D97-AF65-F5344CB8AC3E}">
        <p14:creationId xmlns:p14="http://schemas.microsoft.com/office/powerpoint/2010/main" val="25307436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hf hdr="0" ftr="0" dt="0"/>
  <p:txStyles>
    <p:titleStyle>
      <a:lvl1pPr algn="ctr" rtl="0" eaLnBrk="0" fontAlgn="base" hangingPunct="0">
        <a:spcBef>
          <a:spcPct val="0"/>
        </a:spcBef>
        <a:spcAft>
          <a:spcPct val="0"/>
        </a:spcAft>
        <a:defRPr sz="4840">
          <a:solidFill>
            <a:schemeClr val="tx2"/>
          </a:solidFill>
          <a:latin typeface="+mj-lt"/>
          <a:ea typeface="+mj-ea"/>
          <a:cs typeface="+mj-cs"/>
        </a:defRPr>
      </a:lvl1pPr>
      <a:lvl2pPr algn="ctr" rtl="0" eaLnBrk="0" fontAlgn="base" hangingPunct="0">
        <a:spcBef>
          <a:spcPct val="0"/>
        </a:spcBef>
        <a:spcAft>
          <a:spcPct val="0"/>
        </a:spcAft>
        <a:defRPr sz="4840">
          <a:solidFill>
            <a:schemeClr val="tx2"/>
          </a:solidFill>
          <a:latin typeface="Arial" charset="0"/>
        </a:defRPr>
      </a:lvl2pPr>
      <a:lvl3pPr algn="ctr" rtl="0" eaLnBrk="0" fontAlgn="base" hangingPunct="0">
        <a:spcBef>
          <a:spcPct val="0"/>
        </a:spcBef>
        <a:spcAft>
          <a:spcPct val="0"/>
        </a:spcAft>
        <a:defRPr sz="4840">
          <a:solidFill>
            <a:schemeClr val="tx2"/>
          </a:solidFill>
          <a:latin typeface="Arial" charset="0"/>
        </a:defRPr>
      </a:lvl3pPr>
      <a:lvl4pPr algn="ctr" rtl="0" eaLnBrk="0" fontAlgn="base" hangingPunct="0">
        <a:spcBef>
          <a:spcPct val="0"/>
        </a:spcBef>
        <a:spcAft>
          <a:spcPct val="0"/>
        </a:spcAft>
        <a:defRPr sz="4840">
          <a:solidFill>
            <a:schemeClr val="tx2"/>
          </a:solidFill>
          <a:latin typeface="Arial" charset="0"/>
        </a:defRPr>
      </a:lvl4pPr>
      <a:lvl5pPr algn="ctr" rtl="0" eaLnBrk="0" fontAlgn="base" hangingPunct="0">
        <a:spcBef>
          <a:spcPct val="0"/>
        </a:spcBef>
        <a:spcAft>
          <a:spcPct val="0"/>
        </a:spcAft>
        <a:defRPr sz="4840">
          <a:solidFill>
            <a:schemeClr val="tx2"/>
          </a:solidFill>
          <a:latin typeface="Arial" charset="0"/>
        </a:defRPr>
      </a:lvl5pPr>
      <a:lvl6pPr marL="502920" algn="ctr" rtl="0" fontAlgn="base">
        <a:spcBef>
          <a:spcPct val="0"/>
        </a:spcBef>
        <a:spcAft>
          <a:spcPct val="0"/>
        </a:spcAft>
        <a:defRPr sz="4840">
          <a:solidFill>
            <a:schemeClr val="tx2"/>
          </a:solidFill>
          <a:latin typeface="Arial" charset="0"/>
        </a:defRPr>
      </a:lvl6pPr>
      <a:lvl7pPr marL="1005840" algn="ctr" rtl="0" fontAlgn="base">
        <a:spcBef>
          <a:spcPct val="0"/>
        </a:spcBef>
        <a:spcAft>
          <a:spcPct val="0"/>
        </a:spcAft>
        <a:defRPr sz="4840">
          <a:solidFill>
            <a:schemeClr val="tx2"/>
          </a:solidFill>
          <a:latin typeface="Arial" charset="0"/>
        </a:defRPr>
      </a:lvl7pPr>
      <a:lvl8pPr marL="1508760" algn="ctr" rtl="0" fontAlgn="base">
        <a:spcBef>
          <a:spcPct val="0"/>
        </a:spcBef>
        <a:spcAft>
          <a:spcPct val="0"/>
        </a:spcAft>
        <a:defRPr sz="4840">
          <a:solidFill>
            <a:schemeClr val="tx2"/>
          </a:solidFill>
          <a:latin typeface="Arial" charset="0"/>
        </a:defRPr>
      </a:lvl8pPr>
      <a:lvl9pPr marL="2011680" algn="ctr" rtl="0" fontAlgn="base">
        <a:spcBef>
          <a:spcPct val="0"/>
        </a:spcBef>
        <a:spcAft>
          <a:spcPct val="0"/>
        </a:spcAft>
        <a:defRPr sz="4840">
          <a:solidFill>
            <a:schemeClr val="tx2"/>
          </a:solidFill>
          <a:latin typeface="Arial" charset="0"/>
        </a:defRPr>
      </a:lvl9pPr>
    </p:titleStyle>
    <p:bodyStyle>
      <a:lvl1pPr marL="377190" indent="-377190" algn="l" rtl="0" eaLnBrk="0" fontAlgn="base" hangingPunct="0">
        <a:spcBef>
          <a:spcPct val="20000"/>
        </a:spcBef>
        <a:spcAft>
          <a:spcPct val="0"/>
        </a:spcAft>
        <a:buChar char="•"/>
        <a:defRPr sz="3520">
          <a:solidFill>
            <a:schemeClr val="tx1"/>
          </a:solidFill>
          <a:latin typeface="+mn-lt"/>
          <a:ea typeface="+mn-ea"/>
          <a:cs typeface="+mn-cs"/>
        </a:defRPr>
      </a:lvl1pPr>
      <a:lvl2pPr marL="817245" indent="-314325" algn="l" rtl="0" eaLnBrk="0" fontAlgn="base" hangingPunct="0">
        <a:spcBef>
          <a:spcPct val="20000"/>
        </a:spcBef>
        <a:spcAft>
          <a:spcPct val="0"/>
        </a:spcAft>
        <a:buChar char="–"/>
        <a:defRPr sz="3080">
          <a:solidFill>
            <a:schemeClr val="tx1"/>
          </a:solidFill>
          <a:latin typeface="+mn-lt"/>
        </a:defRPr>
      </a:lvl2pPr>
      <a:lvl3pPr marL="1257300" indent="-251460" algn="l" rtl="0" eaLnBrk="0" fontAlgn="base" hangingPunct="0">
        <a:spcBef>
          <a:spcPct val="20000"/>
        </a:spcBef>
        <a:spcAft>
          <a:spcPct val="0"/>
        </a:spcAft>
        <a:buChar char="•"/>
        <a:defRPr sz="2640">
          <a:solidFill>
            <a:schemeClr val="tx1"/>
          </a:solidFill>
          <a:latin typeface="+mn-lt"/>
        </a:defRPr>
      </a:lvl3pPr>
      <a:lvl4pPr marL="1760220" indent="-251460" algn="l" rtl="0" eaLnBrk="0" fontAlgn="base" hangingPunct="0">
        <a:spcBef>
          <a:spcPct val="20000"/>
        </a:spcBef>
        <a:spcAft>
          <a:spcPct val="0"/>
        </a:spcAft>
        <a:buChar char="–"/>
        <a:defRPr sz="2200">
          <a:solidFill>
            <a:schemeClr val="tx1"/>
          </a:solidFill>
          <a:latin typeface="+mn-lt"/>
        </a:defRPr>
      </a:lvl4pPr>
      <a:lvl5pPr marL="2263140" indent="-251460" algn="l" rtl="0" eaLnBrk="0" fontAlgn="base" hangingPunct="0">
        <a:spcBef>
          <a:spcPct val="20000"/>
        </a:spcBef>
        <a:spcAft>
          <a:spcPct val="0"/>
        </a:spcAft>
        <a:buChar char="»"/>
        <a:defRPr sz="2200">
          <a:solidFill>
            <a:schemeClr val="tx1"/>
          </a:solidFill>
          <a:latin typeface="+mn-lt"/>
        </a:defRPr>
      </a:lvl5pPr>
      <a:lvl6pPr marL="2766060" indent="-251460" algn="l" rtl="0" fontAlgn="base">
        <a:spcBef>
          <a:spcPct val="20000"/>
        </a:spcBef>
        <a:spcAft>
          <a:spcPct val="0"/>
        </a:spcAft>
        <a:buChar char="»"/>
        <a:defRPr sz="2200">
          <a:solidFill>
            <a:schemeClr val="tx1"/>
          </a:solidFill>
          <a:latin typeface="+mn-lt"/>
        </a:defRPr>
      </a:lvl6pPr>
      <a:lvl7pPr marL="3268980" indent="-251460" algn="l" rtl="0" fontAlgn="base">
        <a:spcBef>
          <a:spcPct val="20000"/>
        </a:spcBef>
        <a:spcAft>
          <a:spcPct val="0"/>
        </a:spcAft>
        <a:buChar char="»"/>
        <a:defRPr sz="2200">
          <a:solidFill>
            <a:schemeClr val="tx1"/>
          </a:solidFill>
          <a:latin typeface="+mn-lt"/>
        </a:defRPr>
      </a:lvl7pPr>
      <a:lvl8pPr marL="3771900" indent="-251460" algn="l" rtl="0" fontAlgn="base">
        <a:spcBef>
          <a:spcPct val="20000"/>
        </a:spcBef>
        <a:spcAft>
          <a:spcPct val="0"/>
        </a:spcAft>
        <a:buChar char="»"/>
        <a:defRPr sz="2200">
          <a:solidFill>
            <a:schemeClr val="tx1"/>
          </a:solidFill>
          <a:latin typeface="+mn-lt"/>
        </a:defRPr>
      </a:lvl8pPr>
      <a:lvl9pPr marL="4274820" indent="-251460" algn="l" rtl="0" fontAlgn="base">
        <a:spcBef>
          <a:spcPct val="20000"/>
        </a:spcBef>
        <a:spcAft>
          <a:spcPct val="0"/>
        </a:spcAft>
        <a:buChar char="»"/>
        <a:defRPr sz="2200">
          <a:solidFill>
            <a:schemeClr val="tx1"/>
          </a:solidFill>
          <a:latin typeface="+mn-lt"/>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44.jpg"/></Relationships>
</file>

<file path=ppt/slides/_rels/slide1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en.wikipedia.org/wiki/Data"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1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1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1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0.xml"/></Relationships>
</file>

<file path=ppt/slides/_rels/slide1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1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5.xml"/></Relationships>
</file>

<file path=ppt/slides/_rels/slide2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metric"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1</a:t>
            </a:fld>
            <a:endParaRPr dirty="0"/>
          </a:p>
        </p:txBody>
      </p:sp>
      <p:sp>
        <p:nvSpPr>
          <p:cNvPr id="3" name="object 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TextBox 3">
            <a:extLst>
              <a:ext uri="{FF2B5EF4-FFF2-40B4-BE49-F238E27FC236}">
                <a16:creationId xmlns:a16="http://schemas.microsoft.com/office/drawing/2014/main" id="{86B6DFAB-958D-4749-91F2-1FB9F2B91288}"/>
              </a:ext>
            </a:extLst>
          </p:cNvPr>
          <p:cNvSpPr txBox="1"/>
          <p:nvPr/>
        </p:nvSpPr>
        <p:spPr>
          <a:xfrm>
            <a:off x="1219200" y="762000"/>
            <a:ext cx="30480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Module II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10</a:t>
            </a:fld>
            <a:endParaRPr dirty="0"/>
          </a:p>
        </p:txBody>
      </p:sp>
      <p:sp>
        <p:nvSpPr>
          <p:cNvPr id="13" name="object 1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1191253" y="2311399"/>
            <a:ext cx="1598295" cy="360680"/>
          </a:xfrm>
          <a:prstGeom prst="rect">
            <a:avLst/>
          </a:prstGeom>
        </p:spPr>
        <p:txBody>
          <a:bodyPr vert="horz" wrap="square" lIns="0" tIns="12065" rIns="0" bIns="0" rtlCol="0">
            <a:spAutoFit/>
          </a:bodyPr>
          <a:lstStyle/>
          <a:p>
            <a:pPr marL="312420" indent="-300355">
              <a:lnSpc>
                <a:spcPct val="100000"/>
              </a:lnSpc>
              <a:spcBef>
                <a:spcPts val="95"/>
              </a:spcBef>
              <a:buFont typeface="MS UI Gothic"/>
              <a:buChar char="➢"/>
              <a:tabLst>
                <a:tab pos="313055" algn="l"/>
              </a:tabLst>
            </a:pPr>
            <a:r>
              <a:rPr sz="2200" spc="-10" dirty="0">
                <a:solidFill>
                  <a:srgbClr val="323299"/>
                </a:solidFill>
                <a:latin typeface="Arial"/>
                <a:cs typeface="Arial"/>
              </a:rPr>
              <a:t>S</a:t>
            </a:r>
            <a:r>
              <a:rPr sz="2200" spc="-5" dirty="0">
                <a:solidFill>
                  <a:srgbClr val="323299"/>
                </a:solidFill>
                <a:latin typeface="Arial"/>
                <a:cs typeface="Arial"/>
              </a:rPr>
              <a:t>tate</a:t>
            </a:r>
            <a:r>
              <a:rPr sz="2200" spc="-15" dirty="0">
                <a:solidFill>
                  <a:srgbClr val="323299"/>
                </a:solidFill>
                <a:latin typeface="Arial"/>
                <a:cs typeface="Arial"/>
              </a:rPr>
              <a:t>m</a:t>
            </a:r>
            <a:r>
              <a:rPr sz="2200" spc="-5" dirty="0">
                <a:solidFill>
                  <a:srgbClr val="323299"/>
                </a:solidFill>
                <a:latin typeface="Arial"/>
                <a:cs typeface="Arial"/>
              </a:rPr>
              <a:t>ent</a:t>
            </a:r>
            <a:endParaRPr sz="2200" dirty="0">
              <a:latin typeface="Arial"/>
              <a:cs typeface="Arial"/>
            </a:endParaRPr>
          </a:p>
        </p:txBody>
      </p:sp>
      <p:sp>
        <p:nvSpPr>
          <p:cNvPr id="5" name="object 5"/>
          <p:cNvSpPr txBox="1"/>
          <p:nvPr/>
        </p:nvSpPr>
        <p:spPr>
          <a:xfrm>
            <a:off x="3934452" y="2311399"/>
            <a:ext cx="4908550"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323299"/>
                </a:solidFill>
                <a:latin typeface="Arial"/>
                <a:cs typeface="Arial"/>
              </a:rPr>
              <a:t>:	I am only six months </a:t>
            </a:r>
            <a:r>
              <a:rPr sz="2200" dirty="0">
                <a:solidFill>
                  <a:srgbClr val="323299"/>
                </a:solidFill>
                <a:latin typeface="Arial"/>
                <a:cs typeface="Arial"/>
              </a:rPr>
              <a:t>late </a:t>
            </a:r>
            <a:r>
              <a:rPr sz="2200" spc="-5" dirty="0">
                <a:solidFill>
                  <a:srgbClr val="323299"/>
                </a:solidFill>
                <a:latin typeface="Arial"/>
                <a:cs typeface="Arial"/>
              </a:rPr>
              <a:t>with</a:t>
            </a:r>
            <a:r>
              <a:rPr sz="2200" spc="-10" dirty="0">
                <a:solidFill>
                  <a:srgbClr val="323299"/>
                </a:solidFill>
                <a:latin typeface="Arial"/>
                <a:cs typeface="Arial"/>
              </a:rPr>
              <a:t> </a:t>
            </a:r>
            <a:r>
              <a:rPr sz="2200" dirty="0">
                <a:solidFill>
                  <a:srgbClr val="323299"/>
                </a:solidFill>
                <a:latin typeface="Arial"/>
                <a:cs typeface="Arial"/>
              </a:rPr>
              <a:t>project.</a:t>
            </a:r>
            <a:endParaRPr sz="2200" dirty="0">
              <a:latin typeface="Arial"/>
              <a:cs typeface="Arial"/>
            </a:endParaRPr>
          </a:p>
        </p:txBody>
      </p:sp>
      <p:sp>
        <p:nvSpPr>
          <p:cNvPr id="6" name="object 6"/>
          <p:cNvSpPr txBox="1"/>
          <p:nvPr/>
        </p:nvSpPr>
        <p:spPr>
          <a:xfrm>
            <a:off x="1191253" y="2920998"/>
            <a:ext cx="229489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0000FF"/>
                </a:solidFill>
                <a:latin typeface="Arial"/>
                <a:cs typeface="Arial"/>
              </a:rPr>
              <a:t>Management</a:t>
            </a:r>
            <a:r>
              <a:rPr sz="2200" spc="-85" dirty="0">
                <a:solidFill>
                  <a:srgbClr val="0000FF"/>
                </a:solidFill>
                <a:latin typeface="Arial"/>
                <a:cs typeface="Arial"/>
              </a:rPr>
              <a:t> </a:t>
            </a:r>
            <a:r>
              <a:rPr sz="2200" spc="-5" dirty="0">
                <a:solidFill>
                  <a:srgbClr val="0000FF"/>
                </a:solidFill>
                <a:latin typeface="Arial"/>
                <a:cs typeface="Arial"/>
              </a:rPr>
              <a:t>view</a:t>
            </a:r>
            <a:endParaRPr sz="2200" dirty="0">
              <a:latin typeface="Arial"/>
              <a:cs typeface="Arial"/>
            </a:endParaRPr>
          </a:p>
        </p:txBody>
      </p:sp>
      <p:sp>
        <p:nvSpPr>
          <p:cNvPr id="7" name="object 7"/>
          <p:cNvSpPr txBox="1"/>
          <p:nvPr/>
        </p:nvSpPr>
        <p:spPr>
          <a:xfrm>
            <a:off x="3934453" y="2920998"/>
            <a:ext cx="4021454"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0000FF"/>
                </a:solidFill>
                <a:latin typeface="Arial"/>
                <a:cs typeface="Arial"/>
              </a:rPr>
              <a:t>:	Fine, </a:t>
            </a:r>
            <a:r>
              <a:rPr sz="2200" spc="-10" dirty="0">
                <a:solidFill>
                  <a:srgbClr val="0000FF"/>
                </a:solidFill>
                <a:latin typeface="Arial"/>
                <a:cs typeface="Arial"/>
              </a:rPr>
              <a:t>you </a:t>
            </a:r>
            <a:r>
              <a:rPr sz="2200" spc="-5" dirty="0">
                <a:solidFill>
                  <a:srgbClr val="0000FF"/>
                </a:solidFill>
                <a:latin typeface="Arial"/>
                <a:cs typeface="Arial"/>
              </a:rPr>
              <a:t>are only out of a</a:t>
            </a:r>
            <a:r>
              <a:rPr sz="2200" spc="30" dirty="0">
                <a:solidFill>
                  <a:srgbClr val="0000FF"/>
                </a:solidFill>
                <a:latin typeface="Arial"/>
                <a:cs typeface="Arial"/>
              </a:rPr>
              <a:t> </a:t>
            </a:r>
            <a:r>
              <a:rPr sz="2200" spc="-5" dirty="0">
                <a:solidFill>
                  <a:srgbClr val="0000FF"/>
                </a:solidFill>
                <a:latin typeface="Arial"/>
                <a:cs typeface="Arial"/>
              </a:rPr>
              <a:t>job.</a:t>
            </a:r>
            <a:endParaRPr sz="2200" dirty="0">
              <a:latin typeface="Arial"/>
              <a:cs typeface="Arial"/>
            </a:endParaRPr>
          </a:p>
        </p:txBody>
      </p:sp>
      <p:sp>
        <p:nvSpPr>
          <p:cNvPr id="8" name="object 8"/>
          <p:cNvSpPr txBox="1"/>
          <p:nvPr/>
        </p:nvSpPr>
        <p:spPr>
          <a:xfrm>
            <a:off x="1191253" y="3713478"/>
            <a:ext cx="1598295" cy="360680"/>
          </a:xfrm>
          <a:prstGeom prst="rect">
            <a:avLst/>
          </a:prstGeom>
        </p:spPr>
        <p:txBody>
          <a:bodyPr vert="horz" wrap="square" lIns="0" tIns="12065" rIns="0" bIns="0" rtlCol="0">
            <a:spAutoFit/>
          </a:bodyPr>
          <a:lstStyle/>
          <a:p>
            <a:pPr marL="312420" indent="-300355">
              <a:lnSpc>
                <a:spcPct val="100000"/>
              </a:lnSpc>
              <a:spcBef>
                <a:spcPts val="95"/>
              </a:spcBef>
              <a:buFont typeface="MS UI Gothic"/>
              <a:buChar char="➢"/>
              <a:tabLst>
                <a:tab pos="313055" algn="l"/>
              </a:tabLst>
            </a:pPr>
            <a:r>
              <a:rPr sz="2200" spc="-10" dirty="0">
                <a:solidFill>
                  <a:srgbClr val="323299"/>
                </a:solidFill>
                <a:latin typeface="Arial"/>
                <a:cs typeface="Arial"/>
              </a:rPr>
              <a:t>S</a:t>
            </a:r>
            <a:r>
              <a:rPr sz="2200" spc="-5" dirty="0">
                <a:solidFill>
                  <a:srgbClr val="323299"/>
                </a:solidFill>
                <a:latin typeface="Arial"/>
                <a:cs typeface="Arial"/>
              </a:rPr>
              <a:t>tate</a:t>
            </a:r>
            <a:r>
              <a:rPr sz="2200" spc="-15" dirty="0">
                <a:solidFill>
                  <a:srgbClr val="323299"/>
                </a:solidFill>
                <a:latin typeface="Arial"/>
                <a:cs typeface="Arial"/>
              </a:rPr>
              <a:t>m</a:t>
            </a:r>
            <a:r>
              <a:rPr sz="2200" spc="-5" dirty="0">
                <a:solidFill>
                  <a:srgbClr val="323299"/>
                </a:solidFill>
                <a:latin typeface="Arial"/>
                <a:cs typeface="Arial"/>
              </a:rPr>
              <a:t>ent</a:t>
            </a:r>
            <a:endParaRPr sz="2200" dirty="0">
              <a:latin typeface="Arial"/>
              <a:cs typeface="Arial"/>
            </a:endParaRPr>
          </a:p>
        </p:txBody>
      </p:sp>
      <p:sp>
        <p:nvSpPr>
          <p:cNvPr id="9" name="object 9"/>
          <p:cNvSpPr txBox="1"/>
          <p:nvPr/>
        </p:nvSpPr>
        <p:spPr>
          <a:xfrm>
            <a:off x="3934452" y="3713478"/>
            <a:ext cx="5358765" cy="695960"/>
          </a:xfrm>
          <a:prstGeom prst="rect">
            <a:avLst/>
          </a:prstGeom>
        </p:spPr>
        <p:txBody>
          <a:bodyPr vert="horz" wrap="square" lIns="0" tIns="12065" rIns="0" bIns="0" rtlCol="0">
            <a:spAutoFit/>
          </a:bodyPr>
          <a:lstStyle/>
          <a:p>
            <a:pPr marL="245745" marR="5080" indent="-233679">
              <a:lnSpc>
                <a:spcPct val="100000"/>
              </a:lnSpc>
              <a:spcBef>
                <a:spcPts val="95"/>
              </a:spcBef>
            </a:pPr>
            <a:r>
              <a:rPr sz="2200" spc="-5" dirty="0">
                <a:solidFill>
                  <a:srgbClr val="323299"/>
                </a:solidFill>
                <a:latin typeface="Arial"/>
                <a:cs typeface="Arial"/>
              </a:rPr>
              <a:t>: But </a:t>
            </a:r>
            <a:r>
              <a:rPr sz="2200" spc="-10" dirty="0">
                <a:solidFill>
                  <a:srgbClr val="323299"/>
                </a:solidFill>
                <a:latin typeface="Arial"/>
                <a:cs typeface="Arial"/>
              </a:rPr>
              <a:t>you </a:t>
            </a:r>
            <a:r>
              <a:rPr sz="2200" dirty="0">
                <a:solidFill>
                  <a:srgbClr val="323299"/>
                </a:solidFill>
                <a:latin typeface="Arial"/>
                <a:cs typeface="Arial"/>
              </a:rPr>
              <a:t>cannot </a:t>
            </a:r>
            <a:r>
              <a:rPr sz="2200" spc="-5" dirty="0">
                <a:solidFill>
                  <a:srgbClr val="323299"/>
                </a:solidFill>
                <a:latin typeface="Arial"/>
                <a:cs typeface="Arial"/>
              </a:rPr>
              <a:t>put reliability constraints  in the</a:t>
            </a:r>
            <a:r>
              <a:rPr sz="2200" dirty="0">
                <a:solidFill>
                  <a:srgbClr val="323299"/>
                </a:solidFill>
                <a:latin typeface="Arial"/>
                <a:cs typeface="Arial"/>
              </a:rPr>
              <a:t> </a:t>
            </a:r>
            <a:r>
              <a:rPr sz="2200" spc="-5" dirty="0">
                <a:solidFill>
                  <a:srgbClr val="323299"/>
                </a:solidFill>
                <a:latin typeface="Arial"/>
                <a:cs typeface="Arial"/>
              </a:rPr>
              <a:t>contract.</a:t>
            </a:r>
            <a:endParaRPr sz="2200" dirty="0">
              <a:latin typeface="Arial"/>
              <a:cs typeface="Arial"/>
            </a:endParaRPr>
          </a:p>
        </p:txBody>
      </p:sp>
      <p:sp>
        <p:nvSpPr>
          <p:cNvPr id="10" name="object 10"/>
          <p:cNvSpPr txBox="1"/>
          <p:nvPr/>
        </p:nvSpPr>
        <p:spPr>
          <a:xfrm>
            <a:off x="1191253" y="4597398"/>
            <a:ext cx="229489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0000FF"/>
                </a:solidFill>
                <a:latin typeface="Arial"/>
                <a:cs typeface="Arial"/>
              </a:rPr>
              <a:t>Management</a:t>
            </a:r>
            <a:r>
              <a:rPr sz="2200" spc="-85" dirty="0">
                <a:solidFill>
                  <a:srgbClr val="0000FF"/>
                </a:solidFill>
                <a:latin typeface="Arial"/>
                <a:cs typeface="Arial"/>
              </a:rPr>
              <a:t> </a:t>
            </a:r>
            <a:r>
              <a:rPr sz="2200" spc="-5" dirty="0">
                <a:solidFill>
                  <a:srgbClr val="0000FF"/>
                </a:solidFill>
                <a:latin typeface="Arial"/>
                <a:cs typeface="Arial"/>
              </a:rPr>
              <a:t>view</a:t>
            </a:r>
            <a:endParaRPr sz="2200" dirty="0">
              <a:latin typeface="Arial"/>
              <a:cs typeface="Arial"/>
            </a:endParaRPr>
          </a:p>
        </p:txBody>
      </p:sp>
      <p:sp>
        <p:nvSpPr>
          <p:cNvPr id="11" name="object 11"/>
          <p:cNvSpPr txBox="1"/>
          <p:nvPr/>
        </p:nvSpPr>
        <p:spPr>
          <a:xfrm>
            <a:off x="3934453" y="4597398"/>
            <a:ext cx="4487545"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0000FF"/>
                </a:solidFill>
                <a:latin typeface="Arial"/>
                <a:cs typeface="Arial"/>
              </a:rPr>
              <a:t>:	Then </a:t>
            </a:r>
            <a:r>
              <a:rPr sz="2200" spc="-10" dirty="0">
                <a:solidFill>
                  <a:srgbClr val="0000FF"/>
                </a:solidFill>
                <a:latin typeface="Arial"/>
                <a:cs typeface="Arial"/>
              </a:rPr>
              <a:t>we </a:t>
            </a:r>
            <a:r>
              <a:rPr sz="2200" spc="-5" dirty="0">
                <a:solidFill>
                  <a:srgbClr val="0000FF"/>
                </a:solidFill>
                <a:latin typeface="Arial"/>
                <a:cs typeface="Arial"/>
              </a:rPr>
              <a:t>may not get the</a:t>
            </a:r>
            <a:r>
              <a:rPr sz="2200" spc="40" dirty="0">
                <a:solidFill>
                  <a:srgbClr val="0000FF"/>
                </a:solidFill>
                <a:latin typeface="Arial"/>
                <a:cs typeface="Arial"/>
              </a:rPr>
              <a:t> </a:t>
            </a:r>
            <a:r>
              <a:rPr sz="2200" spc="-5" dirty="0">
                <a:solidFill>
                  <a:srgbClr val="0000FF"/>
                </a:solidFill>
                <a:latin typeface="Arial"/>
                <a:cs typeface="Arial"/>
              </a:rPr>
              <a:t>contract.</a:t>
            </a:r>
            <a:endParaRPr sz="2200" dirty="0">
              <a:latin typeface="Arial"/>
              <a:cs typeface="Arial"/>
            </a:endParaRPr>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2082799"/>
            <a:ext cx="8469630" cy="5426614"/>
          </a:xfrm>
          <a:prstGeom prst="rect">
            <a:avLst/>
          </a:prstGeom>
        </p:spPr>
        <p:txBody>
          <a:bodyPr vert="horz" wrap="square" lIns="0" tIns="12700" rIns="0" bIns="0" rtlCol="0">
            <a:spAutoFit/>
          </a:bodyPr>
          <a:lstStyle/>
          <a:p>
            <a:pPr marL="12700">
              <a:lnSpc>
                <a:spcPct val="100000"/>
              </a:lnSpc>
              <a:spcBef>
                <a:spcPts val="100"/>
              </a:spcBef>
            </a:pPr>
            <a:r>
              <a:rPr sz="2600" b="1" dirty="0">
                <a:solidFill>
                  <a:srgbClr val="FF0000"/>
                </a:solidFill>
                <a:latin typeface="Arial"/>
                <a:cs typeface="Arial"/>
              </a:rPr>
              <a:t>The </a:t>
            </a:r>
            <a:r>
              <a:rPr sz="2600" b="1" spc="-5" dirty="0">
                <a:solidFill>
                  <a:srgbClr val="FF0000"/>
                </a:solidFill>
                <a:latin typeface="Arial"/>
                <a:cs typeface="Arial"/>
              </a:rPr>
              <a:t>Usage </a:t>
            </a:r>
            <a:r>
              <a:rPr sz="2600" b="1" dirty="0">
                <a:solidFill>
                  <a:srgbClr val="FF0000"/>
                </a:solidFill>
                <a:latin typeface="Arial"/>
                <a:cs typeface="Arial"/>
              </a:rPr>
              <a:t>of Data </a:t>
            </a:r>
            <a:r>
              <a:rPr sz="2600" b="1" spc="-5" dirty="0">
                <a:solidFill>
                  <a:srgbClr val="FF0000"/>
                </a:solidFill>
                <a:latin typeface="Arial"/>
                <a:cs typeface="Arial"/>
              </a:rPr>
              <a:t>within </a:t>
            </a:r>
            <a:r>
              <a:rPr sz="2600" b="1" dirty="0">
                <a:solidFill>
                  <a:srgbClr val="FF0000"/>
                </a:solidFill>
                <a:latin typeface="Arial"/>
                <a:cs typeface="Arial"/>
              </a:rPr>
              <a:t>a</a:t>
            </a:r>
            <a:r>
              <a:rPr sz="2600" b="1" spc="-25" dirty="0">
                <a:solidFill>
                  <a:srgbClr val="FF0000"/>
                </a:solidFill>
                <a:latin typeface="Arial"/>
                <a:cs typeface="Arial"/>
              </a:rPr>
              <a:t> </a:t>
            </a:r>
            <a:r>
              <a:rPr sz="2600" b="1" dirty="0">
                <a:solidFill>
                  <a:srgbClr val="FF0000"/>
                </a:solidFill>
                <a:latin typeface="Arial"/>
                <a:cs typeface="Arial"/>
              </a:rPr>
              <a:t>Module</a:t>
            </a:r>
            <a:endParaRPr sz="2600" dirty="0">
              <a:latin typeface="Arial"/>
              <a:cs typeface="Arial"/>
            </a:endParaRPr>
          </a:p>
          <a:p>
            <a:pPr marL="88265" marR="6000750">
              <a:lnSpc>
                <a:spcPts val="5400"/>
              </a:lnSpc>
              <a:spcBef>
                <a:spcPts val="345"/>
              </a:spcBef>
              <a:buFont typeface="MS UI Gothic"/>
              <a:buChar char="✓"/>
              <a:tabLst>
                <a:tab pos="545465" algn="l"/>
                <a:tab pos="546100" algn="l"/>
              </a:tabLst>
            </a:pPr>
            <a:r>
              <a:rPr sz="2400" spc="-5" dirty="0">
                <a:latin typeface="Arial"/>
                <a:cs typeface="Arial"/>
              </a:rPr>
              <a:t>Live</a:t>
            </a:r>
            <a:r>
              <a:rPr sz="2400" spc="-55" dirty="0">
                <a:latin typeface="Arial"/>
                <a:cs typeface="Arial"/>
              </a:rPr>
              <a:t> </a:t>
            </a:r>
            <a:r>
              <a:rPr sz="2400" spc="-5" dirty="0">
                <a:latin typeface="Arial"/>
                <a:cs typeface="Arial"/>
              </a:rPr>
              <a:t>Variables</a:t>
            </a:r>
            <a:endParaRPr lang="en-US" sz="2400" spc="-5" dirty="0">
              <a:latin typeface="Arial"/>
              <a:cs typeface="Arial"/>
            </a:endParaRPr>
          </a:p>
          <a:p>
            <a:pPr marL="88265" marR="6000750">
              <a:lnSpc>
                <a:spcPts val="5400"/>
              </a:lnSpc>
              <a:spcBef>
                <a:spcPts val="345"/>
              </a:spcBef>
              <a:tabLst>
                <a:tab pos="545465" algn="l"/>
                <a:tab pos="546100" algn="l"/>
              </a:tabLst>
            </a:pPr>
            <a:r>
              <a:rPr lang="en-IN" sz="2400" spc="-5" dirty="0">
                <a:latin typeface="Arial"/>
                <a:cs typeface="Arial"/>
              </a:rPr>
              <a:t>{</a:t>
            </a:r>
          </a:p>
          <a:p>
            <a:pPr marL="88265" marR="6000750">
              <a:lnSpc>
                <a:spcPts val="5400"/>
              </a:lnSpc>
              <a:spcBef>
                <a:spcPts val="345"/>
              </a:spcBef>
              <a:tabLst>
                <a:tab pos="545465" algn="l"/>
                <a:tab pos="546100" algn="l"/>
              </a:tabLst>
            </a:pPr>
            <a:r>
              <a:rPr lang="en-IN" sz="2400" spc="-5" dirty="0">
                <a:latin typeface="Arial"/>
                <a:cs typeface="Arial"/>
              </a:rPr>
              <a:t>int a, int b;</a:t>
            </a:r>
          </a:p>
          <a:p>
            <a:pPr marL="88265" marR="6000750">
              <a:lnSpc>
                <a:spcPts val="5400"/>
              </a:lnSpc>
              <a:spcBef>
                <a:spcPts val="345"/>
              </a:spcBef>
              <a:tabLst>
                <a:tab pos="545465" algn="l"/>
                <a:tab pos="546100" algn="l"/>
              </a:tabLst>
            </a:pPr>
            <a:r>
              <a:rPr lang="en-IN" sz="2400" spc="-5" dirty="0">
                <a:latin typeface="Arial"/>
                <a:cs typeface="Arial"/>
                <a:sym typeface="Wingdings" panose="05000000000000000000" pitchFamily="2" charset="2"/>
              </a:rPr>
              <a:t>a =5, b=10;</a:t>
            </a:r>
          </a:p>
          <a:p>
            <a:pPr marL="88265" marR="6000750">
              <a:lnSpc>
                <a:spcPts val="5400"/>
              </a:lnSpc>
              <a:spcBef>
                <a:spcPts val="345"/>
              </a:spcBef>
              <a:tabLst>
                <a:tab pos="545465" algn="l"/>
                <a:tab pos="546100" algn="l"/>
              </a:tabLst>
            </a:pPr>
            <a:r>
              <a:rPr lang="en-IN" sz="2400" spc="-5" dirty="0" err="1">
                <a:latin typeface="Arial"/>
                <a:cs typeface="Arial"/>
                <a:sym typeface="Wingdings" panose="05000000000000000000" pitchFamily="2" charset="2"/>
              </a:rPr>
              <a:t>Printf</a:t>
            </a:r>
            <a:r>
              <a:rPr lang="en-IN" sz="2400" spc="-5" dirty="0">
                <a:latin typeface="Arial"/>
                <a:cs typeface="Arial"/>
                <a:sym typeface="Wingdings" panose="05000000000000000000" pitchFamily="2" charset="2"/>
              </a:rPr>
              <a:t>(“…….”);</a:t>
            </a:r>
          </a:p>
          <a:p>
            <a:pPr marL="88265" marR="6000750">
              <a:lnSpc>
                <a:spcPts val="5400"/>
              </a:lnSpc>
              <a:spcBef>
                <a:spcPts val="345"/>
              </a:spcBef>
              <a:tabLst>
                <a:tab pos="545465" algn="l"/>
                <a:tab pos="546100" algn="l"/>
              </a:tabLst>
            </a:pPr>
            <a:r>
              <a:rPr lang="en-IN" sz="2400" spc="-5" dirty="0">
                <a:latin typeface="Arial"/>
                <a:cs typeface="Arial"/>
                <a:sym typeface="Wingdings" panose="05000000000000000000" pitchFamily="2" charset="2"/>
              </a:rPr>
              <a:t>a =a+10;</a:t>
            </a:r>
          </a:p>
          <a:p>
            <a:pPr marL="88265" marR="6000750">
              <a:lnSpc>
                <a:spcPts val="5400"/>
              </a:lnSpc>
              <a:spcBef>
                <a:spcPts val="345"/>
              </a:spcBef>
              <a:tabLst>
                <a:tab pos="545465" algn="l"/>
                <a:tab pos="546100" algn="l"/>
              </a:tabLst>
            </a:pPr>
            <a:r>
              <a:rPr lang="en-IN" sz="2400" spc="-5" dirty="0">
                <a:latin typeface="Arial"/>
                <a:cs typeface="Arial"/>
                <a:sym typeface="Wingdings" panose="05000000000000000000" pitchFamily="2" charset="2"/>
              </a:rPr>
              <a:t>}   </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F7BBE87-DB88-4732-B334-6DADCF2A8870}"/>
                  </a:ext>
                </a:extLst>
              </p14:cNvPr>
              <p14:cNvContentPartPr/>
              <p14:nvPr/>
            </p14:nvContentPartPr>
            <p14:xfrm>
              <a:off x="242280" y="4185000"/>
              <a:ext cx="3326400" cy="2844360"/>
            </p14:xfrm>
          </p:contentPart>
        </mc:Choice>
        <mc:Fallback xmlns="">
          <p:pic>
            <p:nvPicPr>
              <p:cNvPr id="8" name="Ink 7">
                <a:extLst>
                  <a:ext uri="{FF2B5EF4-FFF2-40B4-BE49-F238E27FC236}">
                    <a16:creationId xmlns:a16="http://schemas.microsoft.com/office/drawing/2014/main" id="{EF7BBE87-DB88-4732-B334-6DADCF2A8870}"/>
                  </a:ext>
                </a:extLst>
              </p:cNvPr>
              <p:cNvPicPr/>
              <p:nvPr/>
            </p:nvPicPr>
            <p:blipFill>
              <a:blip r:embed="rId4"/>
              <a:stretch>
                <a:fillRect/>
              </a:stretch>
            </p:blipFill>
            <p:spPr>
              <a:xfrm>
                <a:off x="232920" y="4175640"/>
                <a:ext cx="3345120" cy="2863080"/>
              </a:xfrm>
              <a:prstGeom prst="rect">
                <a:avLst/>
              </a:prstGeom>
            </p:spPr>
          </p:pic>
        </mc:Fallback>
      </mc:AlternateContent>
      <p:sp>
        <p:nvSpPr>
          <p:cNvPr id="12" name="TextBox 11">
            <a:extLst>
              <a:ext uri="{FF2B5EF4-FFF2-40B4-BE49-F238E27FC236}">
                <a16:creationId xmlns:a16="http://schemas.microsoft.com/office/drawing/2014/main" id="{AABAE3E4-2D30-429B-A07E-5197A3B21D5D}"/>
              </a:ext>
            </a:extLst>
          </p:cNvPr>
          <p:cNvSpPr txBox="1"/>
          <p:nvPr/>
        </p:nvSpPr>
        <p:spPr>
          <a:xfrm>
            <a:off x="3568679" y="4185000"/>
            <a:ext cx="3039121" cy="369332"/>
          </a:xfrm>
          <a:prstGeom prst="rect">
            <a:avLst/>
          </a:prstGeom>
          <a:noFill/>
        </p:spPr>
        <p:txBody>
          <a:bodyPr wrap="square" rtlCol="0">
            <a:spAutoFit/>
          </a:bodyPr>
          <a:lstStyle/>
          <a:p>
            <a:r>
              <a:rPr lang="en-US" dirty="0"/>
              <a:t>Declaration of variable</a:t>
            </a:r>
            <a:endParaRPr lang="en-IN" dirty="0"/>
          </a:p>
        </p:txBody>
      </p:sp>
      <p:sp>
        <p:nvSpPr>
          <p:cNvPr id="13" name="TextBox 12">
            <a:extLst>
              <a:ext uri="{FF2B5EF4-FFF2-40B4-BE49-F238E27FC236}">
                <a16:creationId xmlns:a16="http://schemas.microsoft.com/office/drawing/2014/main" id="{CFC1F0C3-1F80-4DC7-B6E9-09494ED0E33C}"/>
              </a:ext>
            </a:extLst>
          </p:cNvPr>
          <p:cNvSpPr txBox="1"/>
          <p:nvPr/>
        </p:nvSpPr>
        <p:spPr>
          <a:xfrm>
            <a:off x="3446771" y="5099400"/>
            <a:ext cx="2649229" cy="369332"/>
          </a:xfrm>
          <a:prstGeom prst="rect">
            <a:avLst/>
          </a:prstGeom>
          <a:noFill/>
        </p:spPr>
        <p:txBody>
          <a:bodyPr wrap="square" rtlCol="0">
            <a:spAutoFit/>
          </a:bodyPr>
          <a:lstStyle/>
          <a:p>
            <a:r>
              <a:rPr lang="en-US" dirty="0"/>
              <a:t>Variable a, b is live here</a:t>
            </a:r>
            <a:endParaRPr lang="en-IN" dirty="0"/>
          </a:p>
        </p:txBody>
      </p:sp>
      <p:sp>
        <p:nvSpPr>
          <p:cNvPr id="15" name="TextBox 14">
            <a:extLst>
              <a:ext uri="{FF2B5EF4-FFF2-40B4-BE49-F238E27FC236}">
                <a16:creationId xmlns:a16="http://schemas.microsoft.com/office/drawing/2014/main" id="{21C75528-3CB3-4075-8D71-F626BF420B6C}"/>
              </a:ext>
            </a:extLst>
          </p:cNvPr>
          <p:cNvSpPr txBox="1"/>
          <p:nvPr/>
        </p:nvSpPr>
        <p:spPr>
          <a:xfrm>
            <a:off x="2133600" y="6324600"/>
            <a:ext cx="6096000" cy="646331"/>
          </a:xfrm>
          <a:prstGeom prst="rect">
            <a:avLst/>
          </a:prstGeom>
          <a:noFill/>
        </p:spPr>
        <p:txBody>
          <a:bodyPr wrap="square" rtlCol="0">
            <a:spAutoFit/>
          </a:bodyPr>
          <a:lstStyle/>
          <a:p>
            <a:r>
              <a:rPr lang="en-US" dirty="0"/>
              <a:t>Variable a is live from line number 2  to 4, whereas b is live at line number 1</a:t>
            </a:r>
            <a:endParaRPr lang="en-IN" dirty="0"/>
          </a:p>
        </p:txBody>
      </p:sp>
    </p:spTree>
    <p:extLst>
      <p:ext uri="{BB962C8B-B14F-4D97-AF65-F5344CB8AC3E}">
        <p14:creationId xmlns:p14="http://schemas.microsoft.com/office/powerpoint/2010/main" val="23699771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6" name="object 6"/>
          <p:cNvSpPr txBox="1"/>
          <p:nvPr/>
        </p:nvSpPr>
        <p:spPr>
          <a:xfrm>
            <a:off x="8460736" y="6883396"/>
            <a:ext cx="755650" cy="360680"/>
          </a:xfrm>
          <a:prstGeom prst="rect">
            <a:avLst/>
          </a:prstGeom>
        </p:spPr>
        <p:txBody>
          <a:bodyPr vert="horz" wrap="square" lIns="0" tIns="12065" rIns="0" bIns="0" rtlCol="0">
            <a:spAutoFit/>
          </a:bodyPr>
          <a:lstStyle/>
          <a:p>
            <a:pPr marL="12700">
              <a:lnSpc>
                <a:spcPct val="100000"/>
              </a:lnSpc>
              <a:spcBef>
                <a:spcPts val="95"/>
              </a:spcBef>
            </a:pPr>
            <a:r>
              <a:rPr sz="2200" spc="-315" dirty="0">
                <a:solidFill>
                  <a:srgbClr val="003265"/>
                </a:solidFill>
                <a:latin typeface="Arial"/>
                <a:cs typeface="Arial"/>
              </a:rPr>
              <a:t>cont…</a:t>
            </a:r>
            <a:r>
              <a:rPr sz="2100" spc="-472" baseline="-3968" dirty="0">
                <a:latin typeface="Arial"/>
                <a:cs typeface="Arial"/>
              </a:rPr>
              <a:t>46</a:t>
            </a:r>
            <a:endParaRPr sz="2100" baseline="-3968">
              <a:latin typeface="Arial"/>
              <a:cs typeface="Arial"/>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6FF94C5-B21F-49D3-A26D-0A512F19CB0C}"/>
              </a:ext>
            </a:extLst>
          </p:cNvPr>
          <p:cNvPicPr>
            <a:picLocks noChangeAspect="1"/>
          </p:cNvPicPr>
          <p:nvPr/>
        </p:nvPicPr>
        <p:blipFill>
          <a:blip r:embed="rId3"/>
          <a:stretch>
            <a:fillRect/>
          </a:stretch>
        </p:blipFill>
        <p:spPr>
          <a:xfrm>
            <a:off x="457200" y="1653025"/>
            <a:ext cx="9067800" cy="5985811"/>
          </a:xfrm>
          <a:prstGeom prst="rect">
            <a:avLst/>
          </a:prstGeom>
        </p:spPr>
      </p:pic>
    </p:spTree>
    <p:extLst>
      <p:ext uri="{BB962C8B-B14F-4D97-AF65-F5344CB8AC3E}">
        <p14:creationId xmlns:p14="http://schemas.microsoft.com/office/powerpoint/2010/main" val="2486162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50947" y="7038845"/>
            <a:ext cx="5020945" cy="135935"/>
          </a:xfrm>
          <a:prstGeom prst="rect">
            <a:avLst/>
          </a:prstGeom>
        </p:spPr>
        <p:txBody>
          <a:bodyPr vert="horz" wrap="square" lIns="0" tIns="12700" rIns="0" bIns="0" rtlCol="0">
            <a:spAutoFit/>
          </a:bodyPr>
          <a:lstStyle/>
          <a:p>
            <a:pPr marL="38100">
              <a:lnSpc>
                <a:spcPct val="100000"/>
              </a:lnSpc>
              <a:spcBef>
                <a:spcPts val="100"/>
              </a:spcBef>
            </a:pPr>
            <a:r>
              <a:rPr lang="en-IN" sz="800" spc="-5" dirty="0">
                <a:latin typeface="Times New Roman"/>
                <a:cs typeface="Times New Roman"/>
              </a:rPr>
              <a:t>Software Engineering</a:t>
            </a:r>
            <a:endParaRPr sz="800" dirty="0">
              <a:latin typeface="Times New Roman"/>
              <a:cs typeface="Times New Roman"/>
            </a:endParaRPr>
          </a:p>
        </p:txBody>
      </p:sp>
      <p:sp>
        <p:nvSpPr>
          <p:cNvPr id="3" name="object 3"/>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p:nvPr/>
        </p:nvSpPr>
        <p:spPr>
          <a:xfrm>
            <a:off x="1474503" y="1501618"/>
            <a:ext cx="7238444" cy="540057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8460736" y="6883396"/>
            <a:ext cx="755650" cy="360680"/>
          </a:xfrm>
          <a:prstGeom prst="rect">
            <a:avLst/>
          </a:prstGeom>
        </p:spPr>
        <p:txBody>
          <a:bodyPr vert="horz" wrap="square" lIns="0" tIns="12065" rIns="0" bIns="0" rtlCol="0">
            <a:spAutoFit/>
          </a:bodyPr>
          <a:lstStyle/>
          <a:p>
            <a:pPr marL="12700">
              <a:lnSpc>
                <a:spcPct val="100000"/>
              </a:lnSpc>
              <a:spcBef>
                <a:spcPts val="95"/>
              </a:spcBef>
            </a:pPr>
            <a:r>
              <a:rPr sz="2200" spc="-315" dirty="0">
                <a:solidFill>
                  <a:srgbClr val="003265"/>
                </a:solidFill>
                <a:latin typeface="Arial"/>
                <a:cs typeface="Arial"/>
              </a:rPr>
              <a:t>cont…</a:t>
            </a:r>
            <a:r>
              <a:rPr sz="2100" spc="-472" baseline="-3968" dirty="0">
                <a:latin typeface="Arial"/>
                <a:cs typeface="Arial"/>
              </a:rPr>
              <a:t>46</a:t>
            </a:r>
            <a:endParaRPr sz="2100" baseline="-3968">
              <a:latin typeface="Arial"/>
              <a:cs typeface="Arial"/>
            </a:endParaRPr>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1277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1921548" y="1280159"/>
            <a:ext cx="6536651" cy="516026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570222" y="6517637"/>
            <a:ext cx="3072130"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3265"/>
                </a:solidFill>
                <a:latin typeface="Arial"/>
                <a:cs typeface="Arial"/>
              </a:rPr>
              <a:t>Fig.6: </a:t>
            </a:r>
            <a:r>
              <a:rPr sz="2000" spc="-5" dirty="0">
                <a:solidFill>
                  <a:srgbClr val="003265"/>
                </a:solidFill>
                <a:latin typeface="Arial"/>
                <a:cs typeface="Arial"/>
              </a:rPr>
              <a:t>Bubble sort</a:t>
            </a:r>
            <a:r>
              <a:rPr sz="2000" spc="-60" dirty="0">
                <a:solidFill>
                  <a:srgbClr val="003265"/>
                </a:solidFill>
                <a:latin typeface="Arial"/>
                <a:cs typeface="Arial"/>
              </a:rPr>
              <a:t> </a:t>
            </a:r>
            <a:r>
              <a:rPr sz="2000" spc="-5" dirty="0">
                <a:solidFill>
                  <a:srgbClr val="003265"/>
                </a:solidFill>
                <a:latin typeface="Arial"/>
                <a:cs typeface="Arial"/>
              </a:rPr>
              <a:t>program</a:t>
            </a:r>
            <a:endParaRPr sz="2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103</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4037066" y="6013677"/>
            <a:ext cx="672465" cy="0"/>
          </a:xfrm>
          <a:custGeom>
            <a:avLst/>
            <a:gdLst/>
            <a:ahLst/>
            <a:cxnLst/>
            <a:rect l="l" t="t" r="r" b="b"/>
            <a:pathLst>
              <a:path w="672464">
                <a:moveTo>
                  <a:pt x="0" y="0"/>
                </a:moveTo>
                <a:lnTo>
                  <a:pt x="672081" y="0"/>
                </a:lnTo>
              </a:path>
            </a:pathLst>
          </a:custGeom>
          <a:ln w="18775">
            <a:solidFill>
              <a:srgbClr val="000000"/>
            </a:solidFill>
          </a:ln>
        </p:spPr>
        <p:txBody>
          <a:bodyPr wrap="square" lIns="0" tIns="0" rIns="0" bIns="0" rtlCol="0"/>
          <a:lstStyle/>
          <a:p>
            <a:endParaRPr/>
          </a:p>
        </p:txBody>
      </p:sp>
      <p:sp>
        <p:nvSpPr>
          <p:cNvPr id="5" name="object 5"/>
          <p:cNvSpPr txBox="1"/>
          <p:nvPr/>
        </p:nvSpPr>
        <p:spPr>
          <a:xfrm>
            <a:off x="4135626" y="6014867"/>
            <a:ext cx="478790" cy="568960"/>
          </a:xfrm>
          <a:prstGeom prst="rect">
            <a:avLst/>
          </a:prstGeom>
        </p:spPr>
        <p:txBody>
          <a:bodyPr vert="horz" wrap="square" lIns="0" tIns="13970" rIns="0" bIns="0" rtlCol="0">
            <a:spAutoFit/>
          </a:bodyPr>
          <a:lstStyle/>
          <a:p>
            <a:pPr marL="12700">
              <a:lnSpc>
                <a:spcPct val="100000"/>
              </a:lnSpc>
              <a:spcBef>
                <a:spcPts val="110"/>
              </a:spcBef>
            </a:pPr>
            <a:r>
              <a:rPr sz="3550" spc="10" dirty="0">
                <a:latin typeface="Times New Roman"/>
                <a:cs typeface="Times New Roman"/>
              </a:rPr>
              <a:t>3</a:t>
            </a:r>
            <a:r>
              <a:rPr sz="3550" spc="5" dirty="0">
                <a:latin typeface="Times New Roman"/>
                <a:cs typeface="Times New Roman"/>
              </a:rPr>
              <a:t>4</a:t>
            </a:r>
            <a:endParaRPr sz="3550">
              <a:latin typeface="Times New Roman"/>
              <a:cs typeface="Times New Roman"/>
            </a:endParaRPr>
          </a:p>
        </p:txBody>
      </p:sp>
      <p:sp>
        <p:nvSpPr>
          <p:cNvPr id="6" name="object 6"/>
          <p:cNvSpPr txBox="1"/>
          <p:nvPr/>
        </p:nvSpPr>
        <p:spPr>
          <a:xfrm>
            <a:off x="3980686" y="5661299"/>
            <a:ext cx="2241550" cy="568960"/>
          </a:xfrm>
          <a:prstGeom prst="rect">
            <a:avLst/>
          </a:prstGeom>
        </p:spPr>
        <p:txBody>
          <a:bodyPr vert="horz" wrap="square" lIns="0" tIns="13970" rIns="0" bIns="0" rtlCol="0">
            <a:spAutoFit/>
          </a:bodyPr>
          <a:lstStyle/>
          <a:p>
            <a:pPr marL="38100">
              <a:lnSpc>
                <a:spcPct val="100000"/>
              </a:lnSpc>
              <a:spcBef>
                <a:spcPts val="110"/>
              </a:spcBef>
            </a:pPr>
            <a:r>
              <a:rPr sz="5325" spc="7" baseline="35211" dirty="0">
                <a:latin typeface="Times New Roman"/>
                <a:cs typeface="Times New Roman"/>
              </a:rPr>
              <a:t>124 </a:t>
            </a:r>
            <a:r>
              <a:rPr sz="3550" spc="5" dirty="0">
                <a:latin typeface="Symbol"/>
                <a:cs typeface="Symbol"/>
              </a:rPr>
              <a:t></a:t>
            </a:r>
            <a:r>
              <a:rPr sz="3550" spc="-125" dirty="0">
                <a:latin typeface="Times New Roman"/>
                <a:cs typeface="Times New Roman"/>
              </a:rPr>
              <a:t> </a:t>
            </a:r>
            <a:r>
              <a:rPr sz="3550" dirty="0">
                <a:latin typeface="Times New Roman"/>
                <a:cs typeface="Times New Roman"/>
              </a:rPr>
              <a:t>3.647</a:t>
            </a:r>
            <a:endParaRPr sz="3550">
              <a:latin typeface="Times New Roman"/>
              <a:cs typeface="Times New Roman"/>
            </a:endParaRPr>
          </a:p>
        </p:txBody>
      </p:sp>
      <p:sp>
        <p:nvSpPr>
          <p:cNvPr id="7" name="object 7"/>
          <p:cNvSpPr/>
          <p:nvPr/>
        </p:nvSpPr>
        <p:spPr>
          <a:xfrm>
            <a:off x="999737" y="2758437"/>
            <a:ext cx="641985" cy="0"/>
          </a:xfrm>
          <a:custGeom>
            <a:avLst/>
            <a:gdLst/>
            <a:ahLst/>
            <a:cxnLst/>
            <a:rect l="l" t="t" r="r" b="b"/>
            <a:pathLst>
              <a:path w="641985">
                <a:moveTo>
                  <a:pt x="0" y="0"/>
                </a:moveTo>
                <a:lnTo>
                  <a:pt x="641611" y="0"/>
                </a:lnTo>
              </a:path>
            </a:pathLst>
          </a:custGeom>
          <a:ln w="13533">
            <a:solidFill>
              <a:srgbClr val="000000"/>
            </a:solidFill>
          </a:ln>
        </p:spPr>
        <p:txBody>
          <a:bodyPr wrap="square" lIns="0" tIns="0" rIns="0" bIns="0" rtlCol="0"/>
          <a:lstStyle/>
          <a:p>
            <a:endParaRPr/>
          </a:p>
        </p:txBody>
      </p:sp>
      <p:sp>
        <p:nvSpPr>
          <p:cNvPr id="8" name="object 8"/>
          <p:cNvSpPr txBox="1"/>
          <p:nvPr/>
        </p:nvSpPr>
        <p:spPr>
          <a:xfrm>
            <a:off x="825493" y="2026411"/>
            <a:ext cx="8333740" cy="3188335"/>
          </a:xfrm>
          <a:prstGeom prst="rect">
            <a:avLst/>
          </a:prstGeom>
        </p:spPr>
        <p:txBody>
          <a:bodyPr vert="horz" wrap="square" lIns="0" tIns="12700" rIns="0" bIns="0" rtlCol="0">
            <a:spAutoFit/>
          </a:bodyPr>
          <a:lstStyle/>
          <a:p>
            <a:pPr marL="12700" algn="just">
              <a:lnSpc>
                <a:spcPct val="100000"/>
              </a:lnSpc>
              <a:spcBef>
                <a:spcPts val="100"/>
              </a:spcBef>
            </a:pPr>
            <a:r>
              <a:rPr sz="2300" spc="-5" dirty="0">
                <a:latin typeface="Arial"/>
                <a:cs typeface="Arial"/>
              </a:rPr>
              <a:t>It </a:t>
            </a:r>
            <a:r>
              <a:rPr sz="2300" dirty="0">
                <a:latin typeface="Arial"/>
                <a:cs typeface="Arial"/>
              </a:rPr>
              <a:t>is </a:t>
            </a:r>
            <a:r>
              <a:rPr sz="2300" spc="-5" dirty="0">
                <a:latin typeface="Arial"/>
                <a:cs typeface="Arial"/>
              </a:rPr>
              <a:t>thus possible </a:t>
            </a:r>
            <a:r>
              <a:rPr sz="2300" spc="-10" dirty="0">
                <a:latin typeface="Arial"/>
                <a:cs typeface="Arial"/>
              </a:rPr>
              <a:t>to </a:t>
            </a:r>
            <a:r>
              <a:rPr sz="2300" spc="-5" dirty="0">
                <a:latin typeface="Arial"/>
                <a:cs typeface="Arial"/>
              </a:rPr>
              <a:t>define the average number </a:t>
            </a:r>
            <a:r>
              <a:rPr sz="2300" dirty="0">
                <a:latin typeface="Arial"/>
                <a:cs typeface="Arial"/>
              </a:rPr>
              <a:t>of </a:t>
            </a:r>
            <a:r>
              <a:rPr sz="2300" spc="-5" dirty="0">
                <a:latin typeface="Arial"/>
                <a:cs typeface="Arial"/>
              </a:rPr>
              <a:t>live</a:t>
            </a:r>
            <a:r>
              <a:rPr sz="2300" spc="-35" dirty="0">
                <a:latin typeface="Arial"/>
                <a:cs typeface="Arial"/>
              </a:rPr>
              <a:t> </a:t>
            </a:r>
            <a:r>
              <a:rPr sz="2300" spc="-5" dirty="0">
                <a:latin typeface="Arial"/>
                <a:cs typeface="Arial"/>
              </a:rPr>
              <a:t>variables,</a:t>
            </a:r>
            <a:endParaRPr sz="2300">
              <a:latin typeface="Arial"/>
              <a:cs typeface="Arial"/>
            </a:endParaRPr>
          </a:p>
          <a:p>
            <a:pPr marL="12700" marR="5080" indent="152400" algn="just">
              <a:lnSpc>
                <a:spcPct val="148800"/>
              </a:lnSpc>
              <a:spcBef>
                <a:spcPts val="1030"/>
              </a:spcBef>
            </a:pPr>
            <a:r>
              <a:rPr sz="3825" spc="67" baseline="-4357" dirty="0">
                <a:latin typeface="Times New Roman"/>
                <a:cs typeface="Times New Roman"/>
              </a:rPr>
              <a:t>(</a:t>
            </a:r>
            <a:r>
              <a:rPr sz="3825" i="1" spc="67" baseline="-4357" dirty="0">
                <a:latin typeface="Times New Roman"/>
                <a:cs typeface="Times New Roman"/>
              </a:rPr>
              <a:t>LV </a:t>
            </a:r>
            <a:r>
              <a:rPr sz="3825" baseline="-4357" dirty="0">
                <a:latin typeface="Times New Roman"/>
                <a:cs typeface="Times New Roman"/>
              </a:rPr>
              <a:t>) </a:t>
            </a:r>
            <a:r>
              <a:rPr sz="2300" dirty="0">
                <a:latin typeface="Arial"/>
                <a:cs typeface="Arial"/>
              </a:rPr>
              <a:t>which is </a:t>
            </a:r>
            <a:r>
              <a:rPr sz="2300" spc="-5" dirty="0">
                <a:latin typeface="Arial"/>
                <a:cs typeface="Arial"/>
              </a:rPr>
              <a:t>the </a:t>
            </a:r>
            <a:r>
              <a:rPr sz="2300" spc="-10" dirty="0">
                <a:latin typeface="Arial"/>
                <a:cs typeface="Arial"/>
              </a:rPr>
              <a:t>sum </a:t>
            </a:r>
            <a:r>
              <a:rPr sz="2300" dirty="0">
                <a:latin typeface="Arial"/>
                <a:cs typeface="Arial"/>
              </a:rPr>
              <a:t>of </a:t>
            </a:r>
            <a:r>
              <a:rPr sz="2300" spc="-5" dirty="0">
                <a:latin typeface="Arial"/>
                <a:cs typeface="Arial"/>
              </a:rPr>
              <a:t>the </a:t>
            </a:r>
            <a:r>
              <a:rPr sz="2300" spc="-10" dirty="0">
                <a:latin typeface="Arial"/>
                <a:cs typeface="Arial"/>
              </a:rPr>
              <a:t>count </a:t>
            </a:r>
            <a:r>
              <a:rPr sz="2300" dirty="0">
                <a:latin typeface="Arial"/>
                <a:cs typeface="Arial"/>
              </a:rPr>
              <a:t>of </a:t>
            </a:r>
            <a:r>
              <a:rPr sz="2300" spc="-5" dirty="0">
                <a:latin typeface="Arial"/>
                <a:cs typeface="Arial"/>
              </a:rPr>
              <a:t>live variables divided </a:t>
            </a:r>
            <a:r>
              <a:rPr sz="2300" dirty="0">
                <a:latin typeface="Arial"/>
                <a:cs typeface="Arial"/>
              </a:rPr>
              <a:t>by  the </a:t>
            </a:r>
            <a:r>
              <a:rPr sz="2300" spc="-5" dirty="0">
                <a:latin typeface="Arial"/>
                <a:cs typeface="Arial"/>
              </a:rPr>
              <a:t>count of executable </a:t>
            </a:r>
            <a:r>
              <a:rPr sz="2300" spc="-10" dirty="0">
                <a:latin typeface="Arial"/>
                <a:cs typeface="Arial"/>
              </a:rPr>
              <a:t>statements </a:t>
            </a:r>
            <a:r>
              <a:rPr sz="2300" dirty="0">
                <a:latin typeface="Arial"/>
                <a:cs typeface="Arial"/>
              </a:rPr>
              <a:t>in a </a:t>
            </a:r>
            <a:r>
              <a:rPr sz="2300" spc="-5" dirty="0">
                <a:latin typeface="Arial"/>
                <a:cs typeface="Arial"/>
              </a:rPr>
              <a:t>procedure. </a:t>
            </a:r>
            <a:r>
              <a:rPr sz="2300" spc="-10" dirty="0">
                <a:latin typeface="Arial"/>
                <a:cs typeface="Arial"/>
              </a:rPr>
              <a:t>This </a:t>
            </a:r>
            <a:r>
              <a:rPr sz="2300" dirty="0">
                <a:latin typeface="Arial"/>
                <a:cs typeface="Arial"/>
              </a:rPr>
              <a:t>is a  </a:t>
            </a:r>
            <a:r>
              <a:rPr sz="2300" spc="-5" dirty="0">
                <a:latin typeface="Arial"/>
                <a:cs typeface="Arial"/>
              </a:rPr>
              <a:t>complexity measure </a:t>
            </a:r>
            <a:r>
              <a:rPr sz="2300" spc="-10" dirty="0">
                <a:latin typeface="Arial"/>
                <a:cs typeface="Arial"/>
              </a:rPr>
              <a:t>for data </a:t>
            </a:r>
            <a:r>
              <a:rPr sz="2300" spc="-5" dirty="0">
                <a:latin typeface="Arial"/>
                <a:cs typeface="Arial"/>
              </a:rPr>
              <a:t>usage in </a:t>
            </a:r>
            <a:r>
              <a:rPr sz="2300" dirty="0">
                <a:latin typeface="Arial"/>
                <a:cs typeface="Arial"/>
              </a:rPr>
              <a:t>a </a:t>
            </a:r>
            <a:r>
              <a:rPr sz="2300" spc="-5" dirty="0">
                <a:latin typeface="Arial"/>
                <a:cs typeface="Arial"/>
              </a:rPr>
              <a:t>procedure or program.  The live variables </a:t>
            </a:r>
            <a:r>
              <a:rPr sz="2300" dirty="0">
                <a:latin typeface="Arial"/>
                <a:cs typeface="Arial"/>
              </a:rPr>
              <a:t>in </a:t>
            </a:r>
            <a:r>
              <a:rPr sz="2300" spc="-10" dirty="0">
                <a:latin typeface="Arial"/>
                <a:cs typeface="Arial"/>
              </a:rPr>
              <a:t>the program </a:t>
            </a:r>
            <a:r>
              <a:rPr sz="2300" dirty="0">
                <a:latin typeface="Arial"/>
                <a:cs typeface="Arial"/>
              </a:rPr>
              <a:t>in fig. 6 </a:t>
            </a:r>
            <a:r>
              <a:rPr sz="2300" spc="-5" dirty="0">
                <a:latin typeface="Arial"/>
                <a:cs typeface="Arial"/>
              </a:rPr>
              <a:t>appear in fig. </a:t>
            </a:r>
            <a:r>
              <a:rPr sz="2300" dirty="0">
                <a:latin typeface="Arial"/>
                <a:cs typeface="Arial"/>
              </a:rPr>
              <a:t>7 the  </a:t>
            </a:r>
            <a:r>
              <a:rPr sz="2300" spc="-5" dirty="0">
                <a:latin typeface="Arial"/>
                <a:cs typeface="Arial"/>
              </a:rPr>
              <a:t>average live variables for this program</a:t>
            </a:r>
            <a:r>
              <a:rPr sz="2300" spc="-40" dirty="0">
                <a:latin typeface="Arial"/>
                <a:cs typeface="Arial"/>
              </a:rPr>
              <a:t> </a:t>
            </a:r>
            <a:r>
              <a:rPr sz="2300" dirty="0">
                <a:latin typeface="Arial"/>
                <a:cs typeface="Arial"/>
              </a:rPr>
              <a:t>is</a:t>
            </a:r>
            <a:endParaRPr sz="23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104</a:t>
            </a:fld>
            <a:endParaRPr dirty="0"/>
          </a:p>
        </p:txBody>
      </p:sp>
      <p:sp>
        <p:nvSpPr>
          <p:cNvPr id="10" name="object 10"/>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1"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18253"/>
            <a:ext cx="8610600" cy="1905"/>
          </a:xfrm>
          <a:custGeom>
            <a:avLst/>
            <a:gdLst/>
            <a:ahLst/>
            <a:cxnLst/>
            <a:rect l="l" t="t" r="r" b="b"/>
            <a:pathLst>
              <a:path w="8610600" h="1905">
                <a:moveTo>
                  <a:pt x="0" y="0"/>
                </a:moveTo>
                <a:lnTo>
                  <a:pt x="8610605" y="1523"/>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32572"/>
          <a:ext cx="6324600" cy="5410186"/>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dirty="0">
                          <a:latin typeface="Arial"/>
                          <a:cs typeface="Arial"/>
                        </a:rPr>
                        <a:t>4</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520"/>
                        </a:spcBef>
                      </a:pPr>
                      <a:r>
                        <a:rPr sz="1600" spc="-5" dirty="0">
                          <a:latin typeface="Arial"/>
                          <a:cs typeface="Arial"/>
                        </a:rPr>
                        <a:t>----</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0</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dirty="0">
                          <a:latin typeface="Arial"/>
                          <a:cs typeface="Arial"/>
                        </a:rPr>
                        <a:t>5</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475"/>
                        </a:spcBef>
                      </a:pPr>
                      <a:r>
                        <a:rPr sz="1600" spc="-5" dirty="0">
                          <a:latin typeface="Arial"/>
                          <a:cs typeface="Arial"/>
                        </a:rPr>
                        <a:t>----</a:t>
                      </a:r>
                      <a:endParaRPr sz="1600">
                        <a:latin typeface="Arial"/>
                        <a:cs typeface="Arial"/>
                      </a:endParaRPr>
                    </a:p>
                  </a:txBody>
                  <a:tcPr marL="0" marR="0" marT="603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0</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7095">
                <a:tc>
                  <a:txBody>
                    <a:bodyPr/>
                    <a:lstStyle/>
                    <a:p>
                      <a:pPr marR="2540" algn="ctr">
                        <a:lnSpc>
                          <a:spcPct val="100000"/>
                        </a:lnSpc>
                        <a:spcBef>
                          <a:spcPts val="560"/>
                        </a:spcBef>
                      </a:pPr>
                      <a:r>
                        <a:rPr sz="1600" dirty="0">
                          <a:latin typeface="Arial"/>
                          <a:cs typeface="Arial"/>
                        </a:rPr>
                        <a:t>6</a:t>
                      </a:r>
                      <a:endParaRPr sz="1600">
                        <a:latin typeface="Arial"/>
                        <a:cs typeface="Arial"/>
                      </a:endParaRPr>
                    </a:p>
                  </a:txBody>
                  <a:tcPr marL="0" marR="0" marT="711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560"/>
                        </a:spcBef>
                      </a:pPr>
                      <a:r>
                        <a:rPr sz="1600" spc="-5" dirty="0">
                          <a:latin typeface="Arial"/>
                          <a:cs typeface="Arial"/>
                        </a:rPr>
                        <a:t>t, </a:t>
                      </a:r>
                      <a:r>
                        <a:rPr sz="1600" dirty="0">
                          <a:latin typeface="Arial"/>
                          <a:cs typeface="Arial"/>
                        </a:rPr>
                        <a:t>x, </a:t>
                      </a:r>
                      <a:r>
                        <a:rPr sz="1600" spc="-5" dirty="0">
                          <a:latin typeface="Arial"/>
                          <a:cs typeface="Arial"/>
                        </a:rPr>
                        <a:t>k</a:t>
                      </a:r>
                      <a:endParaRPr sz="16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60"/>
                        </a:spcBef>
                      </a:pPr>
                      <a:r>
                        <a:rPr sz="1600" dirty="0">
                          <a:latin typeface="Arial"/>
                          <a:cs typeface="Arial"/>
                        </a:rPr>
                        <a:t>3</a:t>
                      </a:r>
                      <a:endParaRPr sz="1600">
                        <a:latin typeface="Arial"/>
                        <a:cs typeface="Arial"/>
                      </a:endParaRPr>
                    </a:p>
                  </a:txBody>
                  <a:tcPr marL="0" marR="0" marT="711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dirty="0">
                          <a:latin typeface="Arial"/>
                          <a:cs typeface="Arial"/>
                        </a:rPr>
                        <a:t>7</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509"/>
                        </a:spcBef>
                      </a:pPr>
                      <a:r>
                        <a:rPr sz="1600" spc="-5" dirty="0">
                          <a:latin typeface="Arial"/>
                          <a:cs typeface="Arial"/>
                        </a:rPr>
                        <a:t>t, </a:t>
                      </a:r>
                      <a:r>
                        <a:rPr sz="1600" dirty="0">
                          <a:latin typeface="Arial"/>
                          <a:cs typeface="Arial"/>
                        </a:rPr>
                        <a:t>x, </a:t>
                      </a:r>
                      <a:r>
                        <a:rPr sz="1600" spc="-5" dirty="0">
                          <a:latin typeface="Arial"/>
                          <a:cs typeface="Arial"/>
                        </a:rPr>
                        <a:t>k</a:t>
                      </a:r>
                      <a:endParaRPr sz="1600">
                        <a:latin typeface="Arial"/>
                        <a:cs typeface="Arial"/>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3</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80"/>
                        </a:spcBef>
                      </a:pPr>
                      <a:r>
                        <a:rPr sz="1600" dirty="0">
                          <a:latin typeface="Arial"/>
                          <a:cs typeface="Arial"/>
                        </a:rPr>
                        <a:t>8</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580"/>
                        </a:spcBef>
                      </a:pPr>
                      <a:r>
                        <a:rPr sz="1600" spc="-5" dirty="0">
                          <a:latin typeface="Arial"/>
                          <a:cs typeface="Arial"/>
                        </a:rPr>
                        <a:t>t, </a:t>
                      </a:r>
                      <a:r>
                        <a:rPr sz="1600" dirty="0">
                          <a:latin typeface="Arial"/>
                          <a:cs typeface="Arial"/>
                        </a:rPr>
                        <a:t>x, </a:t>
                      </a:r>
                      <a:r>
                        <a:rPr sz="1600" spc="-5" dirty="0">
                          <a:latin typeface="Arial"/>
                          <a:cs typeface="Arial"/>
                        </a:rPr>
                        <a:t>k</a:t>
                      </a:r>
                      <a:endParaRPr sz="1600">
                        <a:latin typeface="Arial"/>
                        <a:cs typeface="Arial"/>
                      </a:endParaRPr>
                    </a:p>
                  </a:txBody>
                  <a:tcPr marL="0" marR="0" marT="736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80"/>
                        </a:spcBef>
                      </a:pPr>
                      <a:r>
                        <a:rPr sz="1600" dirty="0">
                          <a:latin typeface="Arial"/>
                          <a:cs typeface="Arial"/>
                        </a:rPr>
                        <a:t>3</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7095">
                <a:tc>
                  <a:txBody>
                    <a:bodyPr/>
                    <a:lstStyle/>
                    <a:p>
                      <a:pPr marR="2540" algn="ctr">
                        <a:lnSpc>
                          <a:spcPct val="100000"/>
                        </a:lnSpc>
                        <a:spcBef>
                          <a:spcPts val="535"/>
                        </a:spcBef>
                      </a:pPr>
                      <a:r>
                        <a:rPr sz="1600" dirty="0">
                          <a:latin typeface="Arial"/>
                          <a:cs typeface="Arial"/>
                        </a:rPr>
                        <a:t>9</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535"/>
                        </a:spcBef>
                      </a:pPr>
                      <a:r>
                        <a:rPr sz="1600" spc="-5" dirty="0">
                          <a:latin typeface="Arial"/>
                          <a:cs typeface="Arial"/>
                        </a:rPr>
                        <a:t>----</a:t>
                      </a:r>
                      <a:endParaRPr sz="16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0</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05"/>
                        </a:spcBef>
                      </a:pPr>
                      <a:r>
                        <a:rPr sz="1600" spc="-5" dirty="0">
                          <a:latin typeface="Arial"/>
                          <a:cs typeface="Arial"/>
                        </a:rPr>
                        <a:t>10</a:t>
                      </a:r>
                      <a:endParaRPr sz="1600">
                        <a:latin typeface="Arial"/>
                        <a:cs typeface="Arial"/>
                      </a:endParaRPr>
                    </a:p>
                  </a:txBody>
                  <a:tcPr marL="0" marR="0" marT="7683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605"/>
                        </a:spcBef>
                      </a:pPr>
                      <a:r>
                        <a:rPr sz="1600" spc="-5" dirty="0">
                          <a:latin typeface="Arial"/>
                          <a:cs typeface="Arial"/>
                        </a:rPr>
                        <a:t>----</a:t>
                      </a:r>
                      <a:endParaRPr sz="1600">
                        <a:latin typeface="Arial"/>
                        <a:cs typeface="Arial"/>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05"/>
                        </a:spcBef>
                      </a:pPr>
                      <a:r>
                        <a:rPr sz="1600" dirty="0">
                          <a:latin typeface="Arial"/>
                          <a:cs typeface="Arial"/>
                        </a:rPr>
                        <a:t>0</a:t>
                      </a:r>
                      <a:endParaRPr sz="1600">
                        <a:latin typeface="Arial"/>
                        <a:cs typeface="Arial"/>
                      </a:endParaRPr>
                    </a:p>
                  </a:txBody>
                  <a:tcPr marL="0" marR="0" marT="7683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70"/>
                        </a:spcBef>
                      </a:pPr>
                      <a:r>
                        <a:rPr sz="1600" spc="-5" dirty="0">
                          <a:latin typeface="Arial"/>
                          <a:cs typeface="Arial"/>
                        </a:rPr>
                        <a:t>11</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570"/>
                        </a:spcBef>
                      </a:pPr>
                      <a:r>
                        <a:rPr sz="1600" spc="-5" dirty="0">
                          <a:latin typeface="Arial"/>
                          <a:cs typeface="Arial"/>
                        </a:rPr>
                        <a:t>----</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0</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ct val="100000"/>
                        </a:lnSpc>
                        <a:spcBef>
                          <a:spcPts val="520"/>
                        </a:spcBef>
                      </a:pPr>
                      <a:r>
                        <a:rPr sz="1600" spc="-5" dirty="0">
                          <a:latin typeface="Arial"/>
                          <a:cs typeface="Arial"/>
                        </a:rPr>
                        <a:t>12</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520"/>
                        </a:spcBef>
                      </a:pPr>
                      <a:r>
                        <a:rPr sz="1600" spc="-5" dirty="0">
                          <a:latin typeface="Arial"/>
                          <a:cs typeface="Arial"/>
                        </a:rPr>
                        <a:t>----</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0</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7095">
                <a:tc>
                  <a:txBody>
                    <a:bodyPr/>
                    <a:lstStyle/>
                    <a:p>
                      <a:pPr marR="2540" algn="ctr">
                        <a:lnSpc>
                          <a:spcPct val="100000"/>
                        </a:lnSpc>
                        <a:spcBef>
                          <a:spcPts val="484"/>
                        </a:spcBef>
                      </a:pPr>
                      <a:r>
                        <a:rPr sz="1600" spc="-5" dirty="0">
                          <a:latin typeface="Arial"/>
                          <a:cs typeface="Arial"/>
                        </a:rPr>
                        <a:t>13</a:t>
                      </a:r>
                      <a:endParaRPr sz="1600">
                        <a:latin typeface="Arial"/>
                        <a:cs typeface="Arial"/>
                      </a:endParaRPr>
                    </a:p>
                  </a:txBody>
                  <a:tcPr marL="0" marR="0" marT="61594"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484"/>
                        </a:spcBef>
                      </a:pPr>
                      <a:r>
                        <a:rPr sz="1600" spc="-5" dirty="0">
                          <a:latin typeface="Arial"/>
                          <a:cs typeface="Arial"/>
                        </a:rPr>
                        <a:t>----</a:t>
                      </a:r>
                      <a:endParaRPr sz="16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84"/>
                        </a:spcBef>
                      </a:pPr>
                      <a:r>
                        <a:rPr sz="1600" dirty="0">
                          <a:latin typeface="Arial"/>
                          <a:cs typeface="Arial"/>
                        </a:rPr>
                        <a:t>0</a:t>
                      </a:r>
                      <a:endParaRPr sz="1600">
                        <a:latin typeface="Arial"/>
                        <a:cs typeface="Arial"/>
                      </a:endParaRPr>
                    </a:p>
                  </a:txBody>
                  <a:tcPr marL="0" marR="0" marT="6159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ct val="100000"/>
                        </a:lnSpc>
                        <a:spcBef>
                          <a:spcPts val="570"/>
                        </a:spcBef>
                      </a:pPr>
                      <a:r>
                        <a:rPr sz="1600" spc="-5" dirty="0">
                          <a:latin typeface="Arial"/>
                          <a:cs typeface="Arial"/>
                        </a:rPr>
                        <a:t>14</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570"/>
                        </a:spcBef>
                      </a:pPr>
                      <a:r>
                        <a:rPr sz="1600" spc="-5" dirty="0">
                          <a:latin typeface="Arial"/>
                          <a:cs typeface="Arial"/>
                        </a:rPr>
                        <a:t>size</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1</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ct val="100000"/>
                        </a:lnSpc>
                        <a:spcBef>
                          <a:spcPts val="535"/>
                        </a:spcBef>
                      </a:pPr>
                      <a:r>
                        <a:rPr sz="1600" spc="-5" dirty="0">
                          <a:latin typeface="Arial"/>
                          <a:cs typeface="Arial"/>
                        </a:rPr>
                        <a:t>15</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35"/>
                        </a:spcBef>
                      </a:pPr>
                      <a:r>
                        <a:rPr sz="1600" spc="-5" dirty="0">
                          <a:latin typeface="Arial"/>
                          <a:cs typeface="Arial"/>
                        </a:rPr>
                        <a:t>size,</a:t>
                      </a:r>
                      <a:r>
                        <a:rPr sz="1600" spc="-10" dirty="0">
                          <a:latin typeface="Arial"/>
                          <a:cs typeface="Arial"/>
                        </a:rPr>
                        <a:t> </a:t>
                      </a:r>
                      <a:r>
                        <a:rPr sz="1600" spc="-5" dirty="0">
                          <a:latin typeface="Arial"/>
                          <a:cs typeface="Arial"/>
                        </a:rPr>
                        <a:t>j</a:t>
                      </a:r>
                      <a:endParaRPr sz="16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2</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7095">
                <a:tc>
                  <a:txBody>
                    <a:bodyPr/>
                    <a:lstStyle/>
                    <a:p>
                      <a:pPr marR="2540" algn="ctr">
                        <a:lnSpc>
                          <a:spcPct val="100000"/>
                        </a:lnSpc>
                        <a:spcBef>
                          <a:spcPts val="605"/>
                        </a:spcBef>
                      </a:pPr>
                      <a:r>
                        <a:rPr sz="1600" spc="-5" dirty="0">
                          <a:latin typeface="Arial"/>
                          <a:cs typeface="Arial"/>
                        </a:rPr>
                        <a:t>16</a:t>
                      </a:r>
                      <a:endParaRPr sz="1600">
                        <a:latin typeface="Arial"/>
                        <a:cs typeface="Arial"/>
                      </a:endParaRPr>
                    </a:p>
                  </a:txBody>
                  <a:tcPr marL="0" marR="0" marT="7683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3340" algn="ctr">
                        <a:lnSpc>
                          <a:spcPct val="100000"/>
                        </a:lnSpc>
                        <a:spcBef>
                          <a:spcPts val="605"/>
                        </a:spcBef>
                      </a:pPr>
                      <a:r>
                        <a:rPr sz="1600" spc="-5" dirty="0">
                          <a:latin typeface="Arial"/>
                          <a:cs typeface="Arial"/>
                        </a:rPr>
                        <a:t>Size, </a:t>
                      </a:r>
                      <a:r>
                        <a:rPr sz="1600" dirty="0">
                          <a:latin typeface="Arial"/>
                          <a:cs typeface="Arial"/>
                        </a:rPr>
                        <a:t>j, </a:t>
                      </a:r>
                      <a:r>
                        <a:rPr sz="1600" spc="-5" dirty="0">
                          <a:latin typeface="Arial"/>
                          <a:cs typeface="Arial"/>
                        </a:rPr>
                        <a:t>a,</a:t>
                      </a:r>
                      <a:r>
                        <a:rPr sz="1600" spc="-20" dirty="0">
                          <a:latin typeface="Arial"/>
                          <a:cs typeface="Arial"/>
                        </a:rPr>
                        <a:t> </a:t>
                      </a:r>
                      <a:r>
                        <a:rPr sz="1600" spc="-5" dirty="0">
                          <a:latin typeface="Arial"/>
                          <a:cs typeface="Arial"/>
                        </a:rPr>
                        <a:t>b</a:t>
                      </a:r>
                      <a:endParaRPr sz="1600">
                        <a:latin typeface="Arial"/>
                        <a:cs typeface="Arial"/>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605"/>
                        </a:spcBef>
                      </a:pPr>
                      <a:r>
                        <a:rPr sz="1600" dirty="0">
                          <a:latin typeface="Arial"/>
                          <a:cs typeface="Arial"/>
                        </a:rPr>
                        <a:t>4</a:t>
                      </a:r>
                      <a:endParaRPr sz="1600">
                        <a:latin typeface="Arial"/>
                        <a:cs typeface="Arial"/>
                      </a:endParaRPr>
                    </a:p>
                  </a:txBody>
                  <a:tcPr marL="0" marR="0" marT="7683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5" name="object 5"/>
          <p:cNvSpPr txBox="1"/>
          <p:nvPr/>
        </p:nvSpPr>
        <p:spPr>
          <a:xfrm>
            <a:off x="8308337" y="6817255"/>
            <a:ext cx="920750" cy="426720"/>
          </a:xfrm>
          <a:prstGeom prst="rect">
            <a:avLst/>
          </a:prstGeom>
        </p:spPr>
        <p:txBody>
          <a:bodyPr vert="horz" wrap="square" lIns="0" tIns="0" rIns="0" bIns="0" rtlCol="0">
            <a:spAutoFit/>
          </a:bodyPr>
          <a:lstStyle/>
          <a:p>
            <a:pPr marL="12700">
              <a:lnSpc>
                <a:spcPts val="2235"/>
              </a:lnSpc>
            </a:pPr>
            <a:r>
              <a:rPr sz="2200" spc="-5" dirty="0">
                <a:solidFill>
                  <a:srgbClr val="003265"/>
                </a:solidFill>
                <a:latin typeface="Arial"/>
                <a:cs typeface="Arial"/>
              </a:rPr>
              <a:t>cont…</a:t>
            </a:r>
            <a:endParaRPr sz="22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105</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32572"/>
          <a:ext cx="6324600" cy="5410186"/>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17</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520"/>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dirty="0">
                          <a:latin typeface="Arial"/>
                          <a:cs typeface="Arial"/>
                        </a:rPr>
                        <a:t>last</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5</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18</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475"/>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603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6</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7095">
                <a:tc>
                  <a:txBody>
                    <a:bodyPr/>
                    <a:lstStyle/>
                    <a:p>
                      <a:pPr marR="2540" algn="ctr">
                        <a:lnSpc>
                          <a:spcPct val="100000"/>
                        </a:lnSpc>
                        <a:spcBef>
                          <a:spcPts val="560"/>
                        </a:spcBef>
                      </a:pPr>
                      <a:r>
                        <a:rPr sz="1600" spc="-5" dirty="0">
                          <a:latin typeface="Arial"/>
                          <a:cs typeface="Arial"/>
                        </a:rPr>
                        <a:t>19</a:t>
                      </a:r>
                      <a:endParaRPr sz="1600">
                        <a:latin typeface="Arial"/>
                        <a:cs typeface="Arial"/>
                      </a:endParaRPr>
                    </a:p>
                  </a:txBody>
                  <a:tcPr marL="0" marR="0" marT="711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60"/>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60"/>
                        </a:spcBef>
                      </a:pPr>
                      <a:r>
                        <a:rPr sz="1600" dirty="0">
                          <a:latin typeface="Arial"/>
                          <a:cs typeface="Arial"/>
                        </a:rPr>
                        <a:t>6</a:t>
                      </a:r>
                      <a:endParaRPr sz="1600">
                        <a:latin typeface="Arial"/>
                        <a:cs typeface="Arial"/>
                      </a:endParaRPr>
                    </a:p>
                  </a:txBody>
                  <a:tcPr marL="0" marR="0" marT="711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20</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09"/>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6</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80"/>
                        </a:spcBef>
                      </a:pPr>
                      <a:r>
                        <a:rPr sz="1600" spc="-5" dirty="0">
                          <a:latin typeface="Arial"/>
                          <a:cs typeface="Arial"/>
                        </a:rPr>
                        <a:t>21</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80"/>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736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80"/>
                        </a:spcBef>
                      </a:pPr>
                      <a:r>
                        <a:rPr sz="1600" dirty="0">
                          <a:latin typeface="Arial"/>
                          <a:cs typeface="Arial"/>
                        </a:rPr>
                        <a:t>6</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7095">
                <a:tc>
                  <a:txBody>
                    <a:bodyPr/>
                    <a:lstStyle/>
                    <a:p>
                      <a:pPr marR="2540" algn="ctr">
                        <a:lnSpc>
                          <a:spcPct val="100000"/>
                        </a:lnSpc>
                        <a:spcBef>
                          <a:spcPts val="535"/>
                        </a:spcBef>
                      </a:pPr>
                      <a:r>
                        <a:rPr sz="1600" spc="-5" dirty="0">
                          <a:latin typeface="Arial"/>
                          <a:cs typeface="Arial"/>
                        </a:rPr>
                        <a:t>22</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35"/>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6</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05"/>
                        </a:spcBef>
                      </a:pPr>
                      <a:r>
                        <a:rPr sz="1600" spc="-5" dirty="0">
                          <a:latin typeface="Arial"/>
                          <a:cs typeface="Arial"/>
                        </a:rPr>
                        <a:t>23</a:t>
                      </a:r>
                      <a:endParaRPr sz="1600">
                        <a:latin typeface="Arial"/>
                        <a:cs typeface="Arial"/>
                      </a:endParaRPr>
                    </a:p>
                  </a:txBody>
                  <a:tcPr marL="0" marR="0" marT="7683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605"/>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 </a:t>
                      </a:r>
                      <a:r>
                        <a:rPr sz="1600" spc="-5" dirty="0">
                          <a:latin typeface="Arial"/>
                          <a:cs typeface="Arial"/>
                        </a:rPr>
                        <a:t>continue,</a:t>
                      </a:r>
                      <a:r>
                        <a:rPr sz="1600" spc="20" dirty="0">
                          <a:latin typeface="Arial"/>
                          <a:cs typeface="Arial"/>
                        </a:rPr>
                        <a:t> </a:t>
                      </a:r>
                      <a:r>
                        <a:rPr sz="1600" spc="-5" dirty="0">
                          <a:latin typeface="Arial"/>
                          <a:cs typeface="Arial"/>
                        </a:rPr>
                        <a:t>i</a:t>
                      </a:r>
                      <a:endParaRPr sz="1600">
                        <a:latin typeface="Arial"/>
                        <a:cs typeface="Arial"/>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05"/>
                        </a:spcBef>
                      </a:pPr>
                      <a:r>
                        <a:rPr sz="1600" dirty="0">
                          <a:latin typeface="Arial"/>
                          <a:cs typeface="Arial"/>
                        </a:rPr>
                        <a:t>7</a:t>
                      </a:r>
                      <a:endParaRPr sz="1600">
                        <a:latin typeface="Arial"/>
                        <a:cs typeface="Arial"/>
                      </a:endParaRPr>
                    </a:p>
                  </a:txBody>
                  <a:tcPr marL="0" marR="0" marT="7683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70"/>
                        </a:spcBef>
                      </a:pPr>
                      <a:r>
                        <a:rPr sz="1600" spc="-5" dirty="0">
                          <a:latin typeface="Arial"/>
                          <a:cs typeface="Arial"/>
                        </a:rPr>
                        <a:t>24</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570"/>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 </a:t>
                      </a:r>
                      <a:r>
                        <a:rPr sz="1600" spc="-5" dirty="0">
                          <a:latin typeface="Arial"/>
                          <a:cs typeface="Arial"/>
                        </a:rPr>
                        <a:t>continue,</a:t>
                      </a:r>
                      <a:r>
                        <a:rPr sz="1600" spc="20" dirty="0">
                          <a:latin typeface="Arial"/>
                          <a:cs typeface="Arial"/>
                        </a:rPr>
                        <a:t> </a:t>
                      </a:r>
                      <a:r>
                        <a:rPr sz="1600" spc="-5" dirty="0">
                          <a:latin typeface="Arial"/>
                          <a:cs typeface="Arial"/>
                        </a:rPr>
                        <a:t>i</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7</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ct val="100000"/>
                        </a:lnSpc>
                        <a:spcBef>
                          <a:spcPts val="520"/>
                        </a:spcBef>
                      </a:pPr>
                      <a:r>
                        <a:rPr sz="1600" spc="-5" dirty="0">
                          <a:latin typeface="Arial"/>
                          <a:cs typeface="Arial"/>
                        </a:rPr>
                        <a:t>25</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20"/>
                        </a:spcBef>
                      </a:pPr>
                      <a:r>
                        <a:rPr sz="1600" spc="-5" dirty="0">
                          <a:latin typeface="Arial"/>
                          <a:cs typeface="Arial"/>
                        </a:rPr>
                        <a:t>size, </a:t>
                      </a:r>
                      <a:r>
                        <a:rPr sz="1600" dirty="0">
                          <a:latin typeface="Arial"/>
                          <a:cs typeface="Arial"/>
                        </a:rPr>
                        <a:t>j, </a:t>
                      </a:r>
                      <a:r>
                        <a:rPr sz="1600" spc="-5" dirty="0">
                          <a:latin typeface="Arial"/>
                          <a:cs typeface="Arial"/>
                        </a:rPr>
                        <a:t>a, b, continue,</a:t>
                      </a:r>
                      <a:r>
                        <a:rPr sz="1600" spc="10" dirty="0">
                          <a:latin typeface="Arial"/>
                          <a:cs typeface="Arial"/>
                        </a:rPr>
                        <a:t> </a:t>
                      </a:r>
                      <a:r>
                        <a:rPr sz="1600" spc="-5" dirty="0">
                          <a:latin typeface="Arial"/>
                          <a:cs typeface="Arial"/>
                        </a:rPr>
                        <a:t>i</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6</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7095">
                <a:tc>
                  <a:txBody>
                    <a:bodyPr/>
                    <a:lstStyle/>
                    <a:p>
                      <a:pPr marR="2540" algn="ctr">
                        <a:lnSpc>
                          <a:spcPct val="100000"/>
                        </a:lnSpc>
                        <a:spcBef>
                          <a:spcPts val="484"/>
                        </a:spcBef>
                      </a:pPr>
                      <a:r>
                        <a:rPr sz="1600" spc="-5" dirty="0">
                          <a:latin typeface="Arial"/>
                          <a:cs typeface="Arial"/>
                        </a:rPr>
                        <a:t>26</a:t>
                      </a:r>
                      <a:endParaRPr sz="1600">
                        <a:latin typeface="Arial"/>
                        <a:cs typeface="Arial"/>
                      </a:endParaRPr>
                    </a:p>
                  </a:txBody>
                  <a:tcPr marL="0" marR="0" marT="61594"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484"/>
                        </a:spcBef>
                      </a:pPr>
                      <a:r>
                        <a:rPr sz="1600" spc="-5" dirty="0">
                          <a:latin typeface="Arial"/>
                          <a:cs typeface="Arial"/>
                        </a:rPr>
                        <a:t>size, </a:t>
                      </a:r>
                      <a:r>
                        <a:rPr sz="1600" dirty="0">
                          <a:latin typeface="Arial"/>
                          <a:cs typeface="Arial"/>
                        </a:rPr>
                        <a:t>j, </a:t>
                      </a:r>
                      <a:r>
                        <a:rPr sz="1600" spc="-5" dirty="0">
                          <a:latin typeface="Arial"/>
                          <a:cs typeface="Arial"/>
                        </a:rPr>
                        <a:t>a, b, continue,</a:t>
                      </a:r>
                      <a:r>
                        <a:rPr sz="1600" spc="10" dirty="0">
                          <a:latin typeface="Arial"/>
                          <a:cs typeface="Arial"/>
                        </a:rPr>
                        <a:t> </a:t>
                      </a:r>
                      <a:r>
                        <a:rPr sz="1600" spc="-5" dirty="0">
                          <a:latin typeface="Arial"/>
                          <a:cs typeface="Arial"/>
                        </a:rPr>
                        <a:t>i</a:t>
                      </a:r>
                      <a:endParaRPr sz="16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84"/>
                        </a:spcBef>
                      </a:pPr>
                      <a:r>
                        <a:rPr sz="1600" dirty="0">
                          <a:latin typeface="Arial"/>
                          <a:cs typeface="Arial"/>
                        </a:rPr>
                        <a:t>6</a:t>
                      </a:r>
                      <a:endParaRPr sz="1600">
                        <a:latin typeface="Arial"/>
                        <a:cs typeface="Arial"/>
                      </a:endParaRPr>
                    </a:p>
                  </a:txBody>
                  <a:tcPr marL="0" marR="0" marT="6159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ct val="100000"/>
                        </a:lnSpc>
                        <a:spcBef>
                          <a:spcPts val="570"/>
                        </a:spcBef>
                      </a:pPr>
                      <a:r>
                        <a:rPr sz="1600" spc="-5" dirty="0">
                          <a:latin typeface="Arial"/>
                          <a:cs typeface="Arial"/>
                        </a:rPr>
                        <a:t>27</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70"/>
                        </a:spcBef>
                      </a:pPr>
                      <a:r>
                        <a:rPr sz="1600" spc="-5" dirty="0">
                          <a:latin typeface="Arial"/>
                          <a:cs typeface="Arial"/>
                        </a:rPr>
                        <a:t>size, </a:t>
                      </a:r>
                      <a:r>
                        <a:rPr sz="1600" dirty="0">
                          <a:latin typeface="Arial"/>
                          <a:cs typeface="Arial"/>
                        </a:rPr>
                        <a:t>j, </a:t>
                      </a:r>
                      <a:r>
                        <a:rPr sz="1600" spc="-5" dirty="0">
                          <a:latin typeface="Arial"/>
                          <a:cs typeface="Arial"/>
                        </a:rPr>
                        <a:t>a, b, continue,</a:t>
                      </a:r>
                      <a:r>
                        <a:rPr sz="1600" spc="10" dirty="0">
                          <a:latin typeface="Arial"/>
                          <a:cs typeface="Arial"/>
                        </a:rPr>
                        <a:t> </a:t>
                      </a:r>
                      <a:r>
                        <a:rPr sz="1600" spc="-5" dirty="0">
                          <a:latin typeface="Arial"/>
                          <a:cs typeface="Arial"/>
                        </a:rPr>
                        <a:t>i</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6</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ct val="100000"/>
                        </a:lnSpc>
                        <a:spcBef>
                          <a:spcPts val="535"/>
                        </a:spcBef>
                      </a:pPr>
                      <a:r>
                        <a:rPr sz="1600" spc="-5" dirty="0">
                          <a:latin typeface="Arial"/>
                          <a:cs typeface="Arial"/>
                        </a:rPr>
                        <a:t>28</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35"/>
                        </a:spcBef>
                      </a:pPr>
                      <a:r>
                        <a:rPr sz="1600" spc="-5" dirty="0">
                          <a:latin typeface="Arial"/>
                          <a:cs typeface="Arial"/>
                        </a:rPr>
                        <a:t>size, </a:t>
                      </a:r>
                      <a:r>
                        <a:rPr sz="1600" dirty="0">
                          <a:latin typeface="Arial"/>
                          <a:cs typeface="Arial"/>
                        </a:rPr>
                        <a:t>j, </a:t>
                      </a:r>
                      <a:r>
                        <a:rPr sz="1600" spc="-5" dirty="0">
                          <a:latin typeface="Arial"/>
                          <a:cs typeface="Arial"/>
                        </a:rPr>
                        <a:t>a, b, continue,</a:t>
                      </a:r>
                      <a:r>
                        <a:rPr sz="1600" spc="10" dirty="0">
                          <a:latin typeface="Arial"/>
                          <a:cs typeface="Arial"/>
                        </a:rPr>
                        <a:t> </a:t>
                      </a:r>
                      <a:r>
                        <a:rPr sz="1600" spc="-5" dirty="0">
                          <a:latin typeface="Arial"/>
                          <a:cs typeface="Arial"/>
                        </a:rPr>
                        <a:t>i</a:t>
                      </a:r>
                      <a:endParaRPr sz="16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6</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7095">
                <a:tc>
                  <a:txBody>
                    <a:bodyPr/>
                    <a:lstStyle/>
                    <a:p>
                      <a:pPr marR="2540" algn="ctr">
                        <a:lnSpc>
                          <a:spcPct val="100000"/>
                        </a:lnSpc>
                        <a:spcBef>
                          <a:spcPts val="605"/>
                        </a:spcBef>
                      </a:pPr>
                      <a:r>
                        <a:rPr sz="1600" spc="-5" dirty="0">
                          <a:latin typeface="Arial"/>
                          <a:cs typeface="Arial"/>
                        </a:rPr>
                        <a:t>29</a:t>
                      </a:r>
                      <a:endParaRPr sz="1600">
                        <a:latin typeface="Arial"/>
                        <a:cs typeface="Arial"/>
                      </a:endParaRPr>
                    </a:p>
                  </a:txBody>
                  <a:tcPr marL="0" marR="0" marT="7683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3975" algn="ctr">
                        <a:lnSpc>
                          <a:spcPct val="100000"/>
                        </a:lnSpc>
                        <a:spcBef>
                          <a:spcPts val="605"/>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spc="-5" dirty="0">
                          <a:latin typeface="Arial"/>
                          <a:cs typeface="Arial"/>
                        </a:rPr>
                        <a:t>i</a:t>
                      </a:r>
                      <a:endParaRPr sz="1600">
                        <a:latin typeface="Arial"/>
                        <a:cs typeface="Arial"/>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605"/>
                        </a:spcBef>
                      </a:pPr>
                      <a:r>
                        <a:rPr sz="1600" dirty="0">
                          <a:latin typeface="Arial"/>
                          <a:cs typeface="Arial"/>
                        </a:rPr>
                        <a:t>5</a:t>
                      </a:r>
                      <a:endParaRPr sz="1600">
                        <a:latin typeface="Arial"/>
                        <a:cs typeface="Arial"/>
                      </a:endParaRPr>
                    </a:p>
                  </a:txBody>
                  <a:tcPr marL="0" marR="0" marT="7683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5" name="object 5"/>
          <p:cNvSpPr txBox="1"/>
          <p:nvPr/>
        </p:nvSpPr>
        <p:spPr>
          <a:xfrm>
            <a:off x="8308337" y="6817255"/>
            <a:ext cx="920750" cy="426720"/>
          </a:xfrm>
          <a:prstGeom prst="rect">
            <a:avLst/>
          </a:prstGeom>
        </p:spPr>
        <p:txBody>
          <a:bodyPr vert="horz" wrap="square" lIns="0" tIns="0" rIns="0" bIns="0" rtlCol="0">
            <a:spAutoFit/>
          </a:bodyPr>
          <a:lstStyle/>
          <a:p>
            <a:pPr marL="12700">
              <a:lnSpc>
                <a:spcPts val="2235"/>
              </a:lnSpc>
            </a:pPr>
            <a:r>
              <a:rPr sz="2200" spc="-5" dirty="0">
                <a:solidFill>
                  <a:srgbClr val="003265"/>
                </a:solidFill>
                <a:latin typeface="Arial"/>
                <a:cs typeface="Arial"/>
              </a:rPr>
              <a:t>cont…</a:t>
            </a:r>
            <a:endParaRPr sz="22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106</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795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85912"/>
          <a:ext cx="6324600" cy="3477759"/>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30</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20"/>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spc="-5" dirty="0">
                          <a:latin typeface="Arial"/>
                          <a:cs typeface="Arial"/>
                        </a:rPr>
                        <a:t>i</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5</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31</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475"/>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spc="-5" dirty="0">
                          <a:latin typeface="Arial"/>
                          <a:cs typeface="Arial"/>
                        </a:rPr>
                        <a:t>i</a:t>
                      </a:r>
                      <a:endParaRPr sz="1600">
                        <a:latin typeface="Arial"/>
                        <a:cs typeface="Arial"/>
                      </a:endParaRPr>
                    </a:p>
                  </a:txBody>
                  <a:tcPr marL="0" marR="0" marT="603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5</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ct val="100000"/>
                        </a:lnSpc>
                        <a:spcBef>
                          <a:spcPts val="570"/>
                        </a:spcBef>
                      </a:pPr>
                      <a:r>
                        <a:rPr sz="1600" spc="-5" dirty="0">
                          <a:latin typeface="Arial"/>
                          <a:cs typeface="Arial"/>
                        </a:rPr>
                        <a:t>32</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70"/>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spc="-5" dirty="0">
                          <a:latin typeface="Arial"/>
                          <a:cs typeface="Arial"/>
                        </a:rPr>
                        <a:t>i</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5</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33</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09"/>
                        </a:spcBef>
                      </a:pPr>
                      <a:r>
                        <a:rPr sz="1600" spc="-5" dirty="0">
                          <a:latin typeface="Arial"/>
                          <a:cs typeface="Arial"/>
                        </a:rPr>
                        <a:t>size, </a:t>
                      </a:r>
                      <a:r>
                        <a:rPr sz="1600" dirty="0">
                          <a:latin typeface="Arial"/>
                          <a:cs typeface="Arial"/>
                        </a:rPr>
                        <a:t>j, </a:t>
                      </a:r>
                      <a:r>
                        <a:rPr sz="1600" spc="-5" dirty="0">
                          <a:latin typeface="Arial"/>
                          <a:cs typeface="Arial"/>
                        </a:rPr>
                        <a:t>a, b</a:t>
                      </a:r>
                      <a:endParaRPr sz="1600">
                        <a:latin typeface="Arial"/>
                        <a:cs typeface="Arial"/>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4</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70"/>
                        </a:spcBef>
                      </a:pPr>
                      <a:r>
                        <a:rPr sz="1600" spc="-5" dirty="0">
                          <a:latin typeface="Arial"/>
                          <a:cs typeface="Arial"/>
                        </a:rPr>
                        <a:t>34</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70"/>
                        </a:spcBef>
                      </a:pPr>
                      <a:r>
                        <a:rPr sz="1600" spc="-5" dirty="0">
                          <a:latin typeface="Arial"/>
                          <a:cs typeface="Arial"/>
                        </a:rPr>
                        <a:t>size, </a:t>
                      </a:r>
                      <a:r>
                        <a:rPr sz="1600" dirty="0">
                          <a:latin typeface="Arial"/>
                          <a:cs typeface="Arial"/>
                        </a:rPr>
                        <a:t>j, </a:t>
                      </a:r>
                      <a:r>
                        <a:rPr sz="1600" spc="-5" dirty="0">
                          <a:latin typeface="Arial"/>
                          <a:cs typeface="Arial"/>
                        </a:rPr>
                        <a:t>a, b</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4</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ct val="100000"/>
                        </a:lnSpc>
                        <a:spcBef>
                          <a:spcPts val="520"/>
                        </a:spcBef>
                      </a:pPr>
                      <a:r>
                        <a:rPr sz="1600" spc="-5" dirty="0">
                          <a:latin typeface="Arial"/>
                          <a:cs typeface="Arial"/>
                        </a:rPr>
                        <a:t>35</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20"/>
                        </a:spcBef>
                      </a:pPr>
                      <a:r>
                        <a:rPr sz="1600" spc="-5" dirty="0">
                          <a:latin typeface="Arial"/>
                          <a:cs typeface="Arial"/>
                        </a:rPr>
                        <a:t>size, </a:t>
                      </a:r>
                      <a:r>
                        <a:rPr sz="1600" dirty="0">
                          <a:latin typeface="Arial"/>
                          <a:cs typeface="Arial"/>
                        </a:rPr>
                        <a:t>j, </a:t>
                      </a:r>
                      <a:r>
                        <a:rPr sz="1600" spc="-5" dirty="0">
                          <a:latin typeface="Arial"/>
                          <a:cs typeface="Arial"/>
                        </a:rPr>
                        <a:t>a, b</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4</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20"/>
                        </a:spcBef>
                      </a:pPr>
                      <a:r>
                        <a:rPr sz="1600" spc="-5" dirty="0">
                          <a:latin typeface="Arial"/>
                          <a:cs typeface="Arial"/>
                        </a:rPr>
                        <a:t>36</a:t>
                      </a:r>
                      <a:endParaRPr sz="1600">
                        <a:latin typeface="Arial"/>
                        <a:cs typeface="Arial"/>
                      </a:endParaRPr>
                    </a:p>
                  </a:txBody>
                  <a:tcPr marL="0" marR="0" marT="787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620"/>
                        </a:spcBef>
                      </a:pPr>
                      <a:r>
                        <a:rPr sz="1600" dirty="0">
                          <a:latin typeface="Arial"/>
                          <a:cs typeface="Arial"/>
                        </a:rPr>
                        <a:t>j, </a:t>
                      </a:r>
                      <a:r>
                        <a:rPr sz="1600" spc="-5" dirty="0">
                          <a:latin typeface="Arial"/>
                          <a:cs typeface="Arial"/>
                        </a:rPr>
                        <a:t>a,</a:t>
                      </a:r>
                      <a:r>
                        <a:rPr sz="1600" spc="-20" dirty="0">
                          <a:latin typeface="Arial"/>
                          <a:cs typeface="Arial"/>
                        </a:rPr>
                        <a:t> </a:t>
                      </a:r>
                      <a:r>
                        <a:rPr sz="1600" spc="-5" dirty="0">
                          <a:latin typeface="Arial"/>
                          <a:cs typeface="Arial"/>
                        </a:rPr>
                        <a:t>b</a:t>
                      </a:r>
                      <a:endParaRPr sz="16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20"/>
                        </a:spcBef>
                      </a:pPr>
                      <a:r>
                        <a:rPr sz="1600" dirty="0">
                          <a:latin typeface="Arial"/>
                          <a:cs typeface="Arial"/>
                        </a:rPr>
                        <a:t>3</a:t>
                      </a:r>
                      <a:endParaRPr sz="1600">
                        <a:latin typeface="Arial"/>
                        <a:cs typeface="Arial"/>
                      </a:endParaRPr>
                    </a:p>
                  </a:txBody>
                  <a:tcPr marL="0" marR="0" marT="787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80"/>
                        </a:spcBef>
                      </a:pPr>
                      <a:r>
                        <a:rPr sz="1600" spc="-5" dirty="0">
                          <a:latin typeface="Arial"/>
                          <a:cs typeface="Arial"/>
                        </a:rPr>
                        <a:t>37</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2705" algn="ctr">
                        <a:lnSpc>
                          <a:spcPct val="100000"/>
                        </a:lnSpc>
                        <a:spcBef>
                          <a:spcPts val="580"/>
                        </a:spcBef>
                      </a:pPr>
                      <a:r>
                        <a:rPr sz="1600" dirty="0">
                          <a:latin typeface="Arial"/>
                          <a:cs typeface="Arial"/>
                        </a:rPr>
                        <a:t>--</a:t>
                      </a:r>
                      <a:endParaRPr sz="1600">
                        <a:latin typeface="Arial"/>
                        <a:cs typeface="Arial"/>
                      </a:endParaRPr>
                    </a:p>
                  </a:txBody>
                  <a:tcPr marL="0" marR="0" marT="7366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580"/>
                        </a:spcBef>
                      </a:pPr>
                      <a:r>
                        <a:rPr sz="1600" dirty="0">
                          <a:latin typeface="Arial"/>
                          <a:cs typeface="Arial"/>
                        </a:rPr>
                        <a:t>0</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8"/>
                  </a:ext>
                </a:extLst>
              </a:tr>
            </a:tbl>
          </a:graphicData>
        </a:graphic>
      </p:graphicFrame>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107</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2968242" y="5545325"/>
            <a:ext cx="397002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3265"/>
                </a:solidFill>
                <a:latin typeface="Arial"/>
                <a:cs typeface="Arial"/>
              </a:rPr>
              <a:t>Fig.7: </a:t>
            </a:r>
            <a:r>
              <a:rPr sz="1600" dirty="0">
                <a:solidFill>
                  <a:srgbClr val="003265"/>
                </a:solidFill>
                <a:latin typeface="Arial"/>
                <a:cs typeface="Arial"/>
              </a:rPr>
              <a:t>Live </a:t>
            </a:r>
            <a:r>
              <a:rPr sz="1600" spc="-5" dirty="0">
                <a:solidFill>
                  <a:srgbClr val="003265"/>
                </a:solidFill>
                <a:latin typeface="Arial"/>
                <a:cs typeface="Arial"/>
              </a:rPr>
              <a:t>variables for the program </a:t>
            </a:r>
            <a:r>
              <a:rPr sz="1600" dirty="0">
                <a:solidFill>
                  <a:srgbClr val="003265"/>
                </a:solidFill>
                <a:latin typeface="Arial"/>
                <a:cs typeface="Arial"/>
              </a:rPr>
              <a:t>in</a:t>
            </a:r>
            <a:r>
              <a:rPr sz="1600" spc="70" dirty="0">
                <a:solidFill>
                  <a:srgbClr val="003265"/>
                </a:solidFill>
                <a:latin typeface="Arial"/>
                <a:cs typeface="Arial"/>
              </a:rPr>
              <a:t> </a:t>
            </a:r>
            <a:r>
              <a:rPr sz="1600" spc="-5" dirty="0">
                <a:solidFill>
                  <a:srgbClr val="003265"/>
                </a:solidFill>
                <a:latin typeface="Arial"/>
                <a:cs typeface="Arial"/>
              </a:rPr>
              <a:t>fig.6</a:t>
            </a:r>
            <a:endParaRPr sz="1600">
              <a:latin typeface="Arial"/>
              <a:cs typeface="Arial"/>
            </a:endParaRPr>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40733" y="1800859"/>
            <a:ext cx="2500630" cy="391160"/>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400" spc="-5" dirty="0">
                <a:solidFill>
                  <a:srgbClr val="CC0000"/>
                </a:solidFill>
                <a:latin typeface="Arial"/>
                <a:cs typeface="Arial"/>
              </a:rPr>
              <a:t>Variable</a:t>
            </a:r>
            <a:r>
              <a:rPr sz="2400" spc="-45" dirty="0">
                <a:solidFill>
                  <a:srgbClr val="CC0000"/>
                </a:solidFill>
                <a:latin typeface="Arial"/>
                <a:cs typeface="Arial"/>
              </a:rPr>
              <a:t> </a:t>
            </a:r>
            <a:r>
              <a:rPr sz="2400" spc="-5" dirty="0">
                <a:solidFill>
                  <a:srgbClr val="CC0000"/>
                </a:solidFill>
                <a:latin typeface="Arial"/>
                <a:cs typeface="Arial"/>
              </a:rPr>
              <a:t>spans</a:t>
            </a:r>
            <a:endParaRPr sz="2400">
              <a:latin typeface="Arial"/>
              <a:cs typeface="Arial"/>
            </a:endParaRPr>
          </a:p>
        </p:txBody>
      </p:sp>
      <p:sp>
        <p:nvSpPr>
          <p:cNvPr id="5" name="object 5"/>
          <p:cNvSpPr txBox="1"/>
          <p:nvPr/>
        </p:nvSpPr>
        <p:spPr>
          <a:xfrm>
            <a:off x="3901438" y="2568954"/>
            <a:ext cx="2388870" cy="299720"/>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scanf (“%d %d, &amp;a,</a:t>
            </a:r>
            <a:r>
              <a:rPr sz="1800" spc="-20" dirty="0">
                <a:latin typeface="Arial"/>
                <a:cs typeface="Arial"/>
              </a:rPr>
              <a:t> </a:t>
            </a:r>
            <a:r>
              <a:rPr sz="1800" spc="-5" dirty="0">
                <a:latin typeface="Arial"/>
                <a:cs typeface="Arial"/>
              </a:rPr>
              <a:t>&amp;b)</a:t>
            </a:r>
            <a:endParaRPr sz="1800">
              <a:latin typeface="Arial"/>
              <a:cs typeface="Arial"/>
            </a:endParaRPr>
          </a:p>
        </p:txBody>
      </p:sp>
      <p:sp>
        <p:nvSpPr>
          <p:cNvPr id="6" name="object 6"/>
          <p:cNvSpPr txBox="1"/>
          <p:nvPr/>
        </p:nvSpPr>
        <p:spPr>
          <a:xfrm>
            <a:off x="3901438" y="3117594"/>
            <a:ext cx="2109470" cy="1948814"/>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x</a:t>
            </a:r>
            <a:r>
              <a:rPr sz="1800" spc="-15" dirty="0">
                <a:latin typeface="Arial"/>
                <a:cs typeface="Arial"/>
              </a:rPr>
              <a:t> </a:t>
            </a:r>
            <a:r>
              <a:rPr sz="1800" spc="-5" dirty="0">
                <a:latin typeface="Arial"/>
                <a:cs typeface="Arial"/>
              </a:rPr>
              <a:t>=a;</a:t>
            </a:r>
            <a:endParaRPr sz="1800">
              <a:latin typeface="Arial"/>
              <a:cs typeface="Arial"/>
            </a:endParaRPr>
          </a:p>
          <a:p>
            <a:pPr marR="1155700">
              <a:lnSpc>
                <a:spcPct val="200000"/>
              </a:lnSpc>
              <a:spcBef>
                <a:spcPts val="10"/>
              </a:spcBef>
            </a:pPr>
            <a:r>
              <a:rPr sz="1800" dirty="0">
                <a:latin typeface="Arial"/>
                <a:cs typeface="Arial"/>
              </a:rPr>
              <a:t>y = </a:t>
            </a:r>
            <a:r>
              <a:rPr sz="1800" spc="-5" dirty="0">
                <a:latin typeface="Arial"/>
                <a:cs typeface="Arial"/>
              </a:rPr>
              <a:t>a –</a:t>
            </a:r>
            <a:r>
              <a:rPr sz="1800" spc="-95" dirty="0">
                <a:latin typeface="Arial"/>
                <a:cs typeface="Arial"/>
              </a:rPr>
              <a:t> </a:t>
            </a:r>
            <a:r>
              <a:rPr sz="1800" spc="-5" dirty="0">
                <a:latin typeface="Arial"/>
                <a:cs typeface="Arial"/>
              </a:rPr>
              <a:t>b;  </a:t>
            </a:r>
            <a:r>
              <a:rPr sz="1800" dirty="0">
                <a:latin typeface="Arial"/>
                <a:cs typeface="Arial"/>
              </a:rPr>
              <a:t>z =</a:t>
            </a:r>
            <a:r>
              <a:rPr sz="1800" spc="-20" dirty="0">
                <a:latin typeface="Arial"/>
                <a:cs typeface="Arial"/>
              </a:rPr>
              <a:t> </a:t>
            </a:r>
            <a:r>
              <a:rPr sz="1800" spc="-5" dirty="0">
                <a:latin typeface="Arial"/>
                <a:cs typeface="Arial"/>
              </a:rPr>
              <a:t>a;</a:t>
            </a:r>
            <a:endParaRPr sz="1800">
              <a:latin typeface="Arial"/>
              <a:cs typeface="Arial"/>
            </a:endParaRPr>
          </a:p>
          <a:p>
            <a:pPr>
              <a:lnSpc>
                <a:spcPct val="100000"/>
              </a:lnSpc>
              <a:spcBef>
                <a:spcPts val="45"/>
              </a:spcBef>
            </a:pPr>
            <a:endParaRPr sz="1850">
              <a:latin typeface="Times New Roman"/>
              <a:cs typeface="Times New Roman"/>
            </a:endParaRPr>
          </a:p>
          <a:p>
            <a:pPr>
              <a:lnSpc>
                <a:spcPct val="100000"/>
              </a:lnSpc>
            </a:pPr>
            <a:r>
              <a:rPr sz="1800" spc="-5" dirty="0">
                <a:latin typeface="Arial"/>
                <a:cs typeface="Arial"/>
              </a:rPr>
              <a:t>printf (“%d %d, a,</a:t>
            </a:r>
            <a:r>
              <a:rPr sz="1800" spc="-15" dirty="0">
                <a:latin typeface="Arial"/>
                <a:cs typeface="Arial"/>
              </a:rPr>
              <a:t> </a:t>
            </a:r>
            <a:r>
              <a:rPr sz="1800" spc="-5" dirty="0">
                <a:latin typeface="Arial"/>
                <a:cs typeface="Arial"/>
              </a:rPr>
              <a:t>b);</a:t>
            </a:r>
            <a:endParaRPr sz="1800">
              <a:latin typeface="Arial"/>
              <a:cs typeface="Arial"/>
            </a:endParaRPr>
          </a:p>
        </p:txBody>
      </p:sp>
      <p:sp>
        <p:nvSpPr>
          <p:cNvPr id="7" name="object 7"/>
          <p:cNvSpPr txBox="1"/>
          <p:nvPr/>
        </p:nvSpPr>
        <p:spPr>
          <a:xfrm>
            <a:off x="2148839" y="2294635"/>
            <a:ext cx="266700" cy="3046095"/>
          </a:xfrm>
          <a:prstGeom prst="rect">
            <a:avLst/>
          </a:prstGeom>
        </p:spPr>
        <p:txBody>
          <a:bodyPr vert="horz" wrap="square" lIns="0" tIns="12700" rIns="0" bIns="0" rtlCol="0">
            <a:spAutoFit/>
          </a:bodyPr>
          <a:lstStyle/>
          <a:p>
            <a:pPr marR="5080">
              <a:lnSpc>
                <a:spcPct val="100000"/>
              </a:lnSpc>
              <a:spcBef>
                <a:spcPts val="100"/>
              </a:spcBef>
            </a:pPr>
            <a:r>
              <a:rPr sz="1800" dirty="0">
                <a:latin typeface="Arial"/>
                <a:cs typeface="Arial"/>
              </a:rPr>
              <a:t>…  </a:t>
            </a:r>
            <a:r>
              <a:rPr sz="1800" spc="-10" dirty="0">
                <a:latin typeface="Arial"/>
                <a:cs typeface="Arial"/>
              </a:rPr>
              <a:t>2</a:t>
            </a:r>
            <a:r>
              <a:rPr sz="1800" spc="-5" dirty="0">
                <a:latin typeface="Arial"/>
                <a:cs typeface="Arial"/>
              </a:rPr>
              <a:t>1</a:t>
            </a:r>
            <a:endParaRPr sz="1800">
              <a:latin typeface="Arial"/>
              <a:cs typeface="Arial"/>
            </a:endParaRPr>
          </a:p>
          <a:p>
            <a:pPr marR="5080">
              <a:lnSpc>
                <a:spcPct val="100000"/>
              </a:lnSpc>
            </a:pPr>
            <a:r>
              <a:rPr sz="1800" dirty="0">
                <a:latin typeface="Arial"/>
                <a:cs typeface="Arial"/>
              </a:rPr>
              <a:t>…  </a:t>
            </a:r>
            <a:r>
              <a:rPr sz="1800" spc="-10" dirty="0">
                <a:latin typeface="Arial"/>
                <a:cs typeface="Arial"/>
              </a:rPr>
              <a:t>3</a:t>
            </a:r>
            <a:r>
              <a:rPr sz="1800" spc="-5" dirty="0">
                <a:latin typeface="Arial"/>
                <a:cs typeface="Arial"/>
              </a:rPr>
              <a:t>2</a:t>
            </a:r>
            <a:endParaRPr sz="1800">
              <a:latin typeface="Arial"/>
              <a:cs typeface="Arial"/>
            </a:endParaRPr>
          </a:p>
          <a:p>
            <a:pPr marR="5080">
              <a:lnSpc>
                <a:spcPts val="2170"/>
              </a:lnSpc>
              <a:spcBef>
                <a:spcPts val="60"/>
              </a:spcBef>
            </a:pPr>
            <a:r>
              <a:rPr sz="1800" dirty="0">
                <a:latin typeface="Arial"/>
                <a:cs typeface="Arial"/>
              </a:rPr>
              <a:t>…  </a:t>
            </a:r>
            <a:r>
              <a:rPr sz="1800" spc="-10" dirty="0">
                <a:latin typeface="Arial"/>
                <a:cs typeface="Arial"/>
              </a:rPr>
              <a:t>4</a:t>
            </a:r>
            <a:r>
              <a:rPr sz="1800" spc="-5" dirty="0">
                <a:latin typeface="Arial"/>
                <a:cs typeface="Arial"/>
              </a:rPr>
              <a:t>5</a:t>
            </a:r>
            <a:endParaRPr sz="1800">
              <a:latin typeface="Arial"/>
              <a:cs typeface="Arial"/>
            </a:endParaRPr>
          </a:p>
          <a:p>
            <a:pPr marR="5080">
              <a:lnSpc>
                <a:spcPts val="2160"/>
              </a:lnSpc>
            </a:pPr>
            <a:r>
              <a:rPr sz="1800" dirty="0">
                <a:latin typeface="Arial"/>
                <a:cs typeface="Arial"/>
              </a:rPr>
              <a:t>…  </a:t>
            </a:r>
            <a:r>
              <a:rPr sz="1800" spc="-10" dirty="0">
                <a:latin typeface="Arial"/>
                <a:cs typeface="Arial"/>
              </a:rPr>
              <a:t>5</a:t>
            </a:r>
            <a:r>
              <a:rPr sz="1800" spc="-5" dirty="0">
                <a:latin typeface="Arial"/>
                <a:cs typeface="Arial"/>
              </a:rPr>
              <a:t>3</a:t>
            </a:r>
            <a:endParaRPr sz="1800">
              <a:latin typeface="Arial"/>
              <a:cs typeface="Arial"/>
            </a:endParaRPr>
          </a:p>
          <a:p>
            <a:pPr>
              <a:lnSpc>
                <a:spcPts val="2090"/>
              </a:lnSpc>
            </a:pPr>
            <a:r>
              <a:rPr sz="1800" dirty="0">
                <a:latin typeface="Arial"/>
                <a:cs typeface="Arial"/>
              </a:rPr>
              <a:t>…</a:t>
            </a:r>
            <a:endParaRPr sz="1800">
              <a:latin typeface="Arial"/>
              <a:cs typeface="Arial"/>
            </a:endParaRPr>
          </a:p>
          <a:p>
            <a:pPr>
              <a:lnSpc>
                <a:spcPct val="100000"/>
              </a:lnSpc>
              <a:spcBef>
                <a:spcPts val="15"/>
              </a:spcBef>
            </a:pPr>
            <a:r>
              <a:rPr sz="1800" spc="-10" dirty="0">
                <a:latin typeface="Arial"/>
                <a:cs typeface="Arial"/>
              </a:rPr>
              <a:t>6</a:t>
            </a:r>
            <a:r>
              <a:rPr sz="1800" spc="-5" dirty="0">
                <a:latin typeface="Arial"/>
                <a:cs typeface="Arial"/>
              </a:rPr>
              <a:t>0</a:t>
            </a:r>
            <a:endParaRPr sz="1800">
              <a:latin typeface="Arial"/>
              <a:cs typeface="Arial"/>
            </a:endParaRPr>
          </a:p>
          <a:p>
            <a:pPr>
              <a:lnSpc>
                <a:spcPct val="100000"/>
              </a:lnSpc>
            </a:pPr>
            <a:r>
              <a:rPr sz="1800" dirty="0">
                <a:latin typeface="Arial"/>
                <a:cs typeface="Arial"/>
              </a:rPr>
              <a:t>…</a:t>
            </a:r>
            <a:endParaRPr sz="1800">
              <a:latin typeface="Arial"/>
              <a:cs typeface="Arial"/>
            </a:endParaRPr>
          </a:p>
        </p:txBody>
      </p:sp>
      <p:sp>
        <p:nvSpPr>
          <p:cNvPr id="8" name="object 8"/>
          <p:cNvSpPr/>
          <p:nvPr/>
        </p:nvSpPr>
        <p:spPr>
          <a:xfrm>
            <a:off x="2057400" y="2311907"/>
            <a:ext cx="6096000" cy="0"/>
          </a:xfrm>
          <a:custGeom>
            <a:avLst/>
            <a:gdLst/>
            <a:ahLst/>
            <a:cxnLst/>
            <a:rect l="l" t="t" r="r" b="b"/>
            <a:pathLst>
              <a:path w="6096000">
                <a:moveTo>
                  <a:pt x="0" y="0"/>
                </a:moveTo>
                <a:lnTo>
                  <a:pt x="6095999" y="0"/>
                </a:lnTo>
              </a:path>
            </a:pathLst>
          </a:custGeom>
          <a:ln w="28574">
            <a:solidFill>
              <a:srgbClr val="000000"/>
            </a:solidFill>
          </a:ln>
        </p:spPr>
        <p:txBody>
          <a:bodyPr wrap="square" lIns="0" tIns="0" rIns="0" bIns="0" rtlCol="0"/>
          <a:lstStyle/>
          <a:p>
            <a:endParaRPr/>
          </a:p>
        </p:txBody>
      </p:sp>
      <p:sp>
        <p:nvSpPr>
          <p:cNvPr id="9" name="object 9"/>
          <p:cNvSpPr/>
          <p:nvPr/>
        </p:nvSpPr>
        <p:spPr>
          <a:xfrm>
            <a:off x="2057400" y="5436107"/>
            <a:ext cx="6096000" cy="0"/>
          </a:xfrm>
          <a:custGeom>
            <a:avLst/>
            <a:gdLst/>
            <a:ahLst/>
            <a:cxnLst/>
            <a:rect l="l" t="t" r="r" b="b"/>
            <a:pathLst>
              <a:path w="6096000">
                <a:moveTo>
                  <a:pt x="0" y="0"/>
                </a:moveTo>
                <a:lnTo>
                  <a:pt x="6095999" y="0"/>
                </a:lnTo>
              </a:path>
            </a:pathLst>
          </a:custGeom>
          <a:ln w="28574">
            <a:solidFill>
              <a:srgbClr val="000000"/>
            </a:solidFill>
          </a:ln>
        </p:spPr>
        <p:txBody>
          <a:bodyPr wrap="square" lIns="0" tIns="0" rIns="0" bIns="0" rtlCol="0"/>
          <a:lstStyle/>
          <a:p>
            <a:endParaRPr/>
          </a:p>
        </p:txBody>
      </p:sp>
      <p:sp>
        <p:nvSpPr>
          <p:cNvPr id="10" name="object 10"/>
          <p:cNvSpPr/>
          <p:nvPr/>
        </p:nvSpPr>
        <p:spPr>
          <a:xfrm>
            <a:off x="2057400" y="2311907"/>
            <a:ext cx="0" cy="3124200"/>
          </a:xfrm>
          <a:custGeom>
            <a:avLst/>
            <a:gdLst/>
            <a:ahLst/>
            <a:cxnLst/>
            <a:rect l="l" t="t" r="r" b="b"/>
            <a:pathLst>
              <a:path h="3124200">
                <a:moveTo>
                  <a:pt x="0" y="0"/>
                </a:moveTo>
                <a:lnTo>
                  <a:pt x="0" y="3124199"/>
                </a:lnTo>
              </a:path>
            </a:pathLst>
          </a:custGeom>
          <a:ln w="28574">
            <a:solidFill>
              <a:srgbClr val="000000"/>
            </a:solidFill>
          </a:ln>
        </p:spPr>
        <p:txBody>
          <a:bodyPr wrap="square" lIns="0" tIns="0" rIns="0" bIns="0" rtlCol="0"/>
          <a:lstStyle/>
          <a:p>
            <a:endParaRPr/>
          </a:p>
        </p:txBody>
      </p:sp>
      <p:sp>
        <p:nvSpPr>
          <p:cNvPr id="11" name="object 11"/>
          <p:cNvSpPr/>
          <p:nvPr/>
        </p:nvSpPr>
        <p:spPr>
          <a:xfrm>
            <a:off x="8153400" y="2311907"/>
            <a:ext cx="0" cy="3124200"/>
          </a:xfrm>
          <a:custGeom>
            <a:avLst/>
            <a:gdLst/>
            <a:ahLst/>
            <a:cxnLst/>
            <a:rect l="l" t="t" r="r" b="b"/>
            <a:pathLst>
              <a:path h="3124200">
                <a:moveTo>
                  <a:pt x="0" y="0"/>
                </a:moveTo>
                <a:lnTo>
                  <a:pt x="0" y="3124199"/>
                </a:lnTo>
              </a:path>
            </a:pathLst>
          </a:custGeom>
          <a:ln w="28574">
            <a:solidFill>
              <a:srgbClr val="000000"/>
            </a:solidFill>
          </a:ln>
        </p:spPr>
        <p:txBody>
          <a:bodyPr wrap="square" lIns="0" tIns="0" rIns="0" bIns="0" rtlCol="0"/>
          <a:lstStyle/>
          <a:p>
            <a:endParaRPr/>
          </a:p>
        </p:txBody>
      </p:sp>
      <p:sp>
        <p:nvSpPr>
          <p:cNvPr id="12" name="object 12"/>
          <p:cNvSpPr txBox="1"/>
          <p:nvPr/>
        </p:nvSpPr>
        <p:spPr>
          <a:xfrm>
            <a:off x="825499" y="5545325"/>
            <a:ext cx="8332470" cy="1378585"/>
          </a:xfrm>
          <a:prstGeom prst="rect">
            <a:avLst/>
          </a:prstGeom>
        </p:spPr>
        <p:txBody>
          <a:bodyPr vert="horz" wrap="square" lIns="0" tIns="12065" rIns="0" bIns="0" rtlCol="0">
            <a:spAutoFit/>
          </a:bodyPr>
          <a:lstStyle/>
          <a:p>
            <a:pPr marR="70485" algn="ctr">
              <a:lnSpc>
                <a:spcPct val="100000"/>
              </a:lnSpc>
              <a:spcBef>
                <a:spcPts val="95"/>
              </a:spcBef>
            </a:pPr>
            <a:r>
              <a:rPr sz="1600" b="1" spc="-5" dirty="0">
                <a:solidFill>
                  <a:srgbClr val="003265"/>
                </a:solidFill>
                <a:latin typeface="Arial"/>
                <a:cs typeface="Arial"/>
              </a:rPr>
              <a:t>Fig.: </a:t>
            </a:r>
            <a:r>
              <a:rPr sz="1600" spc="-5" dirty="0">
                <a:solidFill>
                  <a:srgbClr val="003265"/>
                </a:solidFill>
                <a:latin typeface="Arial"/>
                <a:cs typeface="Arial"/>
              </a:rPr>
              <a:t>Statements </a:t>
            </a:r>
            <a:r>
              <a:rPr sz="1600" dirty="0">
                <a:solidFill>
                  <a:srgbClr val="003265"/>
                </a:solidFill>
                <a:latin typeface="Arial"/>
                <a:cs typeface="Arial"/>
              </a:rPr>
              <a:t>in </a:t>
            </a:r>
            <a:r>
              <a:rPr sz="1600" spc="-5" dirty="0">
                <a:solidFill>
                  <a:srgbClr val="003265"/>
                </a:solidFill>
                <a:latin typeface="Arial"/>
                <a:cs typeface="Arial"/>
              </a:rPr>
              <a:t>ac program referring to variables a and</a:t>
            </a:r>
            <a:r>
              <a:rPr sz="1600" spc="110" dirty="0">
                <a:solidFill>
                  <a:srgbClr val="003265"/>
                </a:solidFill>
                <a:latin typeface="Arial"/>
                <a:cs typeface="Arial"/>
              </a:rPr>
              <a:t> </a:t>
            </a:r>
            <a:r>
              <a:rPr sz="1600" spc="-5" dirty="0">
                <a:solidFill>
                  <a:srgbClr val="003265"/>
                </a:solidFill>
                <a:latin typeface="Arial"/>
                <a:cs typeface="Arial"/>
              </a:rPr>
              <a:t>b.</a:t>
            </a:r>
            <a:endParaRPr sz="1600">
              <a:latin typeface="Arial"/>
              <a:cs typeface="Arial"/>
            </a:endParaRPr>
          </a:p>
          <a:p>
            <a:pPr>
              <a:lnSpc>
                <a:spcPct val="100000"/>
              </a:lnSpc>
            </a:pPr>
            <a:endParaRPr sz="1600">
              <a:latin typeface="Times New Roman"/>
              <a:cs typeface="Times New Roman"/>
            </a:endParaRPr>
          </a:p>
          <a:p>
            <a:pPr>
              <a:lnSpc>
                <a:spcPct val="100000"/>
              </a:lnSpc>
              <a:spcBef>
                <a:spcPts val="5"/>
              </a:spcBef>
            </a:pPr>
            <a:endParaRPr sz="1400">
              <a:latin typeface="Times New Roman"/>
              <a:cs typeface="Times New Roman"/>
            </a:endParaRPr>
          </a:p>
          <a:p>
            <a:pPr marL="12700" marR="5080">
              <a:lnSpc>
                <a:spcPct val="100000"/>
              </a:lnSpc>
            </a:pPr>
            <a:r>
              <a:rPr sz="2200" spc="-5" dirty="0">
                <a:solidFill>
                  <a:srgbClr val="003265"/>
                </a:solidFill>
                <a:latin typeface="Arial"/>
                <a:cs typeface="Arial"/>
              </a:rPr>
              <a:t>The </a:t>
            </a:r>
            <a:r>
              <a:rPr sz="2200" dirty="0">
                <a:solidFill>
                  <a:srgbClr val="003265"/>
                </a:solidFill>
                <a:latin typeface="Arial"/>
                <a:cs typeface="Arial"/>
              </a:rPr>
              <a:t>size </a:t>
            </a:r>
            <a:r>
              <a:rPr sz="2200" spc="-5" dirty="0">
                <a:solidFill>
                  <a:srgbClr val="003265"/>
                </a:solidFill>
                <a:latin typeface="Arial"/>
                <a:cs typeface="Arial"/>
              </a:rPr>
              <a:t>of a span indicates the number of statements that pass  between successive uses of a</a:t>
            </a:r>
            <a:r>
              <a:rPr sz="2200" spc="25" dirty="0">
                <a:solidFill>
                  <a:srgbClr val="003265"/>
                </a:solidFill>
                <a:latin typeface="Arial"/>
                <a:cs typeface="Arial"/>
              </a:rPr>
              <a:t> </a:t>
            </a:r>
            <a:r>
              <a:rPr sz="2200" spc="-5" dirty="0">
                <a:solidFill>
                  <a:srgbClr val="003265"/>
                </a:solidFill>
                <a:latin typeface="Arial"/>
                <a:cs typeface="Arial"/>
              </a:rPr>
              <a:t>variables</a:t>
            </a:r>
            <a:endParaRPr sz="2200">
              <a:latin typeface="Arial"/>
              <a:cs typeface="Arial"/>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108</a:t>
            </a:fld>
            <a:endParaRPr dirty="0"/>
          </a:p>
        </p:txBody>
      </p:sp>
      <p:sp>
        <p:nvSpPr>
          <p:cNvPr id="14" name="object 1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16" name="Text Placeholder 15">
            <a:extLst>
              <a:ext uri="{FF2B5EF4-FFF2-40B4-BE49-F238E27FC236}">
                <a16:creationId xmlns:a16="http://schemas.microsoft.com/office/drawing/2014/main" id="{78B2F59F-1F8A-E87E-A7EA-3DA277515F5B}"/>
              </a:ext>
            </a:extLst>
          </p:cNvPr>
          <p:cNvSpPr>
            <a:spLocks noGrp="1"/>
          </p:cNvSpPr>
          <p:nvPr>
            <p:ph type="body" idx="1"/>
          </p:nvPr>
        </p:nvSpPr>
        <p:spPr/>
        <p:txBody>
          <a:bodyPr/>
          <a:lstStyle/>
          <a:p>
            <a:endParaRPr lang="en-IN" dirty="0"/>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109</a:t>
            </a:fld>
            <a:endParaRPr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pic>
        <p:nvPicPr>
          <p:cNvPr id="1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022048E-F2BC-7CE9-0B40-6B3030E53206}"/>
              </a:ext>
            </a:extLst>
          </p:cNvPr>
          <p:cNvPicPr>
            <a:picLocks noChangeAspect="1"/>
          </p:cNvPicPr>
          <p:nvPr/>
        </p:nvPicPr>
        <p:blipFill>
          <a:blip r:embed="rId3"/>
          <a:stretch>
            <a:fillRect/>
          </a:stretch>
        </p:blipFill>
        <p:spPr>
          <a:xfrm>
            <a:off x="152400" y="1440054"/>
            <a:ext cx="9601200" cy="6198783"/>
          </a:xfrm>
          <a:prstGeom prst="rect">
            <a:avLst/>
          </a:prstGeom>
        </p:spPr>
      </p:pic>
    </p:spTree>
    <p:extLst>
      <p:ext uri="{BB962C8B-B14F-4D97-AF65-F5344CB8AC3E}">
        <p14:creationId xmlns:p14="http://schemas.microsoft.com/office/powerpoint/2010/main" val="3726337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1282699" y="3301998"/>
            <a:ext cx="27940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0000FF"/>
                </a:solidFill>
                <a:latin typeface="Arial"/>
                <a:cs typeface="Arial"/>
              </a:rPr>
              <a:t>i</a:t>
            </a:r>
            <a:r>
              <a:rPr sz="2400" b="1" dirty="0">
                <a:solidFill>
                  <a:srgbClr val="0000FF"/>
                </a:solidFill>
                <a:latin typeface="Arial"/>
                <a:cs typeface="Arial"/>
              </a:rPr>
              <a:t>i.</a:t>
            </a:r>
            <a:endParaRPr sz="2400" dirty="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11</a:t>
            </a:fld>
            <a:endParaRPr dirty="0"/>
          </a:p>
        </p:txBody>
      </p:sp>
      <p:sp>
        <p:nvSpPr>
          <p:cNvPr id="12" name="object 12"/>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1739899" y="3301998"/>
            <a:ext cx="4758055" cy="391160"/>
          </a:xfrm>
          <a:prstGeom prst="rect">
            <a:avLst/>
          </a:prstGeom>
        </p:spPr>
        <p:txBody>
          <a:bodyPr vert="horz" wrap="square" lIns="0" tIns="12700" rIns="0" bIns="0" rtlCol="0">
            <a:spAutoFit/>
          </a:bodyPr>
          <a:lstStyle/>
          <a:p>
            <a:pPr marL="12700">
              <a:lnSpc>
                <a:spcPct val="100000"/>
              </a:lnSpc>
              <a:spcBef>
                <a:spcPts val="100"/>
              </a:spcBef>
              <a:tabLst>
                <a:tab pos="1459865" algn="l"/>
                <a:tab pos="2907665" algn="l"/>
                <a:tab pos="4322445" algn="l"/>
              </a:tabLst>
            </a:pPr>
            <a:r>
              <a:rPr sz="2400" b="1" spc="-5" dirty="0">
                <a:solidFill>
                  <a:srgbClr val="0000FF"/>
                </a:solidFill>
                <a:latin typeface="Arial"/>
                <a:cs typeface="Arial"/>
              </a:rPr>
              <a:t>Pro</a:t>
            </a:r>
            <a:r>
              <a:rPr sz="2400" b="1" spc="-10" dirty="0">
                <a:solidFill>
                  <a:srgbClr val="0000FF"/>
                </a:solidFill>
                <a:latin typeface="Arial"/>
                <a:cs typeface="Arial"/>
              </a:rPr>
              <a:t>c</a:t>
            </a:r>
            <a:r>
              <a:rPr sz="2400" b="1" dirty="0">
                <a:solidFill>
                  <a:srgbClr val="0000FF"/>
                </a:solidFill>
                <a:latin typeface="Arial"/>
                <a:cs typeface="Arial"/>
              </a:rPr>
              <a:t>e</a:t>
            </a:r>
            <a:r>
              <a:rPr sz="2400" b="1" spc="-10" dirty="0">
                <a:solidFill>
                  <a:srgbClr val="0000FF"/>
                </a:solidFill>
                <a:latin typeface="Arial"/>
                <a:cs typeface="Arial"/>
              </a:rPr>
              <a:t>s</a:t>
            </a:r>
            <a:r>
              <a:rPr sz="2400" b="1" spc="-5" dirty="0">
                <a:solidFill>
                  <a:srgbClr val="0000FF"/>
                </a:solidFill>
                <a:latin typeface="Arial"/>
                <a:cs typeface="Arial"/>
              </a:rPr>
              <a:t>s</a:t>
            </a:r>
            <a:r>
              <a:rPr sz="2400" b="1" dirty="0">
                <a:solidFill>
                  <a:srgbClr val="0000FF"/>
                </a:solidFill>
                <a:latin typeface="Arial"/>
                <a:cs typeface="Arial"/>
              </a:rPr>
              <a:t>	</a:t>
            </a:r>
            <a:r>
              <a:rPr sz="2400" b="1" spc="-5" dirty="0">
                <a:solidFill>
                  <a:srgbClr val="0000FF"/>
                </a:solidFill>
                <a:latin typeface="Arial"/>
                <a:cs typeface="Arial"/>
              </a:rPr>
              <a:t>m</a:t>
            </a:r>
            <a:r>
              <a:rPr sz="2400" b="1" spc="-10" dirty="0">
                <a:solidFill>
                  <a:srgbClr val="0000FF"/>
                </a:solidFill>
                <a:latin typeface="Arial"/>
                <a:cs typeface="Arial"/>
              </a:rPr>
              <a:t>e</a:t>
            </a:r>
            <a:r>
              <a:rPr sz="2400" b="1" dirty="0">
                <a:solidFill>
                  <a:srgbClr val="0000FF"/>
                </a:solidFill>
                <a:latin typeface="Arial"/>
                <a:cs typeface="Arial"/>
              </a:rPr>
              <a:t>t</a:t>
            </a:r>
            <a:r>
              <a:rPr sz="2400" b="1" spc="-5" dirty="0">
                <a:solidFill>
                  <a:srgbClr val="0000FF"/>
                </a:solidFill>
                <a:latin typeface="Arial"/>
                <a:cs typeface="Arial"/>
              </a:rPr>
              <a:t>r</a:t>
            </a:r>
            <a:r>
              <a:rPr sz="2400" b="1" dirty="0">
                <a:solidFill>
                  <a:srgbClr val="0000FF"/>
                </a:solidFill>
                <a:latin typeface="Arial"/>
                <a:cs typeface="Arial"/>
              </a:rPr>
              <a:t>i</a:t>
            </a:r>
            <a:r>
              <a:rPr sz="2400" b="1" spc="-10" dirty="0">
                <a:solidFill>
                  <a:srgbClr val="0000FF"/>
                </a:solidFill>
                <a:latin typeface="Arial"/>
                <a:cs typeface="Arial"/>
              </a:rPr>
              <a:t>cs</a:t>
            </a:r>
            <a:r>
              <a:rPr sz="2400" b="1" dirty="0">
                <a:solidFill>
                  <a:srgbClr val="0000FF"/>
                </a:solidFill>
                <a:latin typeface="Arial"/>
                <a:cs typeface="Arial"/>
              </a:rPr>
              <a:t>:	</a:t>
            </a:r>
            <a:r>
              <a:rPr sz="2400" spc="-10" dirty="0">
                <a:latin typeface="Arial"/>
                <a:cs typeface="Arial"/>
              </a:rPr>
              <a:t>de</a:t>
            </a:r>
            <a:r>
              <a:rPr sz="2400" dirty="0">
                <a:latin typeface="Arial"/>
                <a:cs typeface="Arial"/>
              </a:rPr>
              <a:t>scri</a:t>
            </a:r>
            <a:r>
              <a:rPr sz="2400" spc="-10" dirty="0">
                <a:latin typeface="Arial"/>
                <a:cs typeface="Arial"/>
              </a:rPr>
              <a:t>b</a:t>
            </a:r>
            <a:r>
              <a:rPr sz="2400" spc="-5" dirty="0">
                <a:latin typeface="Arial"/>
                <a:cs typeface="Arial"/>
              </a:rPr>
              <a:t>e</a:t>
            </a:r>
            <a:r>
              <a:rPr sz="2400" dirty="0">
                <a:latin typeface="Arial"/>
                <a:cs typeface="Arial"/>
              </a:rPr>
              <a:t>	</a:t>
            </a:r>
            <a:r>
              <a:rPr sz="2400" spc="-10" dirty="0">
                <a:latin typeface="Arial"/>
                <a:cs typeface="Arial"/>
              </a:rPr>
              <a:t>th</a:t>
            </a:r>
            <a:r>
              <a:rPr sz="2400" spc="-5" dirty="0">
                <a:latin typeface="Arial"/>
                <a:cs typeface="Arial"/>
              </a:rPr>
              <a:t>e</a:t>
            </a:r>
            <a:endParaRPr sz="2400" dirty="0">
              <a:latin typeface="Arial"/>
              <a:cs typeface="Arial"/>
            </a:endParaRPr>
          </a:p>
        </p:txBody>
      </p:sp>
      <p:sp>
        <p:nvSpPr>
          <p:cNvPr id="6" name="object 6"/>
          <p:cNvSpPr txBox="1"/>
          <p:nvPr/>
        </p:nvSpPr>
        <p:spPr>
          <a:xfrm>
            <a:off x="6734045" y="3301998"/>
            <a:ext cx="2574290" cy="391160"/>
          </a:xfrm>
          <a:prstGeom prst="rect">
            <a:avLst/>
          </a:prstGeom>
        </p:spPr>
        <p:txBody>
          <a:bodyPr vert="horz" wrap="square" lIns="0" tIns="12700" rIns="0" bIns="0" rtlCol="0">
            <a:spAutoFit/>
          </a:bodyPr>
          <a:lstStyle/>
          <a:p>
            <a:pPr marL="12700">
              <a:lnSpc>
                <a:spcPct val="100000"/>
              </a:lnSpc>
              <a:spcBef>
                <a:spcPts val="100"/>
              </a:spcBef>
              <a:tabLst>
                <a:tab pos="2051685" algn="l"/>
              </a:tabLst>
            </a:pPr>
            <a:r>
              <a:rPr sz="2400" spc="-10" dirty="0">
                <a:latin typeface="Arial"/>
                <a:cs typeface="Arial"/>
              </a:rPr>
              <a:t>e</a:t>
            </a:r>
            <a:r>
              <a:rPr sz="2400" dirty="0">
                <a:latin typeface="Arial"/>
                <a:cs typeface="Arial"/>
              </a:rPr>
              <a:t>ff</a:t>
            </a:r>
            <a:r>
              <a:rPr sz="2400" spc="-10" dirty="0">
                <a:latin typeface="Arial"/>
                <a:cs typeface="Arial"/>
              </a:rPr>
              <a:t>e</a:t>
            </a:r>
            <a:r>
              <a:rPr sz="2400" spc="-15" dirty="0">
                <a:latin typeface="Arial"/>
                <a:cs typeface="Arial"/>
              </a:rPr>
              <a:t>c</a:t>
            </a:r>
            <a:r>
              <a:rPr sz="2400" dirty="0">
                <a:latin typeface="Arial"/>
                <a:cs typeface="Arial"/>
              </a:rPr>
              <a:t>t</a:t>
            </a:r>
            <a:r>
              <a:rPr sz="2400" spc="-10" dirty="0">
                <a:latin typeface="Arial"/>
                <a:cs typeface="Arial"/>
              </a:rPr>
              <a:t>i</a:t>
            </a:r>
            <a:r>
              <a:rPr sz="2400" spc="-5" dirty="0">
                <a:latin typeface="Arial"/>
                <a:cs typeface="Arial"/>
              </a:rPr>
              <a:t>v</a:t>
            </a:r>
            <a:r>
              <a:rPr sz="2400" spc="-10" dirty="0">
                <a:latin typeface="Arial"/>
                <a:cs typeface="Arial"/>
              </a:rPr>
              <a:t>ene</a:t>
            </a:r>
            <a:r>
              <a:rPr sz="2400" dirty="0">
                <a:latin typeface="Arial"/>
                <a:cs typeface="Arial"/>
              </a:rPr>
              <a:t>ss	a</a:t>
            </a:r>
            <a:r>
              <a:rPr sz="2400" spc="-10" dirty="0">
                <a:latin typeface="Arial"/>
                <a:cs typeface="Arial"/>
              </a:rPr>
              <a:t>n</a:t>
            </a:r>
            <a:r>
              <a:rPr sz="2400" spc="-5" dirty="0">
                <a:latin typeface="Arial"/>
                <a:cs typeface="Arial"/>
              </a:rPr>
              <a:t>d</a:t>
            </a:r>
            <a:endParaRPr sz="2400" dirty="0">
              <a:latin typeface="Arial"/>
              <a:cs typeface="Arial"/>
            </a:endParaRPr>
          </a:p>
        </p:txBody>
      </p:sp>
      <p:sp>
        <p:nvSpPr>
          <p:cNvPr id="7" name="object 7"/>
          <p:cNvSpPr txBox="1"/>
          <p:nvPr/>
        </p:nvSpPr>
        <p:spPr>
          <a:xfrm>
            <a:off x="1739899" y="3666234"/>
            <a:ext cx="4289425" cy="391160"/>
          </a:xfrm>
          <a:prstGeom prst="rect">
            <a:avLst/>
          </a:prstGeom>
        </p:spPr>
        <p:txBody>
          <a:bodyPr vert="horz" wrap="square" lIns="0" tIns="12700" rIns="0" bIns="0" rtlCol="0">
            <a:spAutoFit/>
          </a:bodyPr>
          <a:lstStyle/>
          <a:p>
            <a:pPr marL="12700">
              <a:lnSpc>
                <a:spcPct val="100000"/>
              </a:lnSpc>
              <a:spcBef>
                <a:spcPts val="100"/>
              </a:spcBef>
              <a:tabLst>
                <a:tab pos="1097280" algn="l"/>
                <a:tab pos="1551305" algn="l"/>
                <a:tab pos="2178050" algn="l"/>
                <a:tab pos="3767454" algn="l"/>
              </a:tabLst>
            </a:pPr>
            <a:r>
              <a:rPr sz="2400" spc="-10" dirty="0">
                <a:latin typeface="Arial"/>
                <a:cs typeface="Arial"/>
              </a:rPr>
              <a:t>qu</a:t>
            </a:r>
            <a:r>
              <a:rPr sz="2400" dirty="0">
                <a:latin typeface="Arial"/>
                <a:cs typeface="Arial"/>
              </a:rPr>
              <a:t>al</a:t>
            </a:r>
            <a:r>
              <a:rPr sz="2400" spc="-10" dirty="0">
                <a:latin typeface="Arial"/>
                <a:cs typeface="Arial"/>
              </a:rPr>
              <a:t>i</a:t>
            </a:r>
            <a:r>
              <a:rPr sz="2400" dirty="0">
                <a:latin typeface="Arial"/>
                <a:cs typeface="Arial"/>
              </a:rPr>
              <a:t>ty	</a:t>
            </a:r>
            <a:r>
              <a:rPr sz="2400" spc="-10" dirty="0">
                <a:latin typeface="Arial"/>
                <a:cs typeface="Arial"/>
              </a:rPr>
              <a:t>o</a:t>
            </a:r>
            <a:r>
              <a:rPr sz="2400" dirty="0">
                <a:latin typeface="Arial"/>
                <a:cs typeface="Arial"/>
              </a:rPr>
              <a:t>f	t</a:t>
            </a:r>
            <a:r>
              <a:rPr sz="2400" spc="-10" dirty="0">
                <a:latin typeface="Arial"/>
                <a:cs typeface="Arial"/>
              </a:rPr>
              <a:t>h</a:t>
            </a:r>
            <a:r>
              <a:rPr sz="2400" spc="-5" dirty="0">
                <a:latin typeface="Arial"/>
                <a:cs typeface="Arial"/>
              </a:rPr>
              <a:t>e</a:t>
            </a:r>
            <a:r>
              <a:rPr sz="2400" dirty="0">
                <a:latin typeface="Arial"/>
                <a:cs typeface="Arial"/>
              </a:rPr>
              <a:t>	</a:t>
            </a:r>
            <a:r>
              <a:rPr sz="2400" spc="-10" dirty="0">
                <a:latin typeface="Arial"/>
                <a:cs typeface="Arial"/>
              </a:rPr>
              <a:t>p</a:t>
            </a:r>
            <a:r>
              <a:rPr sz="2400" dirty="0">
                <a:latin typeface="Arial"/>
                <a:cs typeface="Arial"/>
              </a:rPr>
              <a:t>r</a:t>
            </a:r>
            <a:r>
              <a:rPr sz="2400" spc="-10" dirty="0">
                <a:latin typeface="Arial"/>
                <a:cs typeface="Arial"/>
              </a:rPr>
              <a:t>o</a:t>
            </a:r>
            <a:r>
              <a:rPr sz="2400" spc="-5" dirty="0">
                <a:latin typeface="Arial"/>
                <a:cs typeface="Arial"/>
              </a:rPr>
              <a:t>c</a:t>
            </a:r>
            <a:r>
              <a:rPr sz="2400" spc="-10" dirty="0">
                <a:latin typeface="Arial"/>
                <a:cs typeface="Arial"/>
              </a:rPr>
              <a:t>e</a:t>
            </a:r>
            <a:r>
              <a:rPr sz="2400" spc="-5" dirty="0">
                <a:latin typeface="Arial"/>
                <a:cs typeface="Arial"/>
              </a:rPr>
              <a:t>ss</a:t>
            </a:r>
            <a:r>
              <a:rPr sz="2400" spc="-10" dirty="0">
                <a:latin typeface="Arial"/>
                <a:cs typeface="Arial"/>
              </a:rPr>
              <a:t>e</a:t>
            </a:r>
            <a:r>
              <a:rPr sz="2400" dirty="0">
                <a:latin typeface="Arial"/>
                <a:cs typeface="Arial"/>
              </a:rPr>
              <a:t>s	t</a:t>
            </a:r>
            <a:r>
              <a:rPr sz="2400" spc="-10" dirty="0">
                <a:latin typeface="Arial"/>
                <a:cs typeface="Arial"/>
              </a:rPr>
              <a:t>ha</a:t>
            </a:r>
            <a:r>
              <a:rPr sz="2400" dirty="0">
                <a:latin typeface="Arial"/>
                <a:cs typeface="Arial"/>
              </a:rPr>
              <a:t>t</a:t>
            </a:r>
          </a:p>
        </p:txBody>
      </p:sp>
      <p:sp>
        <p:nvSpPr>
          <p:cNvPr id="8" name="object 8"/>
          <p:cNvSpPr txBox="1"/>
          <p:nvPr/>
        </p:nvSpPr>
        <p:spPr>
          <a:xfrm>
            <a:off x="6203693" y="3666234"/>
            <a:ext cx="3104515" cy="391160"/>
          </a:xfrm>
          <a:prstGeom prst="rect">
            <a:avLst/>
          </a:prstGeom>
        </p:spPr>
        <p:txBody>
          <a:bodyPr vert="horz" wrap="square" lIns="0" tIns="12700" rIns="0" bIns="0" rtlCol="0">
            <a:spAutoFit/>
          </a:bodyPr>
          <a:lstStyle/>
          <a:p>
            <a:pPr marL="12700">
              <a:lnSpc>
                <a:spcPct val="100000"/>
              </a:lnSpc>
              <a:spcBef>
                <a:spcPts val="100"/>
              </a:spcBef>
              <a:tabLst>
                <a:tab pos="1313815" algn="l"/>
                <a:tab pos="1939925" algn="l"/>
              </a:tabLst>
            </a:pPr>
            <a:r>
              <a:rPr sz="2400" spc="-10" dirty="0">
                <a:latin typeface="Arial"/>
                <a:cs typeface="Arial"/>
              </a:rPr>
              <a:t>p</a:t>
            </a:r>
            <a:r>
              <a:rPr sz="2400" dirty="0">
                <a:latin typeface="Arial"/>
                <a:cs typeface="Arial"/>
              </a:rPr>
              <a:t>r</a:t>
            </a:r>
            <a:r>
              <a:rPr sz="2400" spc="-10" dirty="0">
                <a:latin typeface="Arial"/>
                <a:cs typeface="Arial"/>
              </a:rPr>
              <a:t>odu</a:t>
            </a:r>
            <a:r>
              <a:rPr sz="2400" spc="-5" dirty="0">
                <a:latin typeface="Arial"/>
                <a:cs typeface="Arial"/>
              </a:rPr>
              <a:t>ce</a:t>
            </a:r>
            <a:r>
              <a:rPr sz="2400" dirty="0">
                <a:latin typeface="Arial"/>
                <a:cs typeface="Arial"/>
              </a:rPr>
              <a:t>	t</a:t>
            </a:r>
            <a:r>
              <a:rPr sz="2400" spc="-10" dirty="0">
                <a:latin typeface="Arial"/>
                <a:cs typeface="Arial"/>
              </a:rPr>
              <a:t>h</a:t>
            </a:r>
            <a:r>
              <a:rPr sz="2400" spc="-5" dirty="0">
                <a:latin typeface="Arial"/>
                <a:cs typeface="Arial"/>
              </a:rPr>
              <a:t>e</a:t>
            </a:r>
            <a:r>
              <a:rPr sz="2400" dirty="0">
                <a:latin typeface="Arial"/>
                <a:cs typeface="Arial"/>
              </a:rPr>
              <a:t>	</a:t>
            </a:r>
            <a:r>
              <a:rPr sz="2400" spc="-5" dirty="0">
                <a:latin typeface="Arial"/>
                <a:cs typeface="Arial"/>
              </a:rPr>
              <a:t>s</a:t>
            </a:r>
            <a:r>
              <a:rPr sz="2400" spc="-10" dirty="0">
                <a:latin typeface="Arial"/>
                <a:cs typeface="Arial"/>
              </a:rPr>
              <a:t>of</a:t>
            </a:r>
            <a:r>
              <a:rPr sz="2400" dirty="0">
                <a:latin typeface="Arial"/>
                <a:cs typeface="Arial"/>
              </a:rPr>
              <a:t>t</a:t>
            </a:r>
            <a:r>
              <a:rPr sz="2400" spc="-10" dirty="0">
                <a:latin typeface="Arial"/>
                <a:cs typeface="Arial"/>
              </a:rPr>
              <a:t>wa</a:t>
            </a:r>
            <a:r>
              <a:rPr sz="2400" dirty="0">
                <a:latin typeface="Arial"/>
                <a:cs typeface="Arial"/>
              </a:rPr>
              <a:t>r</a:t>
            </a:r>
            <a:r>
              <a:rPr sz="2400" spc="-5" dirty="0">
                <a:latin typeface="Arial"/>
                <a:cs typeface="Arial"/>
              </a:rPr>
              <a:t>e</a:t>
            </a:r>
            <a:endParaRPr sz="2400" dirty="0">
              <a:latin typeface="Arial"/>
              <a:cs typeface="Arial"/>
            </a:endParaRPr>
          </a:p>
        </p:txBody>
      </p:sp>
      <p:sp>
        <p:nvSpPr>
          <p:cNvPr id="9" name="object 9"/>
          <p:cNvSpPr txBox="1"/>
          <p:nvPr/>
        </p:nvSpPr>
        <p:spPr>
          <a:xfrm>
            <a:off x="764533" y="1452502"/>
            <a:ext cx="8545830" cy="1704339"/>
          </a:xfrm>
          <a:prstGeom prst="rect">
            <a:avLst/>
          </a:prstGeom>
        </p:spPr>
        <p:txBody>
          <a:bodyPr vert="horz" wrap="square" lIns="0" tIns="109855" rIns="0" bIns="0" rtlCol="0">
            <a:spAutoFit/>
          </a:bodyPr>
          <a:lstStyle/>
          <a:p>
            <a:pPr marL="469900" indent="-457200">
              <a:lnSpc>
                <a:spcPct val="100000"/>
              </a:lnSpc>
              <a:spcBef>
                <a:spcPts val="865"/>
              </a:spcBef>
              <a:buFont typeface="MS UI Gothic"/>
              <a:buChar char="▪"/>
              <a:tabLst>
                <a:tab pos="469265" algn="l"/>
                <a:tab pos="469900" algn="l"/>
              </a:tabLst>
            </a:pPr>
            <a:r>
              <a:rPr sz="2600" spc="-5" dirty="0">
                <a:solidFill>
                  <a:srgbClr val="FF0000"/>
                </a:solidFill>
                <a:latin typeface="Arial"/>
                <a:cs typeface="Arial"/>
              </a:rPr>
              <a:t>Categories </a:t>
            </a:r>
            <a:r>
              <a:rPr sz="2600" dirty="0">
                <a:solidFill>
                  <a:srgbClr val="FF0000"/>
                </a:solidFill>
                <a:latin typeface="Arial"/>
                <a:cs typeface="Arial"/>
              </a:rPr>
              <a:t>of</a:t>
            </a:r>
            <a:r>
              <a:rPr sz="2600" spc="-10" dirty="0">
                <a:solidFill>
                  <a:srgbClr val="FF0000"/>
                </a:solidFill>
                <a:latin typeface="Arial"/>
                <a:cs typeface="Arial"/>
              </a:rPr>
              <a:t> </a:t>
            </a:r>
            <a:r>
              <a:rPr sz="2600" spc="-5" dirty="0">
                <a:solidFill>
                  <a:srgbClr val="FF0000"/>
                </a:solidFill>
                <a:latin typeface="Arial"/>
                <a:cs typeface="Arial"/>
              </a:rPr>
              <a:t>Metrics</a:t>
            </a:r>
            <a:endParaRPr sz="2600" dirty="0">
              <a:latin typeface="Arial"/>
              <a:cs typeface="Arial"/>
            </a:endParaRPr>
          </a:p>
          <a:p>
            <a:pPr marL="988060" marR="5080" lvl="1" indent="-457200" algn="just">
              <a:lnSpc>
                <a:spcPct val="99800"/>
              </a:lnSpc>
              <a:spcBef>
                <a:spcPts val="710"/>
              </a:spcBef>
              <a:buAutoNum type="romanLcPeriod"/>
              <a:tabLst>
                <a:tab pos="988060" algn="l"/>
              </a:tabLst>
            </a:pPr>
            <a:r>
              <a:rPr sz="2400" b="1" spc="-5" dirty="0">
                <a:solidFill>
                  <a:srgbClr val="003265"/>
                </a:solidFill>
                <a:latin typeface="Arial"/>
                <a:cs typeface="Arial"/>
              </a:rPr>
              <a:t>Product metrics: </a:t>
            </a:r>
            <a:r>
              <a:rPr sz="2400" spc="-5" dirty="0">
                <a:latin typeface="Arial"/>
                <a:cs typeface="Arial"/>
              </a:rPr>
              <a:t>describe the characteristics of </a:t>
            </a:r>
            <a:r>
              <a:rPr sz="2400" spc="-10" dirty="0">
                <a:latin typeface="Arial"/>
                <a:cs typeface="Arial"/>
              </a:rPr>
              <a:t>the  </a:t>
            </a:r>
            <a:r>
              <a:rPr sz="2400" spc="-5" dirty="0">
                <a:latin typeface="Arial"/>
                <a:cs typeface="Arial"/>
              </a:rPr>
              <a:t>product </a:t>
            </a:r>
            <a:r>
              <a:rPr sz="2400" spc="-10" dirty="0">
                <a:latin typeface="Arial"/>
                <a:cs typeface="Arial"/>
              </a:rPr>
              <a:t>such </a:t>
            </a:r>
            <a:r>
              <a:rPr sz="2400" spc="-5" dirty="0">
                <a:latin typeface="Arial"/>
                <a:cs typeface="Arial"/>
              </a:rPr>
              <a:t>as size, complexity, design features,  performance, efficiency, reliability, portability,</a:t>
            </a:r>
            <a:r>
              <a:rPr sz="2400" spc="35" dirty="0">
                <a:latin typeface="Arial"/>
                <a:cs typeface="Arial"/>
              </a:rPr>
              <a:t> </a:t>
            </a:r>
            <a:r>
              <a:rPr sz="2400" spc="-5" dirty="0">
                <a:latin typeface="Arial"/>
                <a:cs typeface="Arial"/>
              </a:rPr>
              <a:t>etc.</a:t>
            </a:r>
            <a:endParaRPr sz="2400" dirty="0">
              <a:latin typeface="Arial"/>
              <a:cs typeface="Arial"/>
            </a:endParaRPr>
          </a:p>
        </p:txBody>
      </p:sp>
      <p:sp>
        <p:nvSpPr>
          <p:cNvPr id="10" name="object 10"/>
          <p:cNvSpPr txBox="1"/>
          <p:nvPr/>
        </p:nvSpPr>
        <p:spPr>
          <a:xfrm>
            <a:off x="1739899" y="3832125"/>
            <a:ext cx="6947534" cy="3018155"/>
          </a:xfrm>
          <a:prstGeom prst="rect">
            <a:avLst/>
          </a:prstGeom>
        </p:spPr>
        <p:txBody>
          <a:bodyPr vert="horz" wrap="square" lIns="0" tIns="212090" rIns="0" bIns="0" rtlCol="0">
            <a:spAutoFit/>
          </a:bodyPr>
          <a:lstStyle/>
          <a:p>
            <a:pPr marL="12700">
              <a:lnSpc>
                <a:spcPct val="100000"/>
              </a:lnSpc>
              <a:spcBef>
                <a:spcPts val="1670"/>
              </a:spcBef>
            </a:pPr>
            <a:r>
              <a:rPr sz="2400" spc="-5" dirty="0">
                <a:latin typeface="Arial"/>
                <a:cs typeface="Arial"/>
              </a:rPr>
              <a:t>product. Examples</a:t>
            </a:r>
            <a:r>
              <a:rPr sz="2400" spc="15" dirty="0">
                <a:latin typeface="Arial"/>
                <a:cs typeface="Arial"/>
              </a:rPr>
              <a:t> </a:t>
            </a:r>
            <a:r>
              <a:rPr sz="2400" spc="-5" dirty="0">
                <a:latin typeface="Arial"/>
                <a:cs typeface="Arial"/>
              </a:rPr>
              <a:t>are:</a:t>
            </a:r>
            <a:endParaRPr sz="2400" dirty="0">
              <a:latin typeface="Arial"/>
              <a:cs typeface="Arial"/>
            </a:endParaRPr>
          </a:p>
          <a:p>
            <a:pPr marL="546100" indent="-457834">
              <a:lnSpc>
                <a:spcPct val="100000"/>
              </a:lnSpc>
              <a:spcBef>
                <a:spcPts val="1440"/>
              </a:spcBef>
              <a:buChar char="•"/>
              <a:tabLst>
                <a:tab pos="545465" algn="l"/>
                <a:tab pos="546100" algn="l"/>
              </a:tabLst>
            </a:pPr>
            <a:r>
              <a:rPr sz="2200" spc="-5" dirty="0">
                <a:solidFill>
                  <a:srgbClr val="003265"/>
                </a:solidFill>
                <a:latin typeface="Arial"/>
                <a:cs typeface="Arial"/>
              </a:rPr>
              <a:t>effort </a:t>
            </a:r>
            <a:r>
              <a:rPr sz="2200" dirty="0">
                <a:solidFill>
                  <a:srgbClr val="003265"/>
                </a:solidFill>
                <a:latin typeface="Arial"/>
                <a:cs typeface="Arial"/>
              </a:rPr>
              <a:t>required </a:t>
            </a:r>
            <a:r>
              <a:rPr sz="2200" spc="-5" dirty="0">
                <a:solidFill>
                  <a:srgbClr val="003265"/>
                </a:solidFill>
                <a:latin typeface="Arial"/>
                <a:cs typeface="Arial"/>
              </a:rPr>
              <a:t>in the</a:t>
            </a:r>
            <a:r>
              <a:rPr sz="2200" spc="5" dirty="0">
                <a:solidFill>
                  <a:srgbClr val="003265"/>
                </a:solidFill>
                <a:latin typeface="Arial"/>
                <a:cs typeface="Arial"/>
              </a:rPr>
              <a:t> </a:t>
            </a:r>
            <a:r>
              <a:rPr sz="2200" dirty="0">
                <a:solidFill>
                  <a:srgbClr val="003265"/>
                </a:solidFill>
                <a:latin typeface="Arial"/>
                <a:cs typeface="Arial"/>
              </a:rPr>
              <a:t>process</a:t>
            </a:r>
            <a:endParaRPr sz="2200" dirty="0">
              <a:latin typeface="Arial"/>
              <a:cs typeface="Arial"/>
            </a:endParaRPr>
          </a:p>
          <a:p>
            <a:pPr marL="546100" indent="-457834">
              <a:lnSpc>
                <a:spcPct val="100000"/>
              </a:lnSpc>
              <a:spcBef>
                <a:spcPts val="1040"/>
              </a:spcBef>
              <a:buChar char="•"/>
              <a:tabLst>
                <a:tab pos="545465" algn="l"/>
                <a:tab pos="546100" algn="l"/>
              </a:tabLst>
            </a:pPr>
            <a:r>
              <a:rPr sz="2200" spc="-5" dirty="0">
                <a:solidFill>
                  <a:srgbClr val="650065"/>
                </a:solidFill>
                <a:latin typeface="Arial"/>
                <a:cs typeface="Arial"/>
              </a:rPr>
              <a:t>time to </a:t>
            </a:r>
            <a:r>
              <a:rPr sz="2200" dirty="0">
                <a:solidFill>
                  <a:srgbClr val="650065"/>
                </a:solidFill>
                <a:latin typeface="Arial"/>
                <a:cs typeface="Arial"/>
              </a:rPr>
              <a:t>produce </a:t>
            </a:r>
            <a:r>
              <a:rPr sz="2200" spc="-5" dirty="0">
                <a:solidFill>
                  <a:srgbClr val="650065"/>
                </a:solidFill>
                <a:latin typeface="Arial"/>
                <a:cs typeface="Arial"/>
              </a:rPr>
              <a:t>the</a:t>
            </a:r>
            <a:r>
              <a:rPr sz="2200" dirty="0">
                <a:solidFill>
                  <a:srgbClr val="650065"/>
                </a:solidFill>
                <a:latin typeface="Arial"/>
                <a:cs typeface="Arial"/>
              </a:rPr>
              <a:t> product</a:t>
            </a:r>
            <a:endParaRPr sz="2200" dirty="0">
              <a:latin typeface="Arial"/>
              <a:cs typeface="Arial"/>
            </a:endParaRPr>
          </a:p>
          <a:p>
            <a:pPr marL="546100" indent="-457834">
              <a:lnSpc>
                <a:spcPct val="100000"/>
              </a:lnSpc>
              <a:spcBef>
                <a:spcPts val="1240"/>
              </a:spcBef>
              <a:buChar char="•"/>
              <a:tabLst>
                <a:tab pos="545465" algn="l"/>
                <a:tab pos="546100" algn="l"/>
              </a:tabLst>
            </a:pPr>
            <a:r>
              <a:rPr sz="2200" spc="-5" dirty="0">
                <a:solidFill>
                  <a:srgbClr val="329932"/>
                </a:solidFill>
                <a:latin typeface="Arial"/>
                <a:cs typeface="Arial"/>
              </a:rPr>
              <a:t>effectiveness of defect removal </a:t>
            </a:r>
            <a:r>
              <a:rPr sz="2200" dirty="0">
                <a:solidFill>
                  <a:srgbClr val="329932"/>
                </a:solidFill>
                <a:latin typeface="Arial"/>
                <a:cs typeface="Arial"/>
              </a:rPr>
              <a:t>during</a:t>
            </a:r>
            <a:r>
              <a:rPr sz="2200" spc="40" dirty="0">
                <a:solidFill>
                  <a:srgbClr val="329932"/>
                </a:solidFill>
                <a:latin typeface="Arial"/>
                <a:cs typeface="Arial"/>
              </a:rPr>
              <a:t> </a:t>
            </a:r>
            <a:r>
              <a:rPr sz="2200" spc="-5" dirty="0">
                <a:solidFill>
                  <a:srgbClr val="329932"/>
                </a:solidFill>
                <a:latin typeface="Arial"/>
                <a:cs typeface="Arial"/>
              </a:rPr>
              <a:t>development</a:t>
            </a:r>
            <a:endParaRPr sz="2200" dirty="0">
              <a:latin typeface="Arial"/>
              <a:cs typeface="Arial"/>
            </a:endParaRPr>
          </a:p>
          <a:p>
            <a:pPr marL="546100" indent="-457834">
              <a:lnSpc>
                <a:spcPct val="100000"/>
              </a:lnSpc>
              <a:spcBef>
                <a:spcPts val="1020"/>
              </a:spcBef>
              <a:buChar char="•"/>
              <a:tabLst>
                <a:tab pos="545465" algn="l"/>
                <a:tab pos="546100" algn="l"/>
              </a:tabLst>
            </a:pPr>
            <a:r>
              <a:rPr sz="2200" spc="-5" dirty="0">
                <a:solidFill>
                  <a:srgbClr val="965025"/>
                </a:solidFill>
                <a:latin typeface="Arial"/>
                <a:cs typeface="Arial"/>
              </a:rPr>
              <a:t>number of </a:t>
            </a:r>
            <a:r>
              <a:rPr sz="2200" dirty="0">
                <a:solidFill>
                  <a:srgbClr val="965025"/>
                </a:solidFill>
                <a:latin typeface="Arial"/>
                <a:cs typeface="Arial"/>
              </a:rPr>
              <a:t>defects </a:t>
            </a:r>
            <a:r>
              <a:rPr sz="2200" spc="-5" dirty="0">
                <a:solidFill>
                  <a:srgbClr val="965025"/>
                </a:solidFill>
                <a:latin typeface="Arial"/>
                <a:cs typeface="Arial"/>
              </a:rPr>
              <a:t>found during</a:t>
            </a:r>
            <a:r>
              <a:rPr sz="2200" spc="15" dirty="0">
                <a:solidFill>
                  <a:srgbClr val="965025"/>
                </a:solidFill>
                <a:latin typeface="Arial"/>
                <a:cs typeface="Arial"/>
              </a:rPr>
              <a:t> </a:t>
            </a:r>
            <a:r>
              <a:rPr sz="2200" spc="-5" dirty="0">
                <a:solidFill>
                  <a:srgbClr val="965025"/>
                </a:solidFill>
                <a:latin typeface="Arial"/>
                <a:cs typeface="Arial"/>
              </a:rPr>
              <a:t>testing</a:t>
            </a:r>
            <a:endParaRPr sz="2200" dirty="0">
              <a:latin typeface="Arial"/>
              <a:cs typeface="Arial"/>
            </a:endParaRPr>
          </a:p>
          <a:p>
            <a:pPr marL="546100" indent="-457834">
              <a:lnSpc>
                <a:spcPct val="100000"/>
              </a:lnSpc>
              <a:spcBef>
                <a:spcPts val="1175"/>
              </a:spcBef>
              <a:buChar char="•"/>
              <a:tabLst>
                <a:tab pos="545465" algn="l"/>
                <a:tab pos="546100" algn="l"/>
              </a:tabLst>
            </a:pPr>
            <a:r>
              <a:rPr sz="2200" spc="-5" dirty="0">
                <a:solidFill>
                  <a:srgbClr val="009999"/>
                </a:solidFill>
                <a:latin typeface="Arial"/>
                <a:cs typeface="Arial"/>
              </a:rPr>
              <a:t>maturity of </a:t>
            </a:r>
            <a:r>
              <a:rPr sz="2200" dirty="0">
                <a:solidFill>
                  <a:srgbClr val="009999"/>
                </a:solidFill>
                <a:latin typeface="Arial"/>
                <a:cs typeface="Arial"/>
              </a:rPr>
              <a:t>the</a:t>
            </a:r>
            <a:r>
              <a:rPr sz="2200" spc="-5" dirty="0">
                <a:solidFill>
                  <a:srgbClr val="009999"/>
                </a:solidFill>
                <a:latin typeface="Arial"/>
                <a:cs typeface="Arial"/>
              </a:rPr>
              <a:t> process</a:t>
            </a:r>
            <a:endParaRPr sz="2200" dirty="0">
              <a:latin typeface="Arial"/>
              <a:cs typeface="Arial"/>
            </a:endParaRPr>
          </a:p>
        </p:txBody>
      </p:sp>
      <p:pic>
        <p:nvPicPr>
          <p:cNvPr id="13"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3637788" y="3351276"/>
            <a:ext cx="440690" cy="0"/>
          </a:xfrm>
          <a:custGeom>
            <a:avLst/>
            <a:gdLst/>
            <a:ahLst/>
            <a:cxnLst/>
            <a:rect l="l" t="t" r="r" b="b"/>
            <a:pathLst>
              <a:path w="440689">
                <a:moveTo>
                  <a:pt x="0" y="0"/>
                </a:moveTo>
                <a:lnTo>
                  <a:pt x="440435" y="0"/>
                </a:lnTo>
              </a:path>
            </a:pathLst>
          </a:custGeom>
          <a:ln w="14093">
            <a:solidFill>
              <a:srgbClr val="000000"/>
            </a:solidFill>
          </a:ln>
        </p:spPr>
        <p:txBody>
          <a:bodyPr wrap="square" lIns="0" tIns="0" rIns="0" bIns="0" rtlCol="0"/>
          <a:lstStyle/>
          <a:p>
            <a:endParaRPr/>
          </a:p>
        </p:txBody>
      </p:sp>
      <p:sp>
        <p:nvSpPr>
          <p:cNvPr id="5" name="object 5"/>
          <p:cNvSpPr/>
          <p:nvPr/>
        </p:nvSpPr>
        <p:spPr>
          <a:xfrm>
            <a:off x="3486908" y="6259067"/>
            <a:ext cx="379730" cy="0"/>
          </a:xfrm>
          <a:custGeom>
            <a:avLst/>
            <a:gdLst/>
            <a:ahLst/>
            <a:cxnLst/>
            <a:rect l="l" t="t" r="r" b="b"/>
            <a:pathLst>
              <a:path w="379729">
                <a:moveTo>
                  <a:pt x="0" y="0"/>
                </a:moveTo>
                <a:lnTo>
                  <a:pt x="379474" y="0"/>
                </a:lnTo>
              </a:path>
            </a:pathLst>
          </a:custGeom>
          <a:ln w="14386">
            <a:solidFill>
              <a:srgbClr val="000000"/>
            </a:solidFill>
          </a:ln>
        </p:spPr>
        <p:txBody>
          <a:bodyPr wrap="square" lIns="0" tIns="0" rIns="0" bIns="0" rtlCol="0"/>
          <a:lstStyle/>
          <a:p>
            <a:endParaRPr/>
          </a:p>
        </p:txBody>
      </p:sp>
      <p:sp>
        <p:nvSpPr>
          <p:cNvPr id="6" name="object 6"/>
          <p:cNvSpPr txBox="1"/>
          <p:nvPr/>
        </p:nvSpPr>
        <p:spPr>
          <a:xfrm>
            <a:off x="660393" y="1549399"/>
            <a:ext cx="8738870" cy="1870710"/>
          </a:xfrm>
          <a:prstGeom prst="rect">
            <a:avLst/>
          </a:prstGeom>
        </p:spPr>
        <p:txBody>
          <a:bodyPr vert="horz" wrap="square" lIns="0" tIns="12065" rIns="0" bIns="0" rtlCol="0">
            <a:spAutoFit/>
          </a:bodyPr>
          <a:lstStyle/>
          <a:p>
            <a:pPr marL="574040" indent="-457834">
              <a:lnSpc>
                <a:spcPct val="100000"/>
              </a:lnSpc>
              <a:spcBef>
                <a:spcPts val="95"/>
              </a:spcBef>
              <a:buFont typeface="MS UI Gothic"/>
              <a:buChar char="▪"/>
              <a:tabLst>
                <a:tab pos="573405" algn="l"/>
                <a:tab pos="574040" algn="l"/>
              </a:tabLst>
            </a:pPr>
            <a:r>
              <a:rPr sz="2500" spc="-5" dirty="0">
                <a:solidFill>
                  <a:srgbClr val="FF0000"/>
                </a:solidFill>
                <a:latin typeface="Arial"/>
                <a:cs typeface="Arial"/>
              </a:rPr>
              <a:t>Making program-wide metrics from intra-module</a:t>
            </a:r>
            <a:r>
              <a:rPr sz="2500" spc="55" dirty="0">
                <a:solidFill>
                  <a:srgbClr val="FF0000"/>
                </a:solidFill>
                <a:latin typeface="Arial"/>
                <a:cs typeface="Arial"/>
              </a:rPr>
              <a:t> </a:t>
            </a:r>
            <a:r>
              <a:rPr sz="2500" spc="-5" dirty="0">
                <a:solidFill>
                  <a:srgbClr val="FF0000"/>
                </a:solidFill>
                <a:latin typeface="Arial"/>
                <a:cs typeface="Arial"/>
              </a:rPr>
              <a:t>metrics</a:t>
            </a:r>
            <a:endParaRPr sz="2500">
              <a:latin typeface="Arial"/>
              <a:cs typeface="Arial"/>
            </a:endParaRPr>
          </a:p>
          <a:p>
            <a:pPr marL="25400" marR="17780">
              <a:lnSpc>
                <a:spcPct val="100000"/>
              </a:lnSpc>
              <a:spcBef>
                <a:spcPts val="1445"/>
              </a:spcBef>
            </a:pPr>
            <a:r>
              <a:rPr sz="2000" dirty="0">
                <a:solidFill>
                  <a:srgbClr val="003265"/>
                </a:solidFill>
                <a:latin typeface="Arial"/>
                <a:cs typeface="Arial"/>
              </a:rPr>
              <a:t>For </a:t>
            </a:r>
            <a:r>
              <a:rPr sz="2000" spc="-5" dirty="0">
                <a:solidFill>
                  <a:srgbClr val="003265"/>
                </a:solidFill>
                <a:latin typeface="Arial"/>
                <a:cs typeface="Arial"/>
              </a:rPr>
              <a:t>example if </a:t>
            </a:r>
            <a:r>
              <a:rPr sz="2000" dirty="0">
                <a:solidFill>
                  <a:srgbClr val="003265"/>
                </a:solidFill>
                <a:latin typeface="Arial"/>
                <a:cs typeface="Arial"/>
              </a:rPr>
              <a:t>we want </a:t>
            </a:r>
            <a:r>
              <a:rPr sz="2000" spc="-5" dirty="0">
                <a:solidFill>
                  <a:srgbClr val="003265"/>
                </a:solidFill>
                <a:latin typeface="Arial"/>
                <a:cs typeface="Arial"/>
              </a:rPr>
              <a:t>to characterize the average number </a:t>
            </a:r>
            <a:r>
              <a:rPr sz="2000" dirty="0">
                <a:solidFill>
                  <a:srgbClr val="003265"/>
                </a:solidFill>
                <a:latin typeface="Arial"/>
                <a:cs typeface="Arial"/>
              </a:rPr>
              <a:t>of </a:t>
            </a:r>
            <a:r>
              <a:rPr sz="2000" spc="-5" dirty="0">
                <a:solidFill>
                  <a:srgbClr val="003265"/>
                </a:solidFill>
                <a:latin typeface="Arial"/>
                <a:cs typeface="Arial"/>
              </a:rPr>
              <a:t>live variables  for </a:t>
            </a:r>
            <a:r>
              <a:rPr sz="2000" dirty="0">
                <a:solidFill>
                  <a:srgbClr val="003265"/>
                </a:solidFill>
                <a:latin typeface="Arial"/>
                <a:cs typeface="Arial"/>
              </a:rPr>
              <a:t>a </a:t>
            </a:r>
            <a:r>
              <a:rPr sz="2000" spc="-5" dirty="0">
                <a:solidFill>
                  <a:srgbClr val="003265"/>
                </a:solidFill>
                <a:latin typeface="Arial"/>
                <a:cs typeface="Arial"/>
              </a:rPr>
              <a:t>program having modules, </a:t>
            </a:r>
            <a:r>
              <a:rPr sz="2000" dirty="0">
                <a:solidFill>
                  <a:srgbClr val="003265"/>
                </a:solidFill>
                <a:latin typeface="Arial"/>
                <a:cs typeface="Arial"/>
              </a:rPr>
              <a:t>we </a:t>
            </a:r>
            <a:r>
              <a:rPr sz="2000" spc="-5" dirty="0">
                <a:solidFill>
                  <a:srgbClr val="003265"/>
                </a:solidFill>
                <a:latin typeface="Arial"/>
                <a:cs typeface="Arial"/>
              </a:rPr>
              <a:t>can use this</a:t>
            </a:r>
            <a:r>
              <a:rPr sz="2000" spc="-50" dirty="0">
                <a:solidFill>
                  <a:srgbClr val="003265"/>
                </a:solidFill>
                <a:latin typeface="Arial"/>
                <a:cs typeface="Arial"/>
              </a:rPr>
              <a:t> </a:t>
            </a:r>
            <a:r>
              <a:rPr sz="2000" spc="-5" dirty="0">
                <a:solidFill>
                  <a:srgbClr val="003265"/>
                </a:solidFill>
                <a:latin typeface="Arial"/>
                <a:cs typeface="Arial"/>
              </a:rPr>
              <a:t>equation.</a:t>
            </a:r>
            <a:endParaRPr sz="2000">
              <a:latin typeface="Arial"/>
              <a:cs typeface="Arial"/>
            </a:endParaRPr>
          </a:p>
          <a:p>
            <a:pPr marL="5069840">
              <a:lnSpc>
                <a:spcPts val="1590"/>
              </a:lnSpc>
              <a:spcBef>
                <a:spcPts val="775"/>
              </a:spcBef>
              <a:tabLst>
                <a:tab pos="5842635" algn="l"/>
              </a:tabLst>
            </a:pPr>
            <a:r>
              <a:rPr sz="1550" i="1" spc="5" dirty="0">
                <a:latin typeface="Times New Roman"/>
                <a:cs typeface="Times New Roman"/>
              </a:rPr>
              <a:t>m </a:t>
            </a:r>
            <a:r>
              <a:rPr sz="1550" i="1" spc="80" dirty="0">
                <a:latin typeface="Times New Roman"/>
                <a:cs typeface="Times New Roman"/>
              </a:rPr>
              <a:t> </a:t>
            </a:r>
            <a:r>
              <a:rPr sz="1550" i="1" u="heavy" dirty="0">
                <a:uFill>
                  <a:solidFill>
                    <a:srgbClr val="000000"/>
                  </a:solidFill>
                </a:uFill>
                <a:latin typeface="Times New Roman"/>
                <a:cs typeface="Times New Roman"/>
              </a:rPr>
              <a:t> 	</a:t>
            </a:r>
            <a:endParaRPr sz="1550">
              <a:latin typeface="Times New Roman"/>
              <a:cs typeface="Times New Roman"/>
            </a:endParaRPr>
          </a:p>
          <a:p>
            <a:pPr marL="5037455">
              <a:lnSpc>
                <a:spcPts val="2910"/>
              </a:lnSpc>
            </a:pPr>
            <a:r>
              <a:rPr sz="2650" spc="10" dirty="0">
                <a:latin typeface="Symbol"/>
                <a:cs typeface="Symbol"/>
              </a:rPr>
              <a:t></a:t>
            </a:r>
            <a:r>
              <a:rPr sz="2650" spc="15" dirty="0">
                <a:latin typeface="Times New Roman"/>
                <a:cs typeface="Times New Roman"/>
              </a:rPr>
              <a:t> </a:t>
            </a:r>
            <a:r>
              <a:rPr sz="2650" i="1" spc="-20" dirty="0">
                <a:latin typeface="Times New Roman"/>
                <a:cs typeface="Times New Roman"/>
              </a:rPr>
              <a:t>LV</a:t>
            </a:r>
            <a:r>
              <a:rPr sz="2325" i="1" spc="-30" baseline="-23297" dirty="0">
                <a:latin typeface="Times New Roman"/>
                <a:cs typeface="Times New Roman"/>
              </a:rPr>
              <a:t>i</a:t>
            </a:r>
            <a:endParaRPr sz="2325" baseline="-23297">
              <a:latin typeface="Times New Roman"/>
              <a:cs typeface="Times New Roman"/>
            </a:endParaRPr>
          </a:p>
        </p:txBody>
      </p:sp>
      <p:sp>
        <p:nvSpPr>
          <p:cNvPr id="7" name="object 7"/>
          <p:cNvSpPr txBox="1"/>
          <p:nvPr/>
        </p:nvSpPr>
        <p:spPr>
          <a:xfrm>
            <a:off x="673093" y="4219446"/>
            <a:ext cx="718820"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where</a:t>
            </a:r>
            <a:endParaRPr sz="2000">
              <a:latin typeface="Arial"/>
              <a:cs typeface="Arial"/>
            </a:endParaRPr>
          </a:p>
        </p:txBody>
      </p:sp>
      <p:sp>
        <p:nvSpPr>
          <p:cNvPr id="8" name="object 8"/>
          <p:cNvSpPr txBox="1"/>
          <p:nvPr/>
        </p:nvSpPr>
        <p:spPr>
          <a:xfrm>
            <a:off x="2247892" y="3314846"/>
            <a:ext cx="7268209" cy="1235710"/>
          </a:xfrm>
          <a:prstGeom prst="rect">
            <a:avLst/>
          </a:prstGeom>
        </p:spPr>
        <p:txBody>
          <a:bodyPr vert="horz" wrap="square" lIns="0" tIns="15240" rIns="0" bIns="0" rtlCol="0">
            <a:spAutoFit/>
          </a:bodyPr>
          <a:lstStyle/>
          <a:p>
            <a:pPr marR="1626870" algn="ctr">
              <a:lnSpc>
                <a:spcPts val="2635"/>
              </a:lnSpc>
              <a:spcBef>
                <a:spcPts val="120"/>
              </a:spcBef>
              <a:tabLst>
                <a:tab pos="2840355" algn="l"/>
              </a:tabLst>
            </a:pPr>
            <a:r>
              <a:rPr sz="2650" i="1" spc="10" dirty="0">
                <a:latin typeface="Times New Roman"/>
                <a:cs typeface="Times New Roman"/>
              </a:rPr>
              <a:t>LV program </a:t>
            </a:r>
            <a:r>
              <a:rPr sz="2650" spc="10" dirty="0">
                <a:latin typeface="Symbol"/>
                <a:cs typeface="Symbol"/>
              </a:rPr>
              <a:t></a:t>
            </a:r>
            <a:r>
              <a:rPr sz="2650" spc="-70" dirty="0">
                <a:latin typeface="Times New Roman"/>
                <a:cs typeface="Times New Roman"/>
              </a:rPr>
              <a:t> </a:t>
            </a:r>
            <a:r>
              <a:rPr sz="2325" i="1" u="heavy" spc="22" baseline="35842" dirty="0">
                <a:uFill>
                  <a:solidFill>
                    <a:srgbClr val="000000"/>
                  </a:solidFill>
                </a:uFill>
                <a:latin typeface="Times New Roman"/>
                <a:cs typeface="Times New Roman"/>
              </a:rPr>
              <a:t>i</a:t>
            </a:r>
            <a:r>
              <a:rPr sz="2325" u="heavy" spc="22" baseline="35842" dirty="0">
                <a:uFill>
                  <a:solidFill>
                    <a:srgbClr val="000000"/>
                  </a:solidFill>
                </a:uFill>
                <a:latin typeface="Symbol"/>
                <a:cs typeface="Symbol"/>
              </a:rPr>
              <a:t></a:t>
            </a:r>
            <a:r>
              <a:rPr sz="2325" u="heavy" spc="22" baseline="35842" dirty="0">
                <a:uFill>
                  <a:solidFill>
                    <a:srgbClr val="000000"/>
                  </a:solidFill>
                </a:uFill>
                <a:latin typeface="Times New Roman"/>
                <a:cs typeface="Times New Roman"/>
              </a:rPr>
              <a:t>1	</a:t>
            </a:r>
            <a:endParaRPr sz="2325" baseline="35842">
              <a:latin typeface="Times New Roman"/>
              <a:cs typeface="Times New Roman"/>
            </a:endParaRPr>
          </a:p>
          <a:p>
            <a:pPr marL="380365" algn="ctr">
              <a:lnSpc>
                <a:spcPts val="2635"/>
              </a:lnSpc>
            </a:pPr>
            <a:r>
              <a:rPr sz="2650" i="1" spc="10" dirty="0">
                <a:latin typeface="Times New Roman"/>
                <a:cs typeface="Times New Roman"/>
              </a:rPr>
              <a:t>m</a:t>
            </a:r>
            <a:endParaRPr sz="2650">
              <a:latin typeface="Times New Roman"/>
              <a:cs typeface="Times New Roman"/>
            </a:endParaRPr>
          </a:p>
          <a:p>
            <a:pPr marL="38100">
              <a:lnSpc>
                <a:spcPct val="100000"/>
              </a:lnSpc>
              <a:spcBef>
                <a:spcPts val="1835"/>
              </a:spcBef>
            </a:pPr>
            <a:r>
              <a:rPr sz="2000" spc="-5" dirty="0">
                <a:latin typeface="Arial"/>
                <a:cs typeface="Arial"/>
              </a:rPr>
              <a:t>is the average live variable metric computed </a:t>
            </a:r>
            <a:r>
              <a:rPr sz="2000" spc="-10" dirty="0">
                <a:latin typeface="Arial"/>
                <a:cs typeface="Arial"/>
              </a:rPr>
              <a:t>from </a:t>
            </a:r>
            <a:r>
              <a:rPr sz="2000" spc="-5" dirty="0">
                <a:latin typeface="Arial"/>
                <a:cs typeface="Arial"/>
              </a:rPr>
              <a:t>the </a:t>
            </a:r>
            <a:r>
              <a:rPr sz="2000" i="1" spc="-5" dirty="0">
                <a:latin typeface="Arial"/>
                <a:cs typeface="Arial"/>
              </a:rPr>
              <a:t>i</a:t>
            </a:r>
            <a:r>
              <a:rPr sz="2000" spc="-5" dirty="0">
                <a:latin typeface="Arial"/>
                <a:cs typeface="Arial"/>
              </a:rPr>
              <a:t>th</a:t>
            </a:r>
            <a:r>
              <a:rPr sz="2000" spc="5" dirty="0">
                <a:latin typeface="Arial"/>
                <a:cs typeface="Arial"/>
              </a:rPr>
              <a:t> </a:t>
            </a:r>
            <a:r>
              <a:rPr sz="2000" spc="-5" dirty="0">
                <a:latin typeface="Arial"/>
                <a:cs typeface="Arial"/>
              </a:rPr>
              <a:t>module</a:t>
            </a:r>
            <a:endParaRPr sz="2000">
              <a:latin typeface="Arial"/>
              <a:cs typeface="Arial"/>
            </a:endParaRPr>
          </a:p>
        </p:txBody>
      </p:sp>
      <p:sp>
        <p:nvSpPr>
          <p:cNvPr id="9" name="object 9"/>
          <p:cNvSpPr/>
          <p:nvPr/>
        </p:nvSpPr>
        <p:spPr>
          <a:xfrm>
            <a:off x="1568195" y="4253483"/>
            <a:ext cx="527685" cy="0"/>
          </a:xfrm>
          <a:custGeom>
            <a:avLst/>
            <a:gdLst/>
            <a:ahLst/>
            <a:cxnLst/>
            <a:rect l="l" t="t" r="r" b="b"/>
            <a:pathLst>
              <a:path w="527685">
                <a:moveTo>
                  <a:pt x="0" y="0"/>
                </a:moveTo>
                <a:lnTo>
                  <a:pt x="527303" y="0"/>
                </a:lnTo>
              </a:path>
            </a:pathLst>
          </a:custGeom>
          <a:ln w="11045">
            <a:solidFill>
              <a:srgbClr val="000000"/>
            </a:solidFill>
          </a:ln>
        </p:spPr>
        <p:txBody>
          <a:bodyPr wrap="square" lIns="0" tIns="0" rIns="0" bIns="0" rtlCol="0"/>
          <a:lstStyle/>
          <a:p>
            <a:endParaRPr/>
          </a:p>
        </p:txBody>
      </p:sp>
      <p:sp>
        <p:nvSpPr>
          <p:cNvPr id="10" name="object 10"/>
          <p:cNvSpPr txBox="1"/>
          <p:nvPr/>
        </p:nvSpPr>
        <p:spPr>
          <a:xfrm>
            <a:off x="1522475" y="4223106"/>
            <a:ext cx="673100" cy="344805"/>
          </a:xfrm>
          <a:prstGeom prst="rect">
            <a:avLst/>
          </a:prstGeom>
        </p:spPr>
        <p:txBody>
          <a:bodyPr vert="horz" wrap="square" lIns="0" tIns="12065" rIns="0" bIns="0" rtlCol="0">
            <a:spAutoFit/>
          </a:bodyPr>
          <a:lstStyle/>
          <a:p>
            <a:pPr marL="38100">
              <a:lnSpc>
                <a:spcPct val="100000"/>
              </a:lnSpc>
              <a:spcBef>
                <a:spcPts val="95"/>
              </a:spcBef>
            </a:pPr>
            <a:r>
              <a:rPr sz="2100" spc="30" dirty="0">
                <a:latin typeface="Times New Roman"/>
                <a:cs typeface="Times New Roman"/>
              </a:rPr>
              <a:t>(</a:t>
            </a:r>
            <a:r>
              <a:rPr sz="2100" i="1" spc="30" dirty="0">
                <a:latin typeface="Times New Roman"/>
                <a:cs typeface="Times New Roman"/>
              </a:rPr>
              <a:t>LV</a:t>
            </a:r>
            <a:r>
              <a:rPr sz="2100" i="1" spc="-245" dirty="0">
                <a:latin typeface="Times New Roman"/>
                <a:cs typeface="Times New Roman"/>
              </a:rPr>
              <a:t> </a:t>
            </a:r>
            <a:r>
              <a:rPr sz="2100" spc="35" dirty="0">
                <a:latin typeface="Times New Roman"/>
                <a:cs typeface="Times New Roman"/>
              </a:rPr>
              <a:t>)</a:t>
            </a:r>
            <a:r>
              <a:rPr sz="1800" i="1" spc="52" baseline="-25462" dirty="0">
                <a:latin typeface="Times New Roman"/>
                <a:cs typeface="Times New Roman"/>
              </a:rPr>
              <a:t>i</a:t>
            </a:r>
            <a:endParaRPr sz="1800" baseline="-25462">
              <a:latin typeface="Times New Roman"/>
              <a:cs typeface="Times New Roman"/>
            </a:endParaRPr>
          </a:p>
        </p:txBody>
      </p:sp>
      <p:sp>
        <p:nvSpPr>
          <p:cNvPr id="11" name="object 11"/>
          <p:cNvSpPr/>
          <p:nvPr/>
        </p:nvSpPr>
        <p:spPr>
          <a:xfrm>
            <a:off x="3378708" y="4925584"/>
            <a:ext cx="520065" cy="0"/>
          </a:xfrm>
          <a:custGeom>
            <a:avLst/>
            <a:gdLst/>
            <a:ahLst/>
            <a:cxnLst/>
            <a:rect l="l" t="t" r="r" b="b"/>
            <a:pathLst>
              <a:path w="520064">
                <a:moveTo>
                  <a:pt x="0" y="0"/>
                </a:moveTo>
                <a:lnTo>
                  <a:pt x="519676" y="0"/>
                </a:lnTo>
              </a:path>
            </a:pathLst>
          </a:custGeom>
          <a:ln w="12192">
            <a:solidFill>
              <a:srgbClr val="000000"/>
            </a:solidFill>
          </a:ln>
        </p:spPr>
        <p:txBody>
          <a:bodyPr wrap="square" lIns="0" tIns="0" rIns="0" bIns="0" rtlCol="0"/>
          <a:lstStyle/>
          <a:p>
            <a:endParaRPr/>
          </a:p>
        </p:txBody>
      </p:sp>
      <p:sp>
        <p:nvSpPr>
          <p:cNvPr id="12" name="object 12"/>
          <p:cNvSpPr txBox="1"/>
          <p:nvPr/>
        </p:nvSpPr>
        <p:spPr>
          <a:xfrm>
            <a:off x="647699" y="4701393"/>
            <a:ext cx="8764270" cy="2234565"/>
          </a:xfrm>
          <a:prstGeom prst="rect">
            <a:avLst/>
          </a:prstGeom>
        </p:spPr>
        <p:txBody>
          <a:bodyPr vert="horz" wrap="square" lIns="0" tIns="34290" rIns="0" bIns="0" rtlCol="0">
            <a:spAutoFit/>
          </a:bodyPr>
          <a:lstStyle/>
          <a:p>
            <a:pPr marL="38100" marR="30480">
              <a:lnSpc>
                <a:spcPct val="141300"/>
              </a:lnSpc>
              <a:spcBef>
                <a:spcPts val="270"/>
              </a:spcBef>
              <a:tabLst>
                <a:tab pos="3396615" algn="l"/>
              </a:tabLst>
            </a:pPr>
            <a:r>
              <a:rPr sz="2000" dirty="0">
                <a:latin typeface="Arial"/>
                <a:cs typeface="Arial"/>
              </a:rPr>
              <a:t>The </a:t>
            </a:r>
            <a:r>
              <a:rPr sz="2000" spc="-5" dirty="0">
                <a:latin typeface="Arial"/>
                <a:cs typeface="Arial"/>
              </a:rPr>
              <a:t>average span</a:t>
            </a:r>
            <a:r>
              <a:rPr sz="2000" spc="40" dirty="0">
                <a:latin typeface="Arial"/>
                <a:cs typeface="Arial"/>
              </a:rPr>
              <a:t> </a:t>
            </a:r>
            <a:r>
              <a:rPr sz="2000" dirty="0">
                <a:latin typeface="Arial"/>
                <a:cs typeface="Arial"/>
              </a:rPr>
              <a:t>size</a:t>
            </a:r>
            <a:r>
              <a:rPr sz="2000" spc="315" dirty="0">
                <a:latin typeface="Arial"/>
                <a:cs typeface="Arial"/>
              </a:rPr>
              <a:t> </a:t>
            </a:r>
            <a:r>
              <a:rPr sz="3450" spc="52" baseline="-4830" dirty="0">
                <a:latin typeface="Times New Roman"/>
                <a:cs typeface="Times New Roman"/>
              </a:rPr>
              <a:t>(</a:t>
            </a:r>
            <a:r>
              <a:rPr sz="3450" i="1" spc="52" baseline="-4830" dirty="0">
                <a:latin typeface="Times New Roman"/>
                <a:cs typeface="Times New Roman"/>
              </a:rPr>
              <a:t>SP</a:t>
            </a:r>
            <a:r>
              <a:rPr sz="3450" spc="52" baseline="-4830" dirty="0">
                <a:latin typeface="Times New Roman"/>
                <a:cs typeface="Times New Roman"/>
              </a:rPr>
              <a:t>)	</a:t>
            </a:r>
            <a:r>
              <a:rPr sz="2000" spc="-10" dirty="0">
                <a:latin typeface="Arial"/>
                <a:cs typeface="Arial"/>
              </a:rPr>
              <a:t>for </a:t>
            </a:r>
            <a:r>
              <a:rPr sz="2000" dirty="0">
                <a:latin typeface="Arial"/>
                <a:cs typeface="Arial"/>
              </a:rPr>
              <a:t>a </a:t>
            </a:r>
            <a:r>
              <a:rPr sz="2000" spc="-5" dirty="0">
                <a:latin typeface="Arial"/>
                <a:cs typeface="Arial"/>
              </a:rPr>
              <a:t>program </a:t>
            </a:r>
            <a:r>
              <a:rPr sz="2000" dirty="0">
                <a:latin typeface="Arial"/>
                <a:cs typeface="Arial"/>
              </a:rPr>
              <a:t>of n spans </a:t>
            </a:r>
            <a:r>
              <a:rPr sz="2000" spc="-5" dirty="0">
                <a:latin typeface="Arial"/>
                <a:cs typeface="Arial"/>
              </a:rPr>
              <a:t>could </a:t>
            </a:r>
            <a:r>
              <a:rPr sz="2000" spc="-10" dirty="0">
                <a:latin typeface="Arial"/>
                <a:cs typeface="Arial"/>
              </a:rPr>
              <a:t>be </a:t>
            </a:r>
            <a:r>
              <a:rPr sz="2000" spc="-5" dirty="0">
                <a:latin typeface="Arial"/>
                <a:cs typeface="Arial"/>
              </a:rPr>
              <a:t>computed </a:t>
            </a:r>
            <a:r>
              <a:rPr sz="2000" dirty="0">
                <a:latin typeface="Arial"/>
                <a:cs typeface="Arial"/>
              </a:rPr>
              <a:t>by  using </a:t>
            </a:r>
            <a:r>
              <a:rPr sz="2000" spc="-5" dirty="0">
                <a:latin typeface="Arial"/>
                <a:cs typeface="Arial"/>
              </a:rPr>
              <a:t>the</a:t>
            </a:r>
            <a:r>
              <a:rPr sz="2000" spc="-15" dirty="0">
                <a:latin typeface="Arial"/>
                <a:cs typeface="Arial"/>
              </a:rPr>
              <a:t> </a:t>
            </a:r>
            <a:r>
              <a:rPr sz="2000" spc="-5" dirty="0">
                <a:latin typeface="Arial"/>
                <a:cs typeface="Arial"/>
              </a:rPr>
              <a:t>equation.</a:t>
            </a:r>
            <a:endParaRPr sz="2000">
              <a:latin typeface="Arial"/>
              <a:cs typeface="Arial"/>
            </a:endParaRPr>
          </a:p>
          <a:p>
            <a:pPr marL="1797685" algn="ctr">
              <a:lnSpc>
                <a:spcPts val="1650"/>
              </a:lnSpc>
              <a:spcBef>
                <a:spcPts val="375"/>
              </a:spcBef>
              <a:tabLst>
                <a:tab pos="2032000" algn="l"/>
                <a:tab pos="2495550" algn="l"/>
              </a:tabLst>
            </a:pPr>
            <a:r>
              <a:rPr sz="1600" i="1" spc="-5" dirty="0">
                <a:latin typeface="Times New Roman"/>
                <a:cs typeface="Times New Roman"/>
              </a:rPr>
              <a:t>n	</a:t>
            </a:r>
            <a:r>
              <a:rPr sz="1600" i="1" u="heavy" spc="-10" dirty="0">
                <a:uFill>
                  <a:solidFill>
                    <a:srgbClr val="000000"/>
                  </a:solidFill>
                </a:uFill>
                <a:latin typeface="Times New Roman"/>
                <a:cs typeface="Times New Roman"/>
              </a:rPr>
              <a:t> </a:t>
            </a:r>
            <a:r>
              <a:rPr sz="1600" i="1" u="heavy" spc="-5" dirty="0">
                <a:uFill>
                  <a:solidFill>
                    <a:srgbClr val="000000"/>
                  </a:solidFill>
                </a:uFill>
                <a:latin typeface="Times New Roman"/>
                <a:cs typeface="Times New Roman"/>
              </a:rPr>
              <a:t>	</a:t>
            </a:r>
            <a:endParaRPr sz="1600">
              <a:latin typeface="Times New Roman"/>
              <a:cs typeface="Times New Roman"/>
            </a:endParaRPr>
          </a:p>
          <a:p>
            <a:pPr marL="2839085" marR="3144520" indent="2037080">
              <a:lnSpc>
                <a:spcPts val="2640"/>
              </a:lnSpc>
              <a:spcBef>
                <a:spcPts val="320"/>
              </a:spcBef>
              <a:tabLst>
                <a:tab pos="5610860" algn="l"/>
              </a:tabLst>
            </a:pPr>
            <a:r>
              <a:rPr sz="2700" spc="15" dirty="0">
                <a:latin typeface="Symbol"/>
                <a:cs typeface="Symbol"/>
              </a:rPr>
              <a:t></a:t>
            </a:r>
            <a:r>
              <a:rPr sz="2700" spc="15" dirty="0">
                <a:latin typeface="Times New Roman"/>
                <a:cs typeface="Times New Roman"/>
              </a:rPr>
              <a:t> </a:t>
            </a:r>
            <a:r>
              <a:rPr sz="2700" i="1" spc="-140" dirty="0">
                <a:latin typeface="Times New Roman"/>
                <a:cs typeface="Times New Roman"/>
              </a:rPr>
              <a:t>SP</a:t>
            </a:r>
            <a:r>
              <a:rPr sz="2400" i="1" spc="-209" baseline="-24305" dirty="0">
                <a:latin typeface="Times New Roman"/>
                <a:cs typeface="Times New Roman"/>
              </a:rPr>
              <a:t>i  </a:t>
            </a:r>
            <a:r>
              <a:rPr sz="2700" i="1" spc="45" dirty="0">
                <a:latin typeface="Times New Roman"/>
                <a:cs typeface="Times New Roman"/>
              </a:rPr>
              <a:t>SPprogram </a:t>
            </a:r>
            <a:r>
              <a:rPr sz="2700" spc="15" dirty="0">
                <a:latin typeface="Symbol"/>
                <a:cs typeface="Symbol"/>
              </a:rPr>
              <a:t></a:t>
            </a:r>
            <a:r>
              <a:rPr sz="2700" dirty="0">
                <a:latin typeface="Times New Roman"/>
                <a:cs typeface="Times New Roman"/>
              </a:rPr>
              <a:t> </a:t>
            </a:r>
            <a:r>
              <a:rPr sz="2400" i="1" u="heavy" spc="7" baseline="36458" dirty="0">
                <a:uFill>
                  <a:solidFill>
                    <a:srgbClr val="000000"/>
                  </a:solidFill>
                </a:uFill>
                <a:latin typeface="Times New Roman"/>
                <a:cs typeface="Times New Roman"/>
              </a:rPr>
              <a:t>i</a:t>
            </a:r>
            <a:r>
              <a:rPr sz="2400" u="heavy" spc="7" baseline="36458" dirty="0">
                <a:uFill>
                  <a:solidFill>
                    <a:srgbClr val="000000"/>
                  </a:solidFill>
                </a:uFill>
                <a:latin typeface="Symbol"/>
                <a:cs typeface="Symbol"/>
              </a:rPr>
              <a:t></a:t>
            </a:r>
            <a:r>
              <a:rPr sz="2400" u="heavy" spc="7" baseline="36458" dirty="0">
                <a:uFill>
                  <a:solidFill>
                    <a:srgbClr val="000000"/>
                  </a:solidFill>
                </a:uFill>
                <a:latin typeface="Times New Roman"/>
                <a:cs typeface="Times New Roman"/>
              </a:rPr>
              <a:t>1	</a:t>
            </a:r>
            <a:endParaRPr sz="2400" baseline="36458">
              <a:latin typeface="Times New Roman"/>
              <a:cs typeface="Times New Roman"/>
            </a:endParaRPr>
          </a:p>
          <a:p>
            <a:pPr marL="5137150">
              <a:lnSpc>
                <a:spcPts val="2150"/>
              </a:lnSpc>
            </a:pPr>
            <a:r>
              <a:rPr sz="2700" i="1" spc="15" dirty="0">
                <a:latin typeface="Times New Roman"/>
                <a:cs typeface="Times New Roman"/>
              </a:rPr>
              <a:t>n</a:t>
            </a:r>
            <a:endParaRPr sz="270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110</a:t>
            </a:fld>
            <a:endParaRPr dirty="0"/>
          </a:p>
        </p:txBody>
      </p:sp>
      <p:sp>
        <p:nvSpPr>
          <p:cNvPr id="14" name="object 1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4881371" y="4567427"/>
            <a:ext cx="820419" cy="0"/>
          </a:xfrm>
          <a:custGeom>
            <a:avLst/>
            <a:gdLst/>
            <a:ahLst/>
            <a:cxnLst/>
            <a:rect l="l" t="t" r="r" b="b"/>
            <a:pathLst>
              <a:path w="820420">
                <a:moveTo>
                  <a:pt x="0" y="0"/>
                </a:moveTo>
                <a:lnTo>
                  <a:pt x="819911" y="0"/>
                </a:lnTo>
              </a:path>
            </a:pathLst>
          </a:custGeom>
          <a:ln w="26285">
            <a:solidFill>
              <a:srgbClr val="000000"/>
            </a:solidFill>
          </a:ln>
        </p:spPr>
        <p:txBody>
          <a:bodyPr wrap="square" lIns="0" tIns="0" rIns="0" bIns="0" rtlCol="0"/>
          <a:lstStyle/>
          <a:p>
            <a:endParaRPr/>
          </a:p>
        </p:txBody>
      </p:sp>
      <p:sp>
        <p:nvSpPr>
          <p:cNvPr id="5" name="object 5"/>
          <p:cNvSpPr txBox="1"/>
          <p:nvPr/>
        </p:nvSpPr>
        <p:spPr>
          <a:xfrm>
            <a:off x="3071874" y="4475667"/>
            <a:ext cx="3347085" cy="826769"/>
          </a:xfrm>
          <a:prstGeom prst="rect">
            <a:avLst/>
          </a:prstGeom>
        </p:spPr>
        <p:txBody>
          <a:bodyPr vert="horz" wrap="square" lIns="0" tIns="13335" rIns="0" bIns="0" rtlCol="0">
            <a:spAutoFit/>
          </a:bodyPr>
          <a:lstStyle/>
          <a:p>
            <a:pPr marL="12700">
              <a:lnSpc>
                <a:spcPct val="100000"/>
              </a:lnSpc>
              <a:spcBef>
                <a:spcPts val="105"/>
              </a:spcBef>
              <a:tabLst>
                <a:tab pos="1306195" algn="l"/>
              </a:tabLst>
            </a:pPr>
            <a:r>
              <a:rPr sz="4950" i="1" spc="15" dirty="0">
                <a:latin typeface="Times New Roman"/>
                <a:cs typeface="Times New Roman"/>
              </a:rPr>
              <a:t>WM	</a:t>
            </a:r>
            <a:r>
              <a:rPr sz="4950" spc="10" dirty="0">
                <a:latin typeface="Symbol"/>
                <a:cs typeface="Symbol"/>
              </a:rPr>
              <a:t></a:t>
            </a:r>
            <a:r>
              <a:rPr sz="4950" spc="10" dirty="0">
                <a:latin typeface="Times New Roman"/>
                <a:cs typeface="Times New Roman"/>
              </a:rPr>
              <a:t> </a:t>
            </a:r>
            <a:r>
              <a:rPr sz="4950" i="1" spc="10" dirty="0">
                <a:latin typeface="Times New Roman"/>
                <a:cs typeface="Times New Roman"/>
              </a:rPr>
              <a:t>LV</a:t>
            </a:r>
            <a:r>
              <a:rPr sz="4950" i="1" spc="5" dirty="0">
                <a:latin typeface="Times New Roman"/>
                <a:cs typeface="Times New Roman"/>
              </a:rPr>
              <a:t> </a:t>
            </a:r>
            <a:r>
              <a:rPr sz="4950" spc="105" dirty="0">
                <a:latin typeface="Times New Roman"/>
                <a:cs typeface="Times New Roman"/>
              </a:rPr>
              <a:t>*</a:t>
            </a:r>
            <a:r>
              <a:rPr sz="5250" i="1" spc="105" dirty="0">
                <a:latin typeface="Symbol"/>
                <a:cs typeface="Symbol"/>
              </a:rPr>
              <a:t></a:t>
            </a:r>
            <a:endParaRPr sz="5250">
              <a:latin typeface="Symbol"/>
              <a:cs typeface="Symbol"/>
            </a:endParaRPr>
          </a:p>
        </p:txBody>
      </p:sp>
      <p:sp>
        <p:nvSpPr>
          <p:cNvPr id="6" name="object 6"/>
          <p:cNvSpPr txBox="1"/>
          <p:nvPr/>
        </p:nvSpPr>
        <p:spPr>
          <a:xfrm>
            <a:off x="749299" y="2082799"/>
            <a:ext cx="8713470" cy="1290320"/>
          </a:xfrm>
          <a:prstGeom prst="rect">
            <a:avLst/>
          </a:prstGeom>
        </p:spPr>
        <p:txBody>
          <a:bodyPr vert="horz" wrap="square" lIns="0" tIns="12700" rIns="0" bIns="0" rtlCol="0">
            <a:spAutoFit/>
          </a:bodyPr>
          <a:lstStyle/>
          <a:p>
            <a:pPr marL="560705" indent="-457834">
              <a:lnSpc>
                <a:spcPct val="100000"/>
              </a:lnSpc>
              <a:spcBef>
                <a:spcPts val="100"/>
              </a:spcBef>
              <a:buFont typeface="MS UI Gothic"/>
              <a:buChar char="▪"/>
              <a:tabLst>
                <a:tab pos="560705" algn="l"/>
                <a:tab pos="561340" algn="l"/>
              </a:tabLst>
            </a:pPr>
            <a:r>
              <a:rPr sz="2600" spc="-5" dirty="0">
                <a:solidFill>
                  <a:srgbClr val="FF0000"/>
                </a:solidFill>
                <a:latin typeface="Arial"/>
                <a:cs typeface="Arial"/>
              </a:rPr>
              <a:t>Program Weakness</a:t>
            </a:r>
            <a:endParaRPr sz="2600">
              <a:latin typeface="Arial"/>
              <a:cs typeface="Arial"/>
            </a:endParaRPr>
          </a:p>
          <a:p>
            <a:pPr>
              <a:lnSpc>
                <a:spcPct val="100000"/>
              </a:lnSpc>
              <a:spcBef>
                <a:spcPts val="55"/>
              </a:spcBef>
            </a:pPr>
            <a:endParaRPr sz="3600">
              <a:latin typeface="Times New Roman"/>
              <a:cs typeface="Times New Roman"/>
            </a:endParaRPr>
          </a:p>
          <a:p>
            <a:pPr marL="12700">
              <a:lnSpc>
                <a:spcPct val="100000"/>
              </a:lnSpc>
              <a:tabLst>
                <a:tab pos="332105" algn="l"/>
                <a:tab pos="1511935" algn="l"/>
                <a:tab pos="2659380" algn="l"/>
                <a:tab pos="3028315" algn="l"/>
                <a:tab pos="4299585" algn="l"/>
                <a:tab pos="5153025" algn="l"/>
                <a:tab pos="5678805" algn="l"/>
                <a:tab pos="6824345" algn="l"/>
                <a:tab pos="7911465" algn="l"/>
                <a:tab pos="8281670" algn="l"/>
              </a:tabLst>
            </a:pPr>
            <a:r>
              <a:rPr sz="2200" spc="-5" dirty="0">
                <a:latin typeface="Arial"/>
                <a:cs typeface="Arial"/>
              </a:rPr>
              <a:t>A	pro</a:t>
            </a:r>
            <a:r>
              <a:rPr sz="2200" spc="10" dirty="0">
                <a:latin typeface="Arial"/>
                <a:cs typeface="Arial"/>
              </a:rPr>
              <a:t>g</a:t>
            </a:r>
            <a:r>
              <a:rPr sz="2200" spc="-5" dirty="0">
                <a:latin typeface="Arial"/>
                <a:cs typeface="Arial"/>
              </a:rPr>
              <a:t>r</a:t>
            </a:r>
            <a:r>
              <a:rPr sz="2200" spc="10" dirty="0">
                <a:latin typeface="Arial"/>
                <a:cs typeface="Arial"/>
              </a:rPr>
              <a:t>a</a:t>
            </a:r>
            <a:r>
              <a:rPr sz="2200" spc="-5" dirty="0">
                <a:latin typeface="Arial"/>
                <a:cs typeface="Arial"/>
              </a:rPr>
              <a:t>m</a:t>
            </a:r>
            <a:r>
              <a:rPr sz="2200" dirty="0">
                <a:latin typeface="Arial"/>
                <a:cs typeface="Arial"/>
              </a:rPr>
              <a:t>	c</a:t>
            </a:r>
            <a:r>
              <a:rPr sz="2200" spc="-5" dirty="0">
                <a:latin typeface="Arial"/>
                <a:cs typeface="Arial"/>
              </a:rPr>
              <a:t>on</a:t>
            </a:r>
            <a:r>
              <a:rPr sz="2200" dirty="0">
                <a:latin typeface="Arial"/>
                <a:cs typeface="Arial"/>
              </a:rPr>
              <a:t>s</a:t>
            </a:r>
            <a:r>
              <a:rPr sz="2200" spc="-5" dirty="0">
                <a:latin typeface="Arial"/>
                <a:cs typeface="Arial"/>
              </a:rPr>
              <a:t>i</a:t>
            </a:r>
            <a:r>
              <a:rPr sz="2200" dirty="0">
                <a:latin typeface="Arial"/>
                <a:cs typeface="Arial"/>
              </a:rPr>
              <a:t>s</a:t>
            </a:r>
            <a:r>
              <a:rPr sz="2200" spc="-20" dirty="0">
                <a:latin typeface="Arial"/>
                <a:cs typeface="Arial"/>
              </a:rPr>
              <a:t>t</a:t>
            </a:r>
            <a:r>
              <a:rPr sz="2200" spc="-5" dirty="0">
                <a:latin typeface="Arial"/>
                <a:cs typeface="Arial"/>
              </a:rPr>
              <a:t>s</a:t>
            </a:r>
            <a:r>
              <a:rPr sz="2200" dirty="0">
                <a:latin typeface="Arial"/>
                <a:cs typeface="Arial"/>
              </a:rPr>
              <a:t>	</a:t>
            </a:r>
            <a:r>
              <a:rPr sz="2200" spc="-5" dirty="0">
                <a:latin typeface="Arial"/>
                <a:cs typeface="Arial"/>
              </a:rPr>
              <a:t>of</a:t>
            </a:r>
            <a:r>
              <a:rPr sz="2200" dirty="0">
                <a:latin typeface="Arial"/>
                <a:cs typeface="Arial"/>
              </a:rPr>
              <a:t>	</a:t>
            </a:r>
            <a:r>
              <a:rPr sz="2200" spc="-15" dirty="0">
                <a:latin typeface="Arial"/>
                <a:cs typeface="Arial"/>
              </a:rPr>
              <a:t>m</a:t>
            </a:r>
            <a:r>
              <a:rPr sz="2200" spc="-5" dirty="0">
                <a:latin typeface="Arial"/>
                <a:cs typeface="Arial"/>
              </a:rPr>
              <a:t>odule</a:t>
            </a:r>
            <a:r>
              <a:rPr sz="2200" dirty="0">
                <a:latin typeface="Arial"/>
                <a:cs typeface="Arial"/>
              </a:rPr>
              <a:t>s</a:t>
            </a:r>
            <a:r>
              <a:rPr sz="2200" spc="-5" dirty="0">
                <a:latin typeface="Arial"/>
                <a:cs typeface="Arial"/>
              </a:rPr>
              <a:t>.</a:t>
            </a:r>
            <a:r>
              <a:rPr sz="2200" dirty="0">
                <a:latin typeface="Arial"/>
                <a:cs typeface="Arial"/>
              </a:rPr>
              <a:t>	</a:t>
            </a:r>
            <a:r>
              <a:rPr sz="2200" spc="5" dirty="0">
                <a:latin typeface="Arial"/>
                <a:cs typeface="Arial"/>
              </a:rPr>
              <a:t>U</a:t>
            </a:r>
            <a:r>
              <a:rPr sz="2200" dirty="0">
                <a:latin typeface="Arial"/>
                <a:cs typeface="Arial"/>
              </a:rPr>
              <a:t>s</a:t>
            </a:r>
            <a:r>
              <a:rPr sz="2200" spc="-5" dirty="0">
                <a:latin typeface="Arial"/>
                <a:cs typeface="Arial"/>
              </a:rPr>
              <a:t>ing</a:t>
            </a:r>
            <a:r>
              <a:rPr sz="2200" dirty="0">
                <a:latin typeface="Arial"/>
                <a:cs typeface="Arial"/>
              </a:rPr>
              <a:t>	</a:t>
            </a:r>
            <a:r>
              <a:rPr sz="2200" spc="-5" dirty="0">
                <a:latin typeface="Arial"/>
                <a:cs typeface="Arial"/>
              </a:rPr>
              <a:t>the</a:t>
            </a:r>
            <a:r>
              <a:rPr sz="2200" dirty="0">
                <a:latin typeface="Arial"/>
                <a:cs typeface="Arial"/>
              </a:rPr>
              <a:t>	</a:t>
            </a:r>
            <a:r>
              <a:rPr sz="2200" spc="-5" dirty="0">
                <a:latin typeface="Arial"/>
                <a:cs typeface="Arial"/>
              </a:rPr>
              <a:t>a</a:t>
            </a:r>
            <a:r>
              <a:rPr sz="2200" spc="-15" dirty="0">
                <a:latin typeface="Arial"/>
                <a:cs typeface="Arial"/>
              </a:rPr>
              <a:t>v</a:t>
            </a:r>
            <a:r>
              <a:rPr sz="2200" spc="-5" dirty="0">
                <a:latin typeface="Arial"/>
                <a:cs typeface="Arial"/>
              </a:rPr>
              <a:t>erage</a:t>
            </a:r>
            <a:r>
              <a:rPr sz="2200" dirty="0">
                <a:latin typeface="Arial"/>
                <a:cs typeface="Arial"/>
              </a:rPr>
              <a:t>	</a:t>
            </a:r>
            <a:r>
              <a:rPr sz="2200" spc="-5" dirty="0">
                <a:latin typeface="Arial"/>
                <a:cs typeface="Arial"/>
              </a:rPr>
              <a:t>n</a:t>
            </a:r>
            <a:r>
              <a:rPr sz="2200" spc="10" dirty="0">
                <a:latin typeface="Arial"/>
                <a:cs typeface="Arial"/>
              </a:rPr>
              <a:t>u</a:t>
            </a:r>
            <a:r>
              <a:rPr sz="2200" spc="-15" dirty="0">
                <a:latin typeface="Arial"/>
                <a:cs typeface="Arial"/>
              </a:rPr>
              <a:t>m</a:t>
            </a:r>
            <a:r>
              <a:rPr sz="2200" spc="10" dirty="0">
                <a:latin typeface="Arial"/>
                <a:cs typeface="Arial"/>
              </a:rPr>
              <a:t>b</a:t>
            </a:r>
            <a:r>
              <a:rPr sz="2200" spc="-5" dirty="0">
                <a:latin typeface="Arial"/>
                <a:cs typeface="Arial"/>
              </a:rPr>
              <a:t>er</a:t>
            </a:r>
            <a:r>
              <a:rPr sz="2200" dirty="0">
                <a:latin typeface="Arial"/>
                <a:cs typeface="Arial"/>
              </a:rPr>
              <a:t>	</a:t>
            </a:r>
            <a:r>
              <a:rPr sz="2200" spc="-5" dirty="0">
                <a:latin typeface="Arial"/>
                <a:cs typeface="Arial"/>
              </a:rPr>
              <a:t>of</a:t>
            </a:r>
            <a:r>
              <a:rPr sz="2200" dirty="0">
                <a:latin typeface="Arial"/>
                <a:cs typeface="Arial"/>
              </a:rPr>
              <a:t>	</a:t>
            </a:r>
            <a:r>
              <a:rPr sz="2200" spc="-5" dirty="0">
                <a:latin typeface="Arial"/>
                <a:cs typeface="Arial"/>
              </a:rPr>
              <a:t>li</a:t>
            </a:r>
            <a:r>
              <a:rPr sz="2200" spc="-15" dirty="0">
                <a:latin typeface="Arial"/>
                <a:cs typeface="Arial"/>
              </a:rPr>
              <a:t>v</a:t>
            </a:r>
            <a:r>
              <a:rPr sz="2200" spc="-5" dirty="0">
                <a:latin typeface="Arial"/>
                <a:cs typeface="Arial"/>
              </a:rPr>
              <a:t>e</a:t>
            </a:r>
            <a:endParaRPr sz="2200">
              <a:latin typeface="Arial"/>
              <a:cs typeface="Arial"/>
            </a:endParaRPr>
          </a:p>
        </p:txBody>
      </p:sp>
      <p:sp>
        <p:nvSpPr>
          <p:cNvPr id="7" name="object 7"/>
          <p:cNvSpPr txBox="1"/>
          <p:nvPr/>
        </p:nvSpPr>
        <p:spPr>
          <a:xfrm>
            <a:off x="749299" y="3682998"/>
            <a:ext cx="254381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Arial"/>
                <a:cs typeface="Arial"/>
              </a:rPr>
              <a:t>has been defined</a:t>
            </a:r>
            <a:r>
              <a:rPr sz="2200" spc="-40" dirty="0">
                <a:latin typeface="Arial"/>
                <a:cs typeface="Arial"/>
              </a:rPr>
              <a:t> </a:t>
            </a:r>
            <a:r>
              <a:rPr sz="2200" spc="-5" dirty="0">
                <a:latin typeface="Arial"/>
                <a:cs typeface="Arial"/>
              </a:rPr>
              <a:t>as</a:t>
            </a:r>
            <a:endParaRPr sz="2200">
              <a:latin typeface="Arial"/>
              <a:cs typeface="Arial"/>
            </a:endParaRPr>
          </a:p>
        </p:txBody>
      </p:sp>
      <p:sp>
        <p:nvSpPr>
          <p:cNvPr id="8" name="object 8"/>
          <p:cNvSpPr/>
          <p:nvPr/>
        </p:nvSpPr>
        <p:spPr>
          <a:xfrm>
            <a:off x="2025395" y="3401567"/>
            <a:ext cx="525780" cy="0"/>
          </a:xfrm>
          <a:custGeom>
            <a:avLst/>
            <a:gdLst/>
            <a:ahLst/>
            <a:cxnLst/>
            <a:rect l="l" t="t" r="r" b="b"/>
            <a:pathLst>
              <a:path w="525780">
                <a:moveTo>
                  <a:pt x="0" y="0"/>
                </a:moveTo>
                <a:lnTo>
                  <a:pt x="525779" y="0"/>
                </a:lnTo>
              </a:path>
            </a:pathLst>
          </a:custGeom>
          <a:ln w="11045">
            <a:solidFill>
              <a:srgbClr val="000000"/>
            </a:solidFill>
          </a:ln>
        </p:spPr>
        <p:txBody>
          <a:bodyPr wrap="square" lIns="0" tIns="0" rIns="0" bIns="0" rtlCol="0"/>
          <a:lstStyle/>
          <a:p>
            <a:endParaRPr/>
          </a:p>
        </p:txBody>
      </p:sp>
      <p:sp>
        <p:nvSpPr>
          <p:cNvPr id="9" name="object 9"/>
          <p:cNvSpPr txBox="1"/>
          <p:nvPr/>
        </p:nvSpPr>
        <p:spPr>
          <a:xfrm>
            <a:off x="749299" y="3356862"/>
            <a:ext cx="1825625" cy="360680"/>
          </a:xfrm>
          <a:prstGeom prst="rect">
            <a:avLst/>
          </a:prstGeom>
        </p:spPr>
        <p:txBody>
          <a:bodyPr vert="horz" wrap="square" lIns="0" tIns="12065" rIns="0" bIns="0" rtlCol="0">
            <a:spAutoFit/>
          </a:bodyPr>
          <a:lstStyle/>
          <a:p>
            <a:pPr marL="12700">
              <a:lnSpc>
                <a:spcPct val="100000"/>
              </a:lnSpc>
              <a:spcBef>
                <a:spcPts val="95"/>
              </a:spcBef>
              <a:tabLst>
                <a:tab pos="1268095" algn="l"/>
              </a:tabLst>
            </a:pPr>
            <a:r>
              <a:rPr sz="3300" spc="-7" baseline="1262" dirty="0">
                <a:latin typeface="Arial"/>
                <a:cs typeface="Arial"/>
              </a:rPr>
              <a:t>variables	</a:t>
            </a:r>
            <a:r>
              <a:rPr sz="2100" spc="30" dirty="0">
                <a:latin typeface="Times New Roman"/>
                <a:cs typeface="Times New Roman"/>
              </a:rPr>
              <a:t>(</a:t>
            </a:r>
            <a:r>
              <a:rPr sz="2100" i="1" spc="30" dirty="0">
                <a:latin typeface="Times New Roman"/>
                <a:cs typeface="Times New Roman"/>
              </a:rPr>
              <a:t>LV</a:t>
            </a:r>
            <a:r>
              <a:rPr sz="2100" i="1" spc="-265" dirty="0">
                <a:latin typeface="Times New Roman"/>
                <a:cs typeface="Times New Roman"/>
              </a:rPr>
              <a:t> </a:t>
            </a:r>
            <a:r>
              <a:rPr sz="2100" spc="-5" dirty="0">
                <a:latin typeface="Times New Roman"/>
                <a:cs typeface="Times New Roman"/>
              </a:rPr>
              <a:t>)</a:t>
            </a:r>
            <a:endParaRPr sz="2100">
              <a:latin typeface="Times New Roman"/>
              <a:cs typeface="Times New Roman"/>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111</a:t>
            </a:fld>
            <a:endParaRPr dirty="0"/>
          </a:p>
        </p:txBody>
      </p:sp>
      <p:sp>
        <p:nvSpPr>
          <p:cNvPr id="12" name="object 12"/>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0" name="object 10"/>
          <p:cNvSpPr txBox="1"/>
          <p:nvPr/>
        </p:nvSpPr>
        <p:spPr>
          <a:xfrm>
            <a:off x="2767074" y="3278817"/>
            <a:ext cx="6695440" cy="457834"/>
          </a:xfrm>
          <a:prstGeom prst="rect">
            <a:avLst/>
          </a:prstGeom>
        </p:spPr>
        <p:txBody>
          <a:bodyPr vert="horz" wrap="square" lIns="0" tIns="17145" rIns="0" bIns="0" rtlCol="0">
            <a:spAutoFit/>
          </a:bodyPr>
          <a:lstStyle/>
          <a:p>
            <a:pPr marL="12700">
              <a:lnSpc>
                <a:spcPct val="100000"/>
              </a:lnSpc>
              <a:spcBef>
                <a:spcPts val="135"/>
              </a:spcBef>
            </a:pPr>
            <a:r>
              <a:rPr sz="3300" spc="-7" baseline="2525" dirty="0">
                <a:latin typeface="Arial"/>
                <a:cs typeface="Arial"/>
              </a:rPr>
              <a:t>and </a:t>
            </a:r>
            <a:r>
              <a:rPr sz="3300" baseline="2525" dirty="0">
                <a:latin typeface="Arial"/>
                <a:cs typeface="Arial"/>
              </a:rPr>
              <a:t>average </a:t>
            </a:r>
            <a:r>
              <a:rPr sz="3300" spc="-7" baseline="2525" dirty="0">
                <a:latin typeface="Arial"/>
                <a:cs typeface="Arial"/>
              </a:rPr>
              <a:t>life </a:t>
            </a:r>
            <a:r>
              <a:rPr sz="3300" baseline="2525" dirty="0">
                <a:latin typeface="Arial"/>
                <a:cs typeface="Arial"/>
              </a:rPr>
              <a:t>variables </a:t>
            </a:r>
            <a:r>
              <a:rPr sz="2650" spc="-50" dirty="0">
                <a:latin typeface="Times New Roman"/>
                <a:cs typeface="Times New Roman"/>
              </a:rPr>
              <a:t>(</a:t>
            </a:r>
            <a:r>
              <a:rPr sz="2800" i="1" spc="-50" dirty="0">
                <a:latin typeface="Symbol"/>
                <a:cs typeface="Symbol"/>
              </a:rPr>
              <a:t></a:t>
            </a:r>
            <a:r>
              <a:rPr sz="2800" i="1" spc="-50" dirty="0">
                <a:latin typeface="Times New Roman"/>
                <a:cs typeface="Times New Roman"/>
              </a:rPr>
              <a:t> </a:t>
            </a:r>
            <a:r>
              <a:rPr sz="2650" spc="114" dirty="0">
                <a:latin typeface="Times New Roman"/>
                <a:cs typeface="Times New Roman"/>
              </a:rPr>
              <a:t>)</a:t>
            </a:r>
            <a:r>
              <a:rPr sz="3300" spc="172" baseline="2525" dirty="0">
                <a:latin typeface="Arial"/>
                <a:cs typeface="Arial"/>
              </a:rPr>
              <a:t>, </a:t>
            </a:r>
            <a:r>
              <a:rPr sz="3300" baseline="2525" dirty="0">
                <a:latin typeface="Arial"/>
                <a:cs typeface="Arial"/>
              </a:rPr>
              <a:t>the </a:t>
            </a:r>
            <a:r>
              <a:rPr sz="3300" spc="-7" baseline="2525" dirty="0">
                <a:latin typeface="Arial"/>
                <a:cs typeface="Arial"/>
              </a:rPr>
              <a:t>module</a:t>
            </a:r>
            <a:r>
              <a:rPr sz="3300" spc="622" baseline="2525" dirty="0">
                <a:latin typeface="Arial"/>
                <a:cs typeface="Arial"/>
              </a:rPr>
              <a:t> </a:t>
            </a:r>
            <a:r>
              <a:rPr sz="3300" spc="-7" baseline="2525" dirty="0">
                <a:latin typeface="Arial"/>
                <a:cs typeface="Arial"/>
              </a:rPr>
              <a:t>weakness</a:t>
            </a:r>
            <a:endParaRPr sz="3300" baseline="2525">
              <a:latin typeface="Arial"/>
              <a:cs typeface="Arial"/>
            </a:endParaRPr>
          </a:p>
        </p:txBody>
      </p:sp>
      <p:pic>
        <p:nvPicPr>
          <p:cNvPr id="13"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4206226" y="4204708"/>
            <a:ext cx="1420495" cy="0"/>
          </a:xfrm>
          <a:custGeom>
            <a:avLst/>
            <a:gdLst/>
            <a:ahLst/>
            <a:cxnLst/>
            <a:rect l="l" t="t" r="r" b="b"/>
            <a:pathLst>
              <a:path w="1420495">
                <a:moveTo>
                  <a:pt x="0" y="0"/>
                </a:moveTo>
                <a:lnTo>
                  <a:pt x="1420371" y="0"/>
                </a:lnTo>
              </a:path>
            </a:pathLst>
          </a:custGeom>
          <a:ln w="15142">
            <a:solidFill>
              <a:srgbClr val="000000"/>
            </a:solidFill>
          </a:ln>
        </p:spPr>
        <p:txBody>
          <a:bodyPr wrap="square" lIns="0" tIns="0" rIns="0" bIns="0" rtlCol="0"/>
          <a:lstStyle/>
          <a:p>
            <a:endParaRPr/>
          </a:p>
        </p:txBody>
      </p:sp>
      <p:sp>
        <p:nvSpPr>
          <p:cNvPr id="5" name="object 5"/>
          <p:cNvSpPr txBox="1"/>
          <p:nvPr/>
        </p:nvSpPr>
        <p:spPr>
          <a:xfrm>
            <a:off x="4774182" y="4204587"/>
            <a:ext cx="289560" cy="464184"/>
          </a:xfrm>
          <a:prstGeom prst="rect">
            <a:avLst/>
          </a:prstGeom>
        </p:spPr>
        <p:txBody>
          <a:bodyPr vert="horz" wrap="square" lIns="0" tIns="15875" rIns="0" bIns="0" rtlCol="0">
            <a:spAutoFit/>
          </a:bodyPr>
          <a:lstStyle/>
          <a:p>
            <a:pPr marL="12700">
              <a:lnSpc>
                <a:spcPct val="100000"/>
              </a:lnSpc>
              <a:spcBef>
                <a:spcPts val="125"/>
              </a:spcBef>
            </a:pPr>
            <a:r>
              <a:rPr sz="2850" i="1" spc="15" dirty="0">
                <a:latin typeface="Times New Roman"/>
                <a:cs typeface="Times New Roman"/>
              </a:rPr>
              <a:t>m</a:t>
            </a:r>
            <a:endParaRPr sz="285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112</a:t>
            </a:fld>
            <a:endParaRPr dirty="0"/>
          </a:p>
        </p:txBody>
      </p:sp>
      <p:sp>
        <p:nvSpPr>
          <p:cNvPr id="14" name="object 1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6" name="object 6"/>
          <p:cNvSpPr txBox="1"/>
          <p:nvPr/>
        </p:nvSpPr>
        <p:spPr>
          <a:xfrm>
            <a:off x="5456933" y="3753483"/>
            <a:ext cx="165735" cy="464184"/>
          </a:xfrm>
          <a:prstGeom prst="rect">
            <a:avLst/>
          </a:prstGeom>
        </p:spPr>
        <p:txBody>
          <a:bodyPr vert="horz" wrap="square" lIns="0" tIns="15875" rIns="0" bIns="0" rtlCol="0">
            <a:spAutoFit/>
          </a:bodyPr>
          <a:lstStyle/>
          <a:p>
            <a:pPr marL="12700">
              <a:lnSpc>
                <a:spcPct val="100000"/>
              </a:lnSpc>
              <a:spcBef>
                <a:spcPts val="125"/>
              </a:spcBef>
            </a:pPr>
            <a:r>
              <a:rPr sz="2850" spc="-1750" dirty="0">
                <a:latin typeface="Verdana"/>
                <a:cs typeface="Verdana"/>
              </a:rPr>
              <a:t></a:t>
            </a:r>
            <a:endParaRPr sz="2850">
              <a:latin typeface="Verdana"/>
              <a:cs typeface="Verdana"/>
            </a:endParaRPr>
          </a:p>
        </p:txBody>
      </p:sp>
      <p:sp>
        <p:nvSpPr>
          <p:cNvPr id="7" name="object 7"/>
          <p:cNvSpPr txBox="1"/>
          <p:nvPr/>
        </p:nvSpPr>
        <p:spPr>
          <a:xfrm>
            <a:off x="5456933" y="3249039"/>
            <a:ext cx="165735" cy="464184"/>
          </a:xfrm>
          <a:prstGeom prst="rect">
            <a:avLst/>
          </a:prstGeom>
        </p:spPr>
        <p:txBody>
          <a:bodyPr vert="horz" wrap="square" lIns="0" tIns="15875" rIns="0" bIns="0" rtlCol="0">
            <a:spAutoFit/>
          </a:bodyPr>
          <a:lstStyle/>
          <a:p>
            <a:pPr marL="12700">
              <a:lnSpc>
                <a:spcPct val="100000"/>
              </a:lnSpc>
              <a:spcBef>
                <a:spcPts val="125"/>
              </a:spcBef>
            </a:pPr>
            <a:r>
              <a:rPr sz="2850" spc="-1750" dirty="0">
                <a:latin typeface="Verdana"/>
                <a:cs typeface="Verdana"/>
              </a:rPr>
              <a:t></a:t>
            </a:r>
            <a:endParaRPr sz="2850">
              <a:latin typeface="Verdana"/>
              <a:cs typeface="Verdana"/>
            </a:endParaRPr>
          </a:p>
        </p:txBody>
      </p:sp>
      <p:sp>
        <p:nvSpPr>
          <p:cNvPr id="8" name="object 8"/>
          <p:cNvSpPr txBox="1"/>
          <p:nvPr/>
        </p:nvSpPr>
        <p:spPr>
          <a:xfrm>
            <a:off x="4181854" y="3104259"/>
            <a:ext cx="469900" cy="464184"/>
          </a:xfrm>
          <a:prstGeom prst="rect">
            <a:avLst/>
          </a:prstGeom>
        </p:spPr>
        <p:txBody>
          <a:bodyPr vert="horz" wrap="square" lIns="0" tIns="15875" rIns="0" bIns="0" rtlCol="0">
            <a:spAutoFit/>
          </a:bodyPr>
          <a:lstStyle/>
          <a:p>
            <a:pPr marL="38100">
              <a:lnSpc>
                <a:spcPct val="100000"/>
              </a:lnSpc>
              <a:spcBef>
                <a:spcPts val="125"/>
              </a:spcBef>
            </a:pPr>
            <a:r>
              <a:rPr sz="4275" spc="-2625" baseline="-22417" dirty="0">
                <a:latin typeface="Verdana"/>
                <a:cs typeface="Verdana"/>
              </a:rPr>
              <a:t></a:t>
            </a:r>
            <a:r>
              <a:rPr sz="4275" spc="-442" baseline="-22417" dirty="0">
                <a:latin typeface="Verdana"/>
                <a:cs typeface="Verdana"/>
              </a:rPr>
              <a:t> </a:t>
            </a:r>
            <a:r>
              <a:rPr sz="1650" i="1" spc="20" dirty="0">
                <a:latin typeface="Times New Roman"/>
                <a:cs typeface="Times New Roman"/>
              </a:rPr>
              <a:t>m</a:t>
            </a:r>
            <a:endParaRPr sz="1650">
              <a:latin typeface="Times New Roman"/>
              <a:cs typeface="Times New Roman"/>
            </a:endParaRPr>
          </a:p>
        </p:txBody>
      </p:sp>
      <p:sp>
        <p:nvSpPr>
          <p:cNvPr id="9" name="object 9"/>
          <p:cNvSpPr txBox="1"/>
          <p:nvPr/>
        </p:nvSpPr>
        <p:spPr>
          <a:xfrm>
            <a:off x="4181854" y="3438015"/>
            <a:ext cx="1466215" cy="464184"/>
          </a:xfrm>
          <a:prstGeom prst="rect">
            <a:avLst/>
          </a:prstGeom>
        </p:spPr>
        <p:txBody>
          <a:bodyPr vert="horz" wrap="square" lIns="0" tIns="15875" rIns="0" bIns="0" rtlCol="0">
            <a:spAutoFit/>
          </a:bodyPr>
          <a:lstStyle/>
          <a:p>
            <a:pPr marL="38100">
              <a:lnSpc>
                <a:spcPct val="100000"/>
              </a:lnSpc>
              <a:spcBef>
                <a:spcPts val="125"/>
              </a:spcBef>
            </a:pPr>
            <a:r>
              <a:rPr sz="4275" spc="-2625" baseline="-6822" dirty="0">
                <a:latin typeface="Verdana"/>
                <a:cs typeface="Verdana"/>
              </a:rPr>
              <a:t></a:t>
            </a:r>
            <a:r>
              <a:rPr sz="4275" spc="-772" baseline="-6822" dirty="0">
                <a:latin typeface="Verdana"/>
                <a:cs typeface="Verdana"/>
              </a:rPr>
              <a:t> </a:t>
            </a:r>
            <a:r>
              <a:rPr sz="2850" spc="15" dirty="0">
                <a:latin typeface="Symbol"/>
                <a:cs typeface="Symbol"/>
              </a:rPr>
              <a:t></a:t>
            </a:r>
            <a:r>
              <a:rPr sz="2850" spc="15" dirty="0">
                <a:latin typeface="Times New Roman"/>
                <a:cs typeface="Times New Roman"/>
              </a:rPr>
              <a:t> </a:t>
            </a:r>
            <a:r>
              <a:rPr sz="2850" i="1" spc="105" dirty="0">
                <a:latin typeface="Times New Roman"/>
                <a:cs typeface="Times New Roman"/>
              </a:rPr>
              <a:t>WM</a:t>
            </a:r>
            <a:r>
              <a:rPr sz="2475" i="1" spc="157" baseline="-23569" dirty="0">
                <a:latin typeface="Times New Roman"/>
                <a:cs typeface="Times New Roman"/>
              </a:rPr>
              <a:t>i</a:t>
            </a:r>
            <a:r>
              <a:rPr sz="2475" i="1" spc="-315" baseline="-23569" dirty="0">
                <a:latin typeface="Times New Roman"/>
                <a:cs typeface="Times New Roman"/>
              </a:rPr>
              <a:t> </a:t>
            </a:r>
            <a:r>
              <a:rPr sz="4275" spc="-2625" baseline="-6822" dirty="0">
                <a:latin typeface="Verdana"/>
                <a:cs typeface="Verdana"/>
              </a:rPr>
              <a:t></a:t>
            </a:r>
            <a:endParaRPr sz="4275" baseline="-6822">
              <a:latin typeface="Verdana"/>
              <a:cs typeface="Verdana"/>
            </a:endParaRPr>
          </a:p>
        </p:txBody>
      </p:sp>
      <p:sp>
        <p:nvSpPr>
          <p:cNvPr id="10" name="object 10"/>
          <p:cNvSpPr txBox="1"/>
          <p:nvPr/>
        </p:nvSpPr>
        <p:spPr>
          <a:xfrm>
            <a:off x="3259834" y="3651375"/>
            <a:ext cx="1466215" cy="464184"/>
          </a:xfrm>
          <a:prstGeom prst="rect">
            <a:avLst/>
          </a:prstGeom>
        </p:spPr>
        <p:txBody>
          <a:bodyPr vert="horz" wrap="square" lIns="0" tIns="15875" rIns="0" bIns="0" rtlCol="0">
            <a:spAutoFit/>
          </a:bodyPr>
          <a:lstStyle/>
          <a:p>
            <a:pPr marL="38100">
              <a:lnSpc>
                <a:spcPct val="100000"/>
              </a:lnSpc>
              <a:spcBef>
                <a:spcPts val="125"/>
              </a:spcBef>
            </a:pPr>
            <a:r>
              <a:rPr sz="4275" i="1" spc="22" baseline="-40935" dirty="0">
                <a:latin typeface="Times New Roman"/>
                <a:cs typeface="Times New Roman"/>
              </a:rPr>
              <a:t>WP </a:t>
            </a:r>
            <a:r>
              <a:rPr sz="4275" spc="22" baseline="-40935" dirty="0">
                <a:latin typeface="Symbol"/>
                <a:cs typeface="Symbol"/>
              </a:rPr>
              <a:t></a:t>
            </a:r>
            <a:r>
              <a:rPr sz="4275" spc="22" baseline="-40935" dirty="0">
                <a:latin typeface="Times New Roman"/>
                <a:cs typeface="Times New Roman"/>
              </a:rPr>
              <a:t> </a:t>
            </a:r>
            <a:r>
              <a:rPr sz="4275" spc="-2625" baseline="-15594" dirty="0">
                <a:latin typeface="Verdana"/>
                <a:cs typeface="Verdana"/>
              </a:rPr>
              <a:t></a:t>
            </a:r>
            <a:r>
              <a:rPr sz="4275" spc="-1072" baseline="-15594" dirty="0">
                <a:latin typeface="Verdana"/>
                <a:cs typeface="Verdana"/>
              </a:rPr>
              <a:t> </a:t>
            </a:r>
            <a:r>
              <a:rPr sz="1650" i="1" spc="25" dirty="0">
                <a:latin typeface="Times New Roman"/>
                <a:cs typeface="Times New Roman"/>
              </a:rPr>
              <a:t>i</a:t>
            </a:r>
            <a:r>
              <a:rPr sz="1650" spc="25" dirty="0">
                <a:latin typeface="Symbol"/>
                <a:cs typeface="Symbol"/>
              </a:rPr>
              <a:t></a:t>
            </a:r>
            <a:r>
              <a:rPr sz="1650" spc="25" dirty="0">
                <a:latin typeface="Times New Roman"/>
                <a:cs typeface="Times New Roman"/>
              </a:rPr>
              <a:t>1</a:t>
            </a:r>
            <a:endParaRPr sz="1650">
              <a:latin typeface="Times New Roman"/>
              <a:cs typeface="Times New Roman"/>
            </a:endParaRPr>
          </a:p>
        </p:txBody>
      </p:sp>
      <p:sp>
        <p:nvSpPr>
          <p:cNvPr id="11" name="object 11"/>
          <p:cNvSpPr txBox="1"/>
          <p:nvPr/>
        </p:nvSpPr>
        <p:spPr>
          <a:xfrm>
            <a:off x="825493" y="1960879"/>
            <a:ext cx="8331200" cy="695960"/>
          </a:xfrm>
          <a:prstGeom prst="rect">
            <a:avLst/>
          </a:prstGeom>
        </p:spPr>
        <p:txBody>
          <a:bodyPr vert="horz" wrap="square" lIns="0" tIns="12065" rIns="0" bIns="0" rtlCol="0">
            <a:spAutoFit/>
          </a:bodyPr>
          <a:lstStyle/>
          <a:p>
            <a:pPr marL="12700" marR="5080">
              <a:lnSpc>
                <a:spcPct val="100000"/>
              </a:lnSpc>
              <a:spcBef>
                <a:spcPts val="95"/>
              </a:spcBef>
            </a:pPr>
            <a:r>
              <a:rPr sz="2200" spc="-5" dirty="0">
                <a:solidFill>
                  <a:srgbClr val="003265"/>
                </a:solidFill>
                <a:latin typeface="Arial"/>
                <a:cs typeface="Arial"/>
              </a:rPr>
              <a:t>A program is normally a combination of various modules, hence  program </a:t>
            </a:r>
            <a:r>
              <a:rPr sz="2200" dirty="0">
                <a:solidFill>
                  <a:srgbClr val="003265"/>
                </a:solidFill>
                <a:latin typeface="Arial"/>
                <a:cs typeface="Arial"/>
              </a:rPr>
              <a:t>weakness </a:t>
            </a:r>
            <a:r>
              <a:rPr sz="2200" spc="-5" dirty="0">
                <a:solidFill>
                  <a:srgbClr val="003265"/>
                </a:solidFill>
                <a:latin typeface="Arial"/>
                <a:cs typeface="Arial"/>
              </a:rPr>
              <a:t>can be a useful measure </a:t>
            </a:r>
            <a:r>
              <a:rPr sz="2200" dirty="0">
                <a:solidFill>
                  <a:srgbClr val="003265"/>
                </a:solidFill>
                <a:latin typeface="Arial"/>
                <a:cs typeface="Arial"/>
              </a:rPr>
              <a:t>and </a:t>
            </a:r>
            <a:r>
              <a:rPr sz="2200" spc="-5" dirty="0">
                <a:solidFill>
                  <a:srgbClr val="003265"/>
                </a:solidFill>
                <a:latin typeface="Arial"/>
                <a:cs typeface="Arial"/>
              </a:rPr>
              <a:t>is defined</a:t>
            </a:r>
            <a:r>
              <a:rPr sz="2200" spc="70" dirty="0">
                <a:solidFill>
                  <a:srgbClr val="003265"/>
                </a:solidFill>
                <a:latin typeface="Arial"/>
                <a:cs typeface="Arial"/>
              </a:rPr>
              <a:t> </a:t>
            </a:r>
            <a:r>
              <a:rPr sz="2200" spc="-5" dirty="0">
                <a:solidFill>
                  <a:srgbClr val="003265"/>
                </a:solidFill>
                <a:latin typeface="Arial"/>
                <a:cs typeface="Arial"/>
              </a:rPr>
              <a:t>as:</a:t>
            </a:r>
            <a:endParaRPr sz="2200">
              <a:latin typeface="Arial"/>
              <a:cs typeface="Arial"/>
            </a:endParaRPr>
          </a:p>
        </p:txBody>
      </p:sp>
      <p:graphicFrame>
        <p:nvGraphicFramePr>
          <p:cNvPr id="12" name="object 12"/>
          <p:cNvGraphicFramePr>
            <a:graphicFrameLocks noGrp="1"/>
          </p:cNvGraphicFramePr>
          <p:nvPr/>
        </p:nvGraphicFramePr>
        <p:xfrm>
          <a:off x="806443" y="4947815"/>
          <a:ext cx="7239634" cy="1286255"/>
        </p:xfrm>
        <a:graphic>
          <a:graphicData uri="http://schemas.openxmlformats.org/drawingml/2006/table">
            <a:tbl>
              <a:tblPr firstRow="1" bandRow="1">
                <a:tableStyleId>{2D5ABB26-0587-4C30-8999-92F81FD0307C}</a:tableStyleId>
              </a:tblPr>
              <a:tblGrid>
                <a:gridCol w="1365250">
                  <a:extLst>
                    <a:ext uri="{9D8B030D-6E8A-4147-A177-3AD203B41FA5}">
                      <a16:colId xmlns:a16="http://schemas.microsoft.com/office/drawing/2014/main" val="20000"/>
                    </a:ext>
                  </a:extLst>
                </a:gridCol>
                <a:gridCol w="1221739">
                  <a:extLst>
                    <a:ext uri="{9D8B030D-6E8A-4147-A177-3AD203B41FA5}">
                      <a16:colId xmlns:a16="http://schemas.microsoft.com/office/drawing/2014/main" val="20001"/>
                    </a:ext>
                  </a:extLst>
                </a:gridCol>
                <a:gridCol w="4652645">
                  <a:extLst>
                    <a:ext uri="{9D8B030D-6E8A-4147-A177-3AD203B41FA5}">
                      <a16:colId xmlns:a16="http://schemas.microsoft.com/office/drawing/2014/main" val="20002"/>
                    </a:ext>
                  </a:extLst>
                </a:gridCol>
              </a:tblGrid>
              <a:tr h="418959">
                <a:tc>
                  <a:txBody>
                    <a:bodyPr/>
                    <a:lstStyle/>
                    <a:p>
                      <a:pPr marL="31750">
                        <a:lnSpc>
                          <a:spcPts val="2135"/>
                        </a:lnSpc>
                      </a:pPr>
                      <a:r>
                        <a:rPr sz="2200" spc="-5" dirty="0">
                          <a:solidFill>
                            <a:srgbClr val="003265"/>
                          </a:solidFill>
                          <a:latin typeface="Arial"/>
                          <a:cs typeface="Arial"/>
                        </a:rPr>
                        <a:t>where,</a:t>
                      </a:r>
                      <a:endParaRPr sz="2200">
                        <a:latin typeface="Arial"/>
                        <a:cs typeface="Arial"/>
                      </a:endParaRPr>
                    </a:p>
                  </a:txBody>
                  <a:tcPr marL="0" marR="0" marT="0" marB="0"/>
                </a:tc>
                <a:tc>
                  <a:txBody>
                    <a:bodyPr/>
                    <a:lstStyle/>
                    <a:p>
                      <a:pPr marL="495300">
                        <a:lnSpc>
                          <a:spcPts val="2135"/>
                        </a:lnSpc>
                      </a:pPr>
                      <a:r>
                        <a:rPr sz="2200" spc="-10" dirty="0">
                          <a:solidFill>
                            <a:srgbClr val="003265"/>
                          </a:solidFill>
                          <a:latin typeface="Arial"/>
                          <a:cs typeface="Arial"/>
                        </a:rPr>
                        <a:t>WM</a:t>
                      </a:r>
                      <a:r>
                        <a:rPr sz="2250" spc="-15" baseline="-22222" dirty="0">
                          <a:solidFill>
                            <a:srgbClr val="003265"/>
                          </a:solidFill>
                          <a:latin typeface="Arial"/>
                          <a:cs typeface="Arial"/>
                        </a:rPr>
                        <a:t>i</a:t>
                      </a:r>
                      <a:endParaRPr sz="2250" baseline="-22222">
                        <a:latin typeface="Arial"/>
                        <a:cs typeface="Arial"/>
                      </a:endParaRPr>
                    </a:p>
                  </a:txBody>
                  <a:tcPr marL="0" marR="0" marT="0" marB="0"/>
                </a:tc>
                <a:tc>
                  <a:txBody>
                    <a:bodyPr/>
                    <a:lstStyle/>
                    <a:p>
                      <a:pPr marL="187960">
                        <a:lnSpc>
                          <a:spcPts val="2135"/>
                        </a:lnSpc>
                      </a:pPr>
                      <a:r>
                        <a:rPr sz="2200" spc="-5" dirty="0">
                          <a:solidFill>
                            <a:srgbClr val="003265"/>
                          </a:solidFill>
                          <a:latin typeface="Arial"/>
                          <a:cs typeface="Arial"/>
                        </a:rPr>
                        <a:t>: weakness of </a:t>
                      </a:r>
                      <a:r>
                        <a:rPr sz="2200" i="1" spc="-5" dirty="0">
                          <a:solidFill>
                            <a:srgbClr val="003265"/>
                          </a:solidFill>
                          <a:latin typeface="Arial"/>
                          <a:cs typeface="Arial"/>
                        </a:rPr>
                        <a:t>i</a:t>
                      </a:r>
                      <a:r>
                        <a:rPr sz="2200" spc="-5" dirty="0">
                          <a:solidFill>
                            <a:srgbClr val="003265"/>
                          </a:solidFill>
                          <a:latin typeface="Arial"/>
                          <a:cs typeface="Arial"/>
                        </a:rPr>
                        <a:t>th</a:t>
                      </a:r>
                      <a:r>
                        <a:rPr sz="2200" spc="10" dirty="0">
                          <a:solidFill>
                            <a:srgbClr val="003265"/>
                          </a:solidFill>
                          <a:latin typeface="Arial"/>
                          <a:cs typeface="Arial"/>
                        </a:rPr>
                        <a:t> </a:t>
                      </a:r>
                      <a:r>
                        <a:rPr sz="2200" spc="-5" dirty="0">
                          <a:solidFill>
                            <a:srgbClr val="003265"/>
                          </a:solidFill>
                          <a:latin typeface="Arial"/>
                          <a:cs typeface="Arial"/>
                        </a:rPr>
                        <a:t>module</a:t>
                      </a:r>
                      <a:endParaRPr sz="2200">
                        <a:latin typeface="Arial"/>
                        <a:cs typeface="Arial"/>
                      </a:endParaRPr>
                    </a:p>
                  </a:txBody>
                  <a:tcPr marL="0" marR="0" marT="0" marB="0"/>
                </a:tc>
                <a:extLst>
                  <a:ext uri="{0D108BD9-81ED-4DB2-BD59-A6C34878D82A}">
                    <a16:rowId xmlns:a16="http://schemas.microsoft.com/office/drawing/2014/main" val="10000"/>
                  </a:ext>
                </a:extLst>
              </a:tr>
              <a:tr h="867296">
                <a:tc>
                  <a:txBody>
                    <a:bodyPr/>
                    <a:lstStyle/>
                    <a:p>
                      <a:pPr>
                        <a:lnSpc>
                          <a:spcPct val="100000"/>
                        </a:lnSpc>
                      </a:pPr>
                      <a:endParaRPr sz="2100">
                        <a:latin typeface="Times New Roman"/>
                        <a:cs typeface="Times New Roman"/>
                      </a:endParaRPr>
                    </a:p>
                  </a:txBody>
                  <a:tcPr marL="0" marR="0" marT="0" marB="0"/>
                </a:tc>
                <a:tc>
                  <a:txBody>
                    <a:bodyPr/>
                    <a:lstStyle/>
                    <a:p>
                      <a:pPr marL="495300">
                        <a:lnSpc>
                          <a:spcPct val="100000"/>
                        </a:lnSpc>
                        <a:spcBef>
                          <a:spcPts val="155"/>
                        </a:spcBef>
                      </a:pPr>
                      <a:r>
                        <a:rPr sz="2200" spc="-5" dirty="0">
                          <a:solidFill>
                            <a:srgbClr val="003265"/>
                          </a:solidFill>
                          <a:latin typeface="Arial"/>
                          <a:cs typeface="Arial"/>
                        </a:rPr>
                        <a:t>WP</a:t>
                      </a:r>
                      <a:endParaRPr sz="2200">
                        <a:latin typeface="Arial"/>
                        <a:cs typeface="Arial"/>
                      </a:endParaRPr>
                    </a:p>
                    <a:p>
                      <a:pPr marL="495300">
                        <a:lnSpc>
                          <a:spcPts val="2600"/>
                        </a:lnSpc>
                        <a:spcBef>
                          <a:spcPts val="1335"/>
                        </a:spcBef>
                      </a:pPr>
                      <a:r>
                        <a:rPr sz="2200" i="1" dirty="0">
                          <a:solidFill>
                            <a:srgbClr val="003265"/>
                          </a:solidFill>
                          <a:latin typeface="Arial"/>
                          <a:cs typeface="Arial"/>
                        </a:rPr>
                        <a:t>m</a:t>
                      </a:r>
                      <a:endParaRPr sz="2200">
                        <a:latin typeface="Arial"/>
                        <a:cs typeface="Arial"/>
                      </a:endParaRPr>
                    </a:p>
                  </a:txBody>
                  <a:tcPr marL="0" marR="0" marT="19685" marB="0"/>
                </a:tc>
                <a:tc>
                  <a:txBody>
                    <a:bodyPr/>
                    <a:lstStyle/>
                    <a:p>
                      <a:pPr marL="187960">
                        <a:lnSpc>
                          <a:spcPct val="100000"/>
                        </a:lnSpc>
                        <a:spcBef>
                          <a:spcPts val="155"/>
                        </a:spcBef>
                      </a:pPr>
                      <a:r>
                        <a:rPr sz="2200" spc="-5" dirty="0">
                          <a:solidFill>
                            <a:srgbClr val="003265"/>
                          </a:solidFill>
                          <a:latin typeface="Arial"/>
                          <a:cs typeface="Arial"/>
                        </a:rPr>
                        <a:t>: weakness of the</a:t>
                      </a:r>
                      <a:r>
                        <a:rPr sz="2200" spc="10" dirty="0">
                          <a:solidFill>
                            <a:srgbClr val="003265"/>
                          </a:solidFill>
                          <a:latin typeface="Arial"/>
                          <a:cs typeface="Arial"/>
                        </a:rPr>
                        <a:t> </a:t>
                      </a:r>
                      <a:r>
                        <a:rPr sz="2200" dirty="0">
                          <a:solidFill>
                            <a:srgbClr val="003265"/>
                          </a:solidFill>
                          <a:latin typeface="Arial"/>
                          <a:cs typeface="Arial"/>
                        </a:rPr>
                        <a:t>program</a:t>
                      </a:r>
                      <a:endParaRPr sz="2200">
                        <a:latin typeface="Arial"/>
                        <a:cs typeface="Arial"/>
                      </a:endParaRPr>
                    </a:p>
                    <a:p>
                      <a:pPr marL="187960">
                        <a:lnSpc>
                          <a:spcPts val="2600"/>
                        </a:lnSpc>
                        <a:spcBef>
                          <a:spcPts val="1335"/>
                        </a:spcBef>
                      </a:pPr>
                      <a:r>
                        <a:rPr sz="2200" spc="-5" dirty="0">
                          <a:solidFill>
                            <a:srgbClr val="003265"/>
                          </a:solidFill>
                          <a:latin typeface="Arial"/>
                          <a:cs typeface="Arial"/>
                        </a:rPr>
                        <a:t>: number of modules in </a:t>
                      </a:r>
                      <a:r>
                        <a:rPr sz="2200" dirty="0">
                          <a:solidFill>
                            <a:srgbClr val="003265"/>
                          </a:solidFill>
                          <a:latin typeface="Arial"/>
                          <a:cs typeface="Arial"/>
                        </a:rPr>
                        <a:t>the</a:t>
                      </a:r>
                      <a:r>
                        <a:rPr sz="2200" spc="20" dirty="0">
                          <a:solidFill>
                            <a:srgbClr val="003265"/>
                          </a:solidFill>
                          <a:latin typeface="Arial"/>
                          <a:cs typeface="Arial"/>
                        </a:rPr>
                        <a:t> </a:t>
                      </a:r>
                      <a:r>
                        <a:rPr sz="2200" spc="-5" dirty="0">
                          <a:solidFill>
                            <a:srgbClr val="003265"/>
                          </a:solidFill>
                          <a:latin typeface="Arial"/>
                          <a:cs typeface="Arial"/>
                        </a:rPr>
                        <a:t>program</a:t>
                      </a:r>
                      <a:endParaRPr sz="2200">
                        <a:latin typeface="Arial"/>
                        <a:cs typeface="Arial"/>
                      </a:endParaRPr>
                    </a:p>
                  </a:txBody>
                  <a:tcPr marL="0" marR="0" marT="19685" marB="0"/>
                </a:tc>
                <a:extLst>
                  <a:ext uri="{0D108BD9-81ED-4DB2-BD59-A6C34878D82A}">
                    <a16:rowId xmlns:a16="http://schemas.microsoft.com/office/drawing/2014/main" val="10001"/>
                  </a:ext>
                </a:extLst>
              </a:tr>
            </a:tbl>
          </a:graphicData>
        </a:graphic>
      </p:graphicFrame>
      <p:pic>
        <p:nvPicPr>
          <p:cNvPr id="1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0337" y="2113279"/>
            <a:ext cx="8512175" cy="1486535"/>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0000FF"/>
                </a:solidFill>
                <a:uFill>
                  <a:solidFill>
                    <a:srgbClr val="0000FF"/>
                  </a:solidFill>
                </a:uFill>
                <a:latin typeface="Arial"/>
                <a:cs typeface="Arial"/>
              </a:rPr>
              <a:t>Example- </a:t>
            </a:r>
            <a:r>
              <a:rPr sz="2200" b="1" u="heavy" dirty="0">
                <a:solidFill>
                  <a:srgbClr val="0000FF"/>
                </a:solidFill>
                <a:uFill>
                  <a:solidFill>
                    <a:srgbClr val="0000FF"/>
                  </a:solidFill>
                </a:uFill>
                <a:latin typeface="Arial"/>
                <a:cs typeface="Arial"/>
              </a:rPr>
              <a:t>6.3</a:t>
            </a:r>
            <a:endParaRPr sz="2200">
              <a:latin typeface="Arial"/>
              <a:cs typeface="Arial"/>
            </a:endParaRPr>
          </a:p>
          <a:p>
            <a:pPr>
              <a:lnSpc>
                <a:spcPct val="100000"/>
              </a:lnSpc>
              <a:spcBef>
                <a:spcPts val="50"/>
              </a:spcBef>
            </a:pPr>
            <a:endParaRPr sz="1700">
              <a:latin typeface="Times New Roman"/>
              <a:cs typeface="Times New Roman"/>
            </a:endParaRPr>
          </a:p>
          <a:p>
            <a:pPr marL="12700" marR="5080">
              <a:lnSpc>
                <a:spcPct val="130000"/>
              </a:lnSpc>
              <a:tabLst>
                <a:tab pos="788035" algn="l"/>
                <a:tab pos="1595755" algn="l"/>
                <a:tab pos="2837815" algn="l"/>
                <a:tab pos="3441065" algn="l"/>
                <a:tab pos="4046220" algn="l"/>
                <a:tab pos="4728845" algn="l"/>
                <a:tab pos="5707380" algn="l"/>
                <a:tab pos="6170930" algn="l"/>
                <a:tab pos="6620509" algn="l"/>
                <a:tab pos="7753984" algn="l"/>
                <a:tab pos="8110855" algn="l"/>
              </a:tabLst>
            </a:pPr>
            <a:r>
              <a:rPr sz="2200" spc="-5" dirty="0">
                <a:latin typeface="Arial"/>
                <a:cs typeface="Arial"/>
              </a:rPr>
              <a:t>Consider a program </a:t>
            </a:r>
            <a:r>
              <a:rPr sz="2200" dirty="0">
                <a:latin typeface="Arial"/>
                <a:cs typeface="Arial"/>
              </a:rPr>
              <a:t>for </a:t>
            </a:r>
            <a:r>
              <a:rPr sz="2200" spc="-5" dirty="0">
                <a:latin typeface="Arial"/>
                <a:cs typeface="Arial"/>
              </a:rPr>
              <a:t>sorting and searching. The </a:t>
            </a:r>
            <a:r>
              <a:rPr sz="2200" dirty="0">
                <a:latin typeface="Arial"/>
                <a:cs typeface="Arial"/>
              </a:rPr>
              <a:t>program </a:t>
            </a:r>
            <a:r>
              <a:rPr sz="2200" spc="-5" dirty="0">
                <a:latin typeface="Arial"/>
                <a:cs typeface="Arial"/>
              </a:rPr>
              <a:t>sorts an  arr</a:t>
            </a:r>
            <a:r>
              <a:rPr sz="2200" spc="10" dirty="0">
                <a:latin typeface="Arial"/>
                <a:cs typeface="Arial"/>
              </a:rPr>
              <a:t>a</a:t>
            </a:r>
            <a:r>
              <a:rPr sz="2200" spc="-5" dirty="0">
                <a:latin typeface="Arial"/>
                <a:cs typeface="Arial"/>
              </a:rPr>
              <a:t>y</a:t>
            </a:r>
            <a:r>
              <a:rPr sz="2200" dirty="0">
                <a:latin typeface="Arial"/>
                <a:cs typeface="Arial"/>
              </a:rPr>
              <a:t>	</a:t>
            </a:r>
            <a:r>
              <a:rPr sz="2200" spc="-5" dirty="0">
                <a:latin typeface="Arial"/>
                <a:cs typeface="Arial"/>
              </a:rPr>
              <a:t>u</a:t>
            </a:r>
            <a:r>
              <a:rPr sz="2200" dirty="0">
                <a:latin typeface="Arial"/>
                <a:cs typeface="Arial"/>
              </a:rPr>
              <a:t>s</a:t>
            </a:r>
            <a:r>
              <a:rPr sz="2200" spc="-5" dirty="0">
                <a:latin typeface="Arial"/>
                <a:cs typeface="Arial"/>
              </a:rPr>
              <a:t>ing</a:t>
            </a:r>
            <a:r>
              <a:rPr sz="2200" dirty="0">
                <a:latin typeface="Arial"/>
                <a:cs typeface="Arial"/>
              </a:rPr>
              <a:t>	s</a:t>
            </a:r>
            <a:r>
              <a:rPr sz="2200" spc="-5" dirty="0">
                <a:latin typeface="Arial"/>
                <a:cs typeface="Arial"/>
              </a:rPr>
              <a:t>ele</a:t>
            </a:r>
            <a:r>
              <a:rPr sz="2200" dirty="0">
                <a:latin typeface="Arial"/>
                <a:cs typeface="Arial"/>
              </a:rPr>
              <a:t>c</a:t>
            </a:r>
            <a:r>
              <a:rPr sz="2200" spc="-20" dirty="0">
                <a:latin typeface="Arial"/>
                <a:cs typeface="Arial"/>
              </a:rPr>
              <a:t>t</a:t>
            </a:r>
            <a:r>
              <a:rPr sz="2200" spc="-5" dirty="0">
                <a:latin typeface="Arial"/>
                <a:cs typeface="Arial"/>
              </a:rPr>
              <a:t>ion</a:t>
            </a:r>
            <a:r>
              <a:rPr sz="2200" dirty="0">
                <a:latin typeface="Arial"/>
                <a:cs typeface="Arial"/>
              </a:rPr>
              <a:t>	</a:t>
            </a:r>
            <a:r>
              <a:rPr sz="2200" spc="-15" dirty="0">
                <a:latin typeface="Arial"/>
                <a:cs typeface="Arial"/>
              </a:rPr>
              <a:t>s</a:t>
            </a:r>
            <a:r>
              <a:rPr sz="2200" spc="-5" dirty="0">
                <a:latin typeface="Arial"/>
                <a:cs typeface="Arial"/>
              </a:rPr>
              <a:t>ort</a:t>
            </a:r>
            <a:r>
              <a:rPr sz="2200" dirty="0">
                <a:latin typeface="Arial"/>
                <a:cs typeface="Arial"/>
              </a:rPr>
              <a:t>	</a:t>
            </a:r>
            <a:r>
              <a:rPr sz="2200" spc="-5" dirty="0">
                <a:latin typeface="Arial"/>
                <a:cs typeface="Arial"/>
              </a:rPr>
              <a:t>and</a:t>
            </a:r>
            <a:r>
              <a:rPr sz="2200" dirty="0">
                <a:latin typeface="Arial"/>
                <a:cs typeface="Arial"/>
              </a:rPr>
              <a:t>	</a:t>
            </a:r>
            <a:r>
              <a:rPr sz="2200" spc="-5" dirty="0">
                <a:latin typeface="Arial"/>
                <a:cs typeface="Arial"/>
              </a:rPr>
              <a:t>than</a:t>
            </a:r>
            <a:r>
              <a:rPr sz="2200" dirty="0">
                <a:latin typeface="Arial"/>
                <a:cs typeface="Arial"/>
              </a:rPr>
              <a:t>	s</a:t>
            </a:r>
            <a:r>
              <a:rPr sz="2200" spc="-5" dirty="0">
                <a:latin typeface="Arial"/>
                <a:cs typeface="Arial"/>
              </a:rPr>
              <a:t>ear</a:t>
            </a:r>
            <a:r>
              <a:rPr sz="2200" dirty="0">
                <a:latin typeface="Arial"/>
                <a:cs typeface="Arial"/>
              </a:rPr>
              <a:t>c</a:t>
            </a:r>
            <a:r>
              <a:rPr sz="2200" spc="-5" dirty="0">
                <a:latin typeface="Arial"/>
                <a:cs typeface="Arial"/>
              </a:rPr>
              <a:t>h</a:t>
            </a:r>
            <a:r>
              <a:rPr sz="2200" dirty="0">
                <a:latin typeface="Arial"/>
                <a:cs typeface="Arial"/>
              </a:rPr>
              <a:t>	</a:t>
            </a:r>
            <a:r>
              <a:rPr sz="2200" spc="-5" dirty="0">
                <a:latin typeface="Arial"/>
                <a:cs typeface="Arial"/>
              </a:rPr>
              <a:t>f</a:t>
            </a:r>
            <a:r>
              <a:rPr sz="2200" spc="-15" dirty="0">
                <a:latin typeface="Arial"/>
                <a:cs typeface="Arial"/>
              </a:rPr>
              <a:t>o</a:t>
            </a:r>
            <a:r>
              <a:rPr sz="2200" spc="-5" dirty="0">
                <a:latin typeface="Arial"/>
                <a:cs typeface="Arial"/>
              </a:rPr>
              <a:t>r</a:t>
            </a:r>
            <a:r>
              <a:rPr sz="2200" dirty="0">
                <a:latin typeface="Arial"/>
                <a:cs typeface="Arial"/>
              </a:rPr>
              <a:t>	</a:t>
            </a:r>
            <a:r>
              <a:rPr sz="2200" spc="-5" dirty="0">
                <a:latin typeface="Arial"/>
                <a:cs typeface="Arial"/>
              </a:rPr>
              <a:t>an</a:t>
            </a:r>
            <a:r>
              <a:rPr sz="2200" dirty="0">
                <a:latin typeface="Arial"/>
                <a:cs typeface="Arial"/>
              </a:rPr>
              <a:t>	</a:t>
            </a:r>
            <a:r>
              <a:rPr sz="2200" spc="-5" dirty="0">
                <a:latin typeface="Arial"/>
                <a:cs typeface="Arial"/>
              </a:rPr>
              <a:t>ele</a:t>
            </a:r>
            <a:r>
              <a:rPr sz="2200" spc="-15" dirty="0">
                <a:latin typeface="Arial"/>
                <a:cs typeface="Arial"/>
              </a:rPr>
              <a:t>m</a:t>
            </a:r>
            <a:r>
              <a:rPr sz="2200" spc="10" dirty="0">
                <a:latin typeface="Arial"/>
                <a:cs typeface="Arial"/>
              </a:rPr>
              <a:t>e</a:t>
            </a:r>
            <a:r>
              <a:rPr sz="2200" spc="-5" dirty="0">
                <a:latin typeface="Arial"/>
                <a:cs typeface="Arial"/>
              </a:rPr>
              <a:t>nt</a:t>
            </a:r>
            <a:r>
              <a:rPr sz="2200" dirty="0">
                <a:latin typeface="Arial"/>
                <a:cs typeface="Arial"/>
              </a:rPr>
              <a:t>	</a:t>
            </a:r>
            <a:r>
              <a:rPr sz="2200" spc="-5" dirty="0">
                <a:latin typeface="Arial"/>
                <a:cs typeface="Arial"/>
              </a:rPr>
              <a:t>in</a:t>
            </a:r>
            <a:r>
              <a:rPr sz="2200" dirty="0">
                <a:latin typeface="Arial"/>
                <a:cs typeface="Arial"/>
              </a:rPr>
              <a:t>	</a:t>
            </a:r>
            <a:r>
              <a:rPr sz="2200" spc="-5" dirty="0">
                <a:latin typeface="Arial"/>
                <a:cs typeface="Arial"/>
              </a:rPr>
              <a:t>the</a:t>
            </a:r>
            <a:endParaRPr sz="2200">
              <a:latin typeface="Arial"/>
              <a:cs typeface="Arial"/>
            </a:endParaRPr>
          </a:p>
        </p:txBody>
      </p:sp>
      <p:sp>
        <p:nvSpPr>
          <p:cNvPr id="3" name="object 3"/>
          <p:cNvSpPr txBox="1"/>
          <p:nvPr/>
        </p:nvSpPr>
        <p:spPr>
          <a:xfrm>
            <a:off x="720337" y="3673854"/>
            <a:ext cx="8512175" cy="360680"/>
          </a:xfrm>
          <a:prstGeom prst="rect">
            <a:avLst/>
          </a:prstGeom>
        </p:spPr>
        <p:txBody>
          <a:bodyPr vert="horz" wrap="square" lIns="0" tIns="12065" rIns="0" bIns="0" rtlCol="0">
            <a:spAutoFit/>
          </a:bodyPr>
          <a:lstStyle/>
          <a:p>
            <a:pPr marL="12700">
              <a:lnSpc>
                <a:spcPct val="100000"/>
              </a:lnSpc>
              <a:spcBef>
                <a:spcPts val="95"/>
              </a:spcBef>
              <a:tabLst>
                <a:tab pos="984885" algn="l"/>
                <a:tab pos="1894205" algn="l"/>
                <a:tab pos="2571115" algn="l"/>
                <a:tab pos="3806825" algn="l"/>
                <a:tab pos="4203065" algn="l"/>
                <a:tab pos="5064125" algn="l"/>
                <a:tab pos="5475605" algn="l"/>
                <a:tab pos="6042660" algn="l"/>
                <a:tab pos="6469380" algn="l"/>
                <a:tab pos="7830184" algn="l"/>
              </a:tabLst>
            </a:pPr>
            <a:r>
              <a:rPr sz="2200" dirty="0">
                <a:latin typeface="Arial"/>
                <a:cs typeface="Arial"/>
              </a:rPr>
              <a:t>s</a:t>
            </a:r>
            <a:r>
              <a:rPr sz="2200" spc="-5" dirty="0">
                <a:latin typeface="Arial"/>
                <a:cs typeface="Arial"/>
              </a:rPr>
              <a:t>orted</a:t>
            </a:r>
            <a:r>
              <a:rPr sz="2200" dirty="0">
                <a:latin typeface="Arial"/>
                <a:cs typeface="Arial"/>
              </a:rPr>
              <a:t>	</a:t>
            </a:r>
            <a:r>
              <a:rPr sz="2200" spc="-5" dirty="0">
                <a:latin typeface="Arial"/>
                <a:cs typeface="Arial"/>
              </a:rPr>
              <a:t>a</a:t>
            </a:r>
            <a:r>
              <a:rPr sz="2200" spc="5" dirty="0">
                <a:latin typeface="Arial"/>
                <a:cs typeface="Arial"/>
              </a:rPr>
              <a:t>r</a:t>
            </a:r>
            <a:r>
              <a:rPr sz="2200" spc="-5" dirty="0">
                <a:latin typeface="Arial"/>
                <a:cs typeface="Arial"/>
              </a:rPr>
              <a:t>r</a:t>
            </a:r>
            <a:r>
              <a:rPr sz="2200" spc="10" dirty="0">
                <a:latin typeface="Arial"/>
                <a:cs typeface="Arial"/>
              </a:rPr>
              <a:t>a</a:t>
            </a:r>
            <a:r>
              <a:rPr sz="2200" spc="-15" dirty="0">
                <a:latin typeface="Arial"/>
                <a:cs typeface="Arial"/>
              </a:rPr>
              <a:t>y</a:t>
            </a:r>
            <a:r>
              <a:rPr sz="2200" spc="-5" dirty="0">
                <a:latin typeface="Arial"/>
                <a:cs typeface="Arial"/>
              </a:rPr>
              <a:t>.</a:t>
            </a:r>
            <a:r>
              <a:rPr sz="2200" dirty="0">
                <a:latin typeface="Arial"/>
                <a:cs typeface="Arial"/>
              </a:rPr>
              <a:t>	</a:t>
            </a:r>
            <a:r>
              <a:rPr sz="2200" spc="-5" dirty="0">
                <a:latin typeface="Arial"/>
                <a:cs typeface="Arial"/>
              </a:rPr>
              <a:t>The</a:t>
            </a:r>
            <a:r>
              <a:rPr sz="2200" dirty="0">
                <a:latin typeface="Arial"/>
                <a:cs typeface="Arial"/>
              </a:rPr>
              <a:t>	</a:t>
            </a:r>
            <a:r>
              <a:rPr sz="2200" spc="-5" dirty="0">
                <a:latin typeface="Arial"/>
                <a:cs typeface="Arial"/>
              </a:rPr>
              <a:t>pr</a:t>
            </a:r>
            <a:r>
              <a:rPr sz="2200" spc="10" dirty="0">
                <a:latin typeface="Arial"/>
                <a:cs typeface="Arial"/>
              </a:rPr>
              <a:t>o</a:t>
            </a:r>
            <a:r>
              <a:rPr sz="2200" spc="-5" dirty="0">
                <a:latin typeface="Arial"/>
                <a:cs typeface="Arial"/>
              </a:rPr>
              <a:t>gr</a:t>
            </a:r>
            <a:r>
              <a:rPr sz="2200" spc="10" dirty="0">
                <a:latin typeface="Arial"/>
                <a:cs typeface="Arial"/>
              </a:rPr>
              <a:t>a</a:t>
            </a:r>
            <a:r>
              <a:rPr sz="2200" spc="-5" dirty="0">
                <a:latin typeface="Arial"/>
                <a:cs typeface="Arial"/>
              </a:rPr>
              <a:t>m</a:t>
            </a:r>
            <a:r>
              <a:rPr sz="2200" dirty="0">
                <a:latin typeface="Arial"/>
                <a:cs typeface="Arial"/>
              </a:rPr>
              <a:t>	</a:t>
            </a:r>
            <a:r>
              <a:rPr sz="2200" spc="-5" dirty="0">
                <a:latin typeface="Arial"/>
                <a:cs typeface="Arial"/>
              </a:rPr>
              <a:t>is</a:t>
            </a:r>
            <a:r>
              <a:rPr sz="2200" dirty="0">
                <a:latin typeface="Arial"/>
                <a:cs typeface="Arial"/>
              </a:rPr>
              <a:t>	</a:t>
            </a:r>
            <a:r>
              <a:rPr sz="2200" spc="-5" dirty="0">
                <a:latin typeface="Arial"/>
                <a:cs typeface="Arial"/>
              </a:rPr>
              <a:t>gi</a:t>
            </a:r>
            <a:r>
              <a:rPr sz="2200" spc="-15" dirty="0">
                <a:latin typeface="Arial"/>
                <a:cs typeface="Arial"/>
              </a:rPr>
              <a:t>v</a:t>
            </a:r>
            <a:r>
              <a:rPr sz="2200" spc="-5" dirty="0">
                <a:latin typeface="Arial"/>
                <a:cs typeface="Arial"/>
              </a:rPr>
              <a:t>en</a:t>
            </a:r>
            <a:r>
              <a:rPr sz="2200" dirty="0">
                <a:latin typeface="Arial"/>
                <a:cs typeface="Arial"/>
              </a:rPr>
              <a:t>	</a:t>
            </a:r>
            <a:r>
              <a:rPr sz="2200" spc="-5" dirty="0">
                <a:latin typeface="Arial"/>
                <a:cs typeface="Arial"/>
              </a:rPr>
              <a:t>in</a:t>
            </a:r>
            <a:r>
              <a:rPr sz="2200" dirty="0">
                <a:latin typeface="Arial"/>
                <a:cs typeface="Arial"/>
              </a:rPr>
              <a:t>	</a:t>
            </a:r>
            <a:r>
              <a:rPr sz="2200" spc="-5" dirty="0">
                <a:latin typeface="Arial"/>
                <a:cs typeface="Arial"/>
              </a:rPr>
              <a:t>fig.</a:t>
            </a:r>
            <a:r>
              <a:rPr sz="2200" dirty="0">
                <a:latin typeface="Arial"/>
                <a:cs typeface="Arial"/>
              </a:rPr>
              <a:t>	</a:t>
            </a:r>
            <a:r>
              <a:rPr sz="2200" spc="-5" dirty="0">
                <a:latin typeface="Arial"/>
                <a:cs typeface="Arial"/>
              </a:rPr>
              <a:t>8.</a:t>
            </a:r>
            <a:r>
              <a:rPr sz="2200" dirty="0">
                <a:latin typeface="Arial"/>
                <a:cs typeface="Arial"/>
              </a:rPr>
              <a:t>	</a:t>
            </a:r>
            <a:r>
              <a:rPr sz="2200" spc="-10" dirty="0">
                <a:latin typeface="Arial"/>
                <a:cs typeface="Arial"/>
              </a:rPr>
              <a:t>G</a:t>
            </a:r>
            <a:r>
              <a:rPr sz="2200" spc="-5" dirty="0">
                <a:latin typeface="Arial"/>
                <a:cs typeface="Arial"/>
              </a:rPr>
              <a:t>en</a:t>
            </a:r>
            <a:r>
              <a:rPr sz="2200" spc="10" dirty="0">
                <a:latin typeface="Arial"/>
                <a:cs typeface="Arial"/>
              </a:rPr>
              <a:t>e</a:t>
            </a:r>
            <a:r>
              <a:rPr sz="2200" spc="-5" dirty="0">
                <a:latin typeface="Arial"/>
                <a:cs typeface="Arial"/>
              </a:rPr>
              <a:t>r</a:t>
            </a:r>
            <a:r>
              <a:rPr sz="2200" spc="10" dirty="0">
                <a:latin typeface="Arial"/>
                <a:cs typeface="Arial"/>
              </a:rPr>
              <a:t>a</a:t>
            </a:r>
            <a:r>
              <a:rPr sz="2200" spc="-5" dirty="0">
                <a:latin typeface="Arial"/>
                <a:cs typeface="Arial"/>
              </a:rPr>
              <a:t>te</a:t>
            </a:r>
            <a:r>
              <a:rPr sz="2200" dirty="0">
                <a:latin typeface="Arial"/>
                <a:cs typeface="Arial"/>
              </a:rPr>
              <a:t>	c</a:t>
            </a:r>
            <a:r>
              <a:rPr sz="2200" spc="-5" dirty="0">
                <a:latin typeface="Arial"/>
                <a:cs typeface="Arial"/>
              </a:rPr>
              <a:t>ro</a:t>
            </a:r>
            <a:r>
              <a:rPr sz="2200" dirty="0">
                <a:latin typeface="Arial"/>
                <a:cs typeface="Arial"/>
              </a:rPr>
              <a:t>s</a:t>
            </a:r>
            <a:r>
              <a:rPr sz="2200" spc="-5" dirty="0">
                <a:latin typeface="Arial"/>
                <a:cs typeface="Arial"/>
              </a:rPr>
              <a:t>s</a:t>
            </a:r>
            <a:endParaRPr sz="2200">
              <a:latin typeface="Arial"/>
              <a:cs typeface="Arial"/>
            </a:endParaRPr>
          </a:p>
        </p:txBody>
      </p:sp>
      <p:sp>
        <p:nvSpPr>
          <p:cNvPr id="4" name="object 4"/>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6" name="object 6"/>
          <p:cNvSpPr/>
          <p:nvPr/>
        </p:nvSpPr>
        <p:spPr>
          <a:xfrm>
            <a:off x="6902195" y="4177283"/>
            <a:ext cx="346075" cy="0"/>
          </a:xfrm>
          <a:custGeom>
            <a:avLst/>
            <a:gdLst/>
            <a:ahLst/>
            <a:cxnLst/>
            <a:rect l="l" t="t" r="r" b="b"/>
            <a:pathLst>
              <a:path w="346075">
                <a:moveTo>
                  <a:pt x="0" y="0"/>
                </a:moveTo>
                <a:lnTo>
                  <a:pt x="345947" y="0"/>
                </a:lnTo>
              </a:path>
            </a:pathLst>
          </a:custGeom>
          <a:ln w="11045">
            <a:solidFill>
              <a:srgbClr val="000000"/>
            </a:solidFill>
          </a:ln>
        </p:spPr>
        <p:txBody>
          <a:bodyPr wrap="square" lIns="0" tIns="0" rIns="0" bIns="0" rtlCol="0"/>
          <a:lstStyle/>
          <a:p>
            <a:endParaRPr/>
          </a:p>
        </p:txBody>
      </p:sp>
      <p:sp>
        <p:nvSpPr>
          <p:cNvPr id="7" name="object 7"/>
          <p:cNvSpPr txBox="1"/>
          <p:nvPr/>
        </p:nvSpPr>
        <p:spPr>
          <a:xfrm>
            <a:off x="720337" y="3883389"/>
            <a:ext cx="8510905" cy="1021080"/>
          </a:xfrm>
          <a:prstGeom prst="rect">
            <a:avLst/>
          </a:prstGeom>
        </p:spPr>
        <p:txBody>
          <a:bodyPr vert="horz" wrap="square" lIns="0" tIns="48260" rIns="0" bIns="0" rtlCol="0">
            <a:spAutoFit/>
          </a:bodyPr>
          <a:lstStyle/>
          <a:p>
            <a:pPr marL="12700" marR="5080">
              <a:lnSpc>
                <a:spcPct val="116100"/>
              </a:lnSpc>
              <a:spcBef>
                <a:spcPts val="380"/>
              </a:spcBef>
              <a:tabLst>
                <a:tab pos="1322705" algn="l"/>
                <a:tab pos="1797050" algn="l"/>
                <a:tab pos="2252345" algn="l"/>
                <a:tab pos="2772410" algn="l"/>
                <a:tab pos="3945890" algn="l"/>
                <a:tab pos="4544695" algn="l"/>
                <a:tab pos="5189220" algn="l"/>
                <a:tab pos="7650480" algn="l"/>
                <a:tab pos="8109584" algn="l"/>
              </a:tabLst>
            </a:pPr>
            <a:r>
              <a:rPr sz="2200" spc="-5" dirty="0">
                <a:latin typeface="Arial"/>
                <a:cs typeface="Arial"/>
              </a:rPr>
              <a:t>referen</a:t>
            </a:r>
            <a:r>
              <a:rPr sz="2200" dirty="0">
                <a:latin typeface="Arial"/>
                <a:cs typeface="Arial"/>
              </a:rPr>
              <a:t>c</a:t>
            </a:r>
            <a:r>
              <a:rPr sz="2200" spc="-5" dirty="0">
                <a:latin typeface="Arial"/>
                <a:cs typeface="Arial"/>
              </a:rPr>
              <a:t>e</a:t>
            </a:r>
            <a:r>
              <a:rPr sz="2200" dirty="0">
                <a:latin typeface="Arial"/>
                <a:cs typeface="Arial"/>
              </a:rPr>
              <a:t>	</a:t>
            </a:r>
            <a:r>
              <a:rPr sz="2200" spc="-5" dirty="0">
                <a:latin typeface="Arial"/>
                <a:cs typeface="Arial"/>
              </a:rPr>
              <a:t>l</a:t>
            </a:r>
            <a:r>
              <a:rPr sz="2200" spc="10" dirty="0">
                <a:latin typeface="Arial"/>
                <a:cs typeface="Arial"/>
              </a:rPr>
              <a:t>i</a:t>
            </a:r>
            <a:r>
              <a:rPr sz="2200" dirty="0">
                <a:latin typeface="Arial"/>
                <a:cs typeface="Arial"/>
              </a:rPr>
              <a:t>s</a:t>
            </a:r>
            <a:r>
              <a:rPr sz="2200" spc="-5" dirty="0">
                <a:latin typeface="Arial"/>
                <a:cs typeface="Arial"/>
              </a:rPr>
              <a:t>t</a:t>
            </a:r>
            <a:r>
              <a:rPr sz="2200" dirty="0">
                <a:latin typeface="Arial"/>
                <a:cs typeface="Arial"/>
              </a:rPr>
              <a:t>	</a:t>
            </a:r>
            <a:r>
              <a:rPr sz="2200" spc="-5" dirty="0">
                <a:latin typeface="Arial"/>
                <a:cs typeface="Arial"/>
              </a:rPr>
              <a:t>for</a:t>
            </a:r>
            <a:r>
              <a:rPr sz="2200" dirty="0">
                <a:latin typeface="Arial"/>
                <a:cs typeface="Arial"/>
              </a:rPr>
              <a:t>	</a:t>
            </a:r>
            <a:r>
              <a:rPr sz="2200" spc="-5" dirty="0">
                <a:latin typeface="Arial"/>
                <a:cs typeface="Arial"/>
              </a:rPr>
              <a:t>the</a:t>
            </a:r>
            <a:r>
              <a:rPr sz="2200" dirty="0">
                <a:latin typeface="Arial"/>
                <a:cs typeface="Arial"/>
              </a:rPr>
              <a:t>	</a:t>
            </a:r>
            <a:r>
              <a:rPr sz="2200" spc="10" dirty="0">
                <a:latin typeface="Arial"/>
                <a:cs typeface="Arial"/>
              </a:rPr>
              <a:t>p</a:t>
            </a:r>
            <a:r>
              <a:rPr sz="2200" spc="-5" dirty="0">
                <a:latin typeface="Arial"/>
                <a:cs typeface="Arial"/>
              </a:rPr>
              <a:t>rogr</a:t>
            </a:r>
            <a:r>
              <a:rPr sz="2200" spc="10" dirty="0">
                <a:latin typeface="Arial"/>
                <a:cs typeface="Arial"/>
              </a:rPr>
              <a:t>a</a:t>
            </a:r>
            <a:r>
              <a:rPr sz="2200" spc="-5" dirty="0">
                <a:latin typeface="Arial"/>
                <a:cs typeface="Arial"/>
              </a:rPr>
              <a:t>m</a:t>
            </a:r>
            <a:r>
              <a:rPr sz="2200" dirty="0">
                <a:latin typeface="Arial"/>
                <a:cs typeface="Arial"/>
              </a:rPr>
              <a:t>	</a:t>
            </a:r>
            <a:r>
              <a:rPr sz="2200" spc="-5" dirty="0">
                <a:latin typeface="Arial"/>
                <a:cs typeface="Arial"/>
              </a:rPr>
              <a:t>and</a:t>
            </a:r>
            <a:r>
              <a:rPr sz="2200" dirty="0">
                <a:latin typeface="Arial"/>
                <a:cs typeface="Arial"/>
              </a:rPr>
              <a:t>	</a:t>
            </a:r>
            <a:r>
              <a:rPr sz="2200" spc="-5" dirty="0">
                <a:latin typeface="Arial"/>
                <a:cs typeface="Arial"/>
              </a:rPr>
              <a:t>al</a:t>
            </a:r>
            <a:r>
              <a:rPr sz="2200" dirty="0">
                <a:latin typeface="Arial"/>
                <a:cs typeface="Arial"/>
              </a:rPr>
              <a:t>s</a:t>
            </a:r>
            <a:r>
              <a:rPr sz="2200" spc="-5" dirty="0">
                <a:latin typeface="Arial"/>
                <a:cs typeface="Arial"/>
              </a:rPr>
              <a:t>o</a:t>
            </a:r>
            <a:r>
              <a:rPr sz="2200" dirty="0">
                <a:latin typeface="Arial"/>
                <a:cs typeface="Arial"/>
              </a:rPr>
              <a:t>	c</a:t>
            </a:r>
            <a:r>
              <a:rPr sz="2200" spc="-5" dirty="0">
                <a:latin typeface="Arial"/>
                <a:cs typeface="Arial"/>
              </a:rPr>
              <a:t>al</a:t>
            </a:r>
            <a:r>
              <a:rPr sz="2200" dirty="0">
                <a:latin typeface="Arial"/>
                <a:cs typeface="Arial"/>
              </a:rPr>
              <a:t>c</a:t>
            </a:r>
            <a:r>
              <a:rPr sz="2200" spc="-5" dirty="0">
                <a:latin typeface="Arial"/>
                <a:cs typeface="Arial"/>
              </a:rPr>
              <a:t>u</a:t>
            </a:r>
            <a:r>
              <a:rPr sz="2200" spc="-15" dirty="0">
                <a:latin typeface="Arial"/>
                <a:cs typeface="Arial"/>
              </a:rPr>
              <a:t>l</a:t>
            </a:r>
            <a:r>
              <a:rPr sz="2200" spc="-5" dirty="0">
                <a:latin typeface="Arial"/>
                <a:cs typeface="Arial"/>
              </a:rPr>
              <a:t>at</a:t>
            </a:r>
            <a:r>
              <a:rPr sz="2200" spc="-844" dirty="0">
                <a:latin typeface="Arial"/>
                <a:cs typeface="Arial"/>
              </a:rPr>
              <a:t>e</a:t>
            </a:r>
            <a:r>
              <a:rPr sz="3150" i="1" spc="-7" baseline="-5291" dirty="0">
                <a:latin typeface="Times New Roman"/>
                <a:cs typeface="Times New Roman"/>
              </a:rPr>
              <a:t>L</a:t>
            </a:r>
            <a:r>
              <a:rPr sz="3150" i="1" spc="-869" baseline="-5291" dirty="0">
                <a:latin typeface="Times New Roman"/>
                <a:cs typeface="Times New Roman"/>
              </a:rPr>
              <a:t>V</a:t>
            </a:r>
            <a:r>
              <a:rPr sz="2200" spc="-5" dirty="0">
                <a:latin typeface="Arial"/>
                <a:cs typeface="Arial"/>
              </a:rPr>
              <a:t>a</a:t>
            </a:r>
            <a:r>
              <a:rPr sz="2200" spc="-150" dirty="0">
                <a:latin typeface="Arial"/>
                <a:cs typeface="Arial"/>
              </a:rPr>
              <a:t>n</a:t>
            </a:r>
            <a:r>
              <a:rPr sz="4425" spc="-900" baseline="-1883" dirty="0">
                <a:latin typeface="Times New Roman"/>
                <a:cs typeface="Times New Roman"/>
              </a:rPr>
              <a:t>,</a:t>
            </a:r>
            <a:r>
              <a:rPr sz="2200" spc="-400" dirty="0">
                <a:latin typeface="Arial"/>
                <a:cs typeface="Arial"/>
              </a:rPr>
              <a:t>d</a:t>
            </a:r>
            <a:r>
              <a:rPr sz="4650" i="1" spc="225" baseline="-1792" dirty="0">
                <a:latin typeface="Symbol"/>
                <a:cs typeface="Symbol"/>
              </a:rPr>
              <a:t></a:t>
            </a:r>
            <a:r>
              <a:rPr sz="2200" spc="-1789" dirty="0">
                <a:latin typeface="Arial"/>
                <a:cs typeface="Arial"/>
              </a:rPr>
              <a:t>W</a:t>
            </a:r>
            <a:r>
              <a:rPr sz="4425" baseline="-1883" dirty="0">
                <a:latin typeface="Times New Roman"/>
                <a:cs typeface="Times New Roman"/>
              </a:rPr>
              <a:t>,</a:t>
            </a:r>
            <a:r>
              <a:rPr sz="4425" spc="480" baseline="-1883" dirty="0">
                <a:latin typeface="Times New Roman"/>
                <a:cs typeface="Times New Roman"/>
              </a:rPr>
              <a:t> </a:t>
            </a:r>
            <a:r>
              <a:rPr sz="2200" spc="-5" dirty="0">
                <a:latin typeface="Arial"/>
                <a:cs typeface="Arial"/>
              </a:rPr>
              <a:t>M</a:t>
            </a:r>
            <a:r>
              <a:rPr sz="2200" dirty="0">
                <a:latin typeface="Arial"/>
                <a:cs typeface="Arial"/>
              </a:rPr>
              <a:t>	</a:t>
            </a:r>
            <a:r>
              <a:rPr sz="2200" spc="-5" dirty="0">
                <a:latin typeface="Arial"/>
                <a:cs typeface="Arial"/>
              </a:rPr>
              <a:t>for</a:t>
            </a:r>
            <a:r>
              <a:rPr sz="2200" dirty="0">
                <a:latin typeface="Arial"/>
                <a:cs typeface="Arial"/>
              </a:rPr>
              <a:t>	</a:t>
            </a:r>
            <a:r>
              <a:rPr sz="2200" spc="-5" dirty="0">
                <a:latin typeface="Arial"/>
                <a:cs typeface="Arial"/>
              </a:rPr>
              <a:t>the  program.</a:t>
            </a:r>
            <a:endParaRPr sz="22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113</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7970749" y="6773164"/>
            <a:ext cx="987912" cy="18017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20337" y="1808479"/>
            <a:ext cx="8512175" cy="1334135"/>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FF3200"/>
                </a:solidFill>
                <a:uFill>
                  <a:solidFill>
                    <a:srgbClr val="FF3200"/>
                  </a:solidFill>
                </a:uFill>
                <a:latin typeface="Arial"/>
                <a:cs typeface="Arial"/>
              </a:rPr>
              <a:t>Solution</a:t>
            </a:r>
            <a:endParaRPr sz="2200">
              <a:latin typeface="Arial"/>
              <a:cs typeface="Arial"/>
            </a:endParaRPr>
          </a:p>
          <a:p>
            <a:pPr marL="12700" marR="5080">
              <a:lnSpc>
                <a:spcPct val="130000"/>
              </a:lnSpc>
              <a:spcBef>
                <a:spcPts val="805"/>
              </a:spcBef>
            </a:pPr>
            <a:r>
              <a:rPr sz="2200" spc="-5" dirty="0">
                <a:latin typeface="Arial"/>
                <a:cs typeface="Arial"/>
              </a:rPr>
              <a:t>The given </a:t>
            </a:r>
            <a:r>
              <a:rPr sz="2200" dirty="0">
                <a:latin typeface="Arial"/>
                <a:cs typeface="Arial"/>
              </a:rPr>
              <a:t>program </a:t>
            </a:r>
            <a:r>
              <a:rPr sz="2200" spc="-5" dirty="0">
                <a:latin typeface="Arial"/>
                <a:cs typeface="Arial"/>
              </a:rPr>
              <a:t>is of 66 lines and has 11 variables. The variables  are a, I, j, item, min, </a:t>
            </a:r>
            <a:r>
              <a:rPr sz="2200" dirty="0">
                <a:latin typeface="Arial"/>
                <a:cs typeface="Arial"/>
              </a:rPr>
              <a:t>temp, </a:t>
            </a:r>
            <a:r>
              <a:rPr sz="2200" spc="-5" dirty="0">
                <a:latin typeface="Arial"/>
                <a:cs typeface="Arial"/>
              </a:rPr>
              <a:t>low, high, mid, loc </a:t>
            </a:r>
            <a:r>
              <a:rPr sz="2200" dirty="0">
                <a:latin typeface="Arial"/>
                <a:cs typeface="Arial"/>
              </a:rPr>
              <a:t>and</a:t>
            </a:r>
            <a:r>
              <a:rPr sz="2200" spc="70" dirty="0">
                <a:latin typeface="Arial"/>
                <a:cs typeface="Arial"/>
              </a:rPr>
              <a:t> </a:t>
            </a:r>
            <a:r>
              <a:rPr sz="2200" spc="-5" dirty="0">
                <a:latin typeface="Arial"/>
                <a:cs typeface="Arial"/>
              </a:rPr>
              <a:t>option.</a:t>
            </a:r>
            <a:endParaRPr sz="2200">
              <a:latin typeface="Arial"/>
              <a:cs typeface="Arial"/>
            </a:endParaRPr>
          </a:p>
        </p:txBody>
      </p:sp>
      <p:sp>
        <p:nvSpPr>
          <p:cNvPr id="6" name="object 6"/>
          <p:cNvSpPr/>
          <p:nvPr/>
        </p:nvSpPr>
        <p:spPr>
          <a:xfrm>
            <a:off x="902737" y="3371179"/>
            <a:ext cx="7985000" cy="3005098"/>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114</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7970749" y="6451600"/>
            <a:ext cx="987912" cy="1801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711216" y="1511956"/>
            <a:ext cx="3793775" cy="514311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115</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7970749" y="6773164"/>
            <a:ext cx="987912" cy="1801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734288" y="1740408"/>
            <a:ext cx="2915435" cy="13106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676400" y="3003803"/>
            <a:ext cx="7178039" cy="3761231"/>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116</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7970749" y="6773164"/>
            <a:ext cx="987912" cy="1801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07991" y="1863469"/>
            <a:ext cx="7576512" cy="4827749"/>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117</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833071" y="2415338"/>
            <a:ext cx="8351589" cy="259491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073398" y="5604761"/>
            <a:ext cx="3605529"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Fig.8: </a:t>
            </a:r>
            <a:r>
              <a:rPr sz="1800" spc="-5" dirty="0">
                <a:solidFill>
                  <a:srgbClr val="003265"/>
                </a:solidFill>
                <a:latin typeface="Arial"/>
                <a:cs typeface="Arial"/>
              </a:rPr>
              <a:t>Sorting </a:t>
            </a:r>
            <a:r>
              <a:rPr sz="1800" dirty="0">
                <a:solidFill>
                  <a:srgbClr val="003265"/>
                </a:solidFill>
                <a:latin typeface="Arial"/>
                <a:cs typeface="Arial"/>
              </a:rPr>
              <a:t>&amp; </a:t>
            </a:r>
            <a:r>
              <a:rPr sz="1800" spc="-5" dirty="0">
                <a:solidFill>
                  <a:srgbClr val="003265"/>
                </a:solidFill>
                <a:latin typeface="Arial"/>
                <a:cs typeface="Arial"/>
              </a:rPr>
              <a:t>searching</a:t>
            </a:r>
            <a:r>
              <a:rPr sz="1800" spc="-20" dirty="0">
                <a:solidFill>
                  <a:srgbClr val="003265"/>
                </a:solidFill>
                <a:latin typeface="Arial"/>
                <a:cs typeface="Arial"/>
              </a:rPr>
              <a:t> </a:t>
            </a:r>
            <a:r>
              <a:rPr sz="1800" spc="-5" dirty="0">
                <a:solidFill>
                  <a:srgbClr val="003265"/>
                </a:solidFill>
                <a:latin typeface="Arial"/>
                <a:cs typeface="Arial"/>
              </a:rPr>
              <a:t>program</a:t>
            </a:r>
            <a:endParaRPr sz="18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118</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49293" y="1808479"/>
            <a:ext cx="6369685" cy="36068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003265"/>
                </a:solidFill>
                <a:latin typeface="Arial"/>
                <a:cs typeface="Arial"/>
              </a:rPr>
              <a:t>Cross-Reference list of </a:t>
            </a:r>
            <a:r>
              <a:rPr sz="2200" spc="-10" dirty="0">
                <a:solidFill>
                  <a:srgbClr val="003265"/>
                </a:solidFill>
                <a:latin typeface="Arial"/>
                <a:cs typeface="Arial"/>
              </a:rPr>
              <a:t>the </a:t>
            </a:r>
            <a:r>
              <a:rPr sz="2200" spc="-5" dirty="0">
                <a:solidFill>
                  <a:srgbClr val="003265"/>
                </a:solidFill>
                <a:latin typeface="Arial"/>
                <a:cs typeface="Arial"/>
              </a:rPr>
              <a:t>program is given</a:t>
            </a:r>
            <a:r>
              <a:rPr sz="2200" spc="114" dirty="0">
                <a:solidFill>
                  <a:srgbClr val="003265"/>
                </a:solidFill>
                <a:latin typeface="Arial"/>
                <a:cs typeface="Arial"/>
              </a:rPr>
              <a:t> </a:t>
            </a:r>
            <a:r>
              <a:rPr sz="2200" spc="-5" dirty="0">
                <a:solidFill>
                  <a:srgbClr val="003265"/>
                </a:solidFill>
                <a:latin typeface="Arial"/>
                <a:cs typeface="Arial"/>
              </a:rPr>
              <a:t>below:</a:t>
            </a:r>
            <a:endParaRPr sz="22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119</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671506" y="2347912"/>
          <a:ext cx="8757281" cy="4419589"/>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542290">
                  <a:extLst>
                    <a:ext uri="{9D8B030D-6E8A-4147-A177-3AD203B41FA5}">
                      <a16:colId xmlns:a16="http://schemas.microsoft.com/office/drawing/2014/main" val="20001"/>
                    </a:ext>
                  </a:extLst>
                </a:gridCol>
                <a:gridCol w="490220">
                  <a:extLst>
                    <a:ext uri="{9D8B030D-6E8A-4147-A177-3AD203B41FA5}">
                      <a16:colId xmlns:a16="http://schemas.microsoft.com/office/drawing/2014/main" val="20002"/>
                    </a:ext>
                  </a:extLst>
                </a:gridCol>
                <a:gridCol w="546735">
                  <a:extLst>
                    <a:ext uri="{9D8B030D-6E8A-4147-A177-3AD203B41FA5}">
                      <a16:colId xmlns:a16="http://schemas.microsoft.com/office/drawing/2014/main" val="20003"/>
                    </a:ext>
                  </a:extLst>
                </a:gridCol>
                <a:gridCol w="548005">
                  <a:extLst>
                    <a:ext uri="{9D8B030D-6E8A-4147-A177-3AD203B41FA5}">
                      <a16:colId xmlns:a16="http://schemas.microsoft.com/office/drawing/2014/main" val="20004"/>
                    </a:ext>
                  </a:extLst>
                </a:gridCol>
                <a:gridCol w="546734">
                  <a:extLst>
                    <a:ext uri="{9D8B030D-6E8A-4147-A177-3AD203B41FA5}">
                      <a16:colId xmlns:a16="http://schemas.microsoft.com/office/drawing/2014/main" val="20005"/>
                    </a:ext>
                  </a:extLst>
                </a:gridCol>
                <a:gridCol w="548004">
                  <a:extLst>
                    <a:ext uri="{9D8B030D-6E8A-4147-A177-3AD203B41FA5}">
                      <a16:colId xmlns:a16="http://schemas.microsoft.com/office/drawing/2014/main" val="20006"/>
                    </a:ext>
                  </a:extLst>
                </a:gridCol>
                <a:gridCol w="546735">
                  <a:extLst>
                    <a:ext uri="{9D8B030D-6E8A-4147-A177-3AD203B41FA5}">
                      <a16:colId xmlns:a16="http://schemas.microsoft.com/office/drawing/2014/main" val="20007"/>
                    </a:ext>
                  </a:extLst>
                </a:gridCol>
                <a:gridCol w="546735">
                  <a:extLst>
                    <a:ext uri="{9D8B030D-6E8A-4147-A177-3AD203B41FA5}">
                      <a16:colId xmlns:a16="http://schemas.microsoft.com/office/drawing/2014/main" val="20008"/>
                    </a:ext>
                  </a:extLst>
                </a:gridCol>
                <a:gridCol w="548004">
                  <a:extLst>
                    <a:ext uri="{9D8B030D-6E8A-4147-A177-3AD203B41FA5}">
                      <a16:colId xmlns:a16="http://schemas.microsoft.com/office/drawing/2014/main" val="20009"/>
                    </a:ext>
                  </a:extLst>
                </a:gridCol>
                <a:gridCol w="546735">
                  <a:extLst>
                    <a:ext uri="{9D8B030D-6E8A-4147-A177-3AD203B41FA5}">
                      <a16:colId xmlns:a16="http://schemas.microsoft.com/office/drawing/2014/main" val="20010"/>
                    </a:ext>
                  </a:extLst>
                </a:gridCol>
                <a:gridCol w="508634">
                  <a:extLst>
                    <a:ext uri="{9D8B030D-6E8A-4147-A177-3AD203B41FA5}">
                      <a16:colId xmlns:a16="http://schemas.microsoft.com/office/drawing/2014/main" val="20011"/>
                    </a:ext>
                  </a:extLst>
                </a:gridCol>
                <a:gridCol w="615315">
                  <a:extLst>
                    <a:ext uri="{9D8B030D-6E8A-4147-A177-3AD203B41FA5}">
                      <a16:colId xmlns:a16="http://schemas.microsoft.com/office/drawing/2014/main" val="20012"/>
                    </a:ext>
                  </a:extLst>
                </a:gridCol>
                <a:gridCol w="537845">
                  <a:extLst>
                    <a:ext uri="{9D8B030D-6E8A-4147-A177-3AD203B41FA5}">
                      <a16:colId xmlns:a16="http://schemas.microsoft.com/office/drawing/2014/main" val="20013"/>
                    </a:ext>
                  </a:extLst>
                </a:gridCol>
                <a:gridCol w="537845">
                  <a:extLst>
                    <a:ext uri="{9D8B030D-6E8A-4147-A177-3AD203B41FA5}">
                      <a16:colId xmlns:a16="http://schemas.microsoft.com/office/drawing/2014/main" val="20014"/>
                    </a:ext>
                  </a:extLst>
                </a:gridCol>
                <a:gridCol w="537845">
                  <a:extLst>
                    <a:ext uri="{9D8B030D-6E8A-4147-A177-3AD203B41FA5}">
                      <a16:colId xmlns:a16="http://schemas.microsoft.com/office/drawing/2014/main" val="20015"/>
                    </a:ext>
                  </a:extLst>
                </a:gridCol>
              </a:tblGrid>
              <a:tr h="402335">
                <a:tc>
                  <a:txBody>
                    <a:bodyPr/>
                    <a:lstStyle/>
                    <a:p>
                      <a:pPr marL="14604" algn="ctr">
                        <a:lnSpc>
                          <a:spcPct val="100000"/>
                        </a:lnSpc>
                        <a:spcBef>
                          <a:spcPts val="670"/>
                        </a:spcBef>
                      </a:pPr>
                      <a:r>
                        <a:rPr sz="1200" b="1" dirty="0">
                          <a:latin typeface="Arial"/>
                          <a:cs typeface="Arial"/>
                        </a:rPr>
                        <a:t>a</a:t>
                      </a:r>
                      <a:endParaRPr sz="1200">
                        <a:latin typeface="Arial"/>
                        <a:cs typeface="Arial"/>
                      </a:endParaRPr>
                    </a:p>
                  </a:txBody>
                  <a:tcPr marL="0" marR="0" marT="8509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a:lnSpc>
                          <a:spcPct val="100000"/>
                        </a:lnSpc>
                        <a:spcBef>
                          <a:spcPts val="730"/>
                        </a:spcBef>
                      </a:pPr>
                      <a:r>
                        <a:rPr sz="1200" b="1" spc="-10" dirty="0">
                          <a:latin typeface="Arial"/>
                          <a:cs typeface="Arial"/>
                        </a:rPr>
                        <a:t>11</a:t>
                      </a:r>
                      <a:endParaRPr sz="1200">
                        <a:latin typeface="Arial"/>
                        <a:cs typeface="Arial"/>
                      </a:endParaRPr>
                    </a:p>
                  </a:txBody>
                  <a:tcPr marL="0" marR="0" marT="9271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24765" algn="ctr">
                        <a:lnSpc>
                          <a:spcPct val="100000"/>
                        </a:lnSpc>
                        <a:spcBef>
                          <a:spcPts val="730"/>
                        </a:spcBef>
                      </a:pPr>
                      <a:r>
                        <a:rPr sz="1200" b="1" spc="-10" dirty="0">
                          <a:latin typeface="Arial"/>
                          <a:cs typeface="Arial"/>
                        </a:rPr>
                        <a:t>18</a:t>
                      </a:r>
                      <a:endParaRPr sz="1200">
                        <a:latin typeface="Arial"/>
                        <a:cs typeface="Arial"/>
                      </a:endParaRPr>
                    </a:p>
                  </a:txBody>
                  <a:tcPr marL="0" marR="0" marT="9271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93040">
                        <a:lnSpc>
                          <a:spcPct val="100000"/>
                        </a:lnSpc>
                        <a:spcBef>
                          <a:spcPts val="730"/>
                        </a:spcBef>
                      </a:pPr>
                      <a:r>
                        <a:rPr sz="1200" b="1" spc="-10" dirty="0">
                          <a:latin typeface="Arial"/>
                          <a:cs typeface="Arial"/>
                        </a:rPr>
                        <a:t>19</a:t>
                      </a:r>
                      <a:endParaRPr sz="1200">
                        <a:latin typeface="Arial"/>
                        <a:cs typeface="Arial"/>
                      </a:endParaRPr>
                    </a:p>
                  </a:txBody>
                  <a:tcPr marL="0" marR="0" marT="9271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79705">
                        <a:lnSpc>
                          <a:spcPct val="100000"/>
                        </a:lnSpc>
                        <a:spcBef>
                          <a:spcPts val="740"/>
                        </a:spcBef>
                      </a:pPr>
                      <a:r>
                        <a:rPr sz="1200" b="1" spc="-10" dirty="0">
                          <a:latin typeface="Arial"/>
                          <a:cs typeface="Arial"/>
                        </a:rPr>
                        <a:t>27</a:t>
                      </a:r>
                      <a:endParaRPr sz="1200">
                        <a:latin typeface="Arial"/>
                        <a:cs typeface="Arial"/>
                      </a:endParaRPr>
                    </a:p>
                  </a:txBody>
                  <a:tcPr marL="0" marR="0" marT="9398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7145" algn="ctr">
                        <a:lnSpc>
                          <a:spcPct val="100000"/>
                        </a:lnSpc>
                        <a:spcBef>
                          <a:spcPts val="740"/>
                        </a:spcBef>
                      </a:pPr>
                      <a:r>
                        <a:rPr sz="1200" b="1" spc="-10" dirty="0">
                          <a:latin typeface="Arial"/>
                          <a:cs typeface="Arial"/>
                        </a:rPr>
                        <a:t>27</a:t>
                      </a:r>
                      <a:endParaRPr sz="1200">
                        <a:latin typeface="Arial"/>
                        <a:cs typeface="Arial"/>
                      </a:endParaRPr>
                    </a:p>
                  </a:txBody>
                  <a:tcPr marL="0" marR="0" marT="9398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R="3175" algn="ctr">
                        <a:lnSpc>
                          <a:spcPct val="100000"/>
                        </a:lnSpc>
                        <a:spcBef>
                          <a:spcPts val="740"/>
                        </a:spcBef>
                      </a:pPr>
                      <a:r>
                        <a:rPr sz="1200" b="1" spc="-10" dirty="0">
                          <a:latin typeface="Arial"/>
                          <a:cs typeface="Arial"/>
                        </a:rPr>
                        <a:t>29</a:t>
                      </a:r>
                      <a:endParaRPr sz="1200">
                        <a:latin typeface="Arial"/>
                        <a:cs typeface="Arial"/>
                      </a:endParaRPr>
                    </a:p>
                  </a:txBody>
                  <a:tcPr marL="0" marR="0" marT="9398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80975">
                        <a:lnSpc>
                          <a:spcPct val="100000"/>
                        </a:lnSpc>
                        <a:spcBef>
                          <a:spcPts val="765"/>
                        </a:spcBef>
                      </a:pPr>
                      <a:r>
                        <a:rPr sz="1200" b="1" spc="-10" dirty="0">
                          <a:latin typeface="Arial"/>
                          <a:cs typeface="Arial"/>
                        </a:rPr>
                        <a:t>30</a:t>
                      </a:r>
                      <a:endParaRPr sz="1200">
                        <a:latin typeface="Arial"/>
                        <a:cs typeface="Arial"/>
                      </a:endParaRPr>
                    </a:p>
                  </a:txBody>
                  <a:tcPr marL="0" marR="0" marT="9715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4604" algn="ctr">
                        <a:lnSpc>
                          <a:spcPct val="100000"/>
                        </a:lnSpc>
                        <a:spcBef>
                          <a:spcPts val="645"/>
                        </a:spcBef>
                      </a:pPr>
                      <a:r>
                        <a:rPr sz="1200" b="1" spc="-10" dirty="0">
                          <a:latin typeface="Arial"/>
                          <a:cs typeface="Arial"/>
                        </a:rPr>
                        <a:t>30</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82245">
                        <a:lnSpc>
                          <a:spcPct val="100000"/>
                        </a:lnSpc>
                        <a:spcBef>
                          <a:spcPts val="645"/>
                        </a:spcBef>
                      </a:pPr>
                      <a:r>
                        <a:rPr sz="1200" b="1" spc="-10" dirty="0">
                          <a:latin typeface="Arial"/>
                          <a:cs typeface="Arial"/>
                        </a:rPr>
                        <a:t>31</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R="7620" algn="ctr">
                        <a:lnSpc>
                          <a:spcPct val="100000"/>
                        </a:lnSpc>
                        <a:spcBef>
                          <a:spcPts val="635"/>
                        </a:spcBef>
                      </a:pPr>
                      <a:r>
                        <a:rPr sz="1200" b="1" spc="-10" dirty="0">
                          <a:latin typeface="Arial"/>
                          <a:cs typeface="Arial"/>
                        </a:rPr>
                        <a:t>37</a:t>
                      </a:r>
                      <a:endParaRPr sz="1200">
                        <a:latin typeface="Arial"/>
                        <a:cs typeface="Arial"/>
                      </a:endParaRPr>
                    </a:p>
                  </a:txBody>
                  <a:tcPr marL="0" marR="0" marT="8064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R="131445" algn="r">
                        <a:lnSpc>
                          <a:spcPct val="100000"/>
                        </a:lnSpc>
                        <a:spcBef>
                          <a:spcPts val="635"/>
                        </a:spcBef>
                      </a:pPr>
                      <a:r>
                        <a:rPr sz="1200" b="1" spc="-10" dirty="0">
                          <a:latin typeface="Arial"/>
                          <a:cs typeface="Arial"/>
                        </a:rPr>
                        <a:t>4</a:t>
                      </a:r>
                      <a:r>
                        <a:rPr sz="1200" b="1" dirty="0">
                          <a:latin typeface="Arial"/>
                          <a:cs typeface="Arial"/>
                        </a:rPr>
                        <a:t>7</a:t>
                      </a:r>
                      <a:endParaRPr sz="1200">
                        <a:latin typeface="Arial"/>
                        <a:cs typeface="Arial"/>
                      </a:endParaRPr>
                    </a:p>
                  </a:txBody>
                  <a:tcPr marL="0" marR="0" marT="8064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R="213360" algn="r">
                        <a:lnSpc>
                          <a:spcPct val="100000"/>
                        </a:lnSpc>
                        <a:spcBef>
                          <a:spcPts val="635"/>
                        </a:spcBef>
                      </a:pPr>
                      <a:r>
                        <a:rPr sz="1200" b="1" spc="-10" dirty="0">
                          <a:latin typeface="Arial"/>
                          <a:cs typeface="Arial"/>
                        </a:rPr>
                        <a:t>4</a:t>
                      </a:r>
                      <a:r>
                        <a:rPr sz="1200" b="1" dirty="0">
                          <a:latin typeface="Arial"/>
                          <a:cs typeface="Arial"/>
                        </a:rPr>
                        <a:t>9</a:t>
                      </a:r>
                      <a:endParaRPr sz="1200">
                        <a:latin typeface="Arial"/>
                        <a:cs typeface="Arial"/>
                      </a:endParaRPr>
                    </a:p>
                  </a:txBody>
                  <a:tcPr marL="0" marR="0" marT="8064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53670">
                        <a:lnSpc>
                          <a:spcPct val="100000"/>
                        </a:lnSpc>
                        <a:spcBef>
                          <a:spcPts val="660"/>
                        </a:spcBef>
                      </a:pPr>
                      <a:r>
                        <a:rPr sz="1200" b="1" spc="-10" dirty="0">
                          <a:latin typeface="Arial"/>
                          <a:cs typeface="Arial"/>
                        </a:rPr>
                        <a:t>59</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0811">
                <a:tc>
                  <a:txBody>
                    <a:bodyPr/>
                    <a:lstStyle/>
                    <a:p>
                      <a:pPr marL="14604" algn="ctr">
                        <a:lnSpc>
                          <a:spcPct val="100000"/>
                        </a:lnSpc>
                        <a:spcBef>
                          <a:spcPts val="645"/>
                        </a:spcBef>
                      </a:pPr>
                      <a:r>
                        <a:rPr sz="1200" b="1" dirty="0">
                          <a:latin typeface="Arial"/>
                          <a:cs typeface="Arial"/>
                        </a:rPr>
                        <a:t>i</a:t>
                      </a:r>
                      <a:endParaRPr sz="1200">
                        <a:latin typeface="Arial"/>
                        <a:cs typeface="Arial"/>
                      </a:endParaRPr>
                    </a:p>
                  </a:txBody>
                  <a:tcPr marL="0" marR="0" marT="819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05"/>
                        </a:spcBef>
                      </a:pPr>
                      <a:r>
                        <a:rPr sz="1200" b="1" spc="-10" dirty="0">
                          <a:latin typeface="Arial"/>
                          <a:cs typeface="Arial"/>
                        </a:rPr>
                        <a:t>12</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765" algn="ctr">
                        <a:lnSpc>
                          <a:spcPct val="100000"/>
                        </a:lnSpc>
                        <a:spcBef>
                          <a:spcPts val="705"/>
                        </a:spcBef>
                      </a:pPr>
                      <a:r>
                        <a:rPr sz="1200" b="1" spc="-10" dirty="0">
                          <a:latin typeface="Arial"/>
                          <a:cs typeface="Arial"/>
                        </a:rPr>
                        <a:t>16</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3040">
                        <a:lnSpc>
                          <a:spcPct val="100000"/>
                        </a:lnSpc>
                        <a:spcBef>
                          <a:spcPts val="705"/>
                        </a:spcBef>
                      </a:pPr>
                      <a:r>
                        <a:rPr sz="1200" b="1" spc="-10" dirty="0">
                          <a:latin typeface="Arial"/>
                          <a:cs typeface="Arial"/>
                        </a:rPr>
                        <a:t>16</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9705">
                        <a:lnSpc>
                          <a:spcPct val="100000"/>
                        </a:lnSpc>
                        <a:spcBef>
                          <a:spcPts val="720"/>
                        </a:spcBef>
                      </a:pPr>
                      <a:r>
                        <a:rPr sz="1200" b="1" spc="-10" dirty="0">
                          <a:latin typeface="Arial"/>
                          <a:cs typeface="Arial"/>
                        </a:rPr>
                        <a:t>16</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145" algn="ctr">
                        <a:lnSpc>
                          <a:spcPct val="100000"/>
                        </a:lnSpc>
                        <a:spcBef>
                          <a:spcPts val="720"/>
                        </a:spcBef>
                      </a:pPr>
                      <a:r>
                        <a:rPr sz="1200" b="1" spc="-10" dirty="0">
                          <a:latin typeface="Arial"/>
                          <a:cs typeface="Arial"/>
                        </a:rPr>
                        <a:t>18</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gn="ctr">
                        <a:lnSpc>
                          <a:spcPct val="100000"/>
                        </a:lnSpc>
                        <a:spcBef>
                          <a:spcPts val="720"/>
                        </a:spcBef>
                      </a:pPr>
                      <a:r>
                        <a:rPr sz="1200" b="1" spc="-10" dirty="0">
                          <a:latin typeface="Arial"/>
                          <a:cs typeface="Arial"/>
                        </a:rPr>
                        <a:t>19</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660"/>
                        </a:spcBef>
                      </a:pPr>
                      <a:r>
                        <a:rPr sz="1200" b="1" spc="-10" dirty="0">
                          <a:latin typeface="Arial"/>
                          <a:cs typeface="Arial"/>
                        </a:rPr>
                        <a:t>22</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4604" algn="ctr">
                        <a:lnSpc>
                          <a:spcPct val="100000"/>
                        </a:lnSpc>
                        <a:spcBef>
                          <a:spcPts val="620"/>
                        </a:spcBef>
                      </a:pPr>
                      <a:r>
                        <a:rPr sz="1200" b="1" spc="-10" dirty="0">
                          <a:latin typeface="Arial"/>
                          <a:cs typeface="Arial"/>
                        </a:rPr>
                        <a:t>22</a:t>
                      </a:r>
                      <a:endParaRPr sz="12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2245">
                        <a:lnSpc>
                          <a:spcPct val="100000"/>
                        </a:lnSpc>
                        <a:spcBef>
                          <a:spcPts val="790"/>
                        </a:spcBef>
                      </a:pPr>
                      <a:r>
                        <a:rPr sz="1200" b="1" spc="-10" dirty="0">
                          <a:latin typeface="Arial"/>
                          <a:cs typeface="Arial"/>
                        </a:rPr>
                        <a:t>22</a:t>
                      </a:r>
                      <a:endParaRPr sz="1200">
                        <a:latin typeface="Arial"/>
                        <a:cs typeface="Arial"/>
                      </a:endParaRPr>
                    </a:p>
                  </a:txBody>
                  <a:tcPr marL="0" marR="0" marT="1003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620" algn="ctr">
                        <a:lnSpc>
                          <a:spcPct val="100000"/>
                        </a:lnSpc>
                        <a:spcBef>
                          <a:spcPts val="600"/>
                        </a:spcBef>
                      </a:pPr>
                      <a:r>
                        <a:rPr sz="1200" b="1" spc="-10" dirty="0">
                          <a:latin typeface="Arial"/>
                          <a:cs typeface="Arial"/>
                        </a:rPr>
                        <a:t>24</a:t>
                      </a:r>
                      <a:endParaRPr sz="1200">
                        <a:latin typeface="Arial"/>
                        <a:cs typeface="Arial"/>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31445" algn="r">
                        <a:lnSpc>
                          <a:spcPct val="100000"/>
                        </a:lnSpc>
                        <a:spcBef>
                          <a:spcPts val="600"/>
                        </a:spcBef>
                      </a:pPr>
                      <a:r>
                        <a:rPr sz="1200" b="1" spc="-10" dirty="0">
                          <a:latin typeface="Arial"/>
                          <a:cs typeface="Arial"/>
                        </a:rPr>
                        <a:t>3</a:t>
                      </a:r>
                      <a:r>
                        <a:rPr sz="1200" b="1" dirty="0">
                          <a:latin typeface="Arial"/>
                          <a:cs typeface="Arial"/>
                        </a:rPr>
                        <a:t>6</a:t>
                      </a:r>
                      <a:endParaRPr sz="1200">
                        <a:latin typeface="Arial"/>
                        <a:cs typeface="Arial"/>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13360" algn="r">
                        <a:lnSpc>
                          <a:spcPct val="100000"/>
                        </a:lnSpc>
                        <a:spcBef>
                          <a:spcPts val="600"/>
                        </a:spcBef>
                      </a:pPr>
                      <a:r>
                        <a:rPr sz="1200" b="1" spc="-10" dirty="0">
                          <a:latin typeface="Arial"/>
                          <a:cs typeface="Arial"/>
                        </a:rPr>
                        <a:t>3</a:t>
                      </a:r>
                      <a:r>
                        <a:rPr sz="1200" b="1" dirty="0">
                          <a:latin typeface="Arial"/>
                          <a:cs typeface="Arial"/>
                        </a:rPr>
                        <a:t>6</a:t>
                      </a:r>
                      <a:endParaRPr sz="1200">
                        <a:latin typeface="Arial"/>
                        <a:cs typeface="Arial"/>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3670">
                        <a:lnSpc>
                          <a:spcPct val="100000"/>
                        </a:lnSpc>
                        <a:spcBef>
                          <a:spcPts val="540"/>
                        </a:spcBef>
                      </a:pPr>
                      <a:r>
                        <a:rPr sz="1200" b="1" spc="-10" dirty="0">
                          <a:latin typeface="Arial"/>
                          <a:cs typeface="Arial"/>
                        </a:rPr>
                        <a:t>36</a:t>
                      </a:r>
                      <a:endParaRPr sz="1200">
                        <a:latin typeface="Arial"/>
                        <a:cs typeface="Arial"/>
                      </a:endParaRPr>
                    </a:p>
                  </a:txBody>
                  <a:tcPr marL="0" marR="0" marT="685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 algn="ctr">
                        <a:lnSpc>
                          <a:spcPct val="100000"/>
                        </a:lnSpc>
                        <a:spcBef>
                          <a:spcPts val="680"/>
                        </a:spcBef>
                      </a:pPr>
                      <a:r>
                        <a:rPr sz="1200" b="1" spc="-10" dirty="0">
                          <a:latin typeface="Arial"/>
                          <a:cs typeface="Arial"/>
                        </a:rPr>
                        <a:t>37</a:t>
                      </a:r>
                      <a:endParaRPr sz="1200">
                        <a:latin typeface="Arial"/>
                        <a:cs typeface="Arial"/>
                      </a:endParaRPr>
                    </a:p>
                  </a:txBody>
                  <a:tcPr marL="0" marR="0" marT="863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4625">
                        <a:lnSpc>
                          <a:spcPct val="100000"/>
                        </a:lnSpc>
                        <a:spcBef>
                          <a:spcPts val="680"/>
                        </a:spcBef>
                      </a:pPr>
                      <a:r>
                        <a:rPr sz="1200" b="1" spc="-10" dirty="0">
                          <a:latin typeface="Arial"/>
                          <a:cs typeface="Arial"/>
                        </a:rPr>
                        <a:t>37</a:t>
                      </a:r>
                      <a:endParaRPr sz="1200">
                        <a:latin typeface="Arial"/>
                        <a:cs typeface="Arial"/>
                      </a:endParaRPr>
                    </a:p>
                  </a:txBody>
                  <a:tcPr marL="0" marR="0" marT="863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02335">
                <a:tc>
                  <a:txBody>
                    <a:bodyPr/>
                    <a:lstStyle/>
                    <a:p>
                      <a:pPr marL="14604" algn="ctr">
                        <a:lnSpc>
                          <a:spcPct val="100000"/>
                        </a:lnSpc>
                        <a:spcBef>
                          <a:spcPts val="500"/>
                        </a:spcBef>
                      </a:pPr>
                      <a:r>
                        <a:rPr sz="1200" b="1" dirty="0">
                          <a:latin typeface="Arial"/>
                          <a:cs typeface="Arial"/>
                        </a:rPr>
                        <a:t>j</a:t>
                      </a:r>
                      <a:endParaRPr sz="1200">
                        <a:latin typeface="Arial"/>
                        <a:cs typeface="Arial"/>
                      </a:endParaRPr>
                    </a:p>
                  </a:txBody>
                  <a:tcPr marL="0" marR="0" marT="635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60"/>
                        </a:spcBef>
                      </a:pPr>
                      <a:r>
                        <a:rPr sz="1200" b="1" spc="-10" dirty="0">
                          <a:latin typeface="Arial"/>
                          <a:cs typeface="Arial"/>
                        </a:rPr>
                        <a:t>12</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765" algn="ctr">
                        <a:lnSpc>
                          <a:spcPct val="100000"/>
                        </a:lnSpc>
                        <a:spcBef>
                          <a:spcPts val="560"/>
                        </a:spcBef>
                      </a:pPr>
                      <a:r>
                        <a:rPr sz="1200" b="1" spc="-10" dirty="0">
                          <a:latin typeface="Arial"/>
                          <a:cs typeface="Arial"/>
                        </a:rPr>
                        <a:t>25</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3040">
                        <a:lnSpc>
                          <a:spcPct val="100000"/>
                        </a:lnSpc>
                        <a:spcBef>
                          <a:spcPts val="560"/>
                        </a:spcBef>
                      </a:pPr>
                      <a:r>
                        <a:rPr sz="1200" b="1" spc="-10" dirty="0">
                          <a:latin typeface="Arial"/>
                          <a:cs typeface="Arial"/>
                        </a:rPr>
                        <a:t>25</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9705">
                        <a:lnSpc>
                          <a:spcPct val="100000"/>
                        </a:lnSpc>
                        <a:spcBef>
                          <a:spcPts val="575"/>
                        </a:spcBef>
                      </a:pPr>
                      <a:r>
                        <a:rPr sz="1200" b="1" spc="-10" dirty="0">
                          <a:latin typeface="Arial"/>
                          <a:cs typeface="Arial"/>
                        </a:rPr>
                        <a:t>25</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145" algn="ctr">
                        <a:lnSpc>
                          <a:spcPct val="100000"/>
                        </a:lnSpc>
                        <a:spcBef>
                          <a:spcPts val="575"/>
                        </a:spcBef>
                      </a:pPr>
                      <a:r>
                        <a:rPr sz="1200" b="1" spc="-10" dirty="0">
                          <a:latin typeface="Arial"/>
                          <a:cs typeface="Arial"/>
                        </a:rPr>
                        <a:t>27</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gn="ctr">
                        <a:lnSpc>
                          <a:spcPct val="100000"/>
                        </a:lnSpc>
                        <a:spcBef>
                          <a:spcPts val="575"/>
                        </a:spcBef>
                      </a:pPr>
                      <a:r>
                        <a:rPr sz="1200" b="1" spc="-10" dirty="0">
                          <a:latin typeface="Arial"/>
                          <a:cs typeface="Arial"/>
                        </a:rPr>
                        <a:t>30</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515"/>
                        </a:spcBef>
                      </a:pPr>
                      <a:r>
                        <a:rPr sz="1200" b="1" spc="-10" dirty="0">
                          <a:latin typeface="Arial"/>
                          <a:cs typeface="Arial"/>
                        </a:rPr>
                        <a:t>31</a:t>
                      </a:r>
                      <a:endParaRPr sz="1200">
                        <a:latin typeface="Arial"/>
                        <a:cs typeface="Arial"/>
                      </a:endParaRPr>
                    </a:p>
                  </a:txBody>
                  <a:tcPr marL="0" marR="0" marT="65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00811">
                <a:tc>
                  <a:txBody>
                    <a:bodyPr/>
                    <a:lstStyle/>
                    <a:p>
                      <a:pPr marL="142875">
                        <a:lnSpc>
                          <a:spcPct val="100000"/>
                        </a:lnSpc>
                        <a:spcBef>
                          <a:spcPts val="575"/>
                        </a:spcBef>
                      </a:pPr>
                      <a:r>
                        <a:rPr sz="1200" b="1" spc="-5" dirty="0">
                          <a:latin typeface="Arial"/>
                          <a:cs typeface="Arial"/>
                        </a:rPr>
                        <a:t>item</a:t>
                      </a:r>
                      <a:endParaRPr sz="1200">
                        <a:latin typeface="Arial"/>
                        <a:cs typeface="Arial"/>
                      </a:endParaRPr>
                    </a:p>
                  </a:txBody>
                  <a:tcPr marL="0" marR="0" marT="730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765" algn="ctr">
                        <a:lnSpc>
                          <a:spcPct val="100000"/>
                        </a:lnSpc>
                        <a:spcBef>
                          <a:spcPts val="645"/>
                        </a:spcBef>
                      </a:pPr>
                      <a:r>
                        <a:rPr sz="1200" b="1" spc="-10" dirty="0">
                          <a:latin typeface="Arial"/>
                          <a:cs typeface="Arial"/>
                        </a:rPr>
                        <a:t>12</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645"/>
                        </a:spcBef>
                      </a:pPr>
                      <a:r>
                        <a:rPr sz="1200" b="1" spc="-10" dirty="0">
                          <a:latin typeface="Arial"/>
                          <a:cs typeface="Arial"/>
                        </a:rPr>
                        <a:t>44</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645"/>
                        </a:spcBef>
                      </a:pPr>
                      <a:r>
                        <a:rPr sz="1200" b="1" spc="-10" dirty="0">
                          <a:latin typeface="Arial"/>
                          <a:cs typeface="Arial"/>
                        </a:rPr>
                        <a:t>47</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7005">
                        <a:lnSpc>
                          <a:spcPct val="100000"/>
                        </a:lnSpc>
                        <a:spcBef>
                          <a:spcPts val="660"/>
                        </a:spcBef>
                      </a:pPr>
                      <a:r>
                        <a:rPr sz="1200" b="1" spc="-10" dirty="0">
                          <a:latin typeface="Arial"/>
                          <a:cs typeface="Arial"/>
                        </a:rPr>
                        <a:t>49</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660"/>
                        </a:spcBef>
                      </a:pPr>
                      <a:r>
                        <a:rPr sz="1200" b="1" spc="-10" dirty="0">
                          <a:latin typeface="Arial"/>
                          <a:cs typeface="Arial"/>
                        </a:rPr>
                        <a:t>59</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940" algn="ctr">
                        <a:lnSpc>
                          <a:spcPct val="100000"/>
                        </a:lnSpc>
                        <a:spcBef>
                          <a:spcPts val="660"/>
                        </a:spcBef>
                      </a:pPr>
                      <a:r>
                        <a:rPr sz="1200" b="1" spc="-10" dirty="0">
                          <a:latin typeface="Arial"/>
                          <a:cs typeface="Arial"/>
                        </a:rPr>
                        <a:t>62</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02335">
                <a:tc>
                  <a:txBody>
                    <a:bodyPr/>
                    <a:lstStyle/>
                    <a:p>
                      <a:pPr marL="176530">
                        <a:lnSpc>
                          <a:spcPct val="100000"/>
                        </a:lnSpc>
                        <a:spcBef>
                          <a:spcPts val="645"/>
                        </a:spcBef>
                      </a:pPr>
                      <a:r>
                        <a:rPr sz="1200" b="1" dirty="0">
                          <a:latin typeface="Arial"/>
                          <a:cs typeface="Arial"/>
                        </a:rPr>
                        <a:t>min</a:t>
                      </a:r>
                      <a:endParaRPr sz="1200">
                        <a:latin typeface="Arial"/>
                        <a:cs typeface="Arial"/>
                      </a:endParaRPr>
                    </a:p>
                  </a:txBody>
                  <a:tcPr marL="0" marR="0" marT="819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05"/>
                        </a:spcBef>
                      </a:pPr>
                      <a:r>
                        <a:rPr sz="1200" b="1" spc="-10" dirty="0">
                          <a:latin typeface="Arial"/>
                          <a:cs typeface="Arial"/>
                        </a:rPr>
                        <a:t>12</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765" algn="ctr">
                        <a:lnSpc>
                          <a:spcPct val="100000"/>
                        </a:lnSpc>
                        <a:spcBef>
                          <a:spcPts val="705"/>
                        </a:spcBef>
                      </a:pPr>
                      <a:r>
                        <a:rPr sz="1200" b="1" spc="-10" dirty="0">
                          <a:latin typeface="Arial"/>
                          <a:cs typeface="Arial"/>
                        </a:rPr>
                        <a:t>24</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3040">
                        <a:lnSpc>
                          <a:spcPct val="100000"/>
                        </a:lnSpc>
                        <a:spcBef>
                          <a:spcPts val="705"/>
                        </a:spcBef>
                      </a:pPr>
                      <a:r>
                        <a:rPr sz="1200" b="1" spc="-10" dirty="0">
                          <a:latin typeface="Arial"/>
                          <a:cs typeface="Arial"/>
                        </a:rPr>
                        <a:t>27</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9705">
                        <a:lnSpc>
                          <a:spcPct val="100000"/>
                        </a:lnSpc>
                        <a:spcBef>
                          <a:spcPts val="720"/>
                        </a:spcBef>
                      </a:pPr>
                      <a:r>
                        <a:rPr sz="1200" b="1" spc="-10" dirty="0">
                          <a:latin typeface="Arial"/>
                          <a:cs typeface="Arial"/>
                        </a:rPr>
                        <a:t>29</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145" algn="ctr">
                        <a:lnSpc>
                          <a:spcPct val="100000"/>
                        </a:lnSpc>
                        <a:spcBef>
                          <a:spcPts val="720"/>
                        </a:spcBef>
                      </a:pPr>
                      <a:r>
                        <a:rPr sz="1200" b="1" spc="-10" dirty="0">
                          <a:latin typeface="Arial"/>
                          <a:cs typeface="Arial"/>
                        </a:rPr>
                        <a:t>30</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02335">
                <a:tc>
                  <a:txBody>
                    <a:bodyPr/>
                    <a:lstStyle/>
                    <a:p>
                      <a:pPr marR="90805" algn="r">
                        <a:lnSpc>
                          <a:spcPct val="100000"/>
                        </a:lnSpc>
                        <a:spcBef>
                          <a:spcPts val="455"/>
                        </a:spcBef>
                      </a:pPr>
                      <a:r>
                        <a:rPr sz="1200" b="1" spc="-5" dirty="0">
                          <a:latin typeface="Arial"/>
                          <a:cs typeface="Arial"/>
                        </a:rPr>
                        <a:t>t</a:t>
                      </a:r>
                      <a:r>
                        <a:rPr sz="1200" b="1" dirty="0">
                          <a:latin typeface="Arial"/>
                          <a:cs typeface="Arial"/>
                        </a:rPr>
                        <a:t>emp</a:t>
                      </a:r>
                      <a:endParaRPr sz="1200">
                        <a:latin typeface="Arial"/>
                        <a:cs typeface="Arial"/>
                      </a:endParaRPr>
                    </a:p>
                  </a:txBody>
                  <a:tcPr marL="0" marR="0" marT="5778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gn="ctr">
                        <a:lnSpc>
                          <a:spcPct val="100000"/>
                        </a:lnSpc>
                        <a:spcBef>
                          <a:spcPts val="515"/>
                        </a:spcBef>
                      </a:pPr>
                      <a:r>
                        <a:rPr sz="1200" b="1" spc="-10" dirty="0">
                          <a:latin typeface="Arial"/>
                          <a:cs typeface="Arial"/>
                        </a:rPr>
                        <a:t>12</a:t>
                      </a:r>
                      <a:endParaRPr sz="1200">
                        <a:latin typeface="Arial"/>
                        <a:cs typeface="Arial"/>
                      </a:endParaRPr>
                    </a:p>
                  </a:txBody>
                  <a:tcPr marL="0" marR="0" marT="65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244" algn="ctr">
                        <a:lnSpc>
                          <a:spcPct val="100000"/>
                        </a:lnSpc>
                        <a:spcBef>
                          <a:spcPts val="515"/>
                        </a:spcBef>
                      </a:pPr>
                      <a:r>
                        <a:rPr sz="1200" b="1" spc="-10" dirty="0">
                          <a:latin typeface="Arial"/>
                          <a:cs typeface="Arial"/>
                        </a:rPr>
                        <a:t>29</a:t>
                      </a:r>
                      <a:endParaRPr sz="1200">
                        <a:latin typeface="Arial"/>
                        <a:cs typeface="Arial"/>
                      </a:endParaRPr>
                    </a:p>
                  </a:txBody>
                  <a:tcPr marL="0" marR="0" marT="65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0185">
                        <a:lnSpc>
                          <a:spcPct val="100000"/>
                        </a:lnSpc>
                        <a:spcBef>
                          <a:spcPts val="515"/>
                        </a:spcBef>
                      </a:pPr>
                      <a:r>
                        <a:rPr sz="1200" b="1" spc="-10" dirty="0">
                          <a:latin typeface="Arial"/>
                          <a:cs typeface="Arial"/>
                        </a:rPr>
                        <a:t>31</a:t>
                      </a:r>
                      <a:endParaRPr sz="1200">
                        <a:latin typeface="Arial"/>
                        <a:cs typeface="Arial"/>
                      </a:endParaRPr>
                    </a:p>
                  </a:txBody>
                  <a:tcPr marL="0" marR="0" marT="65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02335">
                <a:tc>
                  <a:txBody>
                    <a:bodyPr/>
                    <a:lstStyle/>
                    <a:p>
                      <a:pPr marL="179705">
                        <a:lnSpc>
                          <a:spcPct val="100000"/>
                        </a:lnSpc>
                        <a:spcBef>
                          <a:spcPts val="765"/>
                        </a:spcBef>
                      </a:pPr>
                      <a:r>
                        <a:rPr sz="1200" b="1" spc="-5" dirty="0">
                          <a:latin typeface="Arial"/>
                          <a:cs typeface="Arial"/>
                        </a:rPr>
                        <a:t>low</a:t>
                      </a:r>
                      <a:endParaRPr sz="1200">
                        <a:latin typeface="Arial"/>
                        <a:cs typeface="Arial"/>
                      </a:endParaRPr>
                    </a:p>
                  </a:txBody>
                  <a:tcPr marL="0" marR="0" marT="9715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350" algn="ctr">
                        <a:lnSpc>
                          <a:spcPct val="100000"/>
                        </a:lnSpc>
                        <a:spcBef>
                          <a:spcPts val="825"/>
                        </a:spcBef>
                      </a:pPr>
                      <a:r>
                        <a:rPr sz="1200" b="1" spc="-10" dirty="0">
                          <a:latin typeface="Arial"/>
                          <a:cs typeface="Arial"/>
                        </a:rPr>
                        <a:t>13</a:t>
                      </a:r>
                      <a:endParaRPr sz="12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0" algn="ctr">
                        <a:lnSpc>
                          <a:spcPct val="100000"/>
                        </a:lnSpc>
                        <a:spcBef>
                          <a:spcPts val="825"/>
                        </a:spcBef>
                      </a:pPr>
                      <a:r>
                        <a:rPr sz="1200" b="1" spc="-10" dirty="0">
                          <a:latin typeface="Arial"/>
                          <a:cs typeface="Arial"/>
                        </a:rPr>
                        <a:t>46</a:t>
                      </a:r>
                      <a:endParaRPr sz="12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9865">
                        <a:lnSpc>
                          <a:spcPct val="100000"/>
                        </a:lnSpc>
                        <a:spcBef>
                          <a:spcPts val="825"/>
                        </a:spcBef>
                      </a:pPr>
                      <a:r>
                        <a:rPr sz="1200" b="1" spc="-10" dirty="0">
                          <a:latin typeface="Arial"/>
                          <a:cs typeface="Arial"/>
                        </a:rPr>
                        <a:t>47</a:t>
                      </a:r>
                      <a:endParaRPr sz="12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6530">
                        <a:lnSpc>
                          <a:spcPct val="100000"/>
                        </a:lnSpc>
                        <a:spcBef>
                          <a:spcPts val="840"/>
                        </a:spcBef>
                      </a:pPr>
                      <a:r>
                        <a:rPr sz="1200" b="1" spc="-10" dirty="0">
                          <a:latin typeface="Arial"/>
                          <a:cs typeface="Arial"/>
                        </a:rPr>
                        <a:t>50</a:t>
                      </a:r>
                      <a:endParaRPr sz="12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1430" algn="ctr">
                        <a:lnSpc>
                          <a:spcPct val="100000"/>
                        </a:lnSpc>
                        <a:spcBef>
                          <a:spcPts val="840"/>
                        </a:spcBef>
                      </a:pPr>
                      <a:r>
                        <a:rPr sz="1200" b="1" spc="-10" dirty="0">
                          <a:latin typeface="Arial"/>
                          <a:cs typeface="Arial"/>
                        </a:rPr>
                        <a:t>52</a:t>
                      </a:r>
                      <a:endParaRPr sz="12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9525" algn="ctr">
                        <a:lnSpc>
                          <a:spcPct val="100000"/>
                        </a:lnSpc>
                        <a:spcBef>
                          <a:spcPts val="840"/>
                        </a:spcBef>
                      </a:pPr>
                      <a:r>
                        <a:rPr sz="1200" b="1" spc="-10" dirty="0">
                          <a:latin typeface="Arial"/>
                          <a:cs typeface="Arial"/>
                        </a:rPr>
                        <a:t>54</a:t>
                      </a:r>
                      <a:endParaRPr sz="12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00811">
                <a:tc>
                  <a:txBody>
                    <a:bodyPr/>
                    <a:lstStyle/>
                    <a:p>
                      <a:pPr marL="138430">
                        <a:lnSpc>
                          <a:spcPct val="100000"/>
                        </a:lnSpc>
                        <a:spcBef>
                          <a:spcPts val="430"/>
                        </a:spcBef>
                      </a:pPr>
                      <a:r>
                        <a:rPr sz="1200" b="1" spc="-5" dirty="0">
                          <a:latin typeface="Arial"/>
                          <a:cs typeface="Arial"/>
                        </a:rPr>
                        <a:t>high</a:t>
                      </a:r>
                      <a:endParaRPr sz="1200">
                        <a:latin typeface="Arial"/>
                        <a:cs typeface="Arial"/>
                      </a:endParaRPr>
                    </a:p>
                  </a:txBody>
                  <a:tcPr marL="0" marR="0" marT="5461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765" algn="ctr">
                        <a:lnSpc>
                          <a:spcPct val="100000"/>
                        </a:lnSpc>
                        <a:spcBef>
                          <a:spcPts val="490"/>
                        </a:spcBef>
                      </a:pPr>
                      <a:r>
                        <a:rPr sz="1200" b="1" spc="-10" dirty="0">
                          <a:latin typeface="Arial"/>
                          <a:cs typeface="Arial"/>
                        </a:rPr>
                        <a:t>13</a:t>
                      </a:r>
                      <a:endParaRPr sz="12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490"/>
                        </a:spcBef>
                      </a:pPr>
                      <a:r>
                        <a:rPr sz="1200" b="1" spc="-10" dirty="0">
                          <a:latin typeface="Arial"/>
                          <a:cs typeface="Arial"/>
                        </a:rPr>
                        <a:t>45</a:t>
                      </a:r>
                      <a:endParaRPr sz="12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490"/>
                        </a:spcBef>
                      </a:pPr>
                      <a:r>
                        <a:rPr sz="1200" b="1" spc="-10" dirty="0">
                          <a:latin typeface="Arial"/>
                          <a:cs typeface="Arial"/>
                        </a:rPr>
                        <a:t>46</a:t>
                      </a:r>
                      <a:endParaRPr sz="12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7005">
                        <a:lnSpc>
                          <a:spcPct val="100000"/>
                        </a:lnSpc>
                        <a:spcBef>
                          <a:spcPts val="500"/>
                        </a:spcBef>
                      </a:pPr>
                      <a:r>
                        <a:rPr sz="1200" b="1" spc="-10" dirty="0">
                          <a:latin typeface="Arial"/>
                          <a:cs typeface="Arial"/>
                        </a:rPr>
                        <a:t>47</a:t>
                      </a:r>
                      <a:endParaRPr sz="1200">
                        <a:latin typeface="Arial"/>
                        <a:cs typeface="Arial"/>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00"/>
                        </a:spcBef>
                      </a:pPr>
                      <a:r>
                        <a:rPr sz="1200" b="1" spc="-10" dirty="0">
                          <a:latin typeface="Arial"/>
                          <a:cs typeface="Arial"/>
                        </a:rPr>
                        <a:t>51</a:t>
                      </a:r>
                      <a:endParaRPr sz="1200">
                        <a:latin typeface="Arial"/>
                        <a:cs typeface="Arial"/>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940" algn="ctr">
                        <a:lnSpc>
                          <a:spcPct val="100000"/>
                        </a:lnSpc>
                        <a:spcBef>
                          <a:spcPts val="500"/>
                        </a:spcBef>
                      </a:pPr>
                      <a:r>
                        <a:rPr sz="1200" b="1" spc="-10" dirty="0">
                          <a:latin typeface="Arial"/>
                          <a:cs typeface="Arial"/>
                        </a:rPr>
                        <a:t>52</a:t>
                      </a:r>
                      <a:endParaRPr sz="1200">
                        <a:latin typeface="Arial"/>
                        <a:cs typeface="Arial"/>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7005">
                        <a:lnSpc>
                          <a:spcPct val="100000"/>
                        </a:lnSpc>
                        <a:spcBef>
                          <a:spcPts val="440"/>
                        </a:spcBef>
                      </a:pPr>
                      <a:r>
                        <a:rPr sz="1200" b="1" spc="-10" dirty="0">
                          <a:latin typeface="Arial"/>
                          <a:cs typeface="Arial"/>
                        </a:rPr>
                        <a:t>54</a:t>
                      </a:r>
                      <a:endParaRPr sz="1200">
                        <a:latin typeface="Arial"/>
                        <a:cs typeface="Arial"/>
                      </a:endParaRPr>
                    </a:p>
                  </a:txBody>
                  <a:tcPr marL="0" marR="0" marT="558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402335">
                <a:tc>
                  <a:txBody>
                    <a:bodyPr/>
                    <a:lstStyle/>
                    <a:p>
                      <a:pPr marL="176530">
                        <a:lnSpc>
                          <a:spcPct val="100000"/>
                        </a:lnSpc>
                        <a:spcBef>
                          <a:spcPts val="500"/>
                        </a:spcBef>
                      </a:pPr>
                      <a:r>
                        <a:rPr sz="1200" b="1" dirty="0">
                          <a:latin typeface="Arial"/>
                          <a:cs typeface="Arial"/>
                        </a:rPr>
                        <a:t>mid</a:t>
                      </a:r>
                      <a:endParaRPr sz="1200">
                        <a:latin typeface="Arial"/>
                        <a:cs typeface="Arial"/>
                      </a:endParaRPr>
                    </a:p>
                  </a:txBody>
                  <a:tcPr marL="0" marR="0" marT="635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60"/>
                        </a:spcBef>
                      </a:pPr>
                      <a:r>
                        <a:rPr sz="1200" b="1" spc="-10" dirty="0">
                          <a:latin typeface="Arial"/>
                          <a:cs typeface="Arial"/>
                        </a:rPr>
                        <a:t>13</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765" algn="ctr">
                        <a:lnSpc>
                          <a:spcPct val="100000"/>
                        </a:lnSpc>
                        <a:spcBef>
                          <a:spcPts val="560"/>
                        </a:spcBef>
                      </a:pPr>
                      <a:r>
                        <a:rPr sz="1200" b="1" spc="-10" dirty="0">
                          <a:latin typeface="Arial"/>
                          <a:cs typeface="Arial"/>
                        </a:rPr>
                        <a:t>46</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3040">
                        <a:lnSpc>
                          <a:spcPct val="100000"/>
                        </a:lnSpc>
                        <a:spcBef>
                          <a:spcPts val="560"/>
                        </a:spcBef>
                      </a:pPr>
                      <a:r>
                        <a:rPr sz="1200" b="1" spc="-10" dirty="0">
                          <a:latin typeface="Arial"/>
                          <a:cs typeface="Arial"/>
                        </a:rPr>
                        <a:t>47</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9705">
                        <a:lnSpc>
                          <a:spcPct val="100000"/>
                        </a:lnSpc>
                        <a:spcBef>
                          <a:spcPts val="575"/>
                        </a:spcBef>
                      </a:pPr>
                      <a:r>
                        <a:rPr sz="1200" b="1" spc="-10" dirty="0">
                          <a:latin typeface="Arial"/>
                          <a:cs typeface="Arial"/>
                        </a:rPr>
                        <a:t>49</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145" algn="ctr">
                        <a:lnSpc>
                          <a:spcPct val="100000"/>
                        </a:lnSpc>
                        <a:spcBef>
                          <a:spcPts val="575"/>
                        </a:spcBef>
                      </a:pPr>
                      <a:r>
                        <a:rPr sz="1200" b="1" spc="-10" dirty="0">
                          <a:latin typeface="Arial"/>
                          <a:cs typeface="Arial"/>
                        </a:rPr>
                        <a:t>50</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gn="ctr">
                        <a:lnSpc>
                          <a:spcPct val="100000"/>
                        </a:lnSpc>
                        <a:spcBef>
                          <a:spcPts val="575"/>
                        </a:spcBef>
                      </a:pPr>
                      <a:r>
                        <a:rPr sz="1200" b="1" spc="-10" dirty="0">
                          <a:latin typeface="Arial"/>
                          <a:cs typeface="Arial"/>
                        </a:rPr>
                        <a:t>51</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695"/>
                        </a:spcBef>
                      </a:pPr>
                      <a:r>
                        <a:rPr sz="1200" b="1" spc="-10" dirty="0">
                          <a:latin typeface="Arial"/>
                          <a:cs typeface="Arial"/>
                        </a:rPr>
                        <a:t>52</a:t>
                      </a:r>
                      <a:endParaRPr sz="1200">
                        <a:latin typeface="Arial"/>
                        <a:cs typeface="Arial"/>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4604" algn="ctr">
                        <a:lnSpc>
                          <a:spcPct val="100000"/>
                        </a:lnSpc>
                        <a:spcBef>
                          <a:spcPts val="645"/>
                        </a:spcBef>
                      </a:pPr>
                      <a:r>
                        <a:rPr sz="1200" b="1" spc="-10" dirty="0">
                          <a:latin typeface="Arial"/>
                          <a:cs typeface="Arial"/>
                        </a:rPr>
                        <a:t>59</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2245">
                        <a:lnSpc>
                          <a:spcPct val="100000"/>
                        </a:lnSpc>
                        <a:spcBef>
                          <a:spcPts val="645"/>
                        </a:spcBef>
                      </a:pPr>
                      <a:r>
                        <a:rPr sz="1200" b="1" spc="-10" dirty="0">
                          <a:latin typeface="Arial"/>
                          <a:cs typeface="Arial"/>
                        </a:rPr>
                        <a:t>61</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400811">
                <a:tc>
                  <a:txBody>
                    <a:bodyPr/>
                    <a:lstStyle/>
                    <a:p>
                      <a:pPr marL="217804">
                        <a:lnSpc>
                          <a:spcPct val="100000"/>
                        </a:lnSpc>
                        <a:spcBef>
                          <a:spcPts val="560"/>
                        </a:spcBef>
                      </a:pPr>
                      <a:r>
                        <a:rPr sz="1200" b="1" spc="-5" dirty="0">
                          <a:latin typeface="Arial"/>
                          <a:cs typeface="Arial"/>
                        </a:rPr>
                        <a:t>loc</a:t>
                      </a:r>
                      <a:endParaRPr sz="1200">
                        <a:latin typeface="Arial"/>
                        <a:cs typeface="Arial"/>
                      </a:endParaRPr>
                    </a:p>
                  </a:txBody>
                  <a:tcPr marL="0" marR="0" marT="711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gn="ctr">
                        <a:lnSpc>
                          <a:spcPct val="100000"/>
                        </a:lnSpc>
                        <a:spcBef>
                          <a:spcPts val="620"/>
                        </a:spcBef>
                      </a:pPr>
                      <a:r>
                        <a:rPr sz="1200" b="1" spc="-10" dirty="0">
                          <a:latin typeface="Arial"/>
                          <a:cs typeface="Arial"/>
                        </a:rPr>
                        <a:t>13</a:t>
                      </a:r>
                      <a:endParaRPr sz="12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244" algn="ctr">
                        <a:lnSpc>
                          <a:spcPct val="100000"/>
                        </a:lnSpc>
                        <a:spcBef>
                          <a:spcPts val="620"/>
                        </a:spcBef>
                      </a:pPr>
                      <a:r>
                        <a:rPr sz="1200" b="1" spc="-10" dirty="0">
                          <a:latin typeface="Arial"/>
                          <a:cs typeface="Arial"/>
                        </a:rPr>
                        <a:t>56</a:t>
                      </a:r>
                      <a:endParaRPr sz="12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0185">
                        <a:lnSpc>
                          <a:spcPct val="100000"/>
                        </a:lnSpc>
                        <a:spcBef>
                          <a:spcPts val="620"/>
                        </a:spcBef>
                      </a:pPr>
                      <a:r>
                        <a:rPr sz="1200" b="1" spc="-10" dirty="0">
                          <a:latin typeface="Arial"/>
                          <a:cs typeface="Arial"/>
                        </a:rPr>
                        <a:t>61</a:t>
                      </a:r>
                      <a:endParaRPr sz="12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6215">
                        <a:lnSpc>
                          <a:spcPct val="100000"/>
                        </a:lnSpc>
                        <a:spcBef>
                          <a:spcPts val="635"/>
                        </a:spcBef>
                      </a:pPr>
                      <a:r>
                        <a:rPr sz="1200" b="1" spc="-10" dirty="0">
                          <a:latin typeface="Arial"/>
                          <a:cs typeface="Arial"/>
                        </a:rPr>
                        <a:t>62</a:t>
                      </a:r>
                      <a:endParaRPr sz="1200">
                        <a:latin typeface="Arial"/>
                        <a:cs typeface="Arial"/>
                      </a:endParaRPr>
                    </a:p>
                  </a:txBody>
                  <a:tcPr marL="0" marR="0" marT="806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402335">
                <a:tc>
                  <a:txBody>
                    <a:bodyPr/>
                    <a:lstStyle/>
                    <a:p>
                      <a:pPr marR="59055" algn="r">
                        <a:lnSpc>
                          <a:spcPct val="100000"/>
                        </a:lnSpc>
                        <a:spcBef>
                          <a:spcPts val="490"/>
                        </a:spcBef>
                      </a:pPr>
                      <a:r>
                        <a:rPr sz="1200" b="1" spc="-5" dirty="0">
                          <a:latin typeface="Arial"/>
                          <a:cs typeface="Arial"/>
                        </a:rPr>
                        <a:t>opt</a:t>
                      </a:r>
                      <a:r>
                        <a:rPr sz="1200" b="1" spc="10" dirty="0">
                          <a:latin typeface="Arial"/>
                          <a:cs typeface="Arial"/>
                        </a:rPr>
                        <a:t>i</a:t>
                      </a:r>
                      <a:r>
                        <a:rPr sz="1200" b="1" spc="-5" dirty="0">
                          <a:latin typeface="Arial"/>
                          <a:cs typeface="Arial"/>
                        </a:rPr>
                        <a:t>o</a:t>
                      </a:r>
                      <a:r>
                        <a:rPr sz="1200" b="1" dirty="0">
                          <a:latin typeface="Arial"/>
                          <a:cs typeface="Arial"/>
                        </a:rPr>
                        <a:t>n</a:t>
                      </a:r>
                      <a:endParaRPr sz="1200">
                        <a:latin typeface="Arial"/>
                        <a:cs typeface="Arial"/>
                      </a:endParaRPr>
                    </a:p>
                  </a:txBody>
                  <a:tcPr marL="0" marR="0" marT="6223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3175" algn="ctr">
                        <a:lnSpc>
                          <a:spcPct val="100000"/>
                        </a:lnSpc>
                        <a:spcBef>
                          <a:spcPts val="550"/>
                        </a:spcBef>
                      </a:pPr>
                      <a:r>
                        <a:rPr sz="1200" b="1" spc="-10" dirty="0">
                          <a:latin typeface="Arial"/>
                          <a:cs typeface="Arial"/>
                        </a:rPr>
                        <a:t>14</a:t>
                      </a:r>
                      <a:endParaRPr sz="1200">
                        <a:latin typeface="Arial"/>
                        <a:cs typeface="Arial"/>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225" algn="ctr">
                        <a:lnSpc>
                          <a:spcPct val="100000"/>
                        </a:lnSpc>
                        <a:spcBef>
                          <a:spcPts val="550"/>
                        </a:spcBef>
                      </a:pPr>
                      <a:r>
                        <a:rPr sz="1200" b="1" spc="-10" dirty="0">
                          <a:latin typeface="Arial"/>
                          <a:cs typeface="Arial"/>
                        </a:rPr>
                        <a:t>40</a:t>
                      </a:r>
                      <a:endParaRPr sz="1200">
                        <a:latin typeface="Arial"/>
                        <a:cs typeface="Arial"/>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91770">
                        <a:lnSpc>
                          <a:spcPct val="100000"/>
                        </a:lnSpc>
                        <a:spcBef>
                          <a:spcPts val="550"/>
                        </a:spcBef>
                      </a:pPr>
                      <a:r>
                        <a:rPr sz="1200" b="1" spc="-10" dirty="0">
                          <a:latin typeface="Arial"/>
                          <a:cs typeface="Arial"/>
                        </a:rPr>
                        <a:t>41</a:t>
                      </a:r>
                      <a:endParaRPr sz="1200">
                        <a:latin typeface="Arial"/>
                        <a:cs typeface="Arial"/>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0"/>
                  </a:ext>
                </a:extLst>
              </a:tr>
            </a:tbl>
          </a:graphicData>
        </a:graphic>
      </p:graphicFrame>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1054093" y="2005075"/>
            <a:ext cx="8026400" cy="3486150"/>
          </a:xfrm>
          <a:prstGeom prst="rect">
            <a:avLst/>
          </a:prstGeom>
        </p:spPr>
        <p:txBody>
          <a:bodyPr vert="horz" wrap="square" lIns="0" tIns="25400" rIns="0" bIns="0" rtlCol="0">
            <a:spAutoFit/>
          </a:bodyPr>
          <a:lstStyle/>
          <a:p>
            <a:pPr marL="469900" marR="5080" indent="-457200">
              <a:lnSpc>
                <a:spcPts val="2870"/>
              </a:lnSpc>
              <a:spcBef>
                <a:spcPts val="200"/>
              </a:spcBef>
              <a:buAutoNum type="romanLcPeriod" startAt="2"/>
              <a:tabLst>
                <a:tab pos="469265" algn="l"/>
                <a:tab pos="469900" algn="l"/>
                <a:tab pos="1679575" algn="l"/>
                <a:tab pos="3043555" algn="l"/>
                <a:tab pos="4372610" algn="l"/>
                <a:tab pos="4974590" algn="l"/>
                <a:tab pos="6065520" algn="l"/>
              </a:tabLst>
            </a:pPr>
            <a:r>
              <a:rPr sz="2400" b="1" spc="-5" dirty="0">
                <a:solidFill>
                  <a:srgbClr val="0000FF"/>
                </a:solidFill>
                <a:latin typeface="Arial"/>
                <a:cs typeface="Arial"/>
              </a:rPr>
              <a:t>Pro</a:t>
            </a:r>
            <a:r>
              <a:rPr sz="2400" b="1" dirty="0">
                <a:solidFill>
                  <a:srgbClr val="0000FF"/>
                </a:solidFill>
                <a:latin typeface="Arial"/>
                <a:cs typeface="Arial"/>
              </a:rPr>
              <a:t>j</a:t>
            </a:r>
            <a:r>
              <a:rPr sz="2400" b="1" spc="-10" dirty="0">
                <a:solidFill>
                  <a:srgbClr val="0000FF"/>
                </a:solidFill>
                <a:latin typeface="Arial"/>
                <a:cs typeface="Arial"/>
              </a:rPr>
              <a:t>ec</a:t>
            </a:r>
            <a:r>
              <a:rPr sz="2400" b="1" dirty="0">
                <a:solidFill>
                  <a:srgbClr val="0000FF"/>
                </a:solidFill>
                <a:latin typeface="Arial"/>
                <a:cs typeface="Arial"/>
              </a:rPr>
              <a:t>t	</a:t>
            </a:r>
            <a:r>
              <a:rPr sz="2400" b="1" spc="-5" dirty="0">
                <a:solidFill>
                  <a:srgbClr val="0000FF"/>
                </a:solidFill>
                <a:latin typeface="Arial"/>
                <a:cs typeface="Arial"/>
              </a:rPr>
              <a:t>m</a:t>
            </a:r>
            <a:r>
              <a:rPr sz="2400" b="1" spc="-10" dirty="0">
                <a:solidFill>
                  <a:srgbClr val="0000FF"/>
                </a:solidFill>
                <a:latin typeface="Arial"/>
                <a:cs typeface="Arial"/>
              </a:rPr>
              <a:t>e</a:t>
            </a:r>
            <a:r>
              <a:rPr sz="2400" b="1" dirty="0">
                <a:solidFill>
                  <a:srgbClr val="0000FF"/>
                </a:solidFill>
                <a:latin typeface="Arial"/>
                <a:cs typeface="Arial"/>
              </a:rPr>
              <a:t>t</a:t>
            </a:r>
            <a:r>
              <a:rPr sz="2400" b="1" spc="-5" dirty="0">
                <a:solidFill>
                  <a:srgbClr val="0000FF"/>
                </a:solidFill>
                <a:latin typeface="Arial"/>
                <a:cs typeface="Arial"/>
              </a:rPr>
              <a:t>r</a:t>
            </a:r>
            <a:r>
              <a:rPr sz="2400" b="1" dirty="0">
                <a:solidFill>
                  <a:srgbClr val="0000FF"/>
                </a:solidFill>
                <a:latin typeface="Arial"/>
                <a:cs typeface="Arial"/>
              </a:rPr>
              <a:t>i</a:t>
            </a:r>
            <a:r>
              <a:rPr sz="2400" b="1" spc="-10" dirty="0">
                <a:solidFill>
                  <a:srgbClr val="0000FF"/>
                </a:solidFill>
                <a:latin typeface="Arial"/>
                <a:cs typeface="Arial"/>
              </a:rPr>
              <a:t>cs</a:t>
            </a:r>
            <a:r>
              <a:rPr sz="2400" b="1" dirty="0">
                <a:solidFill>
                  <a:srgbClr val="0000FF"/>
                </a:solidFill>
                <a:latin typeface="Arial"/>
                <a:cs typeface="Arial"/>
              </a:rPr>
              <a:t>:	</a:t>
            </a:r>
            <a:r>
              <a:rPr sz="2400" spc="-10" dirty="0">
                <a:latin typeface="Arial"/>
                <a:cs typeface="Arial"/>
              </a:rPr>
              <a:t>d</a:t>
            </a:r>
            <a:r>
              <a:rPr sz="2400" dirty="0">
                <a:latin typeface="Arial"/>
                <a:cs typeface="Arial"/>
              </a:rPr>
              <a:t>escr</a:t>
            </a:r>
            <a:r>
              <a:rPr sz="2400" spc="-10" dirty="0">
                <a:latin typeface="Arial"/>
                <a:cs typeface="Arial"/>
              </a:rPr>
              <a:t>ib</a:t>
            </a:r>
            <a:r>
              <a:rPr sz="2400" spc="-5" dirty="0">
                <a:latin typeface="Arial"/>
                <a:cs typeface="Arial"/>
              </a:rPr>
              <a:t>e</a:t>
            </a:r>
            <a:r>
              <a:rPr sz="2400" dirty="0">
                <a:latin typeface="Arial"/>
                <a:cs typeface="Arial"/>
              </a:rPr>
              <a:t>	t</a:t>
            </a:r>
            <a:r>
              <a:rPr sz="2400" spc="-10" dirty="0">
                <a:latin typeface="Arial"/>
                <a:cs typeface="Arial"/>
              </a:rPr>
              <a:t>h</a:t>
            </a:r>
            <a:r>
              <a:rPr sz="2400" spc="-5" dirty="0">
                <a:latin typeface="Arial"/>
                <a:cs typeface="Arial"/>
              </a:rPr>
              <a:t>e</a:t>
            </a:r>
            <a:r>
              <a:rPr sz="2400" dirty="0">
                <a:latin typeface="Arial"/>
                <a:cs typeface="Arial"/>
              </a:rPr>
              <a:t>	</a:t>
            </a:r>
            <a:r>
              <a:rPr sz="2400" spc="-10" dirty="0">
                <a:latin typeface="Arial"/>
                <a:cs typeface="Arial"/>
              </a:rPr>
              <a:t>p</a:t>
            </a:r>
            <a:r>
              <a:rPr sz="2400" dirty="0">
                <a:latin typeface="Arial"/>
                <a:cs typeface="Arial"/>
              </a:rPr>
              <a:t>r</a:t>
            </a:r>
            <a:r>
              <a:rPr sz="2400" spc="-10" dirty="0">
                <a:latin typeface="Arial"/>
                <a:cs typeface="Arial"/>
              </a:rPr>
              <a:t>o</a:t>
            </a:r>
            <a:r>
              <a:rPr sz="2400" dirty="0">
                <a:latin typeface="Arial"/>
                <a:cs typeface="Arial"/>
              </a:rPr>
              <a:t>j</a:t>
            </a:r>
            <a:r>
              <a:rPr sz="2400" spc="-10" dirty="0">
                <a:latin typeface="Arial"/>
                <a:cs typeface="Arial"/>
              </a:rPr>
              <a:t>e</a:t>
            </a:r>
            <a:r>
              <a:rPr sz="2400" dirty="0">
                <a:latin typeface="Arial"/>
                <a:cs typeface="Arial"/>
              </a:rPr>
              <a:t>ct	</a:t>
            </a:r>
            <a:r>
              <a:rPr sz="2400" spc="-15" dirty="0">
                <a:latin typeface="Arial"/>
                <a:cs typeface="Arial"/>
              </a:rPr>
              <a:t>c</a:t>
            </a:r>
            <a:r>
              <a:rPr sz="2400" spc="-10" dirty="0">
                <a:latin typeface="Arial"/>
                <a:cs typeface="Arial"/>
              </a:rPr>
              <a:t>ha</a:t>
            </a:r>
            <a:r>
              <a:rPr sz="2400" dirty="0">
                <a:latin typeface="Arial"/>
                <a:cs typeface="Arial"/>
              </a:rPr>
              <a:t>r</a:t>
            </a:r>
            <a:r>
              <a:rPr sz="2400" spc="-10" dirty="0">
                <a:latin typeface="Arial"/>
                <a:cs typeface="Arial"/>
              </a:rPr>
              <a:t>a</a:t>
            </a:r>
            <a:r>
              <a:rPr sz="2400" dirty="0">
                <a:latin typeface="Arial"/>
                <a:cs typeface="Arial"/>
              </a:rPr>
              <a:t>ct</a:t>
            </a:r>
            <a:r>
              <a:rPr sz="2400" spc="-10" dirty="0">
                <a:latin typeface="Arial"/>
                <a:cs typeface="Arial"/>
              </a:rPr>
              <a:t>e</a:t>
            </a:r>
            <a:r>
              <a:rPr sz="2400" dirty="0">
                <a:latin typeface="Arial"/>
                <a:cs typeface="Arial"/>
              </a:rPr>
              <a:t>r</a:t>
            </a:r>
            <a:r>
              <a:rPr sz="2400" spc="-10" dirty="0">
                <a:latin typeface="Arial"/>
                <a:cs typeface="Arial"/>
              </a:rPr>
              <a:t>i</a:t>
            </a:r>
            <a:r>
              <a:rPr sz="2400" dirty="0">
                <a:latin typeface="Arial"/>
                <a:cs typeface="Arial"/>
              </a:rPr>
              <a:t>stics  </a:t>
            </a:r>
            <a:r>
              <a:rPr sz="2400" spc="-5" dirty="0">
                <a:latin typeface="Arial"/>
                <a:cs typeface="Arial"/>
              </a:rPr>
              <a:t>and execution. Examples are</a:t>
            </a:r>
            <a:r>
              <a:rPr sz="2400" spc="25" dirty="0">
                <a:latin typeface="Arial"/>
                <a:cs typeface="Arial"/>
              </a:rPr>
              <a:t> </a:t>
            </a:r>
            <a:r>
              <a:rPr sz="2400" dirty="0">
                <a:latin typeface="Arial"/>
                <a:cs typeface="Arial"/>
              </a:rPr>
              <a:t>:</a:t>
            </a:r>
          </a:p>
          <a:p>
            <a:pPr>
              <a:lnSpc>
                <a:spcPct val="100000"/>
              </a:lnSpc>
              <a:spcBef>
                <a:spcPts val="35"/>
              </a:spcBef>
              <a:buClr>
                <a:srgbClr val="0000FF"/>
              </a:buClr>
              <a:buFont typeface="Arial"/>
              <a:buAutoNum type="romanLcPeriod" startAt="2"/>
            </a:pPr>
            <a:endParaRPr sz="2200" dirty="0">
              <a:latin typeface="Times New Roman"/>
              <a:cs typeface="Times New Roman"/>
            </a:endParaRPr>
          </a:p>
          <a:p>
            <a:pPr marL="1003300" lvl="1" indent="-457200">
              <a:lnSpc>
                <a:spcPct val="100000"/>
              </a:lnSpc>
              <a:buChar char="•"/>
              <a:tabLst>
                <a:tab pos="1002665" algn="l"/>
                <a:tab pos="1003300" algn="l"/>
              </a:tabLst>
            </a:pPr>
            <a:r>
              <a:rPr sz="2200" spc="-5" dirty="0">
                <a:solidFill>
                  <a:srgbClr val="003265"/>
                </a:solidFill>
                <a:latin typeface="Arial"/>
                <a:cs typeface="Arial"/>
              </a:rPr>
              <a:t>number of software</a:t>
            </a:r>
            <a:r>
              <a:rPr sz="2200" spc="10" dirty="0">
                <a:solidFill>
                  <a:srgbClr val="003265"/>
                </a:solidFill>
                <a:latin typeface="Arial"/>
                <a:cs typeface="Arial"/>
              </a:rPr>
              <a:t> </a:t>
            </a:r>
            <a:r>
              <a:rPr sz="2200" spc="-5" dirty="0">
                <a:solidFill>
                  <a:srgbClr val="003265"/>
                </a:solidFill>
                <a:latin typeface="Arial"/>
                <a:cs typeface="Arial"/>
              </a:rPr>
              <a:t>developers</a:t>
            </a:r>
            <a:endParaRPr sz="2200" dirty="0">
              <a:latin typeface="Arial"/>
              <a:cs typeface="Arial"/>
            </a:endParaRPr>
          </a:p>
          <a:p>
            <a:pPr lvl="1">
              <a:lnSpc>
                <a:spcPct val="100000"/>
              </a:lnSpc>
              <a:buChar char="•"/>
            </a:pPr>
            <a:endParaRPr sz="2350" dirty="0">
              <a:latin typeface="Times New Roman"/>
              <a:cs typeface="Times New Roman"/>
            </a:endParaRPr>
          </a:p>
          <a:p>
            <a:pPr marL="1003300" lvl="1" indent="-457200">
              <a:lnSpc>
                <a:spcPct val="100000"/>
              </a:lnSpc>
              <a:buChar char="•"/>
              <a:tabLst>
                <a:tab pos="1002665" algn="l"/>
                <a:tab pos="1003300" algn="l"/>
              </a:tabLst>
            </a:pPr>
            <a:r>
              <a:rPr sz="2200" spc="-5" dirty="0">
                <a:solidFill>
                  <a:srgbClr val="650065"/>
                </a:solidFill>
                <a:latin typeface="Arial"/>
                <a:cs typeface="Arial"/>
              </a:rPr>
              <a:t>staffing pattern over the life cycle of the</a:t>
            </a:r>
            <a:r>
              <a:rPr sz="2200" spc="55" dirty="0">
                <a:solidFill>
                  <a:srgbClr val="650065"/>
                </a:solidFill>
                <a:latin typeface="Arial"/>
                <a:cs typeface="Arial"/>
              </a:rPr>
              <a:t> </a:t>
            </a:r>
            <a:r>
              <a:rPr sz="2200" spc="-5" dirty="0">
                <a:solidFill>
                  <a:srgbClr val="650065"/>
                </a:solidFill>
                <a:latin typeface="Arial"/>
                <a:cs typeface="Arial"/>
              </a:rPr>
              <a:t>software</a:t>
            </a:r>
            <a:endParaRPr sz="2200" dirty="0">
              <a:latin typeface="Arial"/>
              <a:cs typeface="Arial"/>
            </a:endParaRPr>
          </a:p>
          <a:p>
            <a:pPr lvl="1">
              <a:lnSpc>
                <a:spcPct val="100000"/>
              </a:lnSpc>
              <a:spcBef>
                <a:spcPts val="50"/>
              </a:spcBef>
              <a:buChar char="•"/>
            </a:pPr>
            <a:endParaRPr sz="2200" dirty="0">
              <a:latin typeface="Times New Roman"/>
              <a:cs typeface="Times New Roman"/>
            </a:endParaRPr>
          </a:p>
          <a:p>
            <a:pPr marL="1003300" lvl="1" indent="-457200">
              <a:lnSpc>
                <a:spcPct val="100000"/>
              </a:lnSpc>
              <a:buChar char="•"/>
              <a:tabLst>
                <a:tab pos="1002665" algn="l"/>
                <a:tab pos="1003300" algn="l"/>
              </a:tabLst>
            </a:pPr>
            <a:r>
              <a:rPr sz="2200" dirty="0">
                <a:solidFill>
                  <a:srgbClr val="329932"/>
                </a:solidFill>
                <a:latin typeface="Arial"/>
                <a:cs typeface="Arial"/>
              </a:rPr>
              <a:t>cost </a:t>
            </a:r>
            <a:r>
              <a:rPr sz="2200" spc="-5" dirty="0">
                <a:solidFill>
                  <a:srgbClr val="329932"/>
                </a:solidFill>
                <a:latin typeface="Arial"/>
                <a:cs typeface="Arial"/>
              </a:rPr>
              <a:t>and schedule</a:t>
            </a:r>
            <a:endParaRPr sz="2200" dirty="0">
              <a:latin typeface="Arial"/>
              <a:cs typeface="Arial"/>
            </a:endParaRPr>
          </a:p>
          <a:p>
            <a:pPr lvl="1">
              <a:lnSpc>
                <a:spcPct val="100000"/>
              </a:lnSpc>
              <a:spcBef>
                <a:spcPts val="10"/>
              </a:spcBef>
              <a:buChar char="•"/>
            </a:pPr>
            <a:endParaRPr sz="2600" dirty="0">
              <a:latin typeface="Times New Roman"/>
              <a:cs typeface="Times New Roman"/>
            </a:endParaRPr>
          </a:p>
          <a:p>
            <a:pPr marL="1003300" lvl="1" indent="-457200">
              <a:lnSpc>
                <a:spcPct val="100000"/>
              </a:lnSpc>
              <a:buChar char="•"/>
              <a:tabLst>
                <a:tab pos="1002665" algn="l"/>
                <a:tab pos="1003300" algn="l"/>
              </a:tabLst>
            </a:pPr>
            <a:r>
              <a:rPr sz="2200" spc="-5" dirty="0">
                <a:solidFill>
                  <a:srgbClr val="965025"/>
                </a:solidFill>
                <a:latin typeface="Arial"/>
                <a:cs typeface="Arial"/>
              </a:rPr>
              <a:t>productivity</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08337" y="6870595"/>
            <a:ext cx="920750" cy="373380"/>
          </a:xfrm>
          <a:prstGeom prst="rect">
            <a:avLst/>
          </a:prstGeom>
        </p:spPr>
        <p:txBody>
          <a:bodyPr vert="horz" wrap="square" lIns="0" tIns="0" rIns="0" bIns="0" rtlCol="0">
            <a:spAutoFit/>
          </a:bodyPr>
          <a:lstStyle/>
          <a:p>
            <a:pPr marL="12700">
              <a:lnSpc>
                <a:spcPts val="2235"/>
              </a:lnSpc>
            </a:pPr>
            <a:r>
              <a:rPr sz="2200" spc="-140" dirty="0">
                <a:solidFill>
                  <a:srgbClr val="003265"/>
                </a:solidFill>
                <a:latin typeface="Arial"/>
                <a:cs typeface="Arial"/>
              </a:rPr>
              <a:t>cont…</a:t>
            </a:r>
            <a:fld id="{81D60167-4931-47E6-BA6A-407CBD079E47}" type="slidenum">
              <a:rPr sz="2100" spc="-209" baseline="-27777" dirty="0">
                <a:latin typeface="Arial"/>
                <a:cs typeface="Arial"/>
              </a:rPr>
              <a:t>120</a:t>
            </a:fld>
            <a:endParaRPr sz="2100" baseline="-27777">
              <a:latin typeface="Arial"/>
              <a:cs typeface="Arial"/>
            </a:endParaRPr>
          </a:p>
        </p:txBody>
      </p:sp>
      <p:sp>
        <p:nvSpPr>
          <p:cNvPr id="5" name="object 5"/>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2" name="object 2"/>
          <p:cNvGraphicFramePr>
            <a:graphicFrameLocks noGrp="1"/>
          </p:cNvGraphicFramePr>
          <p:nvPr/>
        </p:nvGraphicFramePr>
        <p:xfrm>
          <a:off x="1585912" y="1509706"/>
          <a:ext cx="6324600" cy="5410193"/>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8">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ts val="1825"/>
                        </a:lnSpc>
                        <a:spcBef>
                          <a:spcPts val="1120"/>
                        </a:spcBef>
                      </a:pPr>
                      <a:r>
                        <a:rPr sz="1600" spc="-5" dirty="0">
                          <a:latin typeface="Arial"/>
                          <a:cs typeface="Arial"/>
                        </a:rPr>
                        <a:t>13</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ts val="1825"/>
                        </a:lnSpc>
                        <a:spcBef>
                          <a:spcPts val="1120"/>
                        </a:spcBef>
                      </a:pPr>
                      <a:r>
                        <a:rPr sz="1600" spc="-5" dirty="0">
                          <a:latin typeface="Arial"/>
                          <a:cs typeface="Arial"/>
                        </a:rPr>
                        <a:t>low</a:t>
                      </a:r>
                      <a:endParaRPr sz="1600">
                        <a:latin typeface="Arial"/>
                        <a:cs typeface="Arial"/>
                      </a:endParaRPr>
                    </a:p>
                  </a:txBody>
                  <a:tcPr marL="0" marR="0" marT="142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20"/>
                        </a:spcBef>
                      </a:pPr>
                      <a:r>
                        <a:rPr sz="1600" dirty="0">
                          <a:latin typeface="Arial"/>
                          <a:cs typeface="Arial"/>
                        </a:rPr>
                        <a:t>1</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ts val="1860"/>
                        </a:lnSpc>
                        <a:spcBef>
                          <a:spcPts val="1075"/>
                        </a:spcBef>
                      </a:pPr>
                      <a:r>
                        <a:rPr sz="1600" spc="-5" dirty="0">
                          <a:latin typeface="Arial"/>
                          <a:cs typeface="Arial"/>
                        </a:rPr>
                        <a:t>14</a:t>
                      </a:r>
                      <a:endParaRPr sz="1600">
                        <a:latin typeface="Arial"/>
                        <a:cs typeface="Arial"/>
                      </a:endParaRPr>
                    </a:p>
                  </a:txBody>
                  <a:tcPr marL="0" marR="0" marT="1365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ts val="1860"/>
                        </a:lnSpc>
                        <a:spcBef>
                          <a:spcPts val="1075"/>
                        </a:spcBef>
                      </a:pPr>
                      <a:r>
                        <a:rPr sz="1600" spc="-5" dirty="0">
                          <a:latin typeface="Arial"/>
                          <a:cs typeface="Arial"/>
                        </a:rPr>
                        <a:t>low</a:t>
                      </a:r>
                      <a:endParaRPr sz="1600">
                        <a:latin typeface="Arial"/>
                        <a:cs typeface="Arial"/>
                      </a:endParaRPr>
                    </a:p>
                  </a:txBody>
                  <a:tcPr marL="0" marR="0" marT="1365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60"/>
                        </a:lnSpc>
                        <a:spcBef>
                          <a:spcPts val="1075"/>
                        </a:spcBef>
                      </a:pPr>
                      <a:r>
                        <a:rPr sz="1600" dirty="0">
                          <a:latin typeface="Arial"/>
                          <a:cs typeface="Arial"/>
                        </a:rPr>
                        <a:t>1</a:t>
                      </a:r>
                      <a:endParaRPr sz="1600">
                        <a:latin typeface="Arial"/>
                        <a:cs typeface="Arial"/>
                      </a:endParaRPr>
                    </a:p>
                  </a:txBody>
                  <a:tcPr marL="0" marR="0" marT="1365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ts val="1789"/>
                        </a:lnSpc>
                        <a:spcBef>
                          <a:spcPts val="1170"/>
                        </a:spcBef>
                      </a:pPr>
                      <a:r>
                        <a:rPr sz="1600" spc="-5" dirty="0">
                          <a:latin typeface="Arial"/>
                          <a:cs typeface="Arial"/>
                        </a:rPr>
                        <a:t>15</a:t>
                      </a:r>
                      <a:endParaRPr sz="1600">
                        <a:latin typeface="Arial"/>
                        <a:cs typeface="Arial"/>
                      </a:endParaRPr>
                    </a:p>
                  </a:txBody>
                  <a:tcPr marL="0" marR="0" marT="1485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ts val="1789"/>
                        </a:lnSpc>
                        <a:spcBef>
                          <a:spcPts val="1170"/>
                        </a:spcBef>
                      </a:pPr>
                      <a:r>
                        <a:rPr sz="1600" spc="-5" dirty="0">
                          <a:latin typeface="Arial"/>
                          <a:cs typeface="Arial"/>
                        </a:rPr>
                        <a:t>low</a:t>
                      </a:r>
                      <a:endParaRPr sz="1600">
                        <a:latin typeface="Arial"/>
                        <a:cs typeface="Arial"/>
                      </a:endParaRPr>
                    </a:p>
                  </a:txBody>
                  <a:tcPr marL="0" marR="0" marT="148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89"/>
                        </a:lnSpc>
                        <a:spcBef>
                          <a:spcPts val="1170"/>
                        </a:spcBef>
                      </a:pPr>
                      <a:r>
                        <a:rPr sz="1600" dirty="0">
                          <a:latin typeface="Arial"/>
                          <a:cs typeface="Arial"/>
                        </a:rPr>
                        <a:t>1</a:t>
                      </a:r>
                      <a:endParaRPr sz="1600">
                        <a:latin typeface="Arial"/>
                        <a:cs typeface="Arial"/>
                      </a:endParaRPr>
                    </a:p>
                  </a:txBody>
                  <a:tcPr marL="0" marR="0" marT="1485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ts val="1825"/>
                        </a:lnSpc>
                        <a:spcBef>
                          <a:spcPts val="1110"/>
                        </a:spcBef>
                      </a:pPr>
                      <a:r>
                        <a:rPr sz="1600" spc="-5" dirty="0">
                          <a:latin typeface="Arial"/>
                          <a:cs typeface="Arial"/>
                        </a:rPr>
                        <a:t>16</a:t>
                      </a:r>
                      <a:endParaRPr sz="1600">
                        <a:latin typeface="Arial"/>
                        <a:cs typeface="Arial"/>
                      </a:endParaRPr>
                    </a:p>
                  </a:txBody>
                  <a:tcPr marL="0" marR="0" marT="1409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ts val="1825"/>
                        </a:lnSpc>
                        <a:spcBef>
                          <a:spcPts val="1110"/>
                        </a:spcBef>
                      </a:pPr>
                      <a:r>
                        <a:rPr sz="1600" spc="-5" dirty="0">
                          <a:latin typeface="Arial"/>
                          <a:cs typeface="Arial"/>
                        </a:rPr>
                        <a:t>low,</a:t>
                      </a:r>
                      <a:r>
                        <a:rPr sz="1600" spc="-10" dirty="0">
                          <a:latin typeface="Arial"/>
                          <a:cs typeface="Arial"/>
                        </a:rPr>
                        <a:t> </a:t>
                      </a:r>
                      <a:r>
                        <a:rPr sz="1600" spc="-5" dirty="0">
                          <a:latin typeface="Arial"/>
                          <a:cs typeface="Arial"/>
                        </a:rPr>
                        <a:t>i</a:t>
                      </a:r>
                      <a:endParaRPr sz="1600">
                        <a:latin typeface="Arial"/>
                        <a:cs typeface="Arial"/>
                      </a:endParaRPr>
                    </a:p>
                  </a:txBody>
                  <a:tcPr marL="0" marR="0" marT="140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10"/>
                        </a:spcBef>
                      </a:pPr>
                      <a:r>
                        <a:rPr sz="1600" dirty="0">
                          <a:latin typeface="Arial"/>
                          <a:cs typeface="Arial"/>
                        </a:rPr>
                        <a:t>2</a:t>
                      </a:r>
                      <a:endParaRPr sz="1600">
                        <a:latin typeface="Arial"/>
                        <a:cs typeface="Arial"/>
                      </a:endParaRPr>
                    </a:p>
                  </a:txBody>
                  <a:tcPr marL="0" marR="0" marT="1409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ts val="1775"/>
                        </a:lnSpc>
                        <a:spcBef>
                          <a:spcPts val="1170"/>
                        </a:spcBef>
                      </a:pPr>
                      <a:r>
                        <a:rPr sz="1600" spc="-5" dirty="0">
                          <a:latin typeface="Arial"/>
                          <a:cs typeface="Arial"/>
                        </a:rPr>
                        <a:t>17</a:t>
                      </a:r>
                      <a:endParaRPr sz="1600">
                        <a:latin typeface="Arial"/>
                        <a:cs typeface="Arial"/>
                      </a:endParaRPr>
                    </a:p>
                  </a:txBody>
                  <a:tcPr marL="0" marR="0" marT="1485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ts val="1775"/>
                        </a:lnSpc>
                        <a:spcBef>
                          <a:spcPts val="1170"/>
                        </a:spcBef>
                      </a:pPr>
                      <a:r>
                        <a:rPr sz="1600" spc="-5" dirty="0">
                          <a:latin typeface="Arial"/>
                          <a:cs typeface="Arial"/>
                        </a:rPr>
                        <a:t>low,</a:t>
                      </a:r>
                      <a:r>
                        <a:rPr sz="1600" spc="-10" dirty="0">
                          <a:latin typeface="Arial"/>
                          <a:cs typeface="Arial"/>
                        </a:rPr>
                        <a:t> </a:t>
                      </a:r>
                      <a:r>
                        <a:rPr sz="1600" spc="-5" dirty="0">
                          <a:latin typeface="Arial"/>
                          <a:cs typeface="Arial"/>
                        </a:rPr>
                        <a:t>i</a:t>
                      </a:r>
                      <a:endParaRPr sz="1600">
                        <a:latin typeface="Arial"/>
                        <a:cs typeface="Arial"/>
                      </a:endParaRPr>
                    </a:p>
                  </a:txBody>
                  <a:tcPr marL="0" marR="0" marT="148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75"/>
                        </a:lnSpc>
                        <a:spcBef>
                          <a:spcPts val="1170"/>
                        </a:spcBef>
                      </a:pPr>
                      <a:r>
                        <a:rPr sz="1600" dirty="0">
                          <a:latin typeface="Arial"/>
                          <a:cs typeface="Arial"/>
                        </a:rPr>
                        <a:t>2</a:t>
                      </a:r>
                      <a:endParaRPr sz="1600">
                        <a:latin typeface="Arial"/>
                        <a:cs typeface="Arial"/>
                      </a:endParaRPr>
                    </a:p>
                  </a:txBody>
                  <a:tcPr marL="0" marR="0" marT="1485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ts val="1810"/>
                        </a:lnSpc>
                        <a:spcBef>
                          <a:spcPts val="1120"/>
                        </a:spcBef>
                      </a:pPr>
                      <a:r>
                        <a:rPr sz="1600" spc="-5" dirty="0">
                          <a:latin typeface="Arial"/>
                          <a:cs typeface="Arial"/>
                        </a:rPr>
                        <a:t>18</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10"/>
                        </a:lnSpc>
                        <a:spcBef>
                          <a:spcPts val="112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2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10"/>
                        </a:lnSpc>
                        <a:spcBef>
                          <a:spcPts val="1120"/>
                        </a:spcBef>
                      </a:pPr>
                      <a:r>
                        <a:rPr sz="1600" dirty="0">
                          <a:latin typeface="Arial"/>
                          <a:cs typeface="Arial"/>
                        </a:rPr>
                        <a:t>3</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ts val="1714"/>
                        </a:lnSpc>
                        <a:spcBef>
                          <a:spcPts val="1220"/>
                        </a:spcBef>
                      </a:pPr>
                      <a:r>
                        <a:rPr sz="1600" spc="-5" dirty="0">
                          <a:latin typeface="Arial"/>
                          <a:cs typeface="Arial"/>
                        </a:rPr>
                        <a:t>19</a:t>
                      </a:r>
                      <a:endParaRPr sz="1600">
                        <a:latin typeface="Arial"/>
                        <a:cs typeface="Arial"/>
                      </a:endParaRPr>
                    </a:p>
                  </a:txBody>
                  <a:tcPr marL="0" marR="0" marT="1549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714"/>
                        </a:lnSpc>
                        <a:spcBef>
                          <a:spcPts val="122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54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14"/>
                        </a:lnSpc>
                        <a:spcBef>
                          <a:spcPts val="1220"/>
                        </a:spcBef>
                      </a:pPr>
                      <a:r>
                        <a:rPr sz="1600" dirty="0">
                          <a:latin typeface="Arial"/>
                          <a:cs typeface="Arial"/>
                        </a:rPr>
                        <a:t>3</a:t>
                      </a:r>
                      <a:endParaRPr sz="1600">
                        <a:latin typeface="Arial"/>
                        <a:cs typeface="Arial"/>
                      </a:endParaRPr>
                    </a:p>
                  </a:txBody>
                  <a:tcPr marL="0" marR="0" marT="1549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ts val="1764"/>
                        </a:lnSpc>
                        <a:spcBef>
                          <a:spcPts val="1180"/>
                        </a:spcBef>
                      </a:pPr>
                      <a:r>
                        <a:rPr sz="1600" spc="-5" dirty="0">
                          <a:latin typeface="Arial"/>
                          <a:cs typeface="Arial"/>
                        </a:rPr>
                        <a:t>20</a:t>
                      </a:r>
                      <a:endParaRPr sz="1600">
                        <a:latin typeface="Arial"/>
                        <a:cs typeface="Arial"/>
                      </a:endParaRPr>
                    </a:p>
                  </a:txBody>
                  <a:tcPr marL="0" marR="0" marT="1498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764"/>
                        </a:lnSpc>
                        <a:spcBef>
                          <a:spcPts val="118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9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64"/>
                        </a:lnSpc>
                        <a:spcBef>
                          <a:spcPts val="1180"/>
                        </a:spcBef>
                      </a:pPr>
                      <a:r>
                        <a:rPr sz="1600" dirty="0">
                          <a:latin typeface="Arial"/>
                          <a:cs typeface="Arial"/>
                        </a:rPr>
                        <a:t>3</a:t>
                      </a:r>
                      <a:endParaRPr sz="1600">
                        <a:latin typeface="Arial"/>
                        <a:cs typeface="Arial"/>
                      </a:endParaRPr>
                    </a:p>
                  </a:txBody>
                  <a:tcPr marL="0" marR="0" marT="1498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ts val="1800"/>
                        </a:lnSpc>
                        <a:spcBef>
                          <a:spcPts val="1135"/>
                        </a:spcBef>
                      </a:pPr>
                      <a:r>
                        <a:rPr sz="1600" spc="-5" dirty="0">
                          <a:latin typeface="Arial"/>
                          <a:cs typeface="Arial"/>
                        </a:rPr>
                        <a:t>22</a:t>
                      </a:r>
                      <a:endParaRPr sz="1600">
                        <a:latin typeface="Arial"/>
                        <a:cs typeface="Arial"/>
                      </a:endParaRPr>
                    </a:p>
                  </a:txBody>
                  <a:tcPr marL="0" marR="0" marT="1441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00"/>
                        </a:lnSpc>
                        <a:spcBef>
                          <a:spcPts val="1135"/>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41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00"/>
                        </a:lnSpc>
                        <a:spcBef>
                          <a:spcPts val="1135"/>
                        </a:spcBef>
                      </a:pPr>
                      <a:r>
                        <a:rPr sz="1600" dirty="0">
                          <a:latin typeface="Arial"/>
                          <a:cs typeface="Arial"/>
                        </a:rPr>
                        <a:t>3</a:t>
                      </a:r>
                      <a:endParaRPr sz="1600">
                        <a:latin typeface="Arial"/>
                        <a:cs typeface="Arial"/>
                      </a:endParaRPr>
                    </a:p>
                  </a:txBody>
                  <a:tcPr marL="0" marR="0" marT="1441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8619">
                <a:tc>
                  <a:txBody>
                    <a:bodyPr/>
                    <a:lstStyle/>
                    <a:p>
                      <a:pPr marR="2540" algn="ctr">
                        <a:lnSpc>
                          <a:spcPts val="1860"/>
                        </a:lnSpc>
                        <a:spcBef>
                          <a:spcPts val="1100"/>
                        </a:spcBef>
                      </a:pPr>
                      <a:r>
                        <a:rPr sz="1600" spc="-5" dirty="0">
                          <a:latin typeface="Arial"/>
                          <a:cs typeface="Arial"/>
                        </a:rPr>
                        <a:t>23</a:t>
                      </a:r>
                      <a:endParaRPr sz="1600">
                        <a:latin typeface="Arial"/>
                        <a:cs typeface="Arial"/>
                      </a:endParaRPr>
                    </a:p>
                  </a:txBody>
                  <a:tcPr marL="0" marR="0" marT="1397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60"/>
                        </a:lnSpc>
                        <a:spcBef>
                          <a:spcPts val="110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39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60"/>
                        </a:lnSpc>
                        <a:spcBef>
                          <a:spcPts val="1100"/>
                        </a:spcBef>
                      </a:pPr>
                      <a:r>
                        <a:rPr sz="1600" dirty="0">
                          <a:latin typeface="Arial"/>
                          <a:cs typeface="Arial"/>
                        </a:rPr>
                        <a:t>3</a:t>
                      </a:r>
                      <a:endParaRPr sz="1600">
                        <a:latin typeface="Arial"/>
                        <a:cs typeface="Arial"/>
                      </a:endParaRPr>
                    </a:p>
                  </a:txBody>
                  <a:tcPr marL="0" marR="0" marT="1397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ts val="1775"/>
                        </a:lnSpc>
                        <a:spcBef>
                          <a:spcPts val="1160"/>
                        </a:spcBef>
                      </a:pPr>
                      <a:r>
                        <a:rPr sz="1600" spc="-5" dirty="0">
                          <a:latin typeface="Arial"/>
                          <a:cs typeface="Arial"/>
                        </a:rPr>
                        <a:t>24</a:t>
                      </a:r>
                      <a:endParaRPr sz="1600">
                        <a:latin typeface="Arial"/>
                        <a:cs typeface="Arial"/>
                      </a:endParaRPr>
                    </a:p>
                  </a:txBody>
                  <a:tcPr marL="0" marR="0" marT="1473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ts val="1775"/>
                        </a:lnSpc>
                        <a:spcBef>
                          <a:spcPts val="1160"/>
                        </a:spcBef>
                      </a:pPr>
                      <a:r>
                        <a:rPr sz="1600" spc="-5" dirty="0">
                          <a:latin typeface="Arial"/>
                          <a:cs typeface="Arial"/>
                        </a:rPr>
                        <a:t>low, </a:t>
                      </a:r>
                      <a:r>
                        <a:rPr sz="1600" dirty="0">
                          <a:latin typeface="Arial"/>
                          <a:cs typeface="Arial"/>
                        </a:rPr>
                        <a:t>i, a,</a:t>
                      </a:r>
                      <a:r>
                        <a:rPr sz="1600" spc="-5" dirty="0">
                          <a:latin typeface="Arial"/>
                          <a:cs typeface="Arial"/>
                        </a:rPr>
                        <a:t> min</a:t>
                      </a:r>
                      <a:endParaRPr sz="1600">
                        <a:latin typeface="Arial"/>
                        <a:cs typeface="Arial"/>
                      </a:endParaRPr>
                    </a:p>
                  </a:txBody>
                  <a:tcPr marL="0" marR="0" marT="1473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75"/>
                        </a:lnSpc>
                        <a:spcBef>
                          <a:spcPts val="1160"/>
                        </a:spcBef>
                      </a:pPr>
                      <a:r>
                        <a:rPr sz="1600" dirty="0">
                          <a:latin typeface="Arial"/>
                          <a:cs typeface="Arial"/>
                        </a:rPr>
                        <a:t>4</a:t>
                      </a:r>
                      <a:endParaRPr sz="1600">
                        <a:latin typeface="Arial"/>
                        <a:cs typeface="Arial"/>
                      </a:endParaRPr>
                    </a:p>
                  </a:txBody>
                  <a:tcPr marL="0" marR="0" marT="1473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ts val="1825"/>
                        </a:lnSpc>
                        <a:spcBef>
                          <a:spcPts val="1120"/>
                        </a:spcBef>
                      </a:pPr>
                      <a:r>
                        <a:rPr sz="1600" spc="-5" dirty="0">
                          <a:latin typeface="Arial"/>
                          <a:cs typeface="Arial"/>
                        </a:rPr>
                        <a:t>25</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ts val="1825"/>
                        </a:lnSpc>
                        <a:spcBef>
                          <a:spcPts val="1120"/>
                        </a:spcBef>
                      </a:pPr>
                      <a:r>
                        <a:rPr sz="1600" spc="-5" dirty="0">
                          <a:latin typeface="Arial"/>
                          <a:cs typeface="Arial"/>
                        </a:rPr>
                        <a:t>low, </a:t>
                      </a:r>
                      <a:r>
                        <a:rPr sz="1600" dirty="0">
                          <a:latin typeface="Arial"/>
                          <a:cs typeface="Arial"/>
                        </a:rPr>
                        <a:t>i, a, </a:t>
                      </a:r>
                      <a:r>
                        <a:rPr sz="1600" spc="-5" dirty="0">
                          <a:latin typeface="Arial"/>
                          <a:cs typeface="Arial"/>
                        </a:rPr>
                        <a:t>min,</a:t>
                      </a:r>
                      <a:r>
                        <a:rPr sz="1600" spc="-10" dirty="0">
                          <a:latin typeface="Arial"/>
                          <a:cs typeface="Arial"/>
                        </a:rPr>
                        <a:t> </a:t>
                      </a:r>
                      <a:r>
                        <a:rPr sz="1600" spc="-5" dirty="0">
                          <a:latin typeface="Arial"/>
                          <a:cs typeface="Arial"/>
                        </a:rPr>
                        <a:t>j</a:t>
                      </a:r>
                      <a:endParaRPr sz="1600">
                        <a:latin typeface="Arial"/>
                        <a:cs typeface="Arial"/>
                      </a:endParaRPr>
                    </a:p>
                  </a:txBody>
                  <a:tcPr marL="0" marR="0" marT="142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20"/>
                        </a:spcBef>
                      </a:pPr>
                      <a:r>
                        <a:rPr sz="1600" dirty="0">
                          <a:latin typeface="Arial"/>
                          <a:cs typeface="Arial"/>
                        </a:rPr>
                        <a:t>5</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5571">
                <a:tc>
                  <a:txBody>
                    <a:bodyPr/>
                    <a:lstStyle/>
                    <a:p>
                      <a:pPr marR="2540" algn="ctr">
                        <a:lnSpc>
                          <a:spcPts val="1739"/>
                        </a:lnSpc>
                        <a:spcBef>
                          <a:spcPts val="1195"/>
                        </a:spcBef>
                      </a:pPr>
                      <a:r>
                        <a:rPr sz="1600" spc="-5" dirty="0">
                          <a:latin typeface="Arial"/>
                          <a:cs typeface="Arial"/>
                        </a:rPr>
                        <a:t>26</a:t>
                      </a:r>
                      <a:endParaRPr sz="1600">
                        <a:latin typeface="Arial"/>
                        <a:cs typeface="Arial"/>
                      </a:endParaRPr>
                    </a:p>
                  </a:txBody>
                  <a:tcPr marL="0" marR="0" marT="15176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79375" algn="ctr">
                        <a:lnSpc>
                          <a:spcPts val="1860"/>
                        </a:lnSpc>
                        <a:spcBef>
                          <a:spcPts val="1075"/>
                        </a:spcBef>
                      </a:pPr>
                      <a:r>
                        <a:rPr sz="1600" spc="-5" dirty="0">
                          <a:latin typeface="Arial"/>
                          <a:cs typeface="Arial"/>
                        </a:rPr>
                        <a:t>low, </a:t>
                      </a:r>
                      <a:r>
                        <a:rPr sz="1600" dirty="0">
                          <a:latin typeface="Arial"/>
                          <a:cs typeface="Arial"/>
                        </a:rPr>
                        <a:t>i, a, </a:t>
                      </a:r>
                      <a:r>
                        <a:rPr sz="1600" spc="-5" dirty="0">
                          <a:latin typeface="Arial"/>
                          <a:cs typeface="Arial"/>
                        </a:rPr>
                        <a:t>min,</a:t>
                      </a:r>
                      <a:r>
                        <a:rPr sz="1600" spc="-10" dirty="0">
                          <a:latin typeface="Arial"/>
                          <a:cs typeface="Arial"/>
                        </a:rPr>
                        <a:t> </a:t>
                      </a:r>
                      <a:r>
                        <a:rPr sz="1600" spc="-5" dirty="0">
                          <a:latin typeface="Arial"/>
                          <a:cs typeface="Arial"/>
                        </a:rPr>
                        <a:t>j</a:t>
                      </a:r>
                      <a:endParaRPr sz="1600">
                        <a:latin typeface="Arial"/>
                        <a:cs typeface="Arial"/>
                      </a:endParaRPr>
                    </a:p>
                  </a:txBody>
                  <a:tcPr marL="0" marR="0" marT="13652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ts val="1739"/>
                        </a:lnSpc>
                        <a:spcBef>
                          <a:spcPts val="1195"/>
                        </a:spcBef>
                      </a:pPr>
                      <a:r>
                        <a:rPr sz="1600" dirty="0">
                          <a:latin typeface="Arial"/>
                          <a:cs typeface="Arial"/>
                        </a:rPr>
                        <a:t>5</a:t>
                      </a:r>
                      <a:endParaRPr sz="1600">
                        <a:latin typeface="Arial"/>
                        <a:cs typeface="Arial"/>
                      </a:endParaRPr>
                    </a:p>
                  </a:txBody>
                  <a:tcPr marL="0" marR="0" marT="15176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3" name="object 3"/>
          <p:cNvSpPr txBox="1">
            <a:spLocks noGrp="1"/>
          </p:cNvSpPr>
          <p:nvPr>
            <p:ph type="title"/>
          </p:nvPr>
        </p:nvSpPr>
        <p:spPr>
          <a:xfrm>
            <a:off x="749293" y="939793"/>
            <a:ext cx="5046980" cy="360680"/>
          </a:xfrm>
          <a:prstGeom prst="rect">
            <a:avLst/>
          </a:prstGeom>
        </p:spPr>
        <p:txBody>
          <a:bodyPr vert="horz" wrap="square" lIns="0" tIns="12065" rIns="0" bIns="0" rtlCol="0">
            <a:spAutoFit/>
          </a:bodyPr>
          <a:lstStyle/>
          <a:p>
            <a:pPr marL="12700">
              <a:lnSpc>
                <a:spcPct val="100000"/>
              </a:lnSpc>
              <a:spcBef>
                <a:spcPts val="95"/>
              </a:spcBef>
            </a:pPr>
            <a:r>
              <a:rPr sz="2200" i="0" spc="-5" dirty="0">
                <a:solidFill>
                  <a:srgbClr val="003265"/>
                </a:solidFill>
                <a:latin typeface="Arial"/>
                <a:cs typeface="Arial"/>
              </a:rPr>
              <a:t>Live Variables per line are calculated</a:t>
            </a:r>
            <a:r>
              <a:rPr sz="2200" i="0" spc="35" dirty="0">
                <a:solidFill>
                  <a:srgbClr val="003265"/>
                </a:solidFill>
                <a:latin typeface="Arial"/>
                <a:cs typeface="Arial"/>
              </a:rPr>
              <a:t> </a:t>
            </a:r>
            <a:r>
              <a:rPr sz="2200" i="0" spc="-5" dirty="0">
                <a:solidFill>
                  <a:srgbClr val="003265"/>
                </a:solidFill>
                <a:latin typeface="Arial"/>
                <a:cs typeface="Arial"/>
              </a:rPr>
              <a:t>as:</a:t>
            </a:r>
            <a:endParaRPr sz="2200">
              <a:latin typeface="Arial"/>
              <a:cs typeface="Arial"/>
            </a:endParaRPr>
          </a:p>
        </p:txBody>
      </p:sp>
      <p:pic>
        <p:nvPicPr>
          <p:cNvPr id="6"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1676400" cy="821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795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09706"/>
          <a:ext cx="6324600" cy="5410193"/>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8">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marL="1269365">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ts val="1825"/>
                        </a:lnSpc>
                        <a:spcBef>
                          <a:spcPts val="1120"/>
                        </a:spcBef>
                      </a:pPr>
                      <a:r>
                        <a:rPr sz="1600" spc="-5" dirty="0">
                          <a:latin typeface="Arial"/>
                          <a:cs typeface="Arial"/>
                        </a:rPr>
                        <a:t>27</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ts val="1850"/>
                        </a:lnSpc>
                        <a:spcBef>
                          <a:spcPts val="1100"/>
                        </a:spcBef>
                      </a:pPr>
                      <a:r>
                        <a:rPr sz="1600" spc="-5" dirty="0">
                          <a:latin typeface="Arial"/>
                          <a:cs typeface="Arial"/>
                        </a:rPr>
                        <a:t>low, </a:t>
                      </a:r>
                      <a:r>
                        <a:rPr sz="1600" dirty="0">
                          <a:latin typeface="Arial"/>
                          <a:cs typeface="Arial"/>
                        </a:rPr>
                        <a:t>i, a, </a:t>
                      </a:r>
                      <a:r>
                        <a:rPr sz="1600" spc="-5" dirty="0">
                          <a:latin typeface="Arial"/>
                          <a:cs typeface="Arial"/>
                        </a:rPr>
                        <a:t>min,</a:t>
                      </a:r>
                      <a:r>
                        <a:rPr sz="1600" spc="-10" dirty="0">
                          <a:latin typeface="Arial"/>
                          <a:cs typeface="Arial"/>
                        </a:rPr>
                        <a:t> </a:t>
                      </a:r>
                      <a:r>
                        <a:rPr sz="1600" spc="-5" dirty="0">
                          <a:latin typeface="Arial"/>
                          <a:cs typeface="Arial"/>
                        </a:rPr>
                        <a:t>j</a:t>
                      </a:r>
                      <a:endParaRPr sz="1600">
                        <a:latin typeface="Arial"/>
                        <a:cs typeface="Arial"/>
                      </a:endParaRPr>
                    </a:p>
                  </a:txBody>
                  <a:tcPr marL="0" marR="0" marT="139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20"/>
                        </a:spcBef>
                      </a:pPr>
                      <a:r>
                        <a:rPr sz="1600" dirty="0">
                          <a:latin typeface="Arial"/>
                          <a:cs typeface="Arial"/>
                        </a:rPr>
                        <a:t>5</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ts val="1860"/>
                        </a:lnSpc>
                        <a:spcBef>
                          <a:spcPts val="1075"/>
                        </a:spcBef>
                      </a:pPr>
                      <a:r>
                        <a:rPr sz="1600" spc="-5" dirty="0">
                          <a:latin typeface="Arial"/>
                          <a:cs typeface="Arial"/>
                        </a:rPr>
                        <a:t>28</a:t>
                      </a:r>
                      <a:endParaRPr sz="1600">
                        <a:latin typeface="Arial"/>
                        <a:cs typeface="Arial"/>
                      </a:endParaRPr>
                    </a:p>
                  </a:txBody>
                  <a:tcPr marL="0" marR="0" marT="1365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9375" algn="ctr">
                        <a:lnSpc>
                          <a:spcPts val="1885"/>
                        </a:lnSpc>
                        <a:spcBef>
                          <a:spcPts val="1050"/>
                        </a:spcBef>
                      </a:pPr>
                      <a:r>
                        <a:rPr sz="1600" spc="-5" dirty="0">
                          <a:latin typeface="Arial"/>
                          <a:cs typeface="Arial"/>
                        </a:rPr>
                        <a:t>low, </a:t>
                      </a:r>
                      <a:r>
                        <a:rPr sz="1600" dirty="0">
                          <a:latin typeface="Arial"/>
                          <a:cs typeface="Arial"/>
                        </a:rPr>
                        <a:t>i, a, </a:t>
                      </a:r>
                      <a:r>
                        <a:rPr sz="1600" spc="-5" dirty="0">
                          <a:latin typeface="Arial"/>
                          <a:cs typeface="Arial"/>
                        </a:rPr>
                        <a:t>min,</a:t>
                      </a:r>
                      <a:r>
                        <a:rPr sz="1600" spc="-10" dirty="0">
                          <a:latin typeface="Arial"/>
                          <a:cs typeface="Arial"/>
                        </a:rPr>
                        <a:t> </a:t>
                      </a:r>
                      <a:r>
                        <a:rPr sz="1600" spc="-5" dirty="0">
                          <a:latin typeface="Arial"/>
                          <a:cs typeface="Arial"/>
                        </a:rPr>
                        <a:t>j</a:t>
                      </a:r>
                      <a:endParaRPr sz="1600">
                        <a:latin typeface="Arial"/>
                        <a:cs typeface="Arial"/>
                      </a:endParaRPr>
                    </a:p>
                  </a:txBody>
                  <a:tcPr marL="0" marR="0" marT="133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60"/>
                        </a:lnSpc>
                        <a:spcBef>
                          <a:spcPts val="1075"/>
                        </a:spcBef>
                      </a:pPr>
                      <a:r>
                        <a:rPr sz="1600" dirty="0">
                          <a:latin typeface="Arial"/>
                          <a:cs typeface="Arial"/>
                        </a:rPr>
                        <a:t>5</a:t>
                      </a:r>
                      <a:endParaRPr sz="1600">
                        <a:latin typeface="Arial"/>
                        <a:cs typeface="Arial"/>
                      </a:endParaRPr>
                    </a:p>
                  </a:txBody>
                  <a:tcPr marL="0" marR="0" marT="1365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ts val="1789"/>
                        </a:lnSpc>
                        <a:spcBef>
                          <a:spcPts val="1170"/>
                        </a:spcBef>
                      </a:pPr>
                      <a:r>
                        <a:rPr sz="1600" spc="-5" dirty="0">
                          <a:latin typeface="Arial"/>
                          <a:cs typeface="Arial"/>
                        </a:rPr>
                        <a:t>29</a:t>
                      </a:r>
                      <a:endParaRPr sz="1600">
                        <a:latin typeface="Arial"/>
                        <a:cs typeface="Arial"/>
                      </a:endParaRPr>
                    </a:p>
                  </a:txBody>
                  <a:tcPr marL="0" marR="0" marT="1485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8865">
                        <a:lnSpc>
                          <a:spcPts val="1714"/>
                        </a:lnSpc>
                        <a:spcBef>
                          <a:spcPts val="1240"/>
                        </a:spcBef>
                      </a:pPr>
                      <a:r>
                        <a:rPr sz="1600" spc="-5" dirty="0">
                          <a:latin typeface="Arial"/>
                          <a:cs typeface="Arial"/>
                        </a:rPr>
                        <a:t>low, </a:t>
                      </a:r>
                      <a:r>
                        <a:rPr sz="1600" dirty="0">
                          <a:latin typeface="Arial"/>
                          <a:cs typeface="Arial"/>
                        </a:rPr>
                        <a:t>i, a, </a:t>
                      </a:r>
                      <a:r>
                        <a:rPr sz="1600" spc="-5" dirty="0">
                          <a:latin typeface="Arial"/>
                          <a:cs typeface="Arial"/>
                        </a:rPr>
                        <a:t>min, </a:t>
                      </a:r>
                      <a:r>
                        <a:rPr sz="1600" dirty="0">
                          <a:latin typeface="Arial"/>
                          <a:cs typeface="Arial"/>
                        </a:rPr>
                        <a:t>j,</a:t>
                      </a:r>
                      <a:r>
                        <a:rPr sz="1600" spc="-15" dirty="0">
                          <a:latin typeface="Arial"/>
                          <a:cs typeface="Arial"/>
                        </a:rPr>
                        <a:t> </a:t>
                      </a:r>
                      <a:r>
                        <a:rPr sz="1600" dirty="0">
                          <a:latin typeface="Arial"/>
                          <a:cs typeface="Arial"/>
                        </a:rPr>
                        <a:t>temp</a:t>
                      </a:r>
                      <a:endParaRPr sz="1600">
                        <a:latin typeface="Arial"/>
                        <a:cs typeface="Arial"/>
                      </a:endParaRPr>
                    </a:p>
                  </a:txBody>
                  <a:tcPr marL="0" marR="0" marT="157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89"/>
                        </a:lnSpc>
                        <a:spcBef>
                          <a:spcPts val="1170"/>
                        </a:spcBef>
                      </a:pPr>
                      <a:r>
                        <a:rPr sz="1600" dirty="0">
                          <a:latin typeface="Arial"/>
                          <a:cs typeface="Arial"/>
                        </a:rPr>
                        <a:t>6</a:t>
                      </a:r>
                      <a:endParaRPr sz="1600">
                        <a:latin typeface="Arial"/>
                        <a:cs typeface="Arial"/>
                      </a:endParaRPr>
                    </a:p>
                  </a:txBody>
                  <a:tcPr marL="0" marR="0" marT="1485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ts val="1825"/>
                        </a:lnSpc>
                        <a:spcBef>
                          <a:spcPts val="1110"/>
                        </a:spcBef>
                      </a:pPr>
                      <a:r>
                        <a:rPr sz="1600" spc="-5" dirty="0">
                          <a:latin typeface="Arial"/>
                          <a:cs typeface="Arial"/>
                        </a:rPr>
                        <a:t>30</a:t>
                      </a:r>
                      <a:endParaRPr sz="1600">
                        <a:latin typeface="Arial"/>
                        <a:cs typeface="Arial"/>
                      </a:endParaRPr>
                    </a:p>
                  </a:txBody>
                  <a:tcPr marL="0" marR="0" marT="1409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64895">
                        <a:lnSpc>
                          <a:spcPts val="1750"/>
                        </a:lnSpc>
                        <a:spcBef>
                          <a:spcPts val="1180"/>
                        </a:spcBef>
                      </a:pPr>
                      <a:r>
                        <a:rPr sz="1600" spc="-5" dirty="0">
                          <a:latin typeface="Arial"/>
                          <a:cs typeface="Arial"/>
                        </a:rPr>
                        <a:t>low, </a:t>
                      </a:r>
                      <a:r>
                        <a:rPr sz="1600" dirty="0">
                          <a:latin typeface="Arial"/>
                          <a:cs typeface="Arial"/>
                        </a:rPr>
                        <a:t>i, a, </a:t>
                      </a:r>
                      <a:r>
                        <a:rPr sz="1600" spc="-5" dirty="0">
                          <a:latin typeface="Arial"/>
                          <a:cs typeface="Arial"/>
                        </a:rPr>
                        <a:t>min, </a:t>
                      </a:r>
                      <a:r>
                        <a:rPr sz="1600" dirty="0">
                          <a:latin typeface="Arial"/>
                          <a:cs typeface="Arial"/>
                        </a:rPr>
                        <a:t>j,</a:t>
                      </a:r>
                      <a:r>
                        <a:rPr sz="1600" spc="-15" dirty="0">
                          <a:latin typeface="Arial"/>
                          <a:cs typeface="Arial"/>
                        </a:rPr>
                        <a:t> </a:t>
                      </a:r>
                      <a:r>
                        <a:rPr sz="1600" dirty="0">
                          <a:latin typeface="Arial"/>
                          <a:cs typeface="Arial"/>
                        </a:rPr>
                        <a:t>temp</a:t>
                      </a:r>
                      <a:endParaRPr sz="1600">
                        <a:latin typeface="Arial"/>
                        <a:cs typeface="Arial"/>
                      </a:endParaRPr>
                    </a:p>
                  </a:txBody>
                  <a:tcPr marL="0" marR="0" marT="149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10"/>
                        </a:spcBef>
                      </a:pPr>
                      <a:r>
                        <a:rPr sz="1600" dirty="0">
                          <a:latin typeface="Arial"/>
                          <a:cs typeface="Arial"/>
                        </a:rPr>
                        <a:t>6</a:t>
                      </a:r>
                      <a:endParaRPr sz="1600">
                        <a:latin typeface="Arial"/>
                        <a:cs typeface="Arial"/>
                      </a:endParaRPr>
                    </a:p>
                  </a:txBody>
                  <a:tcPr marL="0" marR="0" marT="1409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ts val="1775"/>
                        </a:lnSpc>
                        <a:spcBef>
                          <a:spcPts val="1170"/>
                        </a:spcBef>
                      </a:pPr>
                      <a:r>
                        <a:rPr sz="1600" spc="-5" dirty="0">
                          <a:latin typeface="Arial"/>
                          <a:cs typeface="Arial"/>
                        </a:rPr>
                        <a:t>31</a:t>
                      </a:r>
                      <a:endParaRPr sz="1600">
                        <a:latin typeface="Arial"/>
                        <a:cs typeface="Arial"/>
                      </a:endParaRPr>
                    </a:p>
                  </a:txBody>
                  <a:tcPr marL="0" marR="0" marT="1485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11125" algn="ctr">
                        <a:lnSpc>
                          <a:spcPts val="1775"/>
                        </a:lnSpc>
                        <a:spcBef>
                          <a:spcPts val="1170"/>
                        </a:spcBef>
                      </a:pPr>
                      <a:r>
                        <a:rPr sz="1600" spc="-5" dirty="0">
                          <a:latin typeface="Arial"/>
                          <a:cs typeface="Arial"/>
                        </a:rPr>
                        <a:t>low, </a:t>
                      </a:r>
                      <a:r>
                        <a:rPr sz="1600" dirty="0">
                          <a:latin typeface="Arial"/>
                          <a:cs typeface="Arial"/>
                        </a:rPr>
                        <a:t>i, a, j,</a:t>
                      </a:r>
                      <a:r>
                        <a:rPr sz="1600" spc="-15" dirty="0">
                          <a:latin typeface="Arial"/>
                          <a:cs typeface="Arial"/>
                        </a:rPr>
                        <a:t> </a:t>
                      </a:r>
                      <a:r>
                        <a:rPr sz="1600" spc="-5" dirty="0">
                          <a:latin typeface="Arial"/>
                          <a:cs typeface="Arial"/>
                        </a:rPr>
                        <a:t>temp</a:t>
                      </a:r>
                      <a:endParaRPr sz="1600">
                        <a:latin typeface="Arial"/>
                        <a:cs typeface="Arial"/>
                      </a:endParaRPr>
                    </a:p>
                  </a:txBody>
                  <a:tcPr marL="0" marR="0" marT="148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75"/>
                        </a:lnSpc>
                        <a:spcBef>
                          <a:spcPts val="1170"/>
                        </a:spcBef>
                      </a:pPr>
                      <a:r>
                        <a:rPr sz="1600" dirty="0">
                          <a:latin typeface="Arial"/>
                          <a:cs typeface="Arial"/>
                        </a:rPr>
                        <a:t>5</a:t>
                      </a:r>
                      <a:endParaRPr sz="1600">
                        <a:latin typeface="Arial"/>
                        <a:cs typeface="Arial"/>
                      </a:endParaRPr>
                    </a:p>
                  </a:txBody>
                  <a:tcPr marL="0" marR="0" marT="1485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ts val="1810"/>
                        </a:lnSpc>
                        <a:spcBef>
                          <a:spcPts val="1120"/>
                        </a:spcBef>
                      </a:pPr>
                      <a:r>
                        <a:rPr sz="1600" spc="-5" dirty="0">
                          <a:latin typeface="Arial"/>
                          <a:cs typeface="Arial"/>
                        </a:rPr>
                        <a:t>32</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10"/>
                        </a:lnSpc>
                        <a:spcBef>
                          <a:spcPts val="112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2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10"/>
                        </a:lnSpc>
                        <a:spcBef>
                          <a:spcPts val="1120"/>
                        </a:spcBef>
                      </a:pPr>
                      <a:r>
                        <a:rPr sz="1600" dirty="0">
                          <a:latin typeface="Arial"/>
                          <a:cs typeface="Arial"/>
                        </a:rPr>
                        <a:t>3</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ts val="1714"/>
                        </a:lnSpc>
                        <a:spcBef>
                          <a:spcPts val="1220"/>
                        </a:spcBef>
                      </a:pPr>
                      <a:r>
                        <a:rPr sz="1600" spc="-5" dirty="0">
                          <a:latin typeface="Arial"/>
                          <a:cs typeface="Arial"/>
                        </a:rPr>
                        <a:t>33</a:t>
                      </a:r>
                      <a:endParaRPr sz="1600">
                        <a:latin typeface="Arial"/>
                        <a:cs typeface="Arial"/>
                      </a:endParaRPr>
                    </a:p>
                  </a:txBody>
                  <a:tcPr marL="0" marR="0" marT="1549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ts val="1714"/>
                        </a:lnSpc>
                        <a:spcBef>
                          <a:spcPts val="122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54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14"/>
                        </a:lnSpc>
                        <a:spcBef>
                          <a:spcPts val="1220"/>
                        </a:spcBef>
                      </a:pPr>
                      <a:r>
                        <a:rPr sz="1600" dirty="0">
                          <a:latin typeface="Arial"/>
                          <a:cs typeface="Arial"/>
                        </a:rPr>
                        <a:t>3</a:t>
                      </a:r>
                      <a:endParaRPr sz="1600">
                        <a:latin typeface="Arial"/>
                        <a:cs typeface="Arial"/>
                      </a:endParaRPr>
                    </a:p>
                  </a:txBody>
                  <a:tcPr marL="0" marR="0" marT="1549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ts val="1764"/>
                        </a:lnSpc>
                        <a:spcBef>
                          <a:spcPts val="1180"/>
                        </a:spcBef>
                      </a:pPr>
                      <a:r>
                        <a:rPr sz="1600" spc="-5" dirty="0">
                          <a:latin typeface="Arial"/>
                          <a:cs typeface="Arial"/>
                        </a:rPr>
                        <a:t>34</a:t>
                      </a:r>
                      <a:endParaRPr sz="1600">
                        <a:latin typeface="Arial"/>
                        <a:cs typeface="Arial"/>
                      </a:endParaRPr>
                    </a:p>
                  </a:txBody>
                  <a:tcPr marL="0" marR="0" marT="1498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764"/>
                        </a:lnSpc>
                        <a:spcBef>
                          <a:spcPts val="118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9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64"/>
                        </a:lnSpc>
                        <a:spcBef>
                          <a:spcPts val="1180"/>
                        </a:spcBef>
                      </a:pPr>
                      <a:r>
                        <a:rPr sz="1600" dirty="0">
                          <a:latin typeface="Arial"/>
                          <a:cs typeface="Arial"/>
                        </a:rPr>
                        <a:t>3</a:t>
                      </a:r>
                      <a:endParaRPr sz="1600">
                        <a:latin typeface="Arial"/>
                        <a:cs typeface="Arial"/>
                      </a:endParaRPr>
                    </a:p>
                  </a:txBody>
                  <a:tcPr marL="0" marR="0" marT="1498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ts val="1800"/>
                        </a:lnSpc>
                        <a:spcBef>
                          <a:spcPts val="1135"/>
                        </a:spcBef>
                      </a:pPr>
                      <a:r>
                        <a:rPr sz="1600" spc="-5" dirty="0">
                          <a:latin typeface="Arial"/>
                          <a:cs typeface="Arial"/>
                        </a:rPr>
                        <a:t>35</a:t>
                      </a:r>
                      <a:endParaRPr sz="1600">
                        <a:latin typeface="Arial"/>
                        <a:cs typeface="Arial"/>
                      </a:endParaRPr>
                    </a:p>
                  </a:txBody>
                  <a:tcPr marL="0" marR="0" marT="1441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ts val="1680"/>
                        </a:lnSpc>
                        <a:spcBef>
                          <a:spcPts val="1255"/>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00"/>
                        </a:lnSpc>
                        <a:spcBef>
                          <a:spcPts val="1135"/>
                        </a:spcBef>
                      </a:pPr>
                      <a:r>
                        <a:rPr sz="1600" dirty="0">
                          <a:latin typeface="Arial"/>
                          <a:cs typeface="Arial"/>
                        </a:rPr>
                        <a:t>3</a:t>
                      </a:r>
                      <a:endParaRPr sz="1600">
                        <a:latin typeface="Arial"/>
                        <a:cs typeface="Arial"/>
                      </a:endParaRPr>
                    </a:p>
                  </a:txBody>
                  <a:tcPr marL="0" marR="0" marT="1441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8619">
                <a:tc>
                  <a:txBody>
                    <a:bodyPr/>
                    <a:lstStyle/>
                    <a:p>
                      <a:pPr marR="2540" algn="ctr">
                        <a:lnSpc>
                          <a:spcPts val="1860"/>
                        </a:lnSpc>
                        <a:spcBef>
                          <a:spcPts val="1100"/>
                        </a:spcBef>
                      </a:pPr>
                      <a:r>
                        <a:rPr sz="1600" spc="-5" dirty="0">
                          <a:latin typeface="Arial"/>
                          <a:cs typeface="Arial"/>
                        </a:rPr>
                        <a:t>36</a:t>
                      </a:r>
                      <a:endParaRPr sz="1600">
                        <a:latin typeface="Arial"/>
                        <a:cs typeface="Arial"/>
                      </a:endParaRPr>
                    </a:p>
                  </a:txBody>
                  <a:tcPr marL="0" marR="0" marT="1397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60"/>
                        </a:lnSpc>
                        <a:spcBef>
                          <a:spcPts val="110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39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60"/>
                        </a:lnSpc>
                        <a:spcBef>
                          <a:spcPts val="1100"/>
                        </a:spcBef>
                      </a:pPr>
                      <a:r>
                        <a:rPr sz="1600" dirty="0">
                          <a:latin typeface="Arial"/>
                          <a:cs typeface="Arial"/>
                        </a:rPr>
                        <a:t>3</a:t>
                      </a:r>
                      <a:endParaRPr sz="1600">
                        <a:latin typeface="Arial"/>
                        <a:cs typeface="Arial"/>
                      </a:endParaRPr>
                    </a:p>
                  </a:txBody>
                  <a:tcPr marL="0" marR="0" marT="1397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ts val="1775"/>
                        </a:lnSpc>
                        <a:spcBef>
                          <a:spcPts val="1160"/>
                        </a:spcBef>
                      </a:pPr>
                      <a:r>
                        <a:rPr sz="1600" spc="-5" dirty="0">
                          <a:latin typeface="Arial"/>
                          <a:cs typeface="Arial"/>
                        </a:rPr>
                        <a:t>37</a:t>
                      </a:r>
                      <a:endParaRPr sz="1600">
                        <a:latin typeface="Arial"/>
                        <a:cs typeface="Arial"/>
                      </a:endParaRPr>
                    </a:p>
                  </a:txBody>
                  <a:tcPr marL="0" marR="0" marT="1473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00"/>
                        </a:lnSpc>
                        <a:spcBef>
                          <a:spcPts val="1135"/>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41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75"/>
                        </a:lnSpc>
                        <a:spcBef>
                          <a:spcPts val="1160"/>
                        </a:spcBef>
                      </a:pPr>
                      <a:r>
                        <a:rPr sz="1600" dirty="0">
                          <a:latin typeface="Arial"/>
                          <a:cs typeface="Arial"/>
                        </a:rPr>
                        <a:t>3</a:t>
                      </a:r>
                      <a:endParaRPr sz="1600">
                        <a:latin typeface="Arial"/>
                        <a:cs typeface="Arial"/>
                      </a:endParaRPr>
                    </a:p>
                  </a:txBody>
                  <a:tcPr marL="0" marR="0" marT="1473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ts val="1825"/>
                        </a:lnSpc>
                        <a:spcBef>
                          <a:spcPts val="1120"/>
                        </a:spcBef>
                      </a:pPr>
                      <a:r>
                        <a:rPr sz="1600" spc="-5" dirty="0">
                          <a:latin typeface="Arial"/>
                          <a:cs typeface="Arial"/>
                        </a:rPr>
                        <a:t>38</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ts val="1730"/>
                        </a:lnSpc>
                        <a:spcBef>
                          <a:spcPts val="1220"/>
                        </a:spcBef>
                      </a:pPr>
                      <a:r>
                        <a:rPr sz="1600" spc="-5" dirty="0">
                          <a:latin typeface="Arial"/>
                          <a:cs typeface="Arial"/>
                        </a:rPr>
                        <a:t>low,</a:t>
                      </a:r>
                      <a:r>
                        <a:rPr sz="1600" spc="-10" dirty="0">
                          <a:latin typeface="Arial"/>
                          <a:cs typeface="Arial"/>
                        </a:rPr>
                        <a:t> </a:t>
                      </a:r>
                      <a:r>
                        <a:rPr sz="1600" spc="-5" dirty="0">
                          <a:latin typeface="Arial"/>
                          <a:cs typeface="Arial"/>
                        </a:rPr>
                        <a:t>a</a:t>
                      </a:r>
                      <a:endParaRPr sz="1600">
                        <a:latin typeface="Arial"/>
                        <a:cs typeface="Arial"/>
                      </a:endParaRPr>
                    </a:p>
                  </a:txBody>
                  <a:tcPr marL="0" marR="0" marT="154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20"/>
                        </a:spcBef>
                      </a:pPr>
                      <a:r>
                        <a:rPr sz="1600" dirty="0">
                          <a:latin typeface="Arial"/>
                          <a:cs typeface="Arial"/>
                        </a:rPr>
                        <a:t>2</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5571">
                <a:tc>
                  <a:txBody>
                    <a:bodyPr/>
                    <a:lstStyle/>
                    <a:p>
                      <a:pPr marR="2540" algn="ctr">
                        <a:lnSpc>
                          <a:spcPts val="1739"/>
                        </a:lnSpc>
                        <a:spcBef>
                          <a:spcPts val="1195"/>
                        </a:spcBef>
                      </a:pPr>
                      <a:r>
                        <a:rPr sz="1600" spc="-5" dirty="0">
                          <a:latin typeface="Arial"/>
                          <a:cs typeface="Arial"/>
                        </a:rPr>
                        <a:t>39</a:t>
                      </a:r>
                      <a:endParaRPr sz="1600">
                        <a:latin typeface="Arial"/>
                        <a:cs typeface="Arial"/>
                      </a:endParaRPr>
                    </a:p>
                  </a:txBody>
                  <a:tcPr marL="0" marR="0" marT="15176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3340" algn="ctr">
                        <a:lnSpc>
                          <a:spcPts val="1885"/>
                        </a:lnSpc>
                        <a:spcBef>
                          <a:spcPts val="1050"/>
                        </a:spcBef>
                      </a:pPr>
                      <a:r>
                        <a:rPr sz="1600" spc="-5" dirty="0">
                          <a:latin typeface="Arial"/>
                          <a:cs typeface="Arial"/>
                        </a:rPr>
                        <a:t>low,</a:t>
                      </a:r>
                      <a:r>
                        <a:rPr sz="1600" spc="-10" dirty="0">
                          <a:latin typeface="Arial"/>
                          <a:cs typeface="Arial"/>
                        </a:rPr>
                        <a:t> </a:t>
                      </a:r>
                      <a:r>
                        <a:rPr sz="1600" spc="-5" dirty="0">
                          <a:latin typeface="Arial"/>
                          <a:cs typeface="Arial"/>
                        </a:rPr>
                        <a:t>a</a:t>
                      </a:r>
                      <a:endParaRPr sz="1600">
                        <a:latin typeface="Arial"/>
                        <a:cs typeface="Arial"/>
                      </a:endParaRPr>
                    </a:p>
                  </a:txBody>
                  <a:tcPr marL="0" marR="0" marT="1333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ts val="1739"/>
                        </a:lnSpc>
                        <a:spcBef>
                          <a:spcPts val="1195"/>
                        </a:spcBef>
                      </a:pPr>
                      <a:r>
                        <a:rPr sz="1600" dirty="0">
                          <a:latin typeface="Arial"/>
                          <a:cs typeface="Arial"/>
                        </a:rPr>
                        <a:t>2</a:t>
                      </a:r>
                      <a:endParaRPr sz="1600">
                        <a:latin typeface="Arial"/>
                        <a:cs typeface="Arial"/>
                      </a:endParaRPr>
                    </a:p>
                  </a:txBody>
                  <a:tcPr marL="0" marR="0" marT="15176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5" name="object 5"/>
          <p:cNvSpPr txBox="1"/>
          <p:nvPr/>
        </p:nvSpPr>
        <p:spPr>
          <a:xfrm>
            <a:off x="8308337" y="6870595"/>
            <a:ext cx="920750" cy="373380"/>
          </a:xfrm>
          <a:prstGeom prst="rect">
            <a:avLst/>
          </a:prstGeom>
        </p:spPr>
        <p:txBody>
          <a:bodyPr vert="horz" wrap="square" lIns="0" tIns="0" rIns="0" bIns="0" rtlCol="0">
            <a:spAutoFit/>
          </a:bodyPr>
          <a:lstStyle/>
          <a:p>
            <a:pPr marL="12700">
              <a:lnSpc>
                <a:spcPts val="2235"/>
              </a:lnSpc>
            </a:pPr>
            <a:r>
              <a:rPr sz="2200" spc="-140" dirty="0">
                <a:solidFill>
                  <a:srgbClr val="003265"/>
                </a:solidFill>
                <a:latin typeface="Arial"/>
                <a:cs typeface="Arial"/>
              </a:rPr>
              <a:t>cont…</a:t>
            </a:r>
            <a:fld id="{81D60167-4931-47E6-BA6A-407CBD079E47}" type="slidenum">
              <a:rPr sz="2100" spc="-209" baseline="-27777" dirty="0">
                <a:latin typeface="Arial"/>
                <a:cs typeface="Arial"/>
              </a:rPr>
              <a:t>121</a:t>
            </a:fld>
            <a:endParaRPr sz="2100" baseline="-27777">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85912" y="1585912"/>
          <a:ext cx="6324600" cy="5410186"/>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40</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380"/>
                        </a:spcBef>
                      </a:pPr>
                      <a:r>
                        <a:rPr sz="1600" spc="-5" dirty="0">
                          <a:latin typeface="Arial"/>
                          <a:cs typeface="Arial"/>
                        </a:rPr>
                        <a:t>low, a,</a:t>
                      </a:r>
                      <a:r>
                        <a:rPr sz="1600" dirty="0">
                          <a:latin typeface="Arial"/>
                          <a:cs typeface="Arial"/>
                        </a:rPr>
                        <a:t> </a:t>
                      </a:r>
                      <a:r>
                        <a:rPr sz="1600" spc="-5" dirty="0">
                          <a:latin typeface="Arial"/>
                          <a:cs typeface="Arial"/>
                        </a:rPr>
                        <a:t>option</a:t>
                      </a:r>
                      <a:endParaRPr sz="1600">
                        <a:latin typeface="Arial"/>
                        <a:cs typeface="Arial"/>
                      </a:endParaRPr>
                    </a:p>
                  </a:txBody>
                  <a:tcPr marL="0" marR="0" marT="482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3</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41</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ct val="100000"/>
                        </a:lnSpc>
                        <a:spcBef>
                          <a:spcPts val="450"/>
                        </a:spcBef>
                      </a:pPr>
                      <a:r>
                        <a:rPr sz="1600" spc="-5" dirty="0">
                          <a:latin typeface="Arial"/>
                          <a:cs typeface="Arial"/>
                        </a:rPr>
                        <a:t>low, a,</a:t>
                      </a:r>
                      <a:r>
                        <a:rPr sz="1600" dirty="0">
                          <a:latin typeface="Arial"/>
                          <a:cs typeface="Arial"/>
                        </a:rPr>
                        <a:t> </a:t>
                      </a:r>
                      <a:r>
                        <a:rPr sz="1600" spc="-5" dirty="0">
                          <a:latin typeface="Arial"/>
                          <a:cs typeface="Arial"/>
                        </a:rPr>
                        <a:t>option</a:t>
                      </a:r>
                      <a:endParaRPr sz="1600">
                        <a:latin typeface="Arial"/>
                        <a:cs typeface="Arial"/>
                      </a:endParaRPr>
                    </a:p>
                  </a:txBody>
                  <a:tcPr marL="0" marR="0" marT="571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3</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ct val="100000"/>
                        </a:lnSpc>
                        <a:spcBef>
                          <a:spcPts val="570"/>
                        </a:spcBef>
                      </a:pPr>
                      <a:r>
                        <a:rPr sz="1600" spc="-5" dirty="0">
                          <a:latin typeface="Arial"/>
                          <a:cs typeface="Arial"/>
                        </a:rPr>
                        <a:t>42</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415"/>
                        </a:spcBef>
                      </a:pPr>
                      <a:r>
                        <a:rPr sz="1600" spc="-5" dirty="0">
                          <a:latin typeface="Arial"/>
                          <a:cs typeface="Arial"/>
                        </a:rPr>
                        <a:t>low,</a:t>
                      </a:r>
                      <a:r>
                        <a:rPr sz="1600" spc="-10" dirty="0">
                          <a:latin typeface="Arial"/>
                          <a:cs typeface="Arial"/>
                        </a:rPr>
                        <a:t> </a:t>
                      </a:r>
                      <a:r>
                        <a:rPr sz="1600" spc="-5" dirty="0">
                          <a:latin typeface="Arial"/>
                          <a:cs typeface="Arial"/>
                        </a:rPr>
                        <a:t>a</a:t>
                      </a:r>
                      <a:endParaRPr sz="1600">
                        <a:latin typeface="Arial"/>
                        <a:cs typeface="Arial"/>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2</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43</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ct val="100000"/>
                        </a:lnSpc>
                        <a:spcBef>
                          <a:spcPts val="484"/>
                        </a:spcBef>
                      </a:pPr>
                      <a:r>
                        <a:rPr sz="1600" spc="-5" dirty="0">
                          <a:latin typeface="Arial"/>
                          <a:cs typeface="Arial"/>
                        </a:rPr>
                        <a:t>low,</a:t>
                      </a:r>
                      <a:r>
                        <a:rPr sz="1600" spc="-10" dirty="0">
                          <a:latin typeface="Arial"/>
                          <a:cs typeface="Arial"/>
                        </a:rPr>
                        <a:t> </a:t>
                      </a:r>
                      <a:r>
                        <a:rPr sz="1600" spc="-5" dirty="0">
                          <a:latin typeface="Arial"/>
                          <a:cs typeface="Arial"/>
                        </a:rPr>
                        <a:t>a</a:t>
                      </a:r>
                      <a:endParaRPr sz="16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2</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70"/>
                        </a:spcBef>
                      </a:pPr>
                      <a:r>
                        <a:rPr sz="1600" spc="-5" dirty="0">
                          <a:latin typeface="Arial"/>
                          <a:cs typeface="Arial"/>
                        </a:rPr>
                        <a:t>44</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320"/>
                        </a:spcBef>
                      </a:pPr>
                      <a:r>
                        <a:rPr sz="1600" spc="-5" dirty="0">
                          <a:latin typeface="Arial"/>
                          <a:cs typeface="Arial"/>
                        </a:rPr>
                        <a:t>low, a,</a:t>
                      </a:r>
                      <a:r>
                        <a:rPr sz="1600" dirty="0">
                          <a:latin typeface="Arial"/>
                          <a:cs typeface="Arial"/>
                        </a:rPr>
                        <a:t> </a:t>
                      </a:r>
                      <a:r>
                        <a:rPr sz="1600" spc="-5" dirty="0">
                          <a:latin typeface="Arial"/>
                          <a:cs typeface="Arial"/>
                        </a:rPr>
                        <a:t>item</a:t>
                      </a:r>
                      <a:endParaRPr sz="160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3</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ct val="100000"/>
                        </a:lnSpc>
                        <a:spcBef>
                          <a:spcPts val="520"/>
                        </a:spcBef>
                      </a:pPr>
                      <a:r>
                        <a:rPr sz="1600" spc="-5" dirty="0">
                          <a:latin typeface="Arial"/>
                          <a:cs typeface="Arial"/>
                        </a:rPr>
                        <a:t>45</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380"/>
                        </a:spcBef>
                      </a:pPr>
                      <a:r>
                        <a:rPr sz="1600" spc="-5" dirty="0">
                          <a:latin typeface="Arial"/>
                          <a:cs typeface="Arial"/>
                        </a:rPr>
                        <a:t>low, a, item,</a:t>
                      </a:r>
                      <a:r>
                        <a:rPr sz="1600" spc="15" dirty="0">
                          <a:latin typeface="Arial"/>
                          <a:cs typeface="Arial"/>
                        </a:rPr>
                        <a:t> </a:t>
                      </a:r>
                      <a:r>
                        <a:rPr sz="1600" spc="-5" dirty="0">
                          <a:latin typeface="Arial"/>
                          <a:cs typeface="Arial"/>
                        </a:rPr>
                        <a:t>high</a:t>
                      </a:r>
                      <a:endParaRPr sz="1600">
                        <a:latin typeface="Arial"/>
                        <a:cs typeface="Arial"/>
                      </a:endParaRPr>
                    </a:p>
                  </a:txBody>
                  <a:tcPr marL="0" marR="0" marT="482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4</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20"/>
                        </a:spcBef>
                      </a:pPr>
                      <a:r>
                        <a:rPr sz="1600" spc="-5" dirty="0">
                          <a:latin typeface="Arial"/>
                          <a:cs typeface="Arial"/>
                        </a:rPr>
                        <a:t>46</a:t>
                      </a:r>
                      <a:endParaRPr sz="1600">
                        <a:latin typeface="Arial"/>
                        <a:cs typeface="Arial"/>
                      </a:endParaRPr>
                    </a:p>
                  </a:txBody>
                  <a:tcPr marL="0" marR="0" marT="787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64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812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20"/>
                        </a:spcBef>
                      </a:pPr>
                      <a:r>
                        <a:rPr sz="1600" dirty="0">
                          <a:latin typeface="Arial"/>
                          <a:cs typeface="Arial"/>
                        </a:rPr>
                        <a:t>5</a:t>
                      </a:r>
                      <a:endParaRPr sz="1600">
                        <a:latin typeface="Arial"/>
                        <a:cs typeface="Arial"/>
                      </a:endParaRPr>
                    </a:p>
                  </a:txBody>
                  <a:tcPr marL="0" marR="0" marT="787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80"/>
                        </a:spcBef>
                      </a:pPr>
                      <a:r>
                        <a:rPr sz="1600" spc="-5" dirty="0">
                          <a:latin typeface="Arial"/>
                          <a:cs typeface="Arial"/>
                        </a:rPr>
                        <a:t>47</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58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736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80"/>
                        </a:spcBef>
                      </a:pPr>
                      <a:r>
                        <a:rPr sz="1600" dirty="0">
                          <a:latin typeface="Arial"/>
                          <a:cs typeface="Arial"/>
                        </a:rPr>
                        <a:t>5</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ct val="100000"/>
                        </a:lnSpc>
                        <a:spcBef>
                          <a:spcPts val="535"/>
                        </a:spcBef>
                      </a:pPr>
                      <a:r>
                        <a:rPr sz="1600" spc="-5" dirty="0">
                          <a:latin typeface="Arial"/>
                          <a:cs typeface="Arial"/>
                        </a:rPr>
                        <a:t>48</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425"/>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539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5</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8619">
                <a:tc>
                  <a:txBody>
                    <a:bodyPr/>
                    <a:lstStyle/>
                    <a:p>
                      <a:pPr marR="2540" algn="ctr">
                        <a:lnSpc>
                          <a:spcPct val="100000"/>
                        </a:lnSpc>
                        <a:spcBef>
                          <a:spcPts val="500"/>
                        </a:spcBef>
                      </a:pPr>
                      <a:r>
                        <a:rPr sz="1600" spc="-5" dirty="0">
                          <a:latin typeface="Arial"/>
                          <a:cs typeface="Arial"/>
                        </a:rPr>
                        <a:t>49</a:t>
                      </a:r>
                      <a:endParaRPr sz="1600">
                        <a:latin typeface="Arial"/>
                        <a:cs typeface="Arial"/>
                      </a:endParaRPr>
                    </a:p>
                  </a:txBody>
                  <a:tcPr marL="0" marR="0" marT="635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365"/>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0"/>
                        </a:spcBef>
                      </a:pPr>
                      <a:r>
                        <a:rPr sz="1600" dirty="0">
                          <a:latin typeface="Arial"/>
                          <a:cs typeface="Arial"/>
                        </a:rPr>
                        <a:t>5</a:t>
                      </a:r>
                      <a:endParaRPr sz="1600">
                        <a:latin typeface="Arial"/>
                        <a:cs typeface="Arial"/>
                      </a:endParaRPr>
                    </a:p>
                  </a:txBody>
                  <a:tcPr marL="0" marR="0" marT="635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ct val="100000"/>
                        </a:lnSpc>
                        <a:spcBef>
                          <a:spcPts val="560"/>
                        </a:spcBef>
                      </a:pPr>
                      <a:r>
                        <a:rPr sz="1600" spc="-5" dirty="0">
                          <a:latin typeface="Arial"/>
                          <a:cs typeface="Arial"/>
                        </a:rPr>
                        <a:t>50</a:t>
                      </a:r>
                      <a:endParaRPr sz="1600">
                        <a:latin typeface="Arial"/>
                        <a:cs typeface="Arial"/>
                      </a:endParaRPr>
                    </a:p>
                  </a:txBody>
                  <a:tcPr marL="0" marR="0" marT="711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509"/>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60"/>
                        </a:spcBef>
                      </a:pPr>
                      <a:r>
                        <a:rPr sz="1600" dirty="0">
                          <a:latin typeface="Arial"/>
                          <a:cs typeface="Arial"/>
                        </a:rPr>
                        <a:t>5</a:t>
                      </a:r>
                      <a:endParaRPr sz="1600">
                        <a:latin typeface="Arial"/>
                        <a:cs typeface="Arial"/>
                      </a:endParaRPr>
                    </a:p>
                  </a:txBody>
                  <a:tcPr marL="0" marR="0" marT="711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ct val="100000"/>
                        </a:lnSpc>
                        <a:spcBef>
                          <a:spcPts val="520"/>
                        </a:spcBef>
                      </a:pPr>
                      <a:r>
                        <a:rPr sz="1600" spc="-5" dirty="0">
                          <a:latin typeface="Arial"/>
                          <a:cs typeface="Arial"/>
                        </a:rPr>
                        <a:t>51</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45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571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5</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5571">
                <a:tc>
                  <a:txBody>
                    <a:bodyPr/>
                    <a:lstStyle/>
                    <a:p>
                      <a:pPr marR="2540" algn="ctr">
                        <a:lnSpc>
                          <a:spcPct val="100000"/>
                        </a:lnSpc>
                        <a:spcBef>
                          <a:spcPts val="595"/>
                        </a:spcBef>
                      </a:pPr>
                      <a:r>
                        <a:rPr sz="1600" spc="-5" dirty="0">
                          <a:latin typeface="Arial"/>
                          <a:cs typeface="Arial"/>
                        </a:rPr>
                        <a:t>52</a:t>
                      </a:r>
                      <a:endParaRPr sz="1600">
                        <a:latin typeface="Arial"/>
                        <a:cs typeface="Arial"/>
                      </a:endParaRPr>
                    </a:p>
                  </a:txBody>
                  <a:tcPr marL="0" marR="0" marT="7556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78740" algn="ctr">
                        <a:lnSpc>
                          <a:spcPct val="100000"/>
                        </a:lnSpc>
                        <a:spcBef>
                          <a:spcPts val="475"/>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6032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595"/>
                        </a:spcBef>
                      </a:pPr>
                      <a:r>
                        <a:rPr sz="1600" dirty="0">
                          <a:latin typeface="Arial"/>
                          <a:cs typeface="Arial"/>
                        </a:rPr>
                        <a:t>5</a:t>
                      </a:r>
                      <a:endParaRPr sz="1600">
                        <a:latin typeface="Arial"/>
                        <a:cs typeface="Arial"/>
                      </a:endParaRPr>
                    </a:p>
                  </a:txBody>
                  <a:tcPr marL="0" marR="0" marT="7556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3" name="object 3"/>
          <p:cNvSpPr txBox="1">
            <a:spLocks noGrp="1"/>
          </p:cNvSpPr>
          <p:nvPr>
            <p:ph type="title"/>
          </p:nvPr>
        </p:nvSpPr>
        <p:spPr>
          <a:xfrm>
            <a:off x="3446771" y="4795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308337" y="6870595"/>
            <a:ext cx="920750" cy="373380"/>
          </a:xfrm>
          <a:prstGeom prst="rect">
            <a:avLst/>
          </a:prstGeom>
        </p:spPr>
        <p:txBody>
          <a:bodyPr vert="horz" wrap="square" lIns="0" tIns="0" rIns="0" bIns="0" rtlCol="0">
            <a:spAutoFit/>
          </a:bodyPr>
          <a:lstStyle/>
          <a:p>
            <a:pPr marL="12700">
              <a:lnSpc>
                <a:spcPts val="2235"/>
              </a:lnSpc>
            </a:pPr>
            <a:r>
              <a:rPr sz="2200" spc="-140" dirty="0">
                <a:solidFill>
                  <a:srgbClr val="003265"/>
                </a:solidFill>
                <a:latin typeface="Arial"/>
                <a:cs typeface="Arial"/>
              </a:rPr>
              <a:t>cont…</a:t>
            </a:r>
            <a:fld id="{81D60167-4931-47E6-BA6A-407CBD079E47}" type="slidenum">
              <a:rPr sz="2100" spc="-209" baseline="-27777" dirty="0">
                <a:latin typeface="Arial"/>
                <a:cs typeface="Arial"/>
              </a:rPr>
              <a:t>122</a:t>
            </a:fld>
            <a:endParaRPr sz="2100" baseline="-27777">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795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85912"/>
          <a:ext cx="6324600" cy="4251949"/>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53</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38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482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5</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54</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40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5</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ct val="100000"/>
                        </a:lnSpc>
                        <a:spcBef>
                          <a:spcPts val="570"/>
                        </a:spcBef>
                      </a:pPr>
                      <a:r>
                        <a:rPr sz="1600" spc="-5" dirty="0">
                          <a:latin typeface="Arial"/>
                          <a:cs typeface="Arial"/>
                        </a:rPr>
                        <a:t>55</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415"/>
                        </a:spcBef>
                      </a:pPr>
                      <a:r>
                        <a:rPr sz="1600" spc="-5" dirty="0">
                          <a:latin typeface="Arial"/>
                          <a:cs typeface="Arial"/>
                        </a:rPr>
                        <a:t>a, </a:t>
                      </a:r>
                      <a:r>
                        <a:rPr sz="1600" dirty="0">
                          <a:latin typeface="Arial"/>
                          <a:cs typeface="Arial"/>
                        </a:rPr>
                        <a:t>item,</a:t>
                      </a:r>
                      <a:r>
                        <a:rPr sz="1600" spc="-15" dirty="0">
                          <a:latin typeface="Arial"/>
                          <a:cs typeface="Arial"/>
                        </a:rPr>
                        <a:t> </a:t>
                      </a:r>
                      <a:r>
                        <a:rPr sz="1600" spc="-5" dirty="0">
                          <a:latin typeface="Arial"/>
                          <a:cs typeface="Arial"/>
                        </a:rPr>
                        <a:t>mid</a:t>
                      </a:r>
                      <a:endParaRPr sz="1600">
                        <a:latin typeface="Arial"/>
                        <a:cs typeface="Arial"/>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3</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56</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010" algn="ctr">
                        <a:lnSpc>
                          <a:spcPct val="100000"/>
                        </a:lnSpc>
                        <a:spcBef>
                          <a:spcPts val="330"/>
                        </a:spcBef>
                      </a:pPr>
                      <a:r>
                        <a:rPr sz="1600" spc="-5" dirty="0">
                          <a:latin typeface="Arial"/>
                          <a:cs typeface="Arial"/>
                        </a:rPr>
                        <a:t>a, </a:t>
                      </a:r>
                      <a:r>
                        <a:rPr sz="1600" dirty="0">
                          <a:latin typeface="Arial"/>
                          <a:cs typeface="Arial"/>
                        </a:rPr>
                        <a:t>item, </a:t>
                      </a:r>
                      <a:r>
                        <a:rPr sz="1600" spc="-5" dirty="0">
                          <a:latin typeface="Arial"/>
                          <a:cs typeface="Arial"/>
                        </a:rPr>
                        <a:t>mid, loc</a:t>
                      </a:r>
                      <a:endParaRPr sz="160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4</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70"/>
                        </a:spcBef>
                      </a:pPr>
                      <a:r>
                        <a:rPr sz="1600" spc="-5" dirty="0">
                          <a:latin typeface="Arial"/>
                          <a:cs typeface="Arial"/>
                        </a:rPr>
                        <a:t>57</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010" algn="ctr">
                        <a:lnSpc>
                          <a:spcPct val="100000"/>
                        </a:lnSpc>
                        <a:spcBef>
                          <a:spcPts val="200"/>
                        </a:spcBef>
                      </a:pPr>
                      <a:r>
                        <a:rPr sz="1600" spc="-5" dirty="0">
                          <a:latin typeface="Arial"/>
                          <a:cs typeface="Arial"/>
                        </a:rPr>
                        <a:t>a, </a:t>
                      </a:r>
                      <a:r>
                        <a:rPr sz="1600" dirty="0">
                          <a:latin typeface="Arial"/>
                          <a:cs typeface="Arial"/>
                        </a:rPr>
                        <a:t>item, </a:t>
                      </a:r>
                      <a:r>
                        <a:rPr sz="1600" spc="-5" dirty="0">
                          <a:latin typeface="Arial"/>
                          <a:cs typeface="Arial"/>
                        </a:rPr>
                        <a:t>mid, loc</a:t>
                      </a:r>
                      <a:endParaRPr sz="1600">
                        <a:latin typeface="Arial"/>
                        <a:cs typeface="Arial"/>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4</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ct val="100000"/>
                        </a:lnSpc>
                        <a:spcBef>
                          <a:spcPts val="520"/>
                        </a:spcBef>
                      </a:pPr>
                      <a:r>
                        <a:rPr sz="1600" spc="-5" dirty="0">
                          <a:latin typeface="Arial"/>
                          <a:cs typeface="Arial"/>
                        </a:rPr>
                        <a:t>58</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010" algn="ctr">
                        <a:lnSpc>
                          <a:spcPct val="100000"/>
                        </a:lnSpc>
                        <a:spcBef>
                          <a:spcPts val="400"/>
                        </a:spcBef>
                      </a:pPr>
                      <a:r>
                        <a:rPr sz="1600" spc="-5" dirty="0">
                          <a:latin typeface="Arial"/>
                          <a:cs typeface="Arial"/>
                        </a:rPr>
                        <a:t>a, </a:t>
                      </a:r>
                      <a:r>
                        <a:rPr sz="1600" dirty="0">
                          <a:latin typeface="Arial"/>
                          <a:cs typeface="Arial"/>
                        </a:rPr>
                        <a:t>item, </a:t>
                      </a:r>
                      <a:r>
                        <a:rPr sz="1600" spc="-5" dirty="0">
                          <a:latin typeface="Arial"/>
                          <a:cs typeface="Arial"/>
                        </a:rPr>
                        <a:t>mid, loc</a:t>
                      </a:r>
                      <a:endParaRPr sz="1600">
                        <a:latin typeface="Arial"/>
                        <a:cs typeface="Arial"/>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4</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20"/>
                        </a:spcBef>
                      </a:pPr>
                      <a:r>
                        <a:rPr sz="1600" spc="-5" dirty="0">
                          <a:latin typeface="Arial"/>
                          <a:cs typeface="Arial"/>
                        </a:rPr>
                        <a:t>59</a:t>
                      </a:r>
                      <a:endParaRPr sz="1600">
                        <a:latin typeface="Arial"/>
                        <a:cs typeface="Arial"/>
                      </a:endParaRPr>
                    </a:p>
                  </a:txBody>
                  <a:tcPr marL="0" marR="0" marT="787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010" algn="ctr">
                        <a:lnSpc>
                          <a:spcPct val="100000"/>
                        </a:lnSpc>
                        <a:spcBef>
                          <a:spcPts val="259"/>
                        </a:spcBef>
                      </a:pPr>
                      <a:r>
                        <a:rPr sz="1600" spc="-5" dirty="0">
                          <a:latin typeface="Arial"/>
                          <a:cs typeface="Arial"/>
                        </a:rPr>
                        <a:t>a, </a:t>
                      </a:r>
                      <a:r>
                        <a:rPr sz="1600" dirty="0">
                          <a:latin typeface="Arial"/>
                          <a:cs typeface="Arial"/>
                        </a:rPr>
                        <a:t>item, </a:t>
                      </a:r>
                      <a:r>
                        <a:rPr sz="1600" spc="-5" dirty="0">
                          <a:latin typeface="Arial"/>
                          <a:cs typeface="Arial"/>
                        </a:rPr>
                        <a:t>mid, loc</a:t>
                      </a:r>
                      <a:endParaRPr sz="1600">
                        <a:latin typeface="Arial"/>
                        <a:cs typeface="Arial"/>
                      </a:endParaRPr>
                    </a:p>
                  </a:txBody>
                  <a:tcPr marL="0" marR="0" marT="330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20"/>
                        </a:spcBef>
                      </a:pPr>
                      <a:r>
                        <a:rPr sz="1600" dirty="0">
                          <a:latin typeface="Arial"/>
                          <a:cs typeface="Arial"/>
                        </a:rPr>
                        <a:t>4</a:t>
                      </a:r>
                      <a:endParaRPr sz="1600">
                        <a:latin typeface="Arial"/>
                        <a:cs typeface="Arial"/>
                      </a:endParaRPr>
                    </a:p>
                  </a:txBody>
                  <a:tcPr marL="0" marR="0" marT="787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80"/>
                        </a:spcBef>
                      </a:pPr>
                      <a:r>
                        <a:rPr sz="1600" spc="-5" dirty="0">
                          <a:latin typeface="Arial"/>
                          <a:cs typeface="Arial"/>
                        </a:rPr>
                        <a:t>60</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1280" algn="ctr">
                        <a:lnSpc>
                          <a:spcPct val="100000"/>
                        </a:lnSpc>
                        <a:spcBef>
                          <a:spcPts val="425"/>
                        </a:spcBef>
                      </a:pPr>
                      <a:r>
                        <a:rPr sz="1600" spc="-5" dirty="0">
                          <a:latin typeface="Arial"/>
                          <a:cs typeface="Arial"/>
                        </a:rPr>
                        <a:t>item, mid,</a:t>
                      </a:r>
                      <a:r>
                        <a:rPr sz="1600" spc="5" dirty="0">
                          <a:latin typeface="Arial"/>
                          <a:cs typeface="Arial"/>
                        </a:rPr>
                        <a:t> </a:t>
                      </a:r>
                      <a:r>
                        <a:rPr sz="1600" spc="-5" dirty="0">
                          <a:latin typeface="Arial"/>
                          <a:cs typeface="Arial"/>
                        </a:rPr>
                        <a:t>loc</a:t>
                      </a:r>
                      <a:endParaRPr sz="1600">
                        <a:latin typeface="Arial"/>
                        <a:cs typeface="Arial"/>
                      </a:endParaRPr>
                    </a:p>
                  </a:txBody>
                  <a:tcPr marL="0" marR="0" marT="539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80"/>
                        </a:spcBef>
                      </a:pPr>
                      <a:r>
                        <a:rPr sz="1600" dirty="0">
                          <a:latin typeface="Arial"/>
                          <a:cs typeface="Arial"/>
                        </a:rPr>
                        <a:t>3</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ct val="100000"/>
                        </a:lnSpc>
                        <a:spcBef>
                          <a:spcPts val="535"/>
                        </a:spcBef>
                      </a:pPr>
                      <a:r>
                        <a:rPr sz="1600" spc="-5" dirty="0">
                          <a:latin typeface="Arial"/>
                          <a:cs typeface="Arial"/>
                        </a:rPr>
                        <a:t>61</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1280" algn="ctr">
                        <a:lnSpc>
                          <a:spcPct val="100000"/>
                        </a:lnSpc>
                        <a:spcBef>
                          <a:spcPts val="280"/>
                        </a:spcBef>
                      </a:pPr>
                      <a:r>
                        <a:rPr sz="1600" spc="-5" dirty="0">
                          <a:latin typeface="Arial"/>
                          <a:cs typeface="Arial"/>
                        </a:rPr>
                        <a:t>item, mid,</a:t>
                      </a:r>
                      <a:r>
                        <a:rPr sz="1600" spc="5" dirty="0">
                          <a:latin typeface="Arial"/>
                          <a:cs typeface="Arial"/>
                        </a:rPr>
                        <a:t> </a:t>
                      </a:r>
                      <a:r>
                        <a:rPr sz="1600" spc="-5" dirty="0">
                          <a:latin typeface="Arial"/>
                          <a:cs typeface="Arial"/>
                        </a:rPr>
                        <a:t>loc</a:t>
                      </a:r>
                      <a:endParaRPr sz="1600">
                        <a:latin typeface="Arial"/>
                        <a:cs typeface="Arial"/>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3</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8619">
                <a:tc>
                  <a:txBody>
                    <a:bodyPr/>
                    <a:lstStyle/>
                    <a:p>
                      <a:pPr marR="2540" algn="ctr">
                        <a:lnSpc>
                          <a:spcPct val="100000"/>
                        </a:lnSpc>
                        <a:spcBef>
                          <a:spcPts val="500"/>
                        </a:spcBef>
                      </a:pPr>
                      <a:r>
                        <a:rPr sz="1600" spc="-5" dirty="0">
                          <a:latin typeface="Arial"/>
                          <a:cs typeface="Arial"/>
                        </a:rPr>
                        <a:t>62</a:t>
                      </a:r>
                      <a:endParaRPr sz="1600">
                        <a:latin typeface="Arial"/>
                        <a:cs typeface="Arial"/>
                      </a:endParaRPr>
                    </a:p>
                  </a:txBody>
                  <a:tcPr marL="0" marR="0" marT="6350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3975" algn="ctr">
                        <a:lnSpc>
                          <a:spcPct val="100000"/>
                        </a:lnSpc>
                        <a:spcBef>
                          <a:spcPts val="245"/>
                        </a:spcBef>
                      </a:pPr>
                      <a:r>
                        <a:rPr sz="1600" spc="-5" dirty="0">
                          <a:latin typeface="Arial"/>
                          <a:cs typeface="Arial"/>
                        </a:rPr>
                        <a:t>item,</a:t>
                      </a:r>
                      <a:r>
                        <a:rPr sz="1600" spc="-10" dirty="0">
                          <a:latin typeface="Arial"/>
                          <a:cs typeface="Arial"/>
                        </a:rPr>
                        <a:t> </a:t>
                      </a:r>
                      <a:r>
                        <a:rPr sz="1600" spc="-5" dirty="0">
                          <a:latin typeface="Arial"/>
                          <a:cs typeface="Arial"/>
                        </a:rPr>
                        <a:t>loc</a:t>
                      </a:r>
                      <a:endParaRPr sz="1600">
                        <a:latin typeface="Arial"/>
                        <a:cs typeface="Arial"/>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500"/>
                        </a:spcBef>
                      </a:pPr>
                      <a:r>
                        <a:rPr sz="1600" dirty="0">
                          <a:latin typeface="Arial"/>
                          <a:cs typeface="Arial"/>
                        </a:rPr>
                        <a:t>2</a:t>
                      </a:r>
                      <a:endParaRPr sz="1600">
                        <a:latin typeface="Arial"/>
                        <a:cs typeface="Arial"/>
                      </a:endParaRPr>
                    </a:p>
                  </a:txBody>
                  <a:tcPr marL="0" marR="0" marT="6350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0"/>
                  </a:ext>
                </a:extLst>
              </a:tr>
            </a:tbl>
          </a:graphicData>
        </a:graphic>
      </p:graphicFrame>
      <p:sp>
        <p:nvSpPr>
          <p:cNvPr id="5" name="object 5"/>
          <p:cNvSpPr txBox="1"/>
          <p:nvPr/>
        </p:nvSpPr>
        <p:spPr>
          <a:xfrm>
            <a:off x="8308337" y="6870595"/>
            <a:ext cx="920750" cy="373380"/>
          </a:xfrm>
          <a:prstGeom prst="rect">
            <a:avLst/>
          </a:prstGeom>
        </p:spPr>
        <p:txBody>
          <a:bodyPr vert="horz" wrap="square" lIns="0" tIns="0" rIns="0" bIns="0" rtlCol="0">
            <a:spAutoFit/>
          </a:bodyPr>
          <a:lstStyle/>
          <a:p>
            <a:pPr marL="12700">
              <a:lnSpc>
                <a:spcPts val="2235"/>
              </a:lnSpc>
            </a:pPr>
            <a:r>
              <a:rPr sz="2200" spc="-140" dirty="0">
                <a:solidFill>
                  <a:srgbClr val="003265"/>
                </a:solidFill>
                <a:latin typeface="Arial"/>
                <a:cs typeface="Arial"/>
              </a:rPr>
              <a:t>cont…</a:t>
            </a:r>
            <a:fld id="{81D60167-4931-47E6-BA6A-407CBD079E47}" type="slidenum">
              <a:rPr sz="2100" spc="-209" baseline="-27777" dirty="0">
                <a:latin typeface="Arial"/>
                <a:cs typeface="Arial"/>
              </a:rPr>
              <a:t>123</a:t>
            </a:fld>
            <a:endParaRPr sz="2100" baseline="-27777">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805687"/>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7526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2500312"/>
          <a:ext cx="6324600" cy="2319522"/>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marL="1269365">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63</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0</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64</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0</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ct val="100000"/>
                        </a:lnSpc>
                        <a:spcBef>
                          <a:spcPts val="570"/>
                        </a:spcBef>
                      </a:pPr>
                      <a:r>
                        <a:rPr sz="1600" spc="-5" dirty="0">
                          <a:latin typeface="Arial"/>
                          <a:cs typeface="Arial"/>
                        </a:rPr>
                        <a:t>65</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0</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66</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0</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268605" algn="r">
                        <a:lnSpc>
                          <a:spcPct val="100000"/>
                        </a:lnSpc>
                        <a:spcBef>
                          <a:spcPts val="570"/>
                        </a:spcBef>
                      </a:pPr>
                      <a:r>
                        <a:rPr sz="1600" spc="-5" dirty="0">
                          <a:latin typeface="Arial"/>
                          <a:cs typeface="Arial"/>
                        </a:rPr>
                        <a:t>T</a:t>
                      </a:r>
                      <a:r>
                        <a:rPr sz="1600" dirty="0">
                          <a:latin typeface="Arial"/>
                          <a:cs typeface="Arial"/>
                        </a:rPr>
                        <a:t>otal</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570"/>
                        </a:spcBef>
                      </a:pPr>
                      <a:r>
                        <a:rPr sz="1600" spc="-5" dirty="0">
                          <a:latin typeface="Arial"/>
                          <a:cs typeface="Arial"/>
                        </a:rPr>
                        <a:t>174</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bl>
          </a:graphicData>
        </a:graphic>
      </p:graphicFrame>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5599150" y="2266183"/>
            <a:ext cx="3606165" cy="0"/>
          </a:xfrm>
          <a:custGeom>
            <a:avLst/>
            <a:gdLst/>
            <a:ahLst/>
            <a:cxnLst/>
            <a:rect l="l" t="t" r="r" b="b"/>
            <a:pathLst>
              <a:path w="3606165">
                <a:moveTo>
                  <a:pt x="0" y="0"/>
                </a:moveTo>
                <a:lnTo>
                  <a:pt x="3605778" y="0"/>
                </a:lnTo>
              </a:path>
            </a:pathLst>
          </a:custGeom>
          <a:ln w="8583">
            <a:solidFill>
              <a:srgbClr val="000000"/>
            </a:solidFill>
          </a:ln>
        </p:spPr>
        <p:txBody>
          <a:bodyPr wrap="square" lIns="0" tIns="0" rIns="0" bIns="0" rtlCol="0"/>
          <a:lstStyle/>
          <a:p>
            <a:endParaRPr/>
          </a:p>
        </p:txBody>
      </p:sp>
      <p:sp>
        <p:nvSpPr>
          <p:cNvPr id="5" name="object 5"/>
          <p:cNvSpPr txBox="1"/>
          <p:nvPr/>
        </p:nvSpPr>
        <p:spPr>
          <a:xfrm>
            <a:off x="5595617" y="2258976"/>
            <a:ext cx="3558540" cy="355600"/>
          </a:xfrm>
          <a:prstGeom prst="rect">
            <a:avLst/>
          </a:prstGeom>
        </p:spPr>
        <p:txBody>
          <a:bodyPr vert="horz" wrap="square" lIns="0" tIns="14605" rIns="0" bIns="0" rtlCol="0">
            <a:spAutoFit/>
          </a:bodyPr>
          <a:lstStyle/>
          <a:p>
            <a:pPr marL="12700">
              <a:lnSpc>
                <a:spcPct val="100000"/>
              </a:lnSpc>
              <a:spcBef>
                <a:spcPts val="115"/>
              </a:spcBef>
            </a:pPr>
            <a:r>
              <a:rPr sz="2150" dirty="0">
                <a:latin typeface="Times New Roman"/>
                <a:cs typeface="Times New Roman"/>
              </a:rPr>
              <a:t>Count of executable</a:t>
            </a:r>
            <a:r>
              <a:rPr sz="2150" spc="180" dirty="0">
                <a:latin typeface="Times New Roman"/>
                <a:cs typeface="Times New Roman"/>
              </a:rPr>
              <a:t> </a:t>
            </a:r>
            <a:r>
              <a:rPr sz="2150" dirty="0">
                <a:latin typeface="Times New Roman"/>
                <a:cs typeface="Times New Roman"/>
              </a:rPr>
              <a:t>statements</a:t>
            </a:r>
            <a:endParaRPr sz="2150">
              <a:latin typeface="Times New Roman"/>
              <a:cs typeface="Times New Roman"/>
            </a:endParaRPr>
          </a:p>
        </p:txBody>
      </p:sp>
      <p:sp>
        <p:nvSpPr>
          <p:cNvPr id="6" name="object 6"/>
          <p:cNvSpPr/>
          <p:nvPr/>
        </p:nvSpPr>
        <p:spPr>
          <a:xfrm>
            <a:off x="2575560" y="3337555"/>
            <a:ext cx="393700" cy="0"/>
          </a:xfrm>
          <a:custGeom>
            <a:avLst/>
            <a:gdLst/>
            <a:ahLst/>
            <a:cxnLst/>
            <a:rect l="l" t="t" r="r" b="b"/>
            <a:pathLst>
              <a:path w="393700">
                <a:moveTo>
                  <a:pt x="0" y="0"/>
                </a:moveTo>
                <a:lnTo>
                  <a:pt x="393195" y="0"/>
                </a:lnTo>
              </a:path>
            </a:pathLst>
          </a:custGeom>
          <a:ln w="6291">
            <a:solidFill>
              <a:srgbClr val="000000"/>
            </a:solidFill>
          </a:ln>
        </p:spPr>
        <p:txBody>
          <a:bodyPr wrap="square" lIns="0" tIns="0" rIns="0" bIns="0" rtlCol="0"/>
          <a:lstStyle/>
          <a:p>
            <a:endParaRPr/>
          </a:p>
        </p:txBody>
      </p:sp>
      <p:sp>
        <p:nvSpPr>
          <p:cNvPr id="7" name="object 7"/>
          <p:cNvSpPr/>
          <p:nvPr/>
        </p:nvSpPr>
        <p:spPr>
          <a:xfrm>
            <a:off x="2353058" y="3951725"/>
            <a:ext cx="3295015" cy="0"/>
          </a:xfrm>
          <a:custGeom>
            <a:avLst/>
            <a:gdLst/>
            <a:ahLst/>
            <a:cxnLst/>
            <a:rect l="l" t="t" r="r" b="b"/>
            <a:pathLst>
              <a:path w="3295015">
                <a:moveTo>
                  <a:pt x="0" y="0"/>
                </a:moveTo>
                <a:lnTo>
                  <a:pt x="3294892" y="0"/>
                </a:lnTo>
              </a:path>
            </a:pathLst>
          </a:custGeom>
          <a:ln w="6291">
            <a:solidFill>
              <a:srgbClr val="000000"/>
            </a:solidFill>
          </a:ln>
        </p:spPr>
        <p:txBody>
          <a:bodyPr wrap="square" lIns="0" tIns="0" rIns="0" bIns="0" rtlCol="0"/>
          <a:lstStyle/>
          <a:p>
            <a:endParaRPr/>
          </a:p>
        </p:txBody>
      </p:sp>
      <p:sp>
        <p:nvSpPr>
          <p:cNvPr id="8" name="object 8"/>
          <p:cNvSpPr/>
          <p:nvPr/>
        </p:nvSpPr>
        <p:spPr>
          <a:xfrm>
            <a:off x="2353058" y="4565895"/>
            <a:ext cx="393700" cy="0"/>
          </a:xfrm>
          <a:custGeom>
            <a:avLst/>
            <a:gdLst/>
            <a:ahLst/>
            <a:cxnLst/>
            <a:rect l="l" t="t" r="r" b="b"/>
            <a:pathLst>
              <a:path w="393700">
                <a:moveTo>
                  <a:pt x="0" y="0"/>
                </a:moveTo>
                <a:lnTo>
                  <a:pt x="393195" y="0"/>
                </a:lnTo>
              </a:path>
            </a:pathLst>
          </a:custGeom>
          <a:ln w="6291">
            <a:solidFill>
              <a:srgbClr val="000000"/>
            </a:solidFill>
          </a:ln>
        </p:spPr>
        <p:txBody>
          <a:bodyPr wrap="square" lIns="0" tIns="0" rIns="0" bIns="0" rtlCol="0"/>
          <a:lstStyle/>
          <a:p>
            <a:endParaRPr/>
          </a:p>
        </p:txBody>
      </p:sp>
      <p:sp>
        <p:nvSpPr>
          <p:cNvPr id="9" name="object 9"/>
          <p:cNvSpPr/>
          <p:nvPr/>
        </p:nvSpPr>
        <p:spPr>
          <a:xfrm>
            <a:off x="4946906" y="4916412"/>
            <a:ext cx="349250" cy="0"/>
          </a:xfrm>
          <a:custGeom>
            <a:avLst/>
            <a:gdLst/>
            <a:ahLst/>
            <a:cxnLst/>
            <a:rect l="l" t="t" r="r" b="b"/>
            <a:pathLst>
              <a:path w="349250">
                <a:moveTo>
                  <a:pt x="0" y="0"/>
                </a:moveTo>
                <a:lnTo>
                  <a:pt x="348993" y="0"/>
                </a:lnTo>
              </a:path>
            </a:pathLst>
          </a:custGeom>
          <a:ln w="6291">
            <a:solidFill>
              <a:srgbClr val="000000"/>
            </a:solidFill>
          </a:ln>
        </p:spPr>
        <p:txBody>
          <a:bodyPr wrap="square" lIns="0" tIns="0" rIns="0" bIns="0" rtlCol="0"/>
          <a:lstStyle/>
          <a:p>
            <a:endParaRPr/>
          </a:p>
        </p:txBody>
      </p:sp>
      <p:sp>
        <p:nvSpPr>
          <p:cNvPr id="10" name="object 10"/>
          <p:cNvSpPr txBox="1"/>
          <p:nvPr/>
        </p:nvSpPr>
        <p:spPr>
          <a:xfrm>
            <a:off x="1918207" y="4510520"/>
            <a:ext cx="1849120" cy="668655"/>
          </a:xfrm>
          <a:prstGeom prst="rect">
            <a:avLst/>
          </a:prstGeom>
        </p:spPr>
        <p:txBody>
          <a:bodyPr vert="horz" wrap="square" lIns="0" tIns="59690" rIns="0" bIns="0" rtlCol="0">
            <a:spAutoFit/>
          </a:bodyPr>
          <a:lstStyle/>
          <a:p>
            <a:pPr marL="494030">
              <a:lnSpc>
                <a:spcPct val="100000"/>
              </a:lnSpc>
              <a:spcBef>
                <a:spcPts val="470"/>
              </a:spcBef>
            </a:pPr>
            <a:r>
              <a:rPr sz="1800" dirty="0">
                <a:latin typeface="Times New Roman"/>
                <a:cs typeface="Times New Roman"/>
              </a:rPr>
              <a:t>11</a:t>
            </a:r>
            <a:endParaRPr sz="1800">
              <a:latin typeface="Times New Roman"/>
              <a:cs typeface="Times New Roman"/>
            </a:endParaRPr>
          </a:p>
          <a:p>
            <a:pPr marL="12700">
              <a:lnSpc>
                <a:spcPct val="100000"/>
              </a:lnSpc>
              <a:spcBef>
                <a:spcPts val="375"/>
              </a:spcBef>
              <a:tabLst>
                <a:tab pos="908685" algn="l"/>
              </a:tabLst>
            </a:pPr>
            <a:r>
              <a:rPr sz="1800" spc="-10" dirty="0">
                <a:latin typeface="Times New Roman"/>
                <a:cs typeface="Times New Roman"/>
              </a:rPr>
              <a:t>M</a:t>
            </a:r>
            <a:r>
              <a:rPr sz="1800" dirty="0">
                <a:latin typeface="Times New Roman"/>
                <a:cs typeface="Times New Roman"/>
              </a:rPr>
              <a:t>odule	</a:t>
            </a:r>
            <a:r>
              <a:rPr sz="1800" spc="-10" dirty="0">
                <a:latin typeface="Times New Roman"/>
                <a:cs typeface="Times New Roman"/>
              </a:rPr>
              <a:t>W</a:t>
            </a:r>
            <a:r>
              <a:rPr sz="1800" spc="5" dirty="0">
                <a:latin typeface="Times New Roman"/>
                <a:cs typeface="Times New Roman"/>
              </a:rPr>
              <a:t>ea</a:t>
            </a:r>
            <a:r>
              <a:rPr sz="1800" dirty="0">
                <a:latin typeface="Times New Roman"/>
                <a:cs typeface="Times New Roman"/>
              </a:rPr>
              <a:t>kn</a:t>
            </a:r>
            <a:r>
              <a:rPr sz="1800" spc="5" dirty="0">
                <a:latin typeface="Times New Roman"/>
                <a:cs typeface="Times New Roman"/>
              </a:rPr>
              <a:t>e</a:t>
            </a:r>
            <a:r>
              <a:rPr sz="1800" spc="-10" dirty="0">
                <a:latin typeface="Times New Roman"/>
                <a:cs typeface="Times New Roman"/>
              </a:rPr>
              <a:t>s</a:t>
            </a:r>
            <a:r>
              <a:rPr sz="1800" spc="-5" dirty="0">
                <a:latin typeface="Times New Roman"/>
                <a:cs typeface="Times New Roman"/>
              </a:rPr>
              <a:t>s</a:t>
            </a:r>
            <a:endParaRPr sz="1800">
              <a:latin typeface="Times New Roman"/>
              <a:cs typeface="Times New Roman"/>
            </a:endParaRPr>
          </a:p>
        </p:txBody>
      </p:sp>
      <p:sp>
        <p:nvSpPr>
          <p:cNvPr id="11" name="object 11"/>
          <p:cNvSpPr txBox="1"/>
          <p:nvPr/>
        </p:nvSpPr>
        <p:spPr>
          <a:xfrm>
            <a:off x="2578099" y="3943649"/>
            <a:ext cx="2688590" cy="299720"/>
          </a:xfrm>
          <a:prstGeom prst="rect">
            <a:avLst/>
          </a:prstGeom>
        </p:spPr>
        <p:txBody>
          <a:bodyPr vert="horz" wrap="square" lIns="0" tIns="12700" rIns="0" bIns="0" rtlCol="0">
            <a:spAutoFit/>
          </a:bodyPr>
          <a:lstStyle/>
          <a:p>
            <a:pPr marL="12700">
              <a:lnSpc>
                <a:spcPct val="100000"/>
              </a:lnSpc>
              <a:spcBef>
                <a:spcPts val="100"/>
              </a:spcBef>
              <a:tabLst>
                <a:tab pos="643255" algn="l"/>
                <a:tab pos="1533525" algn="l"/>
              </a:tabLst>
            </a:pPr>
            <a:r>
              <a:rPr sz="1800" dirty="0">
                <a:latin typeface="Times New Roman"/>
                <a:cs typeface="Times New Roman"/>
              </a:rPr>
              <a:t>Total	</a:t>
            </a:r>
            <a:r>
              <a:rPr sz="1800" spc="-5" dirty="0">
                <a:latin typeface="Times New Roman"/>
                <a:cs typeface="Times New Roman"/>
              </a:rPr>
              <a:t>number	</a:t>
            </a:r>
            <a:r>
              <a:rPr sz="1800" dirty="0">
                <a:latin typeface="Times New Roman"/>
                <a:cs typeface="Times New Roman"/>
              </a:rPr>
              <a:t>of</a:t>
            </a:r>
            <a:r>
              <a:rPr sz="1800" spc="440" dirty="0">
                <a:latin typeface="Times New Roman"/>
                <a:cs typeface="Times New Roman"/>
              </a:rPr>
              <a:t> </a:t>
            </a:r>
            <a:r>
              <a:rPr sz="1800" dirty="0">
                <a:latin typeface="Times New Roman"/>
                <a:cs typeface="Times New Roman"/>
              </a:rPr>
              <a:t>variables</a:t>
            </a:r>
            <a:endParaRPr sz="1800">
              <a:latin typeface="Times New Roman"/>
              <a:cs typeface="Times New Roman"/>
            </a:endParaRPr>
          </a:p>
        </p:txBody>
      </p:sp>
      <p:sp>
        <p:nvSpPr>
          <p:cNvPr id="12" name="object 12"/>
          <p:cNvSpPr txBox="1"/>
          <p:nvPr/>
        </p:nvSpPr>
        <p:spPr>
          <a:xfrm>
            <a:off x="3876546" y="3625133"/>
            <a:ext cx="16205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of live</a:t>
            </a:r>
            <a:r>
              <a:rPr sz="1800" spc="395" dirty="0">
                <a:latin typeface="Times New Roman"/>
                <a:cs typeface="Times New Roman"/>
              </a:rPr>
              <a:t> </a:t>
            </a:r>
            <a:r>
              <a:rPr sz="1800" dirty="0">
                <a:latin typeface="Times New Roman"/>
                <a:cs typeface="Times New Roman"/>
              </a:rPr>
              <a:t>variables</a:t>
            </a:r>
            <a:endParaRPr sz="1800">
              <a:latin typeface="Times New Roman"/>
              <a:cs typeface="Times New Roman"/>
            </a:endParaRPr>
          </a:p>
        </p:txBody>
      </p:sp>
      <p:sp>
        <p:nvSpPr>
          <p:cNvPr id="13" name="object 13"/>
          <p:cNvSpPr txBox="1"/>
          <p:nvPr/>
        </p:nvSpPr>
        <p:spPr>
          <a:xfrm>
            <a:off x="2626866" y="3329477"/>
            <a:ext cx="254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53</a:t>
            </a:r>
            <a:endParaRPr sz="1800">
              <a:latin typeface="Times New Roman"/>
              <a:cs typeface="Times New Roman"/>
            </a:endParaRPr>
          </a:p>
        </p:txBody>
      </p:sp>
      <p:sp>
        <p:nvSpPr>
          <p:cNvPr id="14" name="object 14"/>
          <p:cNvSpPr txBox="1"/>
          <p:nvPr/>
        </p:nvSpPr>
        <p:spPr>
          <a:xfrm>
            <a:off x="2803650" y="4381037"/>
            <a:ext cx="6629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ymbol"/>
                <a:cs typeface="Symbol"/>
              </a:rPr>
              <a:t></a:t>
            </a:r>
            <a:r>
              <a:rPr sz="1800" dirty="0">
                <a:latin typeface="Times New Roman"/>
                <a:cs typeface="Times New Roman"/>
              </a:rPr>
              <a:t> 15</a:t>
            </a:r>
            <a:r>
              <a:rPr sz="1800" spc="-204" dirty="0">
                <a:latin typeface="Times New Roman"/>
                <a:cs typeface="Times New Roman"/>
              </a:rPr>
              <a:t> </a:t>
            </a:r>
            <a:r>
              <a:rPr sz="1800" b="1" spc="45" dirty="0">
                <a:latin typeface="Times New Roman"/>
                <a:cs typeface="Times New Roman"/>
              </a:rPr>
              <a:t>.</a:t>
            </a:r>
            <a:r>
              <a:rPr sz="1800" spc="45" dirty="0">
                <a:latin typeface="Times New Roman"/>
                <a:cs typeface="Times New Roman"/>
              </a:rPr>
              <a:t>8</a:t>
            </a:r>
            <a:endParaRPr sz="1800">
              <a:latin typeface="Times New Roman"/>
              <a:cs typeface="Times New Roman"/>
            </a:endParaRPr>
          </a:p>
        </p:txBody>
      </p:sp>
      <p:sp>
        <p:nvSpPr>
          <p:cNvPr id="15" name="object 15"/>
          <p:cNvSpPr txBox="1"/>
          <p:nvPr/>
        </p:nvSpPr>
        <p:spPr>
          <a:xfrm>
            <a:off x="3026154" y="3152693"/>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ymbol"/>
                <a:cs typeface="Symbol"/>
              </a:rPr>
              <a:t></a:t>
            </a:r>
            <a:r>
              <a:rPr sz="1800" dirty="0">
                <a:latin typeface="Times New Roman"/>
                <a:cs typeface="Times New Roman"/>
              </a:rPr>
              <a:t> 3</a:t>
            </a:r>
            <a:r>
              <a:rPr sz="1800" spc="-215" dirty="0">
                <a:latin typeface="Times New Roman"/>
                <a:cs typeface="Times New Roman"/>
              </a:rPr>
              <a:t> </a:t>
            </a:r>
            <a:r>
              <a:rPr sz="1800" b="1" spc="30" dirty="0">
                <a:latin typeface="Times New Roman"/>
                <a:cs typeface="Times New Roman"/>
              </a:rPr>
              <a:t>.</a:t>
            </a:r>
            <a:r>
              <a:rPr sz="1800" spc="30" dirty="0">
                <a:latin typeface="Times New Roman"/>
                <a:cs typeface="Times New Roman"/>
              </a:rPr>
              <a:t>28</a:t>
            </a:r>
            <a:endParaRPr sz="1800">
              <a:latin typeface="Times New Roman"/>
              <a:cs typeface="Times New Roman"/>
            </a:endParaRPr>
          </a:p>
        </p:txBody>
      </p:sp>
      <p:sp>
        <p:nvSpPr>
          <p:cNvPr id="16" name="object 16"/>
          <p:cNvSpPr txBox="1"/>
          <p:nvPr/>
        </p:nvSpPr>
        <p:spPr>
          <a:xfrm>
            <a:off x="2321050" y="3010961"/>
            <a:ext cx="615950" cy="299720"/>
          </a:xfrm>
          <a:prstGeom prst="rect">
            <a:avLst/>
          </a:prstGeom>
        </p:spPr>
        <p:txBody>
          <a:bodyPr vert="horz" wrap="square" lIns="0" tIns="12700" rIns="0" bIns="0" rtlCol="0">
            <a:spAutoFit/>
          </a:bodyPr>
          <a:lstStyle/>
          <a:p>
            <a:pPr marL="38100">
              <a:lnSpc>
                <a:spcPct val="100000"/>
              </a:lnSpc>
              <a:spcBef>
                <a:spcPts val="100"/>
              </a:spcBef>
            </a:pPr>
            <a:r>
              <a:rPr sz="2700" baseline="-33950" dirty="0">
                <a:latin typeface="Symbol"/>
                <a:cs typeface="Symbol"/>
              </a:rPr>
              <a:t></a:t>
            </a:r>
            <a:r>
              <a:rPr sz="2700" spc="67" baseline="-33950" dirty="0">
                <a:latin typeface="Times New Roman"/>
                <a:cs typeface="Times New Roman"/>
              </a:rPr>
              <a:t> </a:t>
            </a:r>
            <a:r>
              <a:rPr sz="1800" dirty="0">
                <a:latin typeface="Times New Roman"/>
                <a:cs typeface="Times New Roman"/>
              </a:rPr>
              <a:t>174</a:t>
            </a:r>
            <a:endParaRPr sz="1800">
              <a:latin typeface="Times New Roman"/>
              <a:cs typeface="Times New Roman"/>
            </a:endParaRPr>
          </a:p>
        </p:txBody>
      </p:sp>
      <p:sp>
        <p:nvSpPr>
          <p:cNvPr id="17" name="object 17"/>
          <p:cNvSpPr txBox="1"/>
          <p:nvPr/>
        </p:nvSpPr>
        <p:spPr>
          <a:xfrm>
            <a:off x="1892299" y="5222284"/>
            <a:ext cx="2637790" cy="299720"/>
          </a:xfrm>
          <a:prstGeom prst="rect">
            <a:avLst/>
          </a:prstGeom>
        </p:spPr>
        <p:txBody>
          <a:bodyPr vert="horz" wrap="square" lIns="0" tIns="12700" rIns="0" bIns="0" rtlCol="0">
            <a:spAutoFit/>
          </a:bodyPr>
          <a:lstStyle/>
          <a:p>
            <a:pPr marL="12700">
              <a:lnSpc>
                <a:spcPct val="100000"/>
              </a:lnSpc>
              <a:spcBef>
                <a:spcPts val="100"/>
              </a:spcBef>
              <a:tabLst>
                <a:tab pos="570230" algn="l"/>
              </a:tabLst>
            </a:pPr>
            <a:r>
              <a:rPr sz="1800" i="1" dirty="0">
                <a:latin typeface="Times New Roman"/>
                <a:cs typeface="Times New Roman"/>
              </a:rPr>
              <a:t>WM	</a:t>
            </a:r>
            <a:r>
              <a:rPr sz="1800" dirty="0">
                <a:latin typeface="Symbol"/>
                <a:cs typeface="Symbol"/>
              </a:rPr>
              <a:t></a:t>
            </a:r>
            <a:r>
              <a:rPr sz="1800" dirty="0">
                <a:latin typeface="Times New Roman"/>
                <a:cs typeface="Times New Roman"/>
              </a:rPr>
              <a:t> 3 </a:t>
            </a:r>
            <a:r>
              <a:rPr sz="1800" b="1" spc="30" dirty="0">
                <a:latin typeface="Times New Roman"/>
                <a:cs typeface="Times New Roman"/>
              </a:rPr>
              <a:t>.</a:t>
            </a:r>
            <a:r>
              <a:rPr sz="1800" spc="30" dirty="0">
                <a:latin typeface="Times New Roman"/>
                <a:cs typeface="Times New Roman"/>
              </a:rPr>
              <a:t>28 </a:t>
            </a:r>
            <a:r>
              <a:rPr sz="1800" dirty="0">
                <a:latin typeface="Symbol"/>
                <a:cs typeface="Symbol"/>
              </a:rPr>
              <a:t></a:t>
            </a:r>
            <a:r>
              <a:rPr sz="1800" dirty="0">
                <a:latin typeface="Times New Roman"/>
                <a:cs typeface="Times New Roman"/>
              </a:rPr>
              <a:t> 15 </a:t>
            </a:r>
            <a:r>
              <a:rPr sz="1800" b="1" spc="45" dirty="0">
                <a:latin typeface="Times New Roman"/>
                <a:cs typeface="Times New Roman"/>
              </a:rPr>
              <a:t>.</a:t>
            </a:r>
            <a:r>
              <a:rPr sz="1800" spc="45" dirty="0">
                <a:latin typeface="Times New Roman"/>
                <a:cs typeface="Times New Roman"/>
              </a:rPr>
              <a:t>8 </a:t>
            </a:r>
            <a:r>
              <a:rPr sz="1800" dirty="0">
                <a:latin typeface="Symbol"/>
                <a:cs typeface="Symbol"/>
              </a:rPr>
              <a:t></a:t>
            </a:r>
            <a:r>
              <a:rPr sz="1800" dirty="0">
                <a:latin typeface="Times New Roman"/>
                <a:cs typeface="Times New Roman"/>
              </a:rPr>
              <a:t> 51</a:t>
            </a:r>
            <a:r>
              <a:rPr sz="1800" spc="-280" dirty="0">
                <a:latin typeface="Times New Roman"/>
                <a:cs typeface="Times New Roman"/>
              </a:rPr>
              <a:t> </a:t>
            </a:r>
            <a:r>
              <a:rPr sz="1800" b="1" spc="35" dirty="0">
                <a:latin typeface="Times New Roman"/>
                <a:cs typeface="Times New Roman"/>
              </a:rPr>
              <a:t>.</a:t>
            </a:r>
            <a:r>
              <a:rPr sz="1800" spc="35" dirty="0">
                <a:latin typeface="Times New Roman"/>
                <a:cs typeface="Times New Roman"/>
              </a:rPr>
              <a:t>8</a:t>
            </a:r>
            <a:endParaRPr sz="1800">
              <a:latin typeface="Times New Roman"/>
              <a:cs typeface="Times New Roman"/>
            </a:endParaRPr>
          </a:p>
        </p:txBody>
      </p:sp>
      <p:sp>
        <p:nvSpPr>
          <p:cNvPr id="18" name="object 18"/>
          <p:cNvSpPr txBox="1"/>
          <p:nvPr/>
        </p:nvSpPr>
        <p:spPr>
          <a:xfrm>
            <a:off x="1927351" y="3152693"/>
            <a:ext cx="292100"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L</a:t>
            </a:r>
            <a:r>
              <a:rPr sz="1800" i="1" dirty="0">
                <a:latin typeface="Times New Roman"/>
                <a:cs typeface="Times New Roman"/>
              </a:rPr>
              <a:t>V</a:t>
            </a:r>
            <a:endParaRPr sz="1800">
              <a:latin typeface="Times New Roman"/>
              <a:cs typeface="Times New Roman"/>
            </a:endParaRPr>
          </a:p>
        </p:txBody>
      </p:sp>
      <p:sp>
        <p:nvSpPr>
          <p:cNvPr id="19" name="object 19"/>
          <p:cNvSpPr txBox="1"/>
          <p:nvPr/>
        </p:nvSpPr>
        <p:spPr>
          <a:xfrm>
            <a:off x="3977130" y="4866389"/>
            <a:ext cx="1645285" cy="315595"/>
          </a:xfrm>
          <a:prstGeom prst="rect">
            <a:avLst/>
          </a:prstGeom>
        </p:spPr>
        <p:txBody>
          <a:bodyPr vert="horz" wrap="square" lIns="0" tIns="12700" rIns="0" bIns="0" rtlCol="0">
            <a:spAutoFit/>
          </a:bodyPr>
          <a:lstStyle/>
          <a:p>
            <a:pPr marL="12700">
              <a:lnSpc>
                <a:spcPct val="100000"/>
              </a:lnSpc>
              <a:spcBef>
                <a:spcPts val="100"/>
              </a:spcBef>
              <a:tabLst>
                <a:tab pos="753110" algn="l"/>
              </a:tabLst>
            </a:pPr>
            <a:r>
              <a:rPr sz="1800" spc="-5" dirty="0">
                <a:latin typeface="Times New Roman"/>
                <a:cs typeface="Times New Roman"/>
              </a:rPr>
              <a:t>(WM)	</a:t>
            </a:r>
            <a:r>
              <a:rPr sz="1800" dirty="0">
                <a:latin typeface="Symbol"/>
                <a:cs typeface="Symbol"/>
              </a:rPr>
              <a:t></a:t>
            </a:r>
            <a:r>
              <a:rPr sz="1800" dirty="0">
                <a:latin typeface="Times New Roman"/>
                <a:cs typeface="Times New Roman"/>
              </a:rPr>
              <a:t> LV </a:t>
            </a:r>
            <a:r>
              <a:rPr sz="1800" dirty="0">
                <a:latin typeface="Symbol"/>
                <a:cs typeface="Symbol"/>
              </a:rPr>
              <a:t></a:t>
            </a:r>
            <a:r>
              <a:rPr sz="1800" spc="-100" dirty="0">
                <a:latin typeface="Times New Roman"/>
                <a:cs typeface="Times New Roman"/>
              </a:rPr>
              <a:t> </a:t>
            </a:r>
            <a:r>
              <a:rPr sz="1900" i="1" spc="-45" dirty="0">
                <a:latin typeface="Symbol"/>
                <a:cs typeface="Symbol"/>
              </a:rPr>
              <a:t></a:t>
            </a:r>
            <a:endParaRPr sz="1900">
              <a:latin typeface="Symbol"/>
              <a:cs typeface="Symbol"/>
            </a:endParaRPr>
          </a:p>
        </p:txBody>
      </p:sp>
      <p:sp>
        <p:nvSpPr>
          <p:cNvPr id="20" name="object 20"/>
          <p:cNvSpPr txBox="1"/>
          <p:nvPr/>
        </p:nvSpPr>
        <p:spPr>
          <a:xfrm>
            <a:off x="1880617" y="4226309"/>
            <a:ext cx="833755" cy="315595"/>
          </a:xfrm>
          <a:prstGeom prst="rect">
            <a:avLst/>
          </a:prstGeom>
        </p:spPr>
        <p:txBody>
          <a:bodyPr vert="horz" wrap="square" lIns="0" tIns="12700" rIns="0" bIns="0" rtlCol="0">
            <a:spAutoFit/>
          </a:bodyPr>
          <a:lstStyle/>
          <a:p>
            <a:pPr marL="38100">
              <a:lnSpc>
                <a:spcPct val="100000"/>
              </a:lnSpc>
              <a:spcBef>
                <a:spcPts val="100"/>
              </a:spcBef>
            </a:pPr>
            <a:r>
              <a:rPr sz="2850" i="1" spc="-67" baseline="-32163" dirty="0">
                <a:latin typeface="Symbol"/>
                <a:cs typeface="Symbol"/>
              </a:rPr>
              <a:t></a:t>
            </a:r>
            <a:r>
              <a:rPr sz="2850" i="1" spc="-67" baseline="-32163" dirty="0">
                <a:latin typeface="Times New Roman"/>
                <a:cs typeface="Times New Roman"/>
              </a:rPr>
              <a:t> </a:t>
            </a:r>
            <a:r>
              <a:rPr sz="2700" baseline="-33950" dirty="0">
                <a:latin typeface="Symbol"/>
                <a:cs typeface="Symbol"/>
              </a:rPr>
              <a:t></a:t>
            </a:r>
            <a:r>
              <a:rPr sz="2700" spc="202" baseline="-33950" dirty="0">
                <a:latin typeface="Times New Roman"/>
                <a:cs typeface="Times New Roman"/>
              </a:rPr>
              <a:t> </a:t>
            </a:r>
            <a:r>
              <a:rPr sz="1800" dirty="0">
                <a:latin typeface="Times New Roman"/>
                <a:cs typeface="Times New Roman"/>
              </a:rPr>
              <a:t>174</a:t>
            </a:r>
            <a:endParaRPr sz="1800">
              <a:latin typeface="Times New Roman"/>
              <a:cs typeface="Times New Roman"/>
            </a:endParaRPr>
          </a:p>
        </p:txBody>
      </p:sp>
      <p:sp>
        <p:nvSpPr>
          <p:cNvPr id="21" name="object 21"/>
          <p:cNvSpPr txBox="1"/>
          <p:nvPr/>
        </p:nvSpPr>
        <p:spPr>
          <a:xfrm>
            <a:off x="1880616" y="3612137"/>
            <a:ext cx="1887855" cy="315595"/>
          </a:xfrm>
          <a:prstGeom prst="rect">
            <a:avLst/>
          </a:prstGeom>
        </p:spPr>
        <p:txBody>
          <a:bodyPr vert="horz" wrap="square" lIns="0" tIns="12700" rIns="0" bIns="0" rtlCol="0">
            <a:spAutoFit/>
          </a:bodyPr>
          <a:lstStyle/>
          <a:p>
            <a:pPr marL="38100">
              <a:lnSpc>
                <a:spcPct val="100000"/>
              </a:lnSpc>
              <a:spcBef>
                <a:spcPts val="100"/>
              </a:spcBef>
              <a:tabLst>
                <a:tab pos="1025525" algn="l"/>
              </a:tabLst>
            </a:pPr>
            <a:r>
              <a:rPr sz="2850" i="1" spc="-67" baseline="-32163" dirty="0">
                <a:latin typeface="Symbol"/>
                <a:cs typeface="Symbol"/>
              </a:rPr>
              <a:t></a:t>
            </a:r>
            <a:r>
              <a:rPr sz="2850" i="1" spc="-67" baseline="-32163" dirty="0">
                <a:latin typeface="Times New Roman"/>
                <a:cs typeface="Times New Roman"/>
              </a:rPr>
              <a:t> </a:t>
            </a:r>
            <a:r>
              <a:rPr sz="2850" i="1" spc="127" baseline="-32163" dirty="0">
                <a:latin typeface="Times New Roman"/>
                <a:cs typeface="Times New Roman"/>
              </a:rPr>
              <a:t> </a:t>
            </a:r>
            <a:r>
              <a:rPr sz="2700" baseline="-33950" dirty="0">
                <a:latin typeface="Symbol"/>
                <a:cs typeface="Symbol"/>
              </a:rPr>
              <a:t></a:t>
            </a:r>
            <a:r>
              <a:rPr sz="2700" spc="359" baseline="-33950" dirty="0">
                <a:latin typeface="Times New Roman"/>
                <a:cs typeface="Times New Roman"/>
              </a:rPr>
              <a:t> </a:t>
            </a:r>
            <a:r>
              <a:rPr sz="1800" spc="-5" dirty="0">
                <a:latin typeface="Times New Roman"/>
                <a:cs typeface="Times New Roman"/>
              </a:rPr>
              <a:t>Sum	</a:t>
            </a:r>
            <a:r>
              <a:rPr sz="1800" dirty="0">
                <a:latin typeface="Times New Roman"/>
                <a:cs typeface="Times New Roman"/>
              </a:rPr>
              <a:t>of</a:t>
            </a:r>
            <a:r>
              <a:rPr sz="1800" spc="10" dirty="0">
                <a:latin typeface="Times New Roman"/>
                <a:cs typeface="Times New Roman"/>
              </a:rPr>
              <a:t> </a:t>
            </a:r>
            <a:r>
              <a:rPr sz="1800" dirty="0">
                <a:latin typeface="Times New Roman"/>
                <a:cs typeface="Times New Roman"/>
              </a:rPr>
              <a:t>count</a:t>
            </a:r>
            <a:endParaRPr sz="1800">
              <a:latin typeface="Times New Roman"/>
              <a:cs typeface="Times New Roman"/>
            </a:endParaRPr>
          </a:p>
        </p:txBody>
      </p:sp>
      <p:sp>
        <p:nvSpPr>
          <p:cNvPr id="22" name="object 22"/>
          <p:cNvSpPr/>
          <p:nvPr/>
        </p:nvSpPr>
        <p:spPr>
          <a:xfrm>
            <a:off x="4978907" y="2093975"/>
            <a:ext cx="295910" cy="0"/>
          </a:xfrm>
          <a:custGeom>
            <a:avLst/>
            <a:gdLst/>
            <a:ahLst/>
            <a:cxnLst/>
            <a:rect l="l" t="t" r="r" b="b"/>
            <a:pathLst>
              <a:path w="295910">
                <a:moveTo>
                  <a:pt x="0" y="0"/>
                </a:moveTo>
                <a:lnTo>
                  <a:pt x="295655" y="0"/>
                </a:lnTo>
              </a:path>
            </a:pathLst>
          </a:custGeom>
          <a:ln w="6291">
            <a:solidFill>
              <a:srgbClr val="000000"/>
            </a:solidFill>
          </a:ln>
        </p:spPr>
        <p:txBody>
          <a:bodyPr wrap="square" lIns="0" tIns="0" rIns="0" bIns="0" rtlCol="0"/>
          <a:lstStyle/>
          <a:p>
            <a:endParaRPr/>
          </a:p>
        </p:txBody>
      </p:sp>
      <p:sp>
        <p:nvSpPr>
          <p:cNvPr id="23" name="object 23"/>
          <p:cNvSpPr txBox="1"/>
          <p:nvPr/>
        </p:nvSpPr>
        <p:spPr>
          <a:xfrm>
            <a:off x="723893" y="2037079"/>
            <a:ext cx="8406765" cy="360680"/>
          </a:xfrm>
          <a:prstGeom prst="rect">
            <a:avLst/>
          </a:prstGeom>
        </p:spPr>
        <p:txBody>
          <a:bodyPr vert="horz" wrap="square" lIns="0" tIns="12065" rIns="0" bIns="0" rtlCol="0">
            <a:spAutoFit/>
          </a:bodyPr>
          <a:lstStyle/>
          <a:p>
            <a:pPr marL="38100">
              <a:lnSpc>
                <a:spcPct val="100000"/>
              </a:lnSpc>
              <a:spcBef>
                <a:spcPts val="95"/>
              </a:spcBef>
            </a:pPr>
            <a:r>
              <a:rPr sz="2200" spc="-5" dirty="0">
                <a:solidFill>
                  <a:srgbClr val="003265"/>
                </a:solidFill>
                <a:latin typeface="Arial"/>
                <a:cs typeface="Arial"/>
              </a:rPr>
              <a:t>Average </a:t>
            </a:r>
            <a:r>
              <a:rPr sz="2200" dirty="0">
                <a:solidFill>
                  <a:srgbClr val="003265"/>
                </a:solidFill>
                <a:latin typeface="Arial"/>
                <a:cs typeface="Arial"/>
              </a:rPr>
              <a:t>number </a:t>
            </a:r>
            <a:r>
              <a:rPr sz="2200" spc="-5" dirty="0">
                <a:solidFill>
                  <a:srgbClr val="003265"/>
                </a:solidFill>
                <a:latin typeface="Arial"/>
                <a:cs typeface="Arial"/>
              </a:rPr>
              <a:t>of live variables </a:t>
            </a:r>
            <a:r>
              <a:rPr sz="2200" spc="-70" dirty="0">
                <a:solidFill>
                  <a:srgbClr val="003265"/>
                </a:solidFill>
                <a:latin typeface="Arial"/>
                <a:cs typeface="Arial"/>
              </a:rPr>
              <a:t>(</a:t>
            </a:r>
            <a:r>
              <a:rPr sz="2700" i="1" spc="-104" baseline="7716" dirty="0">
                <a:latin typeface="Times New Roman"/>
                <a:cs typeface="Times New Roman"/>
              </a:rPr>
              <a:t>LV</a:t>
            </a:r>
            <a:r>
              <a:rPr sz="2200" spc="-70" dirty="0">
                <a:solidFill>
                  <a:srgbClr val="003265"/>
                </a:solidFill>
                <a:latin typeface="Arial"/>
                <a:cs typeface="Arial"/>
              </a:rPr>
              <a:t>) </a:t>
            </a:r>
            <a:r>
              <a:rPr sz="2200" spc="-5" dirty="0">
                <a:solidFill>
                  <a:srgbClr val="003265"/>
                </a:solidFill>
                <a:latin typeface="Arial"/>
                <a:cs typeface="Arial"/>
              </a:rPr>
              <a:t>= </a:t>
            </a:r>
            <a:r>
              <a:rPr sz="3225" spc="7" baseline="33591" dirty="0">
                <a:latin typeface="Times New Roman"/>
                <a:cs typeface="Times New Roman"/>
              </a:rPr>
              <a:t>Sum </a:t>
            </a:r>
            <a:r>
              <a:rPr sz="3225" baseline="33591" dirty="0">
                <a:latin typeface="Times New Roman"/>
                <a:cs typeface="Times New Roman"/>
              </a:rPr>
              <a:t>of count of live</a:t>
            </a:r>
            <a:r>
              <a:rPr sz="3225" spc="44" baseline="33591" dirty="0">
                <a:latin typeface="Times New Roman"/>
                <a:cs typeface="Times New Roman"/>
              </a:rPr>
              <a:t> </a:t>
            </a:r>
            <a:r>
              <a:rPr sz="3225" baseline="33591" dirty="0">
                <a:latin typeface="Times New Roman"/>
                <a:cs typeface="Times New Roman"/>
              </a:rPr>
              <a:t>variables</a:t>
            </a:r>
            <a:endParaRPr sz="3225" baseline="33591">
              <a:latin typeface="Times New Roman"/>
              <a:cs typeface="Times New Roman"/>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125</a:t>
            </a:fld>
            <a:endParaRPr dirty="0"/>
          </a:p>
        </p:txBody>
      </p:sp>
      <p:sp>
        <p:nvSpPr>
          <p:cNvPr id="25" name="object 25"/>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26"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126</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776006591"/>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highlight>
                            <a:srgbClr val="FFFF00"/>
                          </a:highlight>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9013305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127</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p:nvPr/>
        </p:nvSpPr>
        <p:spPr>
          <a:xfrm>
            <a:off x="152401" y="1852675"/>
            <a:ext cx="9143358" cy="294888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1" i="0" u="none" strike="noStrike" kern="1200" cap="none" spc="-5" normalizeH="0" baseline="0" noProof="0" dirty="0">
                <a:ln>
                  <a:noFill/>
                </a:ln>
                <a:solidFill>
                  <a:prstClr val="black"/>
                </a:solidFill>
                <a:effectLst/>
                <a:uLnTx/>
                <a:uFillTx/>
                <a:latin typeface="Arial"/>
                <a:ea typeface="+mn-ea"/>
                <a:cs typeface="Arial"/>
              </a:rPr>
              <a:t>Information Flow</a:t>
            </a:r>
            <a:r>
              <a:rPr kumimoji="0" sz="2800" b="1" i="0" u="none" strike="noStrike" kern="1200" cap="none" spc="15" normalizeH="0" baseline="0" noProof="0" dirty="0">
                <a:ln>
                  <a:noFill/>
                </a:ln>
                <a:solidFill>
                  <a:prstClr val="black"/>
                </a:solidFill>
                <a:effectLst/>
                <a:uLnTx/>
                <a:uFillTx/>
                <a:latin typeface="Arial"/>
                <a:ea typeface="+mn-ea"/>
                <a:cs typeface="Arial"/>
              </a:rPr>
              <a:t> </a:t>
            </a:r>
            <a:r>
              <a:rPr kumimoji="0" sz="2800" b="1" i="0" u="none" strike="noStrike" kern="1200" cap="none" spc="-5" normalizeH="0" baseline="0" noProof="0" dirty="0">
                <a:ln>
                  <a:noFill/>
                </a:ln>
                <a:solidFill>
                  <a:prstClr val="black"/>
                </a:solidFill>
                <a:effectLst/>
                <a:uLnTx/>
                <a:uFillTx/>
                <a:latin typeface="Arial"/>
                <a:ea typeface="+mn-ea"/>
                <a:cs typeface="Arial"/>
              </a:rPr>
              <a:t>Metrics</a:t>
            </a:r>
            <a:endParaRPr kumimoji="0" lang="en-US" sz="2800" b="1" i="0" u="none" strike="noStrike" kern="1200" cap="none" spc="-5" normalizeH="0" baseline="0" noProof="0" dirty="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95"/>
              </a:spcBef>
              <a:spcAft>
                <a:spcPts val="0"/>
              </a:spcAft>
              <a:buClrTx/>
              <a:buSzTx/>
              <a:buFontTx/>
              <a:buNone/>
              <a:tabLst/>
              <a:defRPr/>
            </a:pPr>
            <a:r>
              <a:rPr lang="en-GB" sz="2800" b="1" i="0" dirty="0">
                <a:solidFill>
                  <a:srgbClr val="202122"/>
                </a:solidFill>
                <a:effectLst/>
                <a:latin typeface="Times New Roman" panose="02020603050405020304" pitchFamily="18" charset="0"/>
                <a:cs typeface="Times New Roman" panose="02020603050405020304" pitchFamily="18" charset="0"/>
              </a:rPr>
              <a:t>Information</a:t>
            </a:r>
            <a:r>
              <a:rPr lang="en-GB" sz="2800" b="0" i="0" dirty="0">
                <a:solidFill>
                  <a:srgbClr val="202122"/>
                </a:solidFill>
                <a:effectLst/>
                <a:latin typeface="Times New Roman" panose="02020603050405020304" pitchFamily="18" charset="0"/>
                <a:cs typeface="Times New Roman" panose="02020603050405020304" pitchFamily="18" charset="0"/>
              </a:rPr>
              <a:t> is processed, organized and structured </a:t>
            </a:r>
            <a:r>
              <a:rPr lang="en-GB" sz="2800" b="0" i="0" u="none" strike="noStrike" dirty="0">
                <a:solidFill>
                  <a:srgbClr val="0645AD"/>
                </a:solidFill>
                <a:effectLst/>
                <a:latin typeface="Times New Roman" panose="02020603050405020304" pitchFamily="18" charset="0"/>
                <a:cs typeface="Times New Roman" panose="02020603050405020304" pitchFamily="18" charset="0"/>
                <a:hlinkClick r:id="rId2" tooltip="Data"/>
              </a:rPr>
              <a:t>data</a:t>
            </a:r>
            <a:r>
              <a:rPr lang="en-GB" sz="2800" b="0" i="0" dirty="0">
                <a:solidFill>
                  <a:srgbClr val="202122"/>
                </a:solidFill>
                <a:effectLst/>
                <a:latin typeface="Times New Roman" panose="02020603050405020304" pitchFamily="18" charset="0"/>
                <a:cs typeface="Times New Roman" panose="02020603050405020304" pitchFamily="18" charset="0"/>
              </a:rPr>
              <a:t>. It provides context for data and enables decision making process. For example, a single customer’s sale at a restaurant is data – this becomes information when the business is able to identify the most popular or least popular dish</a:t>
            </a:r>
            <a:endParaRPr kumimoji="0"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3177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9293" y="1991359"/>
            <a:ext cx="8484870" cy="1671320"/>
          </a:xfrm>
          <a:prstGeom prst="rect">
            <a:avLst/>
          </a:prstGeom>
        </p:spPr>
        <p:txBody>
          <a:bodyPr vert="horz" wrap="square" lIns="0" tIns="12700" rIns="0" bIns="0" rtlCol="0">
            <a:spAutoFit/>
          </a:bodyPr>
          <a:lstStyle/>
          <a:p>
            <a:pPr marL="485140" indent="-457834">
              <a:lnSpc>
                <a:spcPct val="100000"/>
              </a:lnSpc>
              <a:spcBef>
                <a:spcPts val="100"/>
              </a:spcBef>
              <a:buFont typeface="MS UI Gothic"/>
              <a:buChar char="▪"/>
              <a:tabLst>
                <a:tab pos="484505" algn="l"/>
                <a:tab pos="485140" algn="l"/>
              </a:tabLst>
            </a:pPr>
            <a:r>
              <a:rPr sz="2600" dirty="0">
                <a:solidFill>
                  <a:srgbClr val="FF0000"/>
                </a:solidFill>
                <a:latin typeface="Arial"/>
                <a:cs typeface="Arial"/>
              </a:rPr>
              <a:t>The </a:t>
            </a:r>
            <a:r>
              <a:rPr sz="2600" spc="-5" dirty="0">
                <a:solidFill>
                  <a:srgbClr val="FF0000"/>
                </a:solidFill>
                <a:latin typeface="Arial"/>
                <a:cs typeface="Arial"/>
              </a:rPr>
              <a:t>Sharing </a:t>
            </a:r>
            <a:r>
              <a:rPr sz="2600" dirty="0">
                <a:solidFill>
                  <a:srgbClr val="FF0000"/>
                </a:solidFill>
                <a:latin typeface="Arial"/>
                <a:cs typeface="Arial"/>
              </a:rPr>
              <a:t>of Data Among</a:t>
            </a:r>
            <a:r>
              <a:rPr sz="2600" spc="-10" dirty="0">
                <a:solidFill>
                  <a:srgbClr val="FF0000"/>
                </a:solidFill>
                <a:latin typeface="Arial"/>
                <a:cs typeface="Arial"/>
              </a:rPr>
              <a:t> </a:t>
            </a:r>
            <a:r>
              <a:rPr sz="2600" spc="-5" dirty="0">
                <a:solidFill>
                  <a:srgbClr val="FF0000"/>
                </a:solidFill>
                <a:latin typeface="Arial"/>
                <a:cs typeface="Arial"/>
              </a:rPr>
              <a:t>Modules</a:t>
            </a:r>
            <a:endParaRPr sz="2600">
              <a:latin typeface="Arial"/>
              <a:cs typeface="Arial"/>
            </a:endParaRPr>
          </a:p>
          <a:p>
            <a:pPr marL="12700" marR="5080" algn="just">
              <a:lnSpc>
                <a:spcPct val="100000"/>
              </a:lnSpc>
              <a:spcBef>
                <a:spcPts val="1914"/>
              </a:spcBef>
            </a:pPr>
            <a:r>
              <a:rPr sz="2200" spc="-5" dirty="0">
                <a:solidFill>
                  <a:srgbClr val="003265"/>
                </a:solidFill>
                <a:latin typeface="Arial"/>
                <a:cs typeface="Arial"/>
              </a:rPr>
              <a:t>A program normally </a:t>
            </a:r>
            <a:r>
              <a:rPr sz="2200" dirty="0">
                <a:solidFill>
                  <a:srgbClr val="003265"/>
                </a:solidFill>
                <a:latin typeface="Arial"/>
                <a:cs typeface="Arial"/>
              </a:rPr>
              <a:t>contains </a:t>
            </a:r>
            <a:r>
              <a:rPr sz="2200" spc="-5" dirty="0">
                <a:solidFill>
                  <a:srgbClr val="003265"/>
                </a:solidFill>
                <a:latin typeface="Arial"/>
                <a:cs typeface="Arial"/>
              </a:rPr>
              <a:t>several modules and share coupling  among modules. However, it may </a:t>
            </a:r>
            <a:r>
              <a:rPr sz="2200" dirty="0">
                <a:solidFill>
                  <a:srgbClr val="003265"/>
                </a:solidFill>
                <a:latin typeface="Arial"/>
                <a:cs typeface="Arial"/>
              </a:rPr>
              <a:t>be </a:t>
            </a:r>
            <a:r>
              <a:rPr sz="2200" spc="-5" dirty="0">
                <a:solidFill>
                  <a:srgbClr val="003265"/>
                </a:solidFill>
                <a:latin typeface="Arial"/>
                <a:cs typeface="Arial"/>
              </a:rPr>
              <a:t>desirable to know </a:t>
            </a:r>
            <a:r>
              <a:rPr sz="2200" dirty="0">
                <a:solidFill>
                  <a:srgbClr val="003265"/>
                </a:solidFill>
                <a:latin typeface="Arial"/>
                <a:cs typeface="Arial"/>
              </a:rPr>
              <a:t>the </a:t>
            </a:r>
            <a:r>
              <a:rPr sz="2200" spc="-5" dirty="0">
                <a:solidFill>
                  <a:srgbClr val="003265"/>
                </a:solidFill>
                <a:latin typeface="Arial"/>
                <a:cs typeface="Arial"/>
              </a:rPr>
              <a:t>amount  of data being shared </a:t>
            </a:r>
            <a:r>
              <a:rPr sz="2200" dirty="0">
                <a:solidFill>
                  <a:srgbClr val="003265"/>
                </a:solidFill>
                <a:latin typeface="Arial"/>
                <a:cs typeface="Arial"/>
              </a:rPr>
              <a:t>among </a:t>
            </a:r>
            <a:r>
              <a:rPr sz="2200" spc="-5" dirty="0">
                <a:solidFill>
                  <a:srgbClr val="003265"/>
                </a:solidFill>
                <a:latin typeface="Arial"/>
                <a:cs typeface="Arial"/>
              </a:rPr>
              <a:t>the</a:t>
            </a:r>
            <a:r>
              <a:rPr sz="2200" spc="35" dirty="0">
                <a:solidFill>
                  <a:srgbClr val="003265"/>
                </a:solidFill>
                <a:latin typeface="Arial"/>
                <a:cs typeface="Arial"/>
              </a:rPr>
              <a:t> </a:t>
            </a:r>
            <a:r>
              <a:rPr sz="2200" spc="-5" dirty="0">
                <a:solidFill>
                  <a:srgbClr val="003265"/>
                </a:solidFill>
                <a:latin typeface="Arial"/>
                <a:cs typeface="Arial"/>
              </a:rPr>
              <a:t>modules.</a:t>
            </a:r>
            <a:endParaRPr sz="2200">
              <a:latin typeface="Arial"/>
              <a:cs typeface="Arial"/>
            </a:endParaRPr>
          </a:p>
        </p:txBody>
      </p:sp>
      <p:sp>
        <p:nvSpPr>
          <p:cNvPr id="3" name="object 3"/>
          <p:cNvSpPr/>
          <p:nvPr/>
        </p:nvSpPr>
        <p:spPr>
          <a:xfrm>
            <a:off x="1487209" y="4108668"/>
            <a:ext cx="6961762" cy="115889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299207" y="6077201"/>
            <a:ext cx="51536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Fig.10: </a:t>
            </a:r>
            <a:r>
              <a:rPr sz="1800" dirty="0">
                <a:solidFill>
                  <a:srgbClr val="003265"/>
                </a:solidFill>
                <a:latin typeface="Arial"/>
                <a:cs typeface="Arial"/>
              </a:rPr>
              <a:t>Three </a:t>
            </a:r>
            <a:r>
              <a:rPr sz="1800" spc="-5" dirty="0">
                <a:solidFill>
                  <a:srgbClr val="003265"/>
                </a:solidFill>
                <a:latin typeface="Arial"/>
                <a:cs typeface="Arial"/>
              </a:rPr>
              <a:t>modules from an imaginary</a:t>
            </a:r>
            <a:r>
              <a:rPr sz="1800" dirty="0">
                <a:solidFill>
                  <a:srgbClr val="003265"/>
                </a:solidFill>
                <a:latin typeface="Arial"/>
                <a:cs typeface="Arial"/>
              </a:rPr>
              <a:t> </a:t>
            </a:r>
            <a:r>
              <a:rPr sz="1800" spc="-5" dirty="0">
                <a:solidFill>
                  <a:srgbClr val="003265"/>
                </a:solidFill>
                <a:latin typeface="Arial"/>
                <a:cs typeface="Arial"/>
              </a:rPr>
              <a:t>program</a:t>
            </a:r>
            <a:endParaRPr sz="1800">
              <a:latin typeface="Arial"/>
              <a:cs typeface="Arial"/>
            </a:endParaRPr>
          </a:p>
        </p:txBody>
      </p:sp>
      <p:sp>
        <p:nvSpPr>
          <p:cNvPr id="5" name="object 5"/>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6" name="object 6"/>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128</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81503" y="3638802"/>
            <a:ext cx="514159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Fig.11: </a:t>
            </a:r>
            <a:r>
              <a:rPr sz="1800" spc="-5" dirty="0">
                <a:solidFill>
                  <a:srgbClr val="003265"/>
                </a:solidFill>
                <a:latin typeface="Arial"/>
                <a:cs typeface="Arial"/>
              </a:rPr>
              <a:t>”Pipes” of data shared among the</a:t>
            </a:r>
            <a:r>
              <a:rPr sz="1800" spc="35" dirty="0">
                <a:solidFill>
                  <a:srgbClr val="003265"/>
                </a:solidFill>
                <a:latin typeface="Arial"/>
                <a:cs typeface="Arial"/>
              </a:rPr>
              <a:t> </a:t>
            </a:r>
            <a:r>
              <a:rPr sz="1800" spc="-5" dirty="0">
                <a:solidFill>
                  <a:srgbClr val="003265"/>
                </a:solidFill>
                <a:latin typeface="Arial"/>
                <a:cs typeface="Arial"/>
              </a:rPr>
              <a:t>modules</a:t>
            </a:r>
            <a:endParaRPr sz="1800">
              <a:latin typeface="Arial"/>
              <a:cs typeface="Arial"/>
            </a:endParaRPr>
          </a:p>
        </p:txBody>
      </p:sp>
      <p:sp>
        <p:nvSpPr>
          <p:cNvPr id="3" name="object 3"/>
          <p:cNvSpPr/>
          <p:nvPr/>
        </p:nvSpPr>
        <p:spPr>
          <a:xfrm>
            <a:off x="1419352" y="2291145"/>
            <a:ext cx="6930407" cy="11478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6" name="object 6"/>
          <p:cNvSpPr/>
          <p:nvPr/>
        </p:nvSpPr>
        <p:spPr>
          <a:xfrm>
            <a:off x="2560929" y="4627718"/>
            <a:ext cx="4707178" cy="1410517"/>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2756406" y="6260081"/>
            <a:ext cx="43942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Fig.12: </a:t>
            </a:r>
            <a:r>
              <a:rPr sz="1800" dirty="0">
                <a:solidFill>
                  <a:srgbClr val="003265"/>
                </a:solidFill>
                <a:latin typeface="Arial"/>
                <a:cs typeface="Arial"/>
              </a:rPr>
              <a:t>The </a:t>
            </a:r>
            <a:r>
              <a:rPr sz="1800" spc="-5" dirty="0">
                <a:solidFill>
                  <a:srgbClr val="003265"/>
                </a:solidFill>
                <a:latin typeface="Arial"/>
                <a:cs typeface="Arial"/>
              </a:rPr>
              <a:t>data shared in program bubble</a:t>
            </a:r>
            <a:endParaRPr sz="18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129</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ftware Metrics">
            <a:extLst>
              <a:ext uri="{FF2B5EF4-FFF2-40B4-BE49-F238E27FC236}">
                <a16:creationId xmlns:a16="http://schemas.microsoft.com/office/drawing/2014/main" id="{58C75A20-BC9E-4C45-8B6F-CE0D02FBB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838625"/>
            <a:ext cx="8924666" cy="540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864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130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916933" y="1852675"/>
            <a:ext cx="8378825" cy="40335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Arial"/>
                <a:cs typeface="Arial"/>
              </a:rPr>
              <a:t>Information Flow</a:t>
            </a:r>
            <a:r>
              <a:rPr sz="2800" b="1" spc="15" dirty="0">
                <a:latin typeface="Arial"/>
                <a:cs typeface="Arial"/>
              </a:rPr>
              <a:t> </a:t>
            </a:r>
            <a:r>
              <a:rPr sz="2800" b="1" spc="-5" dirty="0">
                <a:latin typeface="Arial"/>
                <a:cs typeface="Arial"/>
              </a:rPr>
              <a:t>Metrics</a:t>
            </a:r>
            <a:endParaRPr sz="2800">
              <a:latin typeface="Arial"/>
              <a:cs typeface="Arial"/>
            </a:endParaRPr>
          </a:p>
          <a:p>
            <a:pPr>
              <a:lnSpc>
                <a:spcPct val="100000"/>
              </a:lnSpc>
            </a:pPr>
            <a:endParaRPr sz="2200">
              <a:latin typeface="Times New Roman"/>
              <a:cs typeface="Times New Roman"/>
            </a:endParaRPr>
          </a:p>
          <a:p>
            <a:pPr marL="286385">
              <a:lnSpc>
                <a:spcPts val="2635"/>
              </a:lnSpc>
              <a:tabLst>
                <a:tab pos="3029585" algn="l"/>
              </a:tabLst>
            </a:pPr>
            <a:r>
              <a:rPr sz="2200" spc="-5" dirty="0">
                <a:solidFill>
                  <a:srgbClr val="0000FF"/>
                </a:solidFill>
                <a:latin typeface="Arial"/>
                <a:cs typeface="Arial"/>
              </a:rPr>
              <a:t>Component	: Any </a:t>
            </a:r>
            <a:r>
              <a:rPr sz="2200" dirty="0">
                <a:solidFill>
                  <a:srgbClr val="0000FF"/>
                </a:solidFill>
                <a:latin typeface="Arial"/>
                <a:cs typeface="Arial"/>
              </a:rPr>
              <a:t>element </a:t>
            </a:r>
            <a:r>
              <a:rPr sz="2200" spc="-5" dirty="0">
                <a:solidFill>
                  <a:srgbClr val="0000FF"/>
                </a:solidFill>
                <a:latin typeface="Arial"/>
                <a:cs typeface="Arial"/>
              </a:rPr>
              <a:t>identified by </a:t>
            </a:r>
            <a:r>
              <a:rPr sz="2200" dirty="0">
                <a:solidFill>
                  <a:srgbClr val="0000FF"/>
                </a:solidFill>
                <a:latin typeface="Arial"/>
                <a:cs typeface="Arial"/>
              </a:rPr>
              <a:t>decomposing</a:t>
            </a:r>
            <a:r>
              <a:rPr sz="2200" spc="560" dirty="0">
                <a:solidFill>
                  <a:srgbClr val="0000FF"/>
                </a:solidFill>
                <a:latin typeface="Arial"/>
                <a:cs typeface="Arial"/>
              </a:rPr>
              <a:t> </a:t>
            </a:r>
            <a:r>
              <a:rPr sz="2200" spc="-5" dirty="0">
                <a:solidFill>
                  <a:srgbClr val="0000FF"/>
                </a:solidFill>
                <a:latin typeface="Arial"/>
                <a:cs typeface="Arial"/>
              </a:rPr>
              <a:t>a</a:t>
            </a:r>
            <a:endParaRPr sz="2200">
              <a:latin typeface="Arial"/>
              <a:cs typeface="Arial"/>
            </a:endParaRPr>
          </a:p>
          <a:p>
            <a:pPr marL="3185160" marR="5080">
              <a:lnSpc>
                <a:spcPts val="2640"/>
              </a:lnSpc>
              <a:spcBef>
                <a:spcPts val="85"/>
              </a:spcBef>
              <a:tabLst>
                <a:tab pos="4671060" algn="l"/>
                <a:tab pos="5797550" algn="l"/>
                <a:tab pos="6490970" algn="l"/>
                <a:tab pos="7012305" algn="l"/>
              </a:tabLst>
            </a:pPr>
            <a:r>
              <a:rPr sz="2200" spc="-5" dirty="0">
                <a:solidFill>
                  <a:srgbClr val="0000FF"/>
                </a:solidFill>
                <a:latin typeface="Arial"/>
                <a:cs typeface="Arial"/>
              </a:rPr>
              <a:t>(</a:t>
            </a:r>
            <a:r>
              <a:rPr sz="2200" dirty="0">
                <a:solidFill>
                  <a:srgbClr val="0000FF"/>
                </a:solidFill>
                <a:latin typeface="Arial"/>
                <a:cs typeface="Arial"/>
              </a:rPr>
              <a:t>s</a:t>
            </a:r>
            <a:r>
              <a:rPr sz="2200" spc="-5" dirty="0">
                <a:solidFill>
                  <a:srgbClr val="0000FF"/>
                </a:solidFill>
                <a:latin typeface="Arial"/>
                <a:cs typeface="Arial"/>
              </a:rPr>
              <a:t>oft</a:t>
            </a:r>
            <a:r>
              <a:rPr sz="2200" spc="-10" dirty="0">
                <a:solidFill>
                  <a:srgbClr val="0000FF"/>
                </a:solidFill>
                <a:latin typeface="Arial"/>
                <a:cs typeface="Arial"/>
              </a:rPr>
              <a:t>w</a:t>
            </a:r>
            <a:r>
              <a:rPr sz="2200" spc="-5" dirty="0">
                <a:solidFill>
                  <a:srgbClr val="0000FF"/>
                </a:solidFill>
                <a:latin typeface="Arial"/>
                <a:cs typeface="Arial"/>
              </a:rPr>
              <a:t>ar</a:t>
            </a:r>
            <a:r>
              <a:rPr sz="2200" spc="10" dirty="0">
                <a:solidFill>
                  <a:srgbClr val="0000FF"/>
                </a:solidFill>
                <a:latin typeface="Arial"/>
                <a:cs typeface="Arial"/>
              </a:rPr>
              <a:t>e</a:t>
            </a:r>
            <a:r>
              <a:rPr sz="2200" spc="-5" dirty="0">
                <a:solidFill>
                  <a:srgbClr val="0000FF"/>
                </a:solidFill>
                <a:latin typeface="Arial"/>
                <a:cs typeface="Arial"/>
              </a:rPr>
              <a:t>)</a:t>
            </a:r>
            <a:r>
              <a:rPr sz="2200" dirty="0">
                <a:solidFill>
                  <a:srgbClr val="0000FF"/>
                </a:solidFill>
                <a:latin typeface="Arial"/>
                <a:cs typeface="Arial"/>
              </a:rPr>
              <a:t>	s</a:t>
            </a:r>
            <a:r>
              <a:rPr sz="2200" spc="-15" dirty="0">
                <a:solidFill>
                  <a:srgbClr val="0000FF"/>
                </a:solidFill>
                <a:latin typeface="Arial"/>
                <a:cs typeface="Arial"/>
              </a:rPr>
              <a:t>y</a:t>
            </a:r>
            <a:r>
              <a:rPr sz="2200" dirty="0">
                <a:solidFill>
                  <a:srgbClr val="0000FF"/>
                </a:solidFill>
                <a:latin typeface="Arial"/>
                <a:cs typeface="Arial"/>
              </a:rPr>
              <a:t>s</a:t>
            </a:r>
            <a:r>
              <a:rPr sz="2200" spc="-5" dirty="0">
                <a:solidFill>
                  <a:srgbClr val="0000FF"/>
                </a:solidFill>
                <a:latin typeface="Arial"/>
                <a:cs typeface="Arial"/>
              </a:rPr>
              <a:t>t</a:t>
            </a:r>
            <a:r>
              <a:rPr sz="2200" spc="10" dirty="0">
                <a:solidFill>
                  <a:srgbClr val="0000FF"/>
                </a:solidFill>
                <a:latin typeface="Arial"/>
                <a:cs typeface="Arial"/>
              </a:rPr>
              <a:t>e</a:t>
            </a:r>
            <a:r>
              <a:rPr sz="2200" spc="-5" dirty="0">
                <a:solidFill>
                  <a:srgbClr val="0000FF"/>
                </a:solidFill>
                <a:latin typeface="Arial"/>
                <a:cs typeface="Arial"/>
              </a:rPr>
              <a:t>m</a:t>
            </a:r>
            <a:r>
              <a:rPr sz="2200" dirty="0">
                <a:solidFill>
                  <a:srgbClr val="0000FF"/>
                </a:solidFill>
                <a:latin typeface="Arial"/>
                <a:cs typeface="Arial"/>
              </a:rPr>
              <a:t>	</a:t>
            </a:r>
            <a:r>
              <a:rPr sz="2200" spc="10" dirty="0">
                <a:solidFill>
                  <a:srgbClr val="0000FF"/>
                </a:solidFill>
                <a:latin typeface="Arial"/>
                <a:cs typeface="Arial"/>
              </a:rPr>
              <a:t>i</a:t>
            </a:r>
            <a:r>
              <a:rPr sz="2200" spc="-5" dirty="0">
                <a:solidFill>
                  <a:srgbClr val="0000FF"/>
                </a:solidFill>
                <a:latin typeface="Arial"/>
                <a:cs typeface="Arial"/>
              </a:rPr>
              <a:t>nto</a:t>
            </a:r>
            <a:r>
              <a:rPr sz="2200" dirty="0">
                <a:solidFill>
                  <a:srgbClr val="0000FF"/>
                </a:solidFill>
                <a:latin typeface="Arial"/>
                <a:cs typeface="Arial"/>
              </a:rPr>
              <a:t>	</a:t>
            </a:r>
            <a:r>
              <a:rPr sz="2200" spc="-5" dirty="0">
                <a:solidFill>
                  <a:srgbClr val="0000FF"/>
                </a:solidFill>
                <a:latin typeface="Arial"/>
                <a:cs typeface="Arial"/>
              </a:rPr>
              <a:t>its</a:t>
            </a:r>
            <a:r>
              <a:rPr sz="2200" dirty="0">
                <a:solidFill>
                  <a:srgbClr val="0000FF"/>
                </a:solidFill>
                <a:latin typeface="Arial"/>
                <a:cs typeface="Arial"/>
              </a:rPr>
              <a:t>	c</a:t>
            </a:r>
            <a:r>
              <a:rPr sz="2200" spc="-5" dirty="0">
                <a:solidFill>
                  <a:srgbClr val="0000FF"/>
                </a:solidFill>
                <a:latin typeface="Arial"/>
                <a:cs typeface="Arial"/>
              </a:rPr>
              <a:t>on</a:t>
            </a:r>
            <a:r>
              <a:rPr sz="2200" dirty="0">
                <a:solidFill>
                  <a:srgbClr val="0000FF"/>
                </a:solidFill>
                <a:latin typeface="Arial"/>
                <a:cs typeface="Arial"/>
              </a:rPr>
              <a:t>s</a:t>
            </a:r>
            <a:r>
              <a:rPr sz="2200" spc="-5" dirty="0">
                <a:solidFill>
                  <a:srgbClr val="0000FF"/>
                </a:solidFill>
                <a:latin typeface="Arial"/>
                <a:cs typeface="Arial"/>
              </a:rPr>
              <a:t>tituent  parts.</a:t>
            </a:r>
            <a:endParaRPr sz="2200">
              <a:latin typeface="Arial"/>
              <a:cs typeface="Arial"/>
            </a:endParaRPr>
          </a:p>
          <a:p>
            <a:pPr marL="286385">
              <a:lnSpc>
                <a:spcPct val="100000"/>
              </a:lnSpc>
              <a:spcBef>
                <a:spcPts val="1845"/>
              </a:spcBef>
              <a:tabLst>
                <a:tab pos="3029585" algn="l"/>
                <a:tab pos="3900170" algn="l"/>
                <a:tab pos="5006340" algn="l"/>
                <a:tab pos="5473065" algn="l"/>
                <a:tab pos="6499860" algn="l"/>
                <a:tab pos="6888480" algn="l"/>
              </a:tabLst>
            </a:pPr>
            <a:r>
              <a:rPr sz="2200" spc="-5" dirty="0">
                <a:solidFill>
                  <a:srgbClr val="329932"/>
                </a:solidFill>
                <a:latin typeface="Arial"/>
                <a:cs typeface="Arial"/>
              </a:rPr>
              <a:t>Cohesion	:</a:t>
            </a:r>
            <a:r>
              <a:rPr sz="2200" dirty="0">
                <a:solidFill>
                  <a:srgbClr val="329932"/>
                </a:solidFill>
                <a:latin typeface="Arial"/>
                <a:cs typeface="Arial"/>
              </a:rPr>
              <a:t> </a:t>
            </a:r>
            <a:r>
              <a:rPr sz="2200" spc="-5" dirty="0">
                <a:solidFill>
                  <a:srgbClr val="329932"/>
                </a:solidFill>
                <a:latin typeface="Arial"/>
                <a:cs typeface="Arial"/>
              </a:rPr>
              <a:t>The	</a:t>
            </a:r>
            <a:r>
              <a:rPr sz="2200" dirty="0">
                <a:solidFill>
                  <a:srgbClr val="329932"/>
                </a:solidFill>
                <a:latin typeface="Arial"/>
                <a:cs typeface="Arial"/>
              </a:rPr>
              <a:t>degree	</a:t>
            </a:r>
            <a:r>
              <a:rPr sz="2200" spc="-5" dirty="0">
                <a:solidFill>
                  <a:srgbClr val="329932"/>
                </a:solidFill>
                <a:latin typeface="Arial"/>
                <a:cs typeface="Arial"/>
              </a:rPr>
              <a:t>to	</a:t>
            </a:r>
            <a:r>
              <a:rPr sz="2200" dirty="0">
                <a:solidFill>
                  <a:srgbClr val="329932"/>
                </a:solidFill>
                <a:latin typeface="Arial"/>
                <a:cs typeface="Arial"/>
              </a:rPr>
              <a:t>which	</a:t>
            </a:r>
            <a:r>
              <a:rPr sz="2200" spc="-5" dirty="0">
                <a:solidFill>
                  <a:srgbClr val="329932"/>
                </a:solidFill>
                <a:latin typeface="Arial"/>
                <a:cs typeface="Arial"/>
              </a:rPr>
              <a:t>a	component</a:t>
            </a:r>
            <a:endParaRPr sz="2200">
              <a:latin typeface="Arial"/>
              <a:cs typeface="Arial"/>
            </a:endParaRPr>
          </a:p>
          <a:p>
            <a:pPr marL="3185160">
              <a:lnSpc>
                <a:spcPct val="100000"/>
              </a:lnSpc>
              <a:spcBef>
                <a:spcPts val="260"/>
              </a:spcBef>
            </a:pPr>
            <a:r>
              <a:rPr sz="2200" spc="-5" dirty="0">
                <a:solidFill>
                  <a:srgbClr val="329932"/>
                </a:solidFill>
                <a:latin typeface="Arial"/>
                <a:cs typeface="Arial"/>
              </a:rPr>
              <a:t>performs a single</a:t>
            </a:r>
            <a:r>
              <a:rPr sz="2200" spc="25" dirty="0">
                <a:solidFill>
                  <a:srgbClr val="329932"/>
                </a:solidFill>
                <a:latin typeface="Arial"/>
                <a:cs typeface="Arial"/>
              </a:rPr>
              <a:t> </a:t>
            </a:r>
            <a:r>
              <a:rPr sz="2200" spc="-5" dirty="0">
                <a:solidFill>
                  <a:srgbClr val="329932"/>
                </a:solidFill>
                <a:latin typeface="Arial"/>
                <a:cs typeface="Arial"/>
              </a:rPr>
              <a:t>function.</a:t>
            </a:r>
            <a:endParaRPr sz="2200">
              <a:latin typeface="Arial"/>
              <a:cs typeface="Arial"/>
            </a:endParaRPr>
          </a:p>
          <a:p>
            <a:pPr>
              <a:lnSpc>
                <a:spcPct val="100000"/>
              </a:lnSpc>
              <a:spcBef>
                <a:spcPts val="25"/>
              </a:spcBef>
            </a:pPr>
            <a:endParaRPr sz="2050">
              <a:latin typeface="Times New Roman"/>
              <a:cs typeface="Times New Roman"/>
            </a:endParaRPr>
          </a:p>
          <a:p>
            <a:pPr marL="3263265" marR="7620" indent="-2976880" algn="just">
              <a:lnSpc>
                <a:spcPct val="99800"/>
              </a:lnSpc>
              <a:tabLst>
                <a:tab pos="3029585" algn="l"/>
              </a:tabLst>
            </a:pPr>
            <a:r>
              <a:rPr sz="2200" spc="-5" dirty="0">
                <a:solidFill>
                  <a:srgbClr val="003265"/>
                </a:solidFill>
                <a:latin typeface="Arial"/>
                <a:cs typeface="Arial"/>
              </a:rPr>
              <a:t>Coupling	: The </a:t>
            </a:r>
            <a:r>
              <a:rPr sz="2200" dirty="0">
                <a:solidFill>
                  <a:srgbClr val="003265"/>
                </a:solidFill>
                <a:latin typeface="Arial"/>
                <a:cs typeface="Arial"/>
              </a:rPr>
              <a:t>term </a:t>
            </a:r>
            <a:r>
              <a:rPr sz="2200" spc="-5" dirty="0">
                <a:solidFill>
                  <a:srgbClr val="003265"/>
                </a:solidFill>
                <a:latin typeface="Arial"/>
                <a:cs typeface="Arial"/>
              </a:rPr>
              <a:t>used to describe the degree of  linkage between </a:t>
            </a:r>
            <a:r>
              <a:rPr sz="2200" dirty="0">
                <a:solidFill>
                  <a:srgbClr val="003265"/>
                </a:solidFill>
                <a:latin typeface="Arial"/>
                <a:cs typeface="Arial"/>
              </a:rPr>
              <a:t>one </a:t>
            </a:r>
            <a:r>
              <a:rPr sz="2200" spc="-5" dirty="0">
                <a:solidFill>
                  <a:srgbClr val="003265"/>
                </a:solidFill>
                <a:latin typeface="Arial"/>
                <a:cs typeface="Arial"/>
              </a:rPr>
              <a:t>component to  others in the same</a:t>
            </a:r>
            <a:r>
              <a:rPr sz="2200" spc="10" dirty="0">
                <a:solidFill>
                  <a:srgbClr val="003265"/>
                </a:solidFill>
                <a:latin typeface="Arial"/>
                <a:cs typeface="Arial"/>
              </a:rPr>
              <a:t> </a:t>
            </a:r>
            <a:r>
              <a:rPr sz="2200" dirty="0">
                <a:solidFill>
                  <a:srgbClr val="003265"/>
                </a:solidFill>
                <a:latin typeface="Arial"/>
                <a:cs typeface="Arial"/>
              </a:rPr>
              <a:t>system.</a:t>
            </a:r>
            <a:endParaRPr sz="2200">
              <a:latin typeface="Arial"/>
              <a:cs typeface="Arial"/>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131</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oftware Engineering | Coupling and Cohesion - javatpoint">
            <a:extLst>
              <a:ext uri="{FF2B5EF4-FFF2-40B4-BE49-F238E27FC236}">
                <a16:creationId xmlns:a16="http://schemas.microsoft.com/office/drawing/2014/main" id="{700CE10E-129E-42D0-8573-8686366AF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9" y="2667000"/>
            <a:ext cx="822959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4335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132</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ffective Modular Design in Software Engineering - GeeksforGeeks">
            <a:extLst>
              <a:ext uri="{FF2B5EF4-FFF2-40B4-BE49-F238E27FC236}">
                <a16:creationId xmlns:a16="http://schemas.microsoft.com/office/drawing/2014/main" id="{0205306A-9128-4F34-B359-0FDFAE323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892308"/>
            <a:ext cx="9448800" cy="528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4741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133</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p:nvPr/>
        </p:nvSpPr>
        <p:spPr>
          <a:xfrm>
            <a:off x="916933" y="1852675"/>
            <a:ext cx="8378825" cy="1458733"/>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1" i="0" u="none" strike="noStrike" kern="1200" cap="none" spc="-5" normalizeH="0" baseline="0" noProof="0" dirty="0">
                <a:ln>
                  <a:noFill/>
                </a:ln>
                <a:solidFill>
                  <a:prstClr val="black"/>
                </a:solidFill>
                <a:effectLst/>
                <a:uLnTx/>
                <a:uFillTx/>
                <a:latin typeface="Arial"/>
                <a:ea typeface="+mn-ea"/>
                <a:cs typeface="Arial"/>
              </a:rPr>
              <a:t>Information Flow</a:t>
            </a:r>
            <a:r>
              <a:rPr kumimoji="0" sz="2800" b="1" i="0" u="none" strike="noStrike" kern="1200" cap="none" spc="15" normalizeH="0" baseline="0" noProof="0" dirty="0">
                <a:ln>
                  <a:noFill/>
                </a:ln>
                <a:solidFill>
                  <a:prstClr val="black"/>
                </a:solidFill>
                <a:effectLst/>
                <a:uLnTx/>
                <a:uFillTx/>
                <a:latin typeface="Arial"/>
                <a:ea typeface="+mn-ea"/>
                <a:cs typeface="Arial"/>
              </a:rPr>
              <a:t> </a:t>
            </a:r>
            <a:r>
              <a:rPr kumimoji="0" sz="2800" b="1" i="0" u="none" strike="noStrike" kern="1200" cap="none" spc="-5" normalizeH="0" baseline="0" noProof="0" dirty="0">
                <a:ln>
                  <a:noFill/>
                </a:ln>
                <a:solidFill>
                  <a:prstClr val="black"/>
                </a:solidFill>
                <a:effectLst/>
                <a:uLnTx/>
                <a:uFillTx/>
                <a:latin typeface="Arial"/>
                <a:ea typeface="+mn-ea"/>
                <a:cs typeface="Arial"/>
              </a:rPr>
              <a:t>Metrics</a:t>
            </a:r>
            <a:endParaRPr kumimoji="0" sz="2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200" dirty="0">
              <a:solidFill>
                <a:prstClr val="black"/>
              </a:solidFill>
              <a:latin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D266B8F-CBF4-49C2-8976-33C5677BEA35}"/>
              </a:ext>
            </a:extLst>
          </p:cNvPr>
          <p:cNvPicPr>
            <a:picLocks noChangeAspect="1"/>
          </p:cNvPicPr>
          <p:nvPr/>
        </p:nvPicPr>
        <p:blipFill>
          <a:blip r:embed="rId3"/>
          <a:stretch>
            <a:fillRect/>
          </a:stretch>
        </p:blipFill>
        <p:spPr>
          <a:xfrm>
            <a:off x="916933" y="2706216"/>
            <a:ext cx="7160267" cy="3999383"/>
          </a:xfrm>
          <a:prstGeom prst="rect">
            <a:avLst/>
          </a:prstGeom>
        </p:spPr>
      </p:pic>
    </p:spTree>
    <p:extLst>
      <p:ext uri="{BB962C8B-B14F-4D97-AF65-F5344CB8AC3E}">
        <p14:creationId xmlns:p14="http://schemas.microsoft.com/office/powerpoint/2010/main" val="27544082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134</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p:nvPr/>
        </p:nvSpPr>
        <p:spPr>
          <a:xfrm>
            <a:off x="916933" y="1852675"/>
            <a:ext cx="8378825" cy="1458733"/>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1" i="0" u="none" strike="noStrike" kern="1200" cap="none" spc="-5" normalizeH="0" baseline="0" noProof="0" dirty="0">
                <a:ln>
                  <a:noFill/>
                </a:ln>
                <a:solidFill>
                  <a:prstClr val="black"/>
                </a:solidFill>
                <a:effectLst/>
                <a:uLnTx/>
                <a:uFillTx/>
                <a:latin typeface="Arial"/>
                <a:ea typeface="+mn-ea"/>
                <a:cs typeface="Arial"/>
              </a:rPr>
              <a:t>Information Flow</a:t>
            </a:r>
            <a:r>
              <a:rPr kumimoji="0" sz="2800" b="1" i="0" u="none" strike="noStrike" kern="1200" cap="none" spc="15" normalizeH="0" baseline="0" noProof="0" dirty="0">
                <a:ln>
                  <a:noFill/>
                </a:ln>
                <a:solidFill>
                  <a:prstClr val="black"/>
                </a:solidFill>
                <a:effectLst/>
                <a:uLnTx/>
                <a:uFillTx/>
                <a:latin typeface="Arial"/>
                <a:ea typeface="+mn-ea"/>
                <a:cs typeface="Arial"/>
              </a:rPr>
              <a:t> </a:t>
            </a:r>
            <a:r>
              <a:rPr kumimoji="0" sz="2800" b="1" i="0" u="none" strike="noStrike" kern="1200" cap="none" spc="-5" normalizeH="0" baseline="0" noProof="0" dirty="0">
                <a:ln>
                  <a:noFill/>
                </a:ln>
                <a:solidFill>
                  <a:prstClr val="black"/>
                </a:solidFill>
                <a:effectLst/>
                <a:uLnTx/>
                <a:uFillTx/>
                <a:latin typeface="Arial"/>
                <a:ea typeface="+mn-ea"/>
                <a:cs typeface="Arial"/>
              </a:rPr>
              <a:t>Metrics</a:t>
            </a:r>
            <a:endParaRPr kumimoji="0" sz="2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6F8A02-F7BF-4751-9288-B0858B12EBDC}"/>
              </a:ext>
            </a:extLst>
          </p:cNvPr>
          <p:cNvPicPr>
            <a:picLocks noChangeAspect="1"/>
          </p:cNvPicPr>
          <p:nvPr/>
        </p:nvPicPr>
        <p:blipFill>
          <a:blip r:embed="rId3"/>
          <a:stretch>
            <a:fillRect/>
          </a:stretch>
        </p:blipFill>
        <p:spPr>
          <a:xfrm>
            <a:off x="609599" y="2286001"/>
            <a:ext cx="8762994" cy="5105397"/>
          </a:xfrm>
          <a:prstGeom prst="rect">
            <a:avLst/>
          </a:prstGeom>
        </p:spPr>
      </p:pic>
    </p:spTree>
    <p:extLst>
      <p:ext uri="{BB962C8B-B14F-4D97-AF65-F5344CB8AC3E}">
        <p14:creationId xmlns:p14="http://schemas.microsoft.com/office/powerpoint/2010/main" val="39267130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135</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p:nvPr/>
        </p:nvSpPr>
        <p:spPr>
          <a:xfrm>
            <a:off x="916933" y="1852675"/>
            <a:ext cx="8378825" cy="190244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1" i="0" u="none" strike="noStrike" kern="1200" cap="none" spc="-5" normalizeH="0" baseline="0" noProof="0" dirty="0">
                <a:ln>
                  <a:noFill/>
                </a:ln>
                <a:solidFill>
                  <a:prstClr val="black"/>
                </a:solidFill>
                <a:effectLst/>
                <a:uLnTx/>
                <a:uFillTx/>
                <a:latin typeface="Arial"/>
                <a:ea typeface="+mn-ea"/>
                <a:cs typeface="Arial"/>
              </a:rPr>
              <a:t>Information Flow</a:t>
            </a:r>
            <a:r>
              <a:rPr kumimoji="0" sz="2800" b="1" i="0" u="none" strike="noStrike" kern="1200" cap="none" spc="15" normalizeH="0" baseline="0" noProof="0" dirty="0">
                <a:ln>
                  <a:noFill/>
                </a:ln>
                <a:solidFill>
                  <a:prstClr val="black"/>
                </a:solidFill>
                <a:effectLst/>
                <a:uLnTx/>
                <a:uFillTx/>
                <a:latin typeface="Arial"/>
                <a:ea typeface="+mn-ea"/>
                <a:cs typeface="Arial"/>
              </a:rPr>
              <a:t> </a:t>
            </a:r>
            <a:r>
              <a:rPr kumimoji="0" sz="2800" b="1" i="0" u="none" strike="noStrike" kern="1200" cap="none" spc="-5" normalizeH="0" baseline="0" noProof="0" dirty="0">
                <a:ln>
                  <a:noFill/>
                </a:ln>
                <a:solidFill>
                  <a:prstClr val="black"/>
                </a:solidFill>
                <a:effectLst/>
                <a:uLnTx/>
                <a:uFillTx/>
                <a:latin typeface="Arial"/>
                <a:ea typeface="+mn-ea"/>
                <a:cs typeface="Arial"/>
              </a:rPr>
              <a:t>Metrics</a:t>
            </a:r>
            <a:endParaRPr kumimoji="0" lang="en-US" sz="2800" b="1" i="0" u="none" strike="noStrike" kern="1200" cap="none" spc="-5" normalizeH="0" baseline="0" noProof="0" dirty="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95"/>
              </a:spcBef>
              <a:spcAft>
                <a:spcPts val="0"/>
              </a:spcAft>
              <a:buClrTx/>
              <a:buSzTx/>
              <a:buFontTx/>
              <a:buNone/>
              <a:tabLst/>
              <a:defRPr/>
            </a:pPr>
            <a:endParaRPr kumimoji="0" sz="2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DC31A59-FDC1-4167-850E-5F6F16B2DD2B}"/>
              </a:ext>
            </a:extLst>
          </p:cNvPr>
          <p:cNvPicPr>
            <a:picLocks noChangeAspect="1"/>
          </p:cNvPicPr>
          <p:nvPr/>
        </p:nvPicPr>
        <p:blipFill>
          <a:blip r:embed="rId4"/>
          <a:stretch>
            <a:fillRect/>
          </a:stretch>
        </p:blipFill>
        <p:spPr>
          <a:xfrm>
            <a:off x="152400" y="2514603"/>
            <a:ext cx="10058400" cy="5124234"/>
          </a:xfrm>
          <a:prstGeom prst="rect">
            <a:avLst/>
          </a:prstGeom>
        </p:spPr>
      </p:pic>
    </p:spTree>
    <p:extLst>
      <p:ext uri="{BB962C8B-B14F-4D97-AF65-F5344CB8AC3E}">
        <p14:creationId xmlns:p14="http://schemas.microsoft.com/office/powerpoint/2010/main" val="35771356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36593" y="1549399"/>
            <a:ext cx="8625205" cy="4337085"/>
          </a:xfrm>
          <a:prstGeom prst="rect">
            <a:avLst/>
          </a:prstGeom>
        </p:spPr>
        <p:txBody>
          <a:bodyPr vert="horz" wrap="square" lIns="0" tIns="12700" rIns="0" bIns="0" rtlCol="0">
            <a:spAutoFit/>
          </a:bodyPr>
          <a:lstStyle/>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r>
              <a:rPr kumimoji="0" sz="2600" b="0" i="0" u="none" strike="noStrike" kern="1200" cap="none" spc="0" normalizeH="0" baseline="0" noProof="0" dirty="0">
                <a:ln>
                  <a:noFill/>
                </a:ln>
                <a:solidFill>
                  <a:srgbClr val="FF0000"/>
                </a:solidFill>
                <a:effectLst/>
                <a:uLnTx/>
                <a:uFillTx/>
                <a:latin typeface="Arial"/>
                <a:ea typeface="+mn-ea"/>
                <a:cs typeface="Arial"/>
              </a:rPr>
              <a:t>The </a:t>
            </a:r>
            <a:r>
              <a:rPr kumimoji="0" sz="2600" b="0" i="0" u="none" strike="noStrike" kern="1200" cap="none" spc="-5" normalizeH="0" baseline="0" noProof="0" dirty="0">
                <a:ln>
                  <a:noFill/>
                </a:ln>
                <a:solidFill>
                  <a:srgbClr val="FF0000"/>
                </a:solidFill>
                <a:effectLst/>
                <a:uLnTx/>
                <a:uFillTx/>
                <a:latin typeface="Arial"/>
                <a:ea typeface="+mn-ea"/>
                <a:cs typeface="Arial"/>
              </a:rPr>
              <a:t>Basic Information Flow</a:t>
            </a:r>
            <a:r>
              <a:rPr kumimoji="0" sz="2600" b="0" i="0" u="none" strike="noStrike" kern="1200" cap="none" spc="0" normalizeH="0" baseline="0" noProof="0" dirty="0">
                <a:ln>
                  <a:noFill/>
                </a:ln>
                <a:solidFill>
                  <a:srgbClr val="FF0000"/>
                </a:solidFill>
                <a:effectLst/>
                <a:uLnTx/>
                <a:uFillTx/>
                <a:latin typeface="Arial"/>
                <a:ea typeface="+mn-ea"/>
                <a:cs typeface="Arial"/>
              </a:rPr>
              <a:t> </a:t>
            </a:r>
            <a:r>
              <a:rPr kumimoji="0" sz="2600" b="0" i="0" u="none" strike="noStrike" kern="1200" cap="none" spc="-5" normalizeH="0" baseline="0" noProof="0" dirty="0">
                <a:ln>
                  <a:noFill/>
                </a:ln>
                <a:solidFill>
                  <a:srgbClr val="FF0000"/>
                </a:solidFill>
                <a:effectLst/>
                <a:uLnTx/>
                <a:uFillTx/>
                <a:latin typeface="Arial"/>
                <a:ea typeface="+mn-ea"/>
                <a:cs typeface="Arial"/>
              </a:rPr>
              <a:t>Model</a:t>
            </a:r>
            <a:endParaRPr kumimoji="0" lang="en-US" sz="2600" b="0" i="0" u="none" strike="noStrike" kern="1200" cap="none" spc="-5" normalizeH="0" baseline="0" noProof="0" dirty="0">
              <a:ln>
                <a:noFill/>
              </a:ln>
              <a:solidFill>
                <a:srgbClr val="FF0000"/>
              </a:solidFill>
              <a:effectLst/>
              <a:uLnTx/>
              <a:uFillTx/>
              <a:latin typeface="Arial"/>
              <a:ea typeface="+mn-ea"/>
              <a:cs typeface="Arial"/>
            </a:endParaRPr>
          </a:p>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endParaRPr kumimoji="0" lang="en-US" sz="2600" b="0" i="0" u="none" strike="noStrike" kern="1200" cap="none" spc="-5" normalizeH="0" baseline="0" noProof="0" dirty="0">
              <a:ln>
                <a:noFill/>
              </a:ln>
              <a:solidFill>
                <a:srgbClr val="FF0000"/>
              </a:solidFill>
              <a:effectLst/>
              <a:uLnTx/>
              <a:uFillTx/>
              <a:latin typeface="Arial"/>
              <a:ea typeface="+mn-ea"/>
              <a:cs typeface="Arial"/>
            </a:endParaRPr>
          </a:p>
          <a:p>
            <a:pPr marL="40006" marR="0" lvl="0" algn="l" defTabSz="914400" rtl="0" eaLnBrk="1" fontAlgn="auto" latinLnBrk="0" hangingPunct="1">
              <a:lnSpc>
                <a:spcPct val="100000"/>
              </a:lnSpc>
              <a:spcBef>
                <a:spcPts val="100"/>
              </a:spcBef>
              <a:spcAft>
                <a:spcPts val="0"/>
              </a:spcAft>
              <a:buClrTx/>
              <a:buSzTx/>
              <a:tabLst>
                <a:tab pos="497205" algn="l"/>
                <a:tab pos="497840" algn="l"/>
              </a:tabLst>
              <a:defRPr/>
            </a:pPr>
            <a:r>
              <a:rPr lang="en-IN" sz="2600" spc="-5" dirty="0">
                <a:solidFill>
                  <a:srgbClr val="FF0000"/>
                </a:solidFill>
                <a:latin typeface="Arial"/>
                <a:cs typeface="Arial"/>
              </a:rPr>
              <a:t>FANOUT</a:t>
            </a:r>
          </a:p>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endParaRPr kumimoji="0" sz="2600" b="0" i="0" u="none" strike="noStrike" kern="1200" cap="none" spc="0" normalizeH="0" baseline="0" noProof="0" dirty="0">
              <a:ln>
                <a:noFill/>
              </a:ln>
              <a:solidFill>
                <a:prstClr val="black"/>
              </a:solidFill>
              <a:effectLst/>
              <a:uLnTx/>
              <a:uFillTx/>
              <a:latin typeface="Arial"/>
              <a:ea typeface="+mn-ea"/>
              <a:cs typeface="Arial"/>
            </a:endParaRPr>
          </a:p>
          <a:p>
            <a:pPr marL="25400" marR="133350" lvl="0" indent="0" algn="just" defTabSz="914400" rtl="0" eaLnBrk="1" fontAlgn="auto" latinLnBrk="0" hangingPunct="1">
              <a:lnSpc>
                <a:spcPct val="99800"/>
              </a:lnSpc>
              <a:spcBef>
                <a:spcPts val="1920"/>
              </a:spcBef>
              <a:spcAft>
                <a:spcPts val="0"/>
              </a:spcAft>
              <a:buClrTx/>
              <a:buSzTx/>
              <a:buFontTx/>
              <a:buNone/>
              <a:tabLst/>
              <a:defRPr/>
            </a:pPr>
            <a:r>
              <a:rPr lang="en-GB" sz="2400" b="0" i="0" dirty="0">
                <a:effectLst/>
                <a:latin typeface="Roboto" panose="02000000000000000000" pitchFamily="2" charset="0"/>
              </a:rPr>
              <a:t>The number of times a module calls other modules is called the </a:t>
            </a:r>
            <a:r>
              <a:rPr lang="en-GB" sz="2400" b="1" i="0" dirty="0">
                <a:effectLst/>
                <a:latin typeface="Roboto" panose="02000000000000000000" pitchFamily="2" charset="0"/>
              </a:rPr>
              <a:t>fan-out of</a:t>
            </a:r>
            <a:r>
              <a:rPr lang="en-GB" sz="2400" b="0" i="0" dirty="0">
                <a:effectLst/>
                <a:latin typeface="Roboto" panose="02000000000000000000" pitchFamily="2" charset="0"/>
              </a:rPr>
              <a:t> the module . </a:t>
            </a:r>
            <a:r>
              <a:rPr lang="en-GB" sz="2400" b="1" i="0" dirty="0">
                <a:effectLst/>
                <a:latin typeface="Roboto" panose="02000000000000000000" pitchFamily="2" charset="0"/>
              </a:rPr>
              <a:t>The</a:t>
            </a:r>
            <a:r>
              <a:rPr lang="en-GB" sz="2400" b="0" i="0" dirty="0">
                <a:effectLst/>
                <a:latin typeface="Roboto" panose="02000000000000000000" pitchFamily="2" charset="0"/>
              </a:rPr>
              <a:t> larger the </a:t>
            </a:r>
            <a:r>
              <a:rPr lang="en-GB" sz="2400" b="1" i="0" dirty="0">
                <a:effectLst/>
                <a:latin typeface="Roboto" panose="02000000000000000000" pitchFamily="2" charset="0"/>
              </a:rPr>
              <a:t>fan-out</a:t>
            </a:r>
            <a:r>
              <a:rPr lang="en-GB" sz="2400" b="0" i="0" dirty="0">
                <a:effectLst/>
                <a:latin typeface="Roboto" panose="02000000000000000000" pitchFamily="2" charset="0"/>
              </a:rPr>
              <a:t> , the more issues need to be considered when designing the module, and thus the higher the complexity.</a:t>
            </a:r>
          </a:p>
          <a:p>
            <a:pPr marL="25400" marR="133350" lvl="0" indent="0" algn="just" defTabSz="914400" rtl="0" eaLnBrk="1" fontAlgn="auto" latinLnBrk="0" hangingPunct="1">
              <a:lnSpc>
                <a:spcPct val="99800"/>
              </a:lnSpc>
              <a:spcBef>
                <a:spcPts val="1920"/>
              </a:spcBef>
              <a:spcAft>
                <a:spcPts val="0"/>
              </a:spcAft>
              <a:buClrTx/>
              <a:buSzTx/>
              <a:buFontTx/>
              <a:buNone/>
              <a:tabLst/>
              <a:defRPr/>
            </a:pPr>
            <a:endParaRPr kumimoji="0" lang="en-GB" sz="2400" u="none" strike="noStrike" kern="1200" cap="none" spc="0" normalizeH="0" baseline="25925" noProof="0" dirty="0">
              <a:ln>
                <a:noFill/>
              </a:ln>
              <a:solidFill>
                <a:prstClr val="black"/>
              </a:solidFill>
              <a:uLnTx/>
              <a:uFillTx/>
              <a:latin typeface="Roboto" panose="02000000000000000000" pitchFamily="2" charset="0"/>
              <a:ea typeface="+mn-ea"/>
              <a:cs typeface="Arial"/>
            </a:endParaRPr>
          </a:p>
          <a:p>
            <a:pPr marL="25400" marR="133350" lvl="0" indent="0" algn="just" defTabSz="914400" rtl="0" eaLnBrk="1" fontAlgn="auto" latinLnBrk="0" hangingPunct="1">
              <a:lnSpc>
                <a:spcPct val="99800"/>
              </a:lnSpc>
              <a:spcBef>
                <a:spcPts val="1920"/>
              </a:spcBef>
              <a:spcAft>
                <a:spcPts val="0"/>
              </a:spcAft>
              <a:buClrTx/>
              <a:buSzTx/>
              <a:buFontTx/>
              <a:buNone/>
              <a:tabLst/>
              <a:defRPr/>
            </a:pPr>
            <a:endParaRPr kumimoji="0" sz="2250" b="0" i="0" u="none" strike="noStrike" kern="1200" cap="none" spc="0" normalizeH="0" baseline="25925" noProof="0" dirty="0">
              <a:ln>
                <a:noFill/>
              </a:ln>
              <a:solidFill>
                <a:prstClr val="black"/>
              </a:solidFill>
              <a:effectLst/>
              <a:uLnTx/>
              <a:uFillTx/>
              <a:latin typeface="Arial"/>
              <a:ea typeface="+mn-ea"/>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136</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1581AB4-2314-49F6-A897-949A17E6464A}"/>
              </a:ext>
            </a:extLst>
          </p:cNvPr>
          <p:cNvPicPr>
            <a:picLocks noChangeAspect="1"/>
          </p:cNvPicPr>
          <p:nvPr/>
        </p:nvPicPr>
        <p:blipFill>
          <a:blip r:embed="rId3"/>
          <a:stretch>
            <a:fillRect/>
          </a:stretch>
        </p:blipFill>
        <p:spPr>
          <a:xfrm>
            <a:off x="1524000" y="5181601"/>
            <a:ext cx="5334000" cy="2286000"/>
          </a:xfrm>
          <a:prstGeom prst="rect">
            <a:avLst/>
          </a:prstGeom>
        </p:spPr>
      </p:pic>
    </p:spTree>
    <p:extLst>
      <p:ext uri="{BB962C8B-B14F-4D97-AF65-F5344CB8AC3E}">
        <p14:creationId xmlns:p14="http://schemas.microsoft.com/office/powerpoint/2010/main" val="2315954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36593" y="1549399"/>
            <a:ext cx="8625205" cy="3924151"/>
          </a:xfrm>
          <a:prstGeom prst="rect">
            <a:avLst/>
          </a:prstGeom>
        </p:spPr>
        <p:txBody>
          <a:bodyPr vert="horz" wrap="square" lIns="0" tIns="12700" rIns="0" bIns="0" rtlCol="0">
            <a:spAutoFit/>
          </a:bodyPr>
          <a:lstStyle/>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r>
              <a:rPr kumimoji="0" sz="2600" b="0" i="0" u="none" strike="noStrike" kern="1200" cap="none" spc="0" normalizeH="0" baseline="0" noProof="0" dirty="0">
                <a:ln>
                  <a:noFill/>
                </a:ln>
                <a:solidFill>
                  <a:srgbClr val="FF0000"/>
                </a:solidFill>
                <a:effectLst/>
                <a:uLnTx/>
                <a:uFillTx/>
                <a:latin typeface="Arial"/>
                <a:ea typeface="+mn-ea"/>
                <a:cs typeface="Arial"/>
              </a:rPr>
              <a:t>The </a:t>
            </a:r>
            <a:r>
              <a:rPr kumimoji="0" sz="2600" b="0" i="0" u="none" strike="noStrike" kern="1200" cap="none" spc="-5" normalizeH="0" baseline="0" noProof="0" dirty="0">
                <a:ln>
                  <a:noFill/>
                </a:ln>
                <a:solidFill>
                  <a:srgbClr val="FF0000"/>
                </a:solidFill>
                <a:effectLst/>
                <a:uLnTx/>
                <a:uFillTx/>
                <a:latin typeface="Arial"/>
                <a:ea typeface="+mn-ea"/>
                <a:cs typeface="Arial"/>
              </a:rPr>
              <a:t>Basic Information Flow</a:t>
            </a:r>
            <a:r>
              <a:rPr kumimoji="0" sz="2600" b="0" i="0" u="none" strike="noStrike" kern="1200" cap="none" spc="0" normalizeH="0" baseline="0" noProof="0" dirty="0">
                <a:ln>
                  <a:noFill/>
                </a:ln>
                <a:solidFill>
                  <a:srgbClr val="FF0000"/>
                </a:solidFill>
                <a:effectLst/>
                <a:uLnTx/>
                <a:uFillTx/>
                <a:latin typeface="Arial"/>
                <a:ea typeface="+mn-ea"/>
                <a:cs typeface="Arial"/>
              </a:rPr>
              <a:t> </a:t>
            </a:r>
            <a:r>
              <a:rPr kumimoji="0" sz="2600" b="0" i="0" u="none" strike="noStrike" kern="1200" cap="none" spc="-5" normalizeH="0" baseline="0" noProof="0" dirty="0">
                <a:ln>
                  <a:noFill/>
                </a:ln>
                <a:solidFill>
                  <a:srgbClr val="FF0000"/>
                </a:solidFill>
                <a:effectLst/>
                <a:uLnTx/>
                <a:uFillTx/>
                <a:latin typeface="Arial"/>
                <a:ea typeface="+mn-ea"/>
                <a:cs typeface="Arial"/>
              </a:rPr>
              <a:t>Model</a:t>
            </a:r>
            <a:endParaRPr kumimoji="0" lang="en-US" sz="2600" b="0" i="0" u="none" strike="noStrike" kern="1200" cap="none" spc="-5" normalizeH="0" baseline="0" noProof="0" dirty="0">
              <a:ln>
                <a:noFill/>
              </a:ln>
              <a:solidFill>
                <a:srgbClr val="FF0000"/>
              </a:solidFill>
              <a:effectLst/>
              <a:uLnTx/>
              <a:uFillTx/>
              <a:latin typeface="Arial"/>
              <a:ea typeface="+mn-ea"/>
              <a:cs typeface="Arial"/>
            </a:endParaRPr>
          </a:p>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endParaRPr kumimoji="0" lang="en-US" sz="2600" b="0" i="0" u="none" strike="noStrike" kern="1200" cap="none" spc="-5" normalizeH="0" baseline="0" noProof="0" dirty="0">
              <a:ln>
                <a:noFill/>
              </a:ln>
              <a:solidFill>
                <a:srgbClr val="FF0000"/>
              </a:solidFill>
              <a:effectLst/>
              <a:uLnTx/>
              <a:uFillTx/>
              <a:latin typeface="Arial"/>
              <a:ea typeface="+mn-ea"/>
              <a:cs typeface="Arial"/>
            </a:endParaRPr>
          </a:p>
          <a:p>
            <a:pPr marL="40006" marR="0" lvl="0" indent="0" algn="l" defTabSz="914400" rtl="0" eaLnBrk="1" fontAlgn="auto" latinLnBrk="0" hangingPunct="1">
              <a:lnSpc>
                <a:spcPct val="100000"/>
              </a:lnSpc>
              <a:spcBef>
                <a:spcPts val="100"/>
              </a:spcBef>
              <a:spcAft>
                <a:spcPts val="0"/>
              </a:spcAft>
              <a:buClrTx/>
              <a:buSzTx/>
              <a:buFontTx/>
              <a:buNone/>
              <a:tabLst>
                <a:tab pos="497205" algn="l"/>
                <a:tab pos="497840" algn="l"/>
              </a:tabLst>
              <a:defRPr/>
            </a:pPr>
            <a:r>
              <a:rPr kumimoji="0" lang="en-IN" sz="2600" b="0" i="0" u="none" strike="noStrike" kern="1200" cap="none" spc="-5" normalizeH="0" baseline="0" noProof="0" dirty="0">
                <a:ln>
                  <a:noFill/>
                </a:ln>
                <a:solidFill>
                  <a:srgbClr val="FF0000"/>
                </a:solidFill>
                <a:effectLst/>
                <a:uLnTx/>
                <a:uFillTx/>
                <a:latin typeface="Arial"/>
                <a:ea typeface="+mn-ea"/>
                <a:cs typeface="Arial"/>
              </a:rPr>
              <a:t>FANIN</a:t>
            </a:r>
          </a:p>
          <a:p>
            <a:pPr marL="25400" marR="133350" lvl="0" indent="0" algn="just" defTabSz="914400" rtl="0" eaLnBrk="1" fontAlgn="auto" latinLnBrk="0" hangingPunct="1">
              <a:lnSpc>
                <a:spcPct val="99800"/>
              </a:lnSpc>
              <a:spcBef>
                <a:spcPts val="1920"/>
              </a:spcBef>
              <a:spcAft>
                <a:spcPts val="0"/>
              </a:spcAft>
              <a:buClrTx/>
              <a:buSzTx/>
              <a:buFontTx/>
              <a:buNone/>
              <a:tabLst/>
              <a:defRPr/>
            </a:pPr>
            <a:r>
              <a:rPr lang="en-GB" sz="2400" b="0" i="0" dirty="0">
                <a:effectLst/>
                <a:latin typeface="Roboto" panose="02000000000000000000" pitchFamily="2" charset="0"/>
              </a:rPr>
              <a:t>The number of calls of a module by other modules is called the fan-in of the module. A larger fan-in generally does not affect the complexity of the problem, and the larger the fan-in, the better the reusability of the module.</a:t>
            </a:r>
          </a:p>
          <a:p>
            <a:pPr marL="25400" marR="133350" lvl="0" indent="0" algn="just" defTabSz="914400" rtl="0" eaLnBrk="1" fontAlgn="auto" latinLnBrk="0" hangingPunct="1">
              <a:lnSpc>
                <a:spcPct val="99800"/>
              </a:lnSpc>
              <a:spcBef>
                <a:spcPts val="1920"/>
              </a:spcBef>
              <a:spcAft>
                <a:spcPts val="0"/>
              </a:spcAft>
              <a:buClrTx/>
              <a:buSzTx/>
              <a:buFontTx/>
              <a:buNone/>
              <a:tabLst/>
              <a:defRPr/>
            </a:pPr>
            <a:endParaRPr kumimoji="0" lang="en-GB" sz="2400" u="none" strike="noStrike" kern="1200" cap="none" spc="0" normalizeH="0" baseline="25925" noProof="0" dirty="0">
              <a:ln>
                <a:noFill/>
              </a:ln>
              <a:solidFill>
                <a:prstClr val="black"/>
              </a:solidFill>
              <a:uLnTx/>
              <a:uFillTx/>
              <a:latin typeface="Roboto" panose="02000000000000000000" pitchFamily="2" charset="0"/>
              <a:ea typeface="+mn-ea"/>
              <a:cs typeface="Arial"/>
            </a:endParaRPr>
          </a:p>
          <a:p>
            <a:pPr marL="25400" marR="133350" lvl="0" indent="0" algn="just" defTabSz="914400" rtl="0" eaLnBrk="1" fontAlgn="auto" latinLnBrk="0" hangingPunct="1">
              <a:lnSpc>
                <a:spcPct val="99800"/>
              </a:lnSpc>
              <a:spcBef>
                <a:spcPts val="1920"/>
              </a:spcBef>
              <a:spcAft>
                <a:spcPts val="0"/>
              </a:spcAft>
              <a:buClrTx/>
              <a:buSzTx/>
              <a:buFontTx/>
              <a:buNone/>
              <a:tabLst/>
              <a:defRPr/>
            </a:pPr>
            <a:endParaRPr kumimoji="0" sz="2250" b="0" i="0" u="none" strike="noStrike" kern="1200" cap="none" spc="0" normalizeH="0" baseline="25925" noProof="0" dirty="0">
              <a:ln>
                <a:noFill/>
              </a:ln>
              <a:solidFill>
                <a:prstClr val="black"/>
              </a:solidFill>
              <a:effectLst/>
              <a:uLnTx/>
              <a:uFillTx/>
              <a:latin typeface="Arial"/>
              <a:ea typeface="+mn-ea"/>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137</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D1E212-4284-482A-AD52-C315183ECAC1}"/>
              </a:ext>
            </a:extLst>
          </p:cNvPr>
          <p:cNvPicPr>
            <a:picLocks noChangeAspect="1"/>
          </p:cNvPicPr>
          <p:nvPr/>
        </p:nvPicPr>
        <p:blipFill>
          <a:blip r:embed="rId4"/>
          <a:stretch>
            <a:fillRect/>
          </a:stretch>
        </p:blipFill>
        <p:spPr>
          <a:xfrm>
            <a:off x="533400" y="4343401"/>
            <a:ext cx="8991600" cy="3668084"/>
          </a:xfrm>
          <a:prstGeom prst="rect">
            <a:avLst/>
          </a:prstGeom>
        </p:spPr>
      </p:pic>
    </p:spTree>
    <p:extLst>
      <p:ext uri="{BB962C8B-B14F-4D97-AF65-F5344CB8AC3E}">
        <p14:creationId xmlns:p14="http://schemas.microsoft.com/office/powerpoint/2010/main" val="14396972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36593" y="1549399"/>
            <a:ext cx="8625205" cy="5344160"/>
          </a:xfrm>
          <a:prstGeom prst="rect">
            <a:avLst/>
          </a:prstGeom>
        </p:spPr>
        <p:txBody>
          <a:bodyPr vert="horz" wrap="square" lIns="0" tIns="12700" rIns="0" bIns="0" rtlCol="0">
            <a:spAutoFit/>
          </a:bodyPr>
          <a:lstStyle/>
          <a:p>
            <a:pPr marL="497840" indent="-457834">
              <a:lnSpc>
                <a:spcPct val="100000"/>
              </a:lnSpc>
              <a:spcBef>
                <a:spcPts val="100"/>
              </a:spcBef>
              <a:buFont typeface="MS UI Gothic"/>
              <a:buChar char="▪"/>
              <a:tabLst>
                <a:tab pos="497205" algn="l"/>
                <a:tab pos="497840" algn="l"/>
              </a:tabLst>
            </a:pPr>
            <a:r>
              <a:rPr sz="2600" dirty="0">
                <a:solidFill>
                  <a:srgbClr val="FF0000"/>
                </a:solidFill>
                <a:latin typeface="Arial"/>
                <a:cs typeface="Arial"/>
              </a:rPr>
              <a:t>The </a:t>
            </a:r>
            <a:r>
              <a:rPr sz="2600" spc="-5" dirty="0">
                <a:solidFill>
                  <a:srgbClr val="FF0000"/>
                </a:solidFill>
                <a:latin typeface="Arial"/>
                <a:cs typeface="Arial"/>
              </a:rPr>
              <a:t>Basic Information Flow</a:t>
            </a:r>
            <a:r>
              <a:rPr sz="2600" dirty="0">
                <a:solidFill>
                  <a:srgbClr val="FF0000"/>
                </a:solidFill>
                <a:latin typeface="Arial"/>
                <a:cs typeface="Arial"/>
              </a:rPr>
              <a:t> </a:t>
            </a:r>
            <a:r>
              <a:rPr sz="2600" spc="-5" dirty="0">
                <a:solidFill>
                  <a:srgbClr val="FF0000"/>
                </a:solidFill>
                <a:latin typeface="Arial"/>
                <a:cs typeface="Arial"/>
              </a:rPr>
              <a:t>Model</a:t>
            </a:r>
            <a:endParaRPr sz="2600">
              <a:latin typeface="Arial"/>
              <a:cs typeface="Arial"/>
            </a:endParaRPr>
          </a:p>
          <a:p>
            <a:pPr marL="25400" marR="133350" algn="just">
              <a:lnSpc>
                <a:spcPct val="99800"/>
              </a:lnSpc>
              <a:spcBef>
                <a:spcPts val="1920"/>
              </a:spcBef>
            </a:pPr>
            <a:r>
              <a:rPr sz="2200" spc="-5" dirty="0">
                <a:solidFill>
                  <a:srgbClr val="003265"/>
                </a:solidFill>
                <a:latin typeface="Arial"/>
                <a:cs typeface="Arial"/>
              </a:rPr>
              <a:t>Information Flow </a:t>
            </a:r>
            <a:r>
              <a:rPr sz="2200" dirty="0">
                <a:solidFill>
                  <a:srgbClr val="003265"/>
                </a:solidFill>
                <a:latin typeface="Arial"/>
                <a:cs typeface="Arial"/>
              </a:rPr>
              <a:t>metrics </a:t>
            </a:r>
            <a:r>
              <a:rPr sz="2200" spc="-5" dirty="0">
                <a:solidFill>
                  <a:srgbClr val="003265"/>
                </a:solidFill>
                <a:latin typeface="Arial"/>
                <a:cs typeface="Arial"/>
              </a:rPr>
              <a:t>are applied to </a:t>
            </a:r>
            <a:r>
              <a:rPr sz="2200" spc="-10" dirty="0">
                <a:solidFill>
                  <a:srgbClr val="003265"/>
                </a:solidFill>
                <a:latin typeface="Arial"/>
                <a:cs typeface="Arial"/>
              </a:rPr>
              <a:t>the </a:t>
            </a:r>
            <a:r>
              <a:rPr sz="2200" spc="-5" dirty="0">
                <a:solidFill>
                  <a:srgbClr val="003265"/>
                </a:solidFill>
                <a:latin typeface="Arial"/>
                <a:cs typeface="Arial"/>
              </a:rPr>
              <a:t>Components of a  system design. Fig. 13 shows a fragment of </a:t>
            </a:r>
            <a:r>
              <a:rPr sz="2200" dirty="0">
                <a:solidFill>
                  <a:srgbClr val="003265"/>
                </a:solidFill>
                <a:latin typeface="Arial"/>
                <a:cs typeface="Arial"/>
              </a:rPr>
              <a:t>such </a:t>
            </a:r>
            <a:r>
              <a:rPr sz="2200" spc="-5" dirty="0">
                <a:solidFill>
                  <a:srgbClr val="003265"/>
                </a:solidFill>
                <a:latin typeface="Arial"/>
                <a:cs typeface="Arial"/>
              </a:rPr>
              <a:t>a design, and for  component ‘A’ </a:t>
            </a:r>
            <a:r>
              <a:rPr sz="2200" spc="-10" dirty="0">
                <a:solidFill>
                  <a:srgbClr val="003265"/>
                </a:solidFill>
                <a:latin typeface="Arial"/>
                <a:cs typeface="Arial"/>
              </a:rPr>
              <a:t>we </a:t>
            </a:r>
            <a:r>
              <a:rPr sz="2200" spc="-5" dirty="0">
                <a:solidFill>
                  <a:srgbClr val="003265"/>
                </a:solidFill>
                <a:latin typeface="Arial"/>
                <a:cs typeface="Arial"/>
              </a:rPr>
              <a:t>can define three measures, but </a:t>
            </a:r>
            <a:r>
              <a:rPr sz="2200" dirty="0">
                <a:solidFill>
                  <a:srgbClr val="003265"/>
                </a:solidFill>
                <a:latin typeface="Arial"/>
                <a:cs typeface="Arial"/>
              </a:rPr>
              <a:t>remember </a:t>
            </a:r>
            <a:r>
              <a:rPr sz="2200" spc="-5" dirty="0">
                <a:solidFill>
                  <a:srgbClr val="003265"/>
                </a:solidFill>
                <a:latin typeface="Arial"/>
                <a:cs typeface="Arial"/>
              </a:rPr>
              <a:t>that  these are </a:t>
            </a:r>
            <a:r>
              <a:rPr sz="2200" dirty="0">
                <a:solidFill>
                  <a:srgbClr val="003265"/>
                </a:solidFill>
                <a:latin typeface="Arial"/>
                <a:cs typeface="Arial"/>
              </a:rPr>
              <a:t>the </a:t>
            </a:r>
            <a:r>
              <a:rPr sz="2200" spc="-5" dirty="0">
                <a:solidFill>
                  <a:srgbClr val="003265"/>
                </a:solidFill>
                <a:latin typeface="Arial"/>
                <a:cs typeface="Arial"/>
              </a:rPr>
              <a:t>simplest models of</a:t>
            </a:r>
            <a:r>
              <a:rPr sz="2200" spc="20" dirty="0">
                <a:solidFill>
                  <a:srgbClr val="003265"/>
                </a:solidFill>
                <a:latin typeface="Arial"/>
                <a:cs typeface="Arial"/>
              </a:rPr>
              <a:t> </a:t>
            </a:r>
            <a:r>
              <a:rPr sz="2200" dirty="0">
                <a:solidFill>
                  <a:srgbClr val="003265"/>
                </a:solidFill>
                <a:latin typeface="Arial"/>
                <a:cs typeface="Arial"/>
              </a:rPr>
              <a:t>IF.</a:t>
            </a:r>
            <a:endParaRPr sz="2200">
              <a:latin typeface="Arial"/>
              <a:cs typeface="Arial"/>
            </a:endParaRPr>
          </a:p>
          <a:p>
            <a:pPr marL="558165" marR="57785" lvl="1" indent="-457200" algn="just">
              <a:lnSpc>
                <a:spcPct val="100000"/>
              </a:lnSpc>
              <a:spcBef>
                <a:spcPts val="900"/>
              </a:spcBef>
              <a:buAutoNum type="arabicPeriod"/>
              <a:tabLst>
                <a:tab pos="558800" algn="l"/>
              </a:tabLst>
            </a:pPr>
            <a:r>
              <a:rPr sz="2200" spc="-5" dirty="0">
                <a:solidFill>
                  <a:srgbClr val="965025"/>
                </a:solidFill>
                <a:latin typeface="Arial"/>
                <a:cs typeface="Arial"/>
              </a:rPr>
              <a:t>‘FAN IN’ is simply a count of the number of </a:t>
            </a:r>
            <a:r>
              <a:rPr sz="2200" dirty="0">
                <a:solidFill>
                  <a:srgbClr val="965025"/>
                </a:solidFill>
                <a:latin typeface="Arial"/>
                <a:cs typeface="Arial"/>
              </a:rPr>
              <a:t>other </a:t>
            </a:r>
            <a:r>
              <a:rPr sz="2200" spc="-5" dirty="0">
                <a:solidFill>
                  <a:srgbClr val="965025"/>
                </a:solidFill>
                <a:latin typeface="Arial"/>
                <a:cs typeface="Arial"/>
              </a:rPr>
              <a:t>Components  that can call, or pass control, to Component</a:t>
            </a:r>
            <a:r>
              <a:rPr sz="2200" spc="45" dirty="0">
                <a:solidFill>
                  <a:srgbClr val="965025"/>
                </a:solidFill>
                <a:latin typeface="Arial"/>
                <a:cs typeface="Arial"/>
              </a:rPr>
              <a:t> </a:t>
            </a:r>
            <a:r>
              <a:rPr sz="2200" spc="-5" dirty="0">
                <a:solidFill>
                  <a:srgbClr val="965025"/>
                </a:solidFill>
                <a:latin typeface="Arial"/>
                <a:cs typeface="Arial"/>
              </a:rPr>
              <a:t>A.</a:t>
            </a:r>
            <a:endParaRPr sz="2200">
              <a:latin typeface="Arial"/>
              <a:cs typeface="Arial"/>
            </a:endParaRPr>
          </a:p>
          <a:p>
            <a:pPr marL="558165" marR="57785" lvl="1" indent="-457200" algn="just">
              <a:lnSpc>
                <a:spcPct val="100000"/>
              </a:lnSpc>
              <a:spcBef>
                <a:spcPts val="1440"/>
              </a:spcBef>
              <a:buAutoNum type="arabicPeriod"/>
              <a:tabLst>
                <a:tab pos="558800" algn="l"/>
              </a:tabLst>
            </a:pPr>
            <a:r>
              <a:rPr sz="2200" spc="-5" dirty="0">
                <a:solidFill>
                  <a:srgbClr val="0000FF"/>
                </a:solidFill>
                <a:latin typeface="Arial"/>
                <a:cs typeface="Arial"/>
              </a:rPr>
              <a:t>‘FANOUT’ is the </a:t>
            </a:r>
            <a:r>
              <a:rPr sz="2200" dirty="0">
                <a:solidFill>
                  <a:srgbClr val="0000FF"/>
                </a:solidFill>
                <a:latin typeface="Arial"/>
                <a:cs typeface="Arial"/>
              </a:rPr>
              <a:t>number </a:t>
            </a:r>
            <a:r>
              <a:rPr sz="2200" spc="-5" dirty="0">
                <a:solidFill>
                  <a:srgbClr val="0000FF"/>
                </a:solidFill>
                <a:latin typeface="Arial"/>
                <a:cs typeface="Arial"/>
              </a:rPr>
              <a:t>of Components that are called by  Component</a:t>
            </a:r>
            <a:r>
              <a:rPr sz="2200" spc="5" dirty="0">
                <a:solidFill>
                  <a:srgbClr val="0000FF"/>
                </a:solidFill>
                <a:latin typeface="Arial"/>
                <a:cs typeface="Arial"/>
              </a:rPr>
              <a:t> </a:t>
            </a:r>
            <a:r>
              <a:rPr sz="2200" spc="-5" dirty="0">
                <a:solidFill>
                  <a:srgbClr val="0000FF"/>
                </a:solidFill>
                <a:latin typeface="Arial"/>
                <a:cs typeface="Arial"/>
              </a:rPr>
              <a:t>A.</a:t>
            </a:r>
            <a:endParaRPr sz="2200">
              <a:latin typeface="Arial"/>
              <a:cs typeface="Arial"/>
            </a:endParaRPr>
          </a:p>
          <a:p>
            <a:pPr marL="558165" marR="55880" lvl="1" indent="-457200" algn="just">
              <a:lnSpc>
                <a:spcPct val="99800"/>
              </a:lnSpc>
              <a:spcBef>
                <a:spcPts val="1735"/>
              </a:spcBef>
              <a:buAutoNum type="arabicPeriod"/>
              <a:tabLst>
                <a:tab pos="558800" algn="l"/>
              </a:tabLst>
            </a:pPr>
            <a:r>
              <a:rPr sz="2200" spc="-5" dirty="0">
                <a:solidFill>
                  <a:srgbClr val="329932"/>
                </a:solidFill>
                <a:latin typeface="Arial"/>
                <a:cs typeface="Arial"/>
              </a:rPr>
              <a:t>This is derived </a:t>
            </a:r>
            <a:r>
              <a:rPr sz="2200" dirty="0">
                <a:solidFill>
                  <a:srgbClr val="329932"/>
                </a:solidFill>
                <a:latin typeface="Arial"/>
                <a:cs typeface="Arial"/>
              </a:rPr>
              <a:t>from </a:t>
            </a:r>
            <a:r>
              <a:rPr sz="2200" spc="-5" dirty="0">
                <a:solidFill>
                  <a:srgbClr val="329932"/>
                </a:solidFill>
                <a:latin typeface="Arial"/>
                <a:cs typeface="Arial"/>
              </a:rPr>
              <a:t>the first two </a:t>
            </a:r>
            <a:r>
              <a:rPr sz="2200" spc="5" dirty="0">
                <a:solidFill>
                  <a:srgbClr val="329932"/>
                </a:solidFill>
                <a:latin typeface="Arial"/>
                <a:cs typeface="Arial"/>
              </a:rPr>
              <a:t>by </a:t>
            </a:r>
            <a:r>
              <a:rPr sz="2200" spc="-5" dirty="0">
                <a:solidFill>
                  <a:srgbClr val="329932"/>
                </a:solidFill>
                <a:latin typeface="Arial"/>
                <a:cs typeface="Arial"/>
              </a:rPr>
              <a:t>using the following formula.  We will call this measure the INFORMATION FLOW </a:t>
            </a:r>
            <a:r>
              <a:rPr sz="2200" dirty="0">
                <a:solidFill>
                  <a:srgbClr val="329932"/>
                </a:solidFill>
                <a:latin typeface="Arial"/>
                <a:cs typeface="Arial"/>
              </a:rPr>
              <a:t>index </a:t>
            </a:r>
            <a:r>
              <a:rPr sz="2200" spc="-5" dirty="0">
                <a:solidFill>
                  <a:srgbClr val="329932"/>
                </a:solidFill>
                <a:latin typeface="Arial"/>
                <a:cs typeface="Arial"/>
              </a:rPr>
              <a:t>of  Component A, abbreviated as</a:t>
            </a:r>
            <a:r>
              <a:rPr sz="2200" spc="25" dirty="0">
                <a:solidFill>
                  <a:srgbClr val="329932"/>
                </a:solidFill>
                <a:latin typeface="Arial"/>
                <a:cs typeface="Arial"/>
              </a:rPr>
              <a:t> </a:t>
            </a:r>
            <a:r>
              <a:rPr sz="2200" spc="-5" dirty="0">
                <a:solidFill>
                  <a:srgbClr val="329932"/>
                </a:solidFill>
                <a:latin typeface="Arial"/>
                <a:cs typeface="Arial"/>
              </a:rPr>
              <a:t>IF(A).</a:t>
            </a:r>
            <a:endParaRPr sz="2200">
              <a:latin typeface="Arial"/>
              <a:cs typeface="Arial"/>
            </a:endParaRPr>
          </a:p>
          <a:p>
            <a:pPr marL="1754505">
              <a:lnSpc>
                <a:spcPct val="100000"/>
              </a:lnSpc>
              <a:spcBef>
                <a:spcPts val="1115"/>
              </a:spcBef>
            </a:pPr>
            <a:r>
              <a:rPr sz="2200" spc="-5" dirty="0">
                <a:solidFill>
                  <a:srgbClr val="003265"/>
                </a:solidFill>
                <a:latin typeface="Arial"/>
                <a:cs typeface="Arial"/>
              </a:rPr>
              <a:t>IF(A) = </a:t>
            </a:r>
            <a:r>
              <a:rPr sz="2200" dirty="0">
                <a:solidFill>
                  <a:srgbClr val="003265"/>
                </a:solidFill>
                <a:latin typeface="Arial"/>
                <a:cs typeface="Arial"/>
              </a:rPr>
              <a:t>[FAN </a:t>
            </a:r>
            <a:r>
              <a:rPr sz="2200" spc="-5" dirty="0">
                <a:solidFill>
                  <a:srgbClr val="003265"/>
                </a:solidFill>
                <a:latin typeface="Arial"/>
                <a:cs typeface="Arial"/>
              </a:rPr>
              <a:t>IN(A) x FAN OUT</a:t>
            </a:r>
            <a:r>
              <a:rPr sz="2200" spc="30" dirty="0">
                <a:solidFill>
                  <a:srgbClr val="003265"/>
                </a:solidFill>
                <a:latin typeface="Arial"/>
                <a:cs typeface="Arial"/>
              </a:rPr>
              <a:t> </a:t>
            </a:r>
            <a:r>
              <a:rPr sz="2200" dirty="0">
                <a:solidFill>
                  <a:srgbClr val="003265"/>
                </a:solidFill>
                <a:latin typeface="Arial"/>
                <a:cs typeface="Arial"/>
              </a:rPr>
              <a:t>(A)]</a:t>
            </a:r>
            <a:r>
              <a:rPr sz="2250" baseline="25925" dirty="0">
                <a:solidFill>
                  <a:srgbClr val="003265"/>
                </a:solidFill>
                <a:latin typeface="Arial"/>
                <a:cs typeface="Arial"/>
              </a:rPr>
              <a:t>2</a:t>
            </a:r>
            <a:endParaRPr sz="2250" baseline="25925">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138</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3358386" y="6077201"/>
            <a:ext cx="30353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Fig.13: </a:t>
            </a:r>
            <a:r>
              <a:rPr sz="1800" spc="-5" dirty="0">
                <a:solidFill>
                  <a:srgbClr val="003265"/>
                </a:solidFill>
                <a:latin typeface="Arial"/>
                <a:cs typeface="Arial"/>
              </a:rPr>
              <a:t>Aspects of</a:t>
            </a:r>
            <a:r>
              <a:rPr sz="1800" spc="-10" dirty="0">
                <a:solidFill>
                  <a:srgbClr val="003265"/>
                </a:solidFill>
                <a:latin typeface="Arial"/>
                <a:cs typeface="Arial"/>
              </a:rPr>
              <a:t> </a:t>
            </a:r>
            <a:r>
              <a:rPr sz="1800" spc="-5" dirty="0">
                <a:solidFill>
                  <a:srgbClr val="003265"/>
                </a:solidFill>
                <a:latin typeface="Arial"/>
                <a:cs typeface="Arial"/>
              </a:rPr>
              <a:t>complexity</a:t>
            </a:r>
            <a:endParaRPr sz="1800">
              <a:latin typeface="Arial"/>
              <a:cs typeface="Arial"/>
            </a:endParaRPr>
          </a:p>
        </p:txBody>
      </p:sp>
      <p:sp>
        <p:nvSpPr>
          <p:cNvPr id="5" name="object 5"/>
          <p:cNvSpPr/>
          <p:nvPr/>
        </p:nvSpPr>
        <p:spPr>
          <a:xfrm>
            <a:off x="2849962" y="2470328"/>
            <a:ext cx="4322157" cy="313571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139</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02772" y="7019942"/>
            <a:ext cx="150495" cy="203835"/>
          </a:xfrm>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14</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3" name="object 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2050" name="Picture 2" descr="What is the need for software measurement? Discuss the various types of software  metrics.">
            <a:extLst>
              <a:ext uri="{FF2B5EF4-FFF2-40B4-BE49-F238E27FC236}">
                <a16:creationId xmlns:a16="http://schemas.microsoft.com/office/drawing/2014/main" id="{DD05401F-975A-468F-9484-290ABDF5F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81" y="5486400"/>
            <a:ext cx="8844070" cy="24779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1BABBA-4FCB-4FC8-9D04-71BCBBD89247}"/>
              </a:ext>
            </a:extLst>
          </p:cNvPr>
          <p:cNvSpPr txBox="1"/>
          <p:nvPr/>
        </p:nvSpPr>
        <p:spPr>
          <a:xfrm>
            <a:off x="609600" y="533400"/>
            <a:ext cx="4419600" cy="954107"/>
          </a:xfrm>
          <a:prstGeom prst="rect">
            <a:avLst/>
          </a:prstGeom>
          <a:noFill/>
        </p:spPr>
        <p:txBody>
          <a:bodyPr wrap="square" rtlCol="0">
            <a:spAutoFit/>
          </a:bodyPr>
          <a:lstStyle/>
          <a:p>
            <a:r>
              <a:rPr lang="en-US" sz="2800" dirty="0"/>
              <a:t>Software Metrics are helpful in software Project planning</a:t>
            </a:r>
            <a:endParaRPr lang="en-IN" sz="28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1808479"/>
            <a:ext cx="8484870" cy="5313680"/>
          </a:xfrm>
          <a:prstGeom prst="rect">
            <a:avLst/>
          </a:prstGeom>
        </p:spPr>
        <p:txBody>
          <a:bodyPr vert="horz" wrap="square" lIns="0" tIns="12065" rIns="0" bIns="0" rtlCol="0">
            <a:spAutoFit/>
          </a:bodyPr>
          <a:lstStyle/>
          <a:p>
            <a:pPr marL="12700" marR="5080">
              <a:lnSpc>
                <a:spcPct val="100000"/>
              </a:lnSpc>
              <a:spcBef>
                <a:spcPts val="95"/>
              </a:spcBef>
            </a:pPr>
            <a:r>
              <a:rPr sz="2200" spc="-5" dirty="0">
                <a:solidFill>
                  <a:srgbClr val="003265"/>
                </a:solidFill>
                <a:latin typeface="Arial"/>
                <a:cs typeface="Arial"/>
              </a:rPr>
              <a:t>The following is a step-by-step </a:t>
            </a:r>
            <a:r>
              <a:rPr sz="2200" dirty="0">
                <a:solidFill>
                  <a:srgbClr val="003265"/>
                </a:solidFill>
                <a:latin typeface="Arial"/>
                <a:cs typeface="Arial"/>
              </a:rPr>
              <a:t>guide </a:t>
            </a:r>
            <a:r>
              <a:rPr sz="2200" spc="-5" dirty="0">
                <a:solidFill>
                  <a:srgbClr val="003265"/>
                </a:solidFill>
                <a:latin typeface="Arial"/>
                <a:cs typeface="Arial"/>
              </a:rPr>
              <a:t>to deriving these most simple  of IF</a:t>
            </a:r>
            <a:r>
              <a:rPr sz="2200" spc="15" dirty="0">
                <a:solidFill>
                  <a:srgbClr val="003265"/>
                </a:solidFill>
                <a:latin typeface="Arial"/>
                <a:cs typeface="Arial"/>
              </a:rPr>
              <a:t> </a:t>
            </a:r>
            <a:r>
              <a:rPr sz="2200" spc="-5" dirty="0">
                <a:solidFill>
                  <a:srgbClr val="003265"/>
                </a:solidFill>
                <a:latin typeface="Arial"/>
                <a:cs typeface="Arial"/>
              </a:rPr>
              <a:t>metrics.</a:t>
            </a:r>
            <a:endParaRPr sz="2200">
              <a:latin typeface="Arial"/>
              <a:cs typeface="Arial"/>
            </a:endParaRPr>
          </a:p>
          <a:p>
            <a:pPr marL="469900" indent="-457200">
              <a:lnSpc>
                <a:spcPct val="100000"/>
              </a:lnSpc>
              <a:spcBef>
                <a:spcPts val="1920"/>
              </a:spcBef>
              <a:buAutoNum type="arabicPeriod"/>
              <a:tabLst>
                <a:tab pos="469265" algn="l"/>
                <a:tab pos="469900" algn="l"/>
              </a:tabLst>
            </a:pPr>
            <a:r>
              <a:rPr sz="2200" spc="-5" dirty="0">
                <a:solidFill>
                  <a:srgbClr val="003265"/>
                </a:solidFill>
                <a:latin typeface="Arial"/>
                <a:cs typeface="Arial"/>
              </a:rPr>
              <a:t>Note the level of each Component in the </a:t>
            </a:r>
            <a:r>
              <a:rPr sz="2200" dirty="0">
                <a:solidFill>
                  <a:srgbClr val="003265"/>
                </a:solidFill>
                <a:latin typeface="Arial"/>
                <a:cs typeface="Arial"/>
              </a:rPr>
              <a:t>system</a:t>
            </a:r>
            <a:r>
              <a:rPr sz="2200" spc="55" dirty="0">
                <a:solidFill>
                  <a:srgbClr val="003265"/>
                </a:solidFill>
                <a:latin typeface="Arial"/>
                <a:cs typeface="Arial"/>
              </a:rPr>
              <a:t> </a:t>
            </a:r>
            <a:r>
              <a:rPr sz="2200" spc="-5" dirty="0">
                <a:solidFill>
                  <a:srgbClr val="003265"/>
                </a:solidFill>
                <a:latin typeface="Arial"/>
                <a:cs typeface="Arial"/>
              </a:rPr>
              <a:t>design.</a:t>
            </a:r>
            <a:endParaRPr sz="2200">
              <a:latin typeface="Arial"/>
              <a:cs typeface="Arial"/>
            </a:endParaRPr>
          </a:p>
          <a:p>
            <a:pPr marL="469265" marR="6350" indent="-457200" algn="just">
              <a:lnSpc>
                <a:spcPct val="99800"/>
              </a:lnSpc>
              <a:spcBef>
                <a:spcPts val="1814"/>
              </a:spcBef>
              <a:buAutoNum type="arabicPeriod"/>
              <a:tabLst>
                <a:tab pos="469900" algn="l"/>
              </a:tabLst>
            </a:pPr>
            <a:r>
              <a:rPr sz="2200" spc="-5" dirty="0">
                <a:solidFill>
                  <a:srgbClr val="0000FF"/>
                </a:solidFill>
                <a:latin typeface="Arial"/>
                <a:cs typeface="Arial"/>
              </a:rPr>
              <a:t>For each Component, count the number </a:t>
            </a:r>
            <a:r>
              <a:rPr sz="2200" spc="5" dirty="0">
                <a:solidFill>
                  <a:srgbClr val="0000FF"/>
                </a:solidFill>
                <a:latin typeface="Arial"/>
                <a:cs typeface="Arial"/>
              </a:rPr>
              <a:t>of </a:t>
            </a:r>
            <a:r>
              <a:rPr sz="2200" spc="-5" dirty="0">
                <a:solidFill>
                  <a:srgbClr val="0000FF"/>
                </a:solidFill>
                <a:latin typeface="Arial"/>
                <a:cs typeface="Arial"/>
              </a:rPr>
              <a:t>calls </a:t>
            </a:r>
            <a:r>
              <a:rPr sz="2200" dirty="0">
                <a:solidFill>
                  <a:srgbClr val="0000FF"/>
                </a:solidFill>
                <a:latin typeface="Arial"/>
                <a:cs typeface="Arial"/>
              </a:rPr>
              <a:t>so </a:t>
            </a:r>
            <a:r>
              <a:rPr sz="2200" spc="-5" dirty="0">
                <a:solidFill>
                  <a:srgbClr val="0000FF"/>
                </a:solidFill>
                <a:latin typeface="Arial"/>
                <a:cs typeface="Arial"/>
              </a:rPr>
              <a:t>that  Component – this is </a:t>
            </a:r>
            <a:r>
              <a:rPr sz="2200" spc="-10" dirty="0">
                <a:solidFill>
                  <a:srgbClr val="0000FF"/>
                </a:solidFill>
                <a:latin typeface="Arial"/>
                <a:cs typeface="Arial"/>
              </a:rPr>
              <a:t>the </a:t>
            </a:r>
            <a:r>
              <a:rPr sz="2200" spc="-5" dirty="0">
                <a:solidFill>
                  <a:srgbClr val="0000FF"/>
                </a:solidFill>
                <a:latin typeface="Arial"/>
                <a:cs typeface="Arial"/>
              </a:rPr>
              <a:t>FAN IN of that Component. </a:t>
            </a:r>
            <a:r>
              <a:rPr sz="2200" dirty="0">
                <a:solidFill>
                  <a:srgbClr val="0000FF"/>
                </a:solidFill>
                <a:latin typeface="Arial"/>
                <a:cs typeface="Arial"/>
              </a:rPr>
              <a:t>Some  </a:t>
            </a:r>
            <a:r>
              <a:rPr sz="2200" spc="-5" dirty="0">
                <a:solidFill>
                  <a:srgbClr val="0000FF"/>
                </a:solidFill>
                <a:latin typeface="Arial"/>
                <a:cs typeface="Arial"/>
              </a:rPr>
              <a:t>organizations allow more than one Component at the </a:t>
            </a:r>
            <a:r>
              <a:rPr sz="2200" dirty="0">
                <a:solidFill>
                  <a:srgbClr val="0000FF"/>
                </a:solidFill>
                <a:latin typeface="Arial"/>
                <a:cs typeface="Arial"/>
              </a:rPr>
              <a:t>highest  </a:t>
            </a:r>
            <a:r>
              <a:rPr sz="2200" spc="-5" dirty="0">
                <a:solidFill>
                  <a:srgbClr val="0000FF"/>
                </a:solidFill>
                <a:latin typeface="Arial"/>
                <a:cs typeface="Arial"/>
              </a:rPr>
              <a:t>level in the design, </a:t>
            </a:r>
            <a:r>
              <a:rPr sz="2200" dirty="0">
                <a:solidFill>
                  <a:srgbClr val="0000FF"/>
                </a:solidFill>
                <a:latin typeface="Arial"/>
                <a:cs typeface="Arial"/>
              </a:rPr>
              <a:t>so </a:t>
            </a:r>
            <a:r>
              <a:rPr sz="2200" spc="-5" dirty="0">
                <a:solidFill>
                  <a:srgbClr val="0000FF"/>
                </a:solidFill>
                <a:latin typeface="Arial"/>
                <a:cs typeface="Arial"/>
              </a:rPr>
              <a:t>for Components at the highest level which  should have a FAN </a:t>
            </a:r>
            <a:r>
              <a:rPr sz="2200" dirty="0">
                <a:solidFill>
                  <a:srgbClr val="0000FF"/>
                </a:solidFill>
                <a:latin typeface="Arial"/>
                <a:cs typeface="Arial"/>
              </a:rPr>
              <a:t>IN </a:t>
            </a:r>
            <a:r>
              <a:rPr sz="2200" spc="-5" dirty="0">
                <a:solidFill>
                  <a:srgbClr val="0000FF"/>
                </a:solidFill>
                <a:latin typeface="Arial"/>
                <a:cs typeface="Arial"/>
              </a:rPr>
              <a:t>of zero, assign a FAN </a:t>
            </a:r>
            <a:r>
              <a:rPr sz="2200" dirty="0">
                <a:solidFill>
                  <a:srgbClr val="0000FF"/>
                </a:solidFill>
                <a:latin typeface="Arial"/>
                <a:cs typeface="Arial"/>
              </a:rPr>
              <a:t>IN </a:t>
            </a:r>
            <a:r>
              <a:rPr sz="2200" spc="-5" dirty="0">
                <a:solidFill>
                  <a:srgbClr val="0000FF"/>
                </a:solidFill>
                <a:latin typeface="Arial"/>
                <a:cs typeface="Arial"/>
              </a:rPr>
              <a:t>of one. </a:t>
            </a:r>
            <a:r>
              <a:rPr sz="2200" dirty="0">
                <a:solidFill>
                  <a:srgbClr val="0000FF"/>
                </a:solidFill>
                <a:latin typeface="Arial"/>
                <a:cs typeface="Arial"/>
              </a:rPr>
              <a:t>Also  </a:t>
            </a:r>
            <a:r>
              <a:rPr sz="2200" spc="-5" dirty="0">
                <a:solidFill>
                  <a:srgbClr val="0000FF"/>
                </a:solidFill>
                <a:latin typeface="Arial"/>
                <a:cs typeface="Arial"/>
              </a:rPr>
              <a:t>note that a simple model of FAN IN can penalize reused  Components.</a:t>
            </a:r>
            <a:endParaRPr sz="2200">
              <a:latin typeface="Arial"/>
              <a:cs typeface="Arial"/>
            </a:endParaRPr>
          </a:p>
          <a:p>
            <a:pPr marL="469265" marR="85090" indent="-457200" algn="just">
              <a:lnSpc>
                <a:spcPct val="100000"/>
              </a:lnSpc>
              <a:spcBef>
                <a:spcPts val="1860"/>
              </a:spcBef>
              <a:buAutoNum type="arabicPeriod"/>
              <a:tabLst>
                <a:tab pos="469900" algn="l"/>
              </a:tabLst>
            </a:pPr>
            <a:r>
              <a:rPr sz="2200" spc="-5" dirty="0">
                <a:solidFill>
                  <a:srgbClr val="003265"/>
                </a:solidFill>
                <a:latin typeface="Arial"/>
                <a:cs typeface="Arial"/>
              </a:rPr>
              <a:t>For each Component, count the number of calls from the  Component. For Component that </a:t>
            </a:r>
            <a:r>
              <a:rPr sz="2200" dirty="0">
                <a:solidFill>
                  <a:srgbClr val="003265"/>
                </a:solidFill>
                <a:latin typeface="Arial"/>
                <a:cs typeface="Arial"/>
              </a:rPr>
              <a:t>call </a:t>
            </a:r>
            <a:r>
              <a:rPr sz="2200" spc="-5" dirty="0">
                <a:solidFill>
                  <a:srgbClr val="003265"/>
                </a:solidFill>
                <a:latin typeface="Arial"/>
                <a:cs typeface="Arial"/>
              </a:rPr>
              <a:t>no other, assign a FAN  </a:t>
            </a:r>
            <a:r>
              <a:rPr sz="2200" spc="-10" dirty="0">
                <a:solidFill>
                  <a:srgbClr val="003265"/>
                </a:solidFill>
                <a:latin typeface="Arial"/>
                <a:cs typeface="Arial"/>
              </a:rPr>
              <a:t>OUT </a:t>
            </a:r>
            <a:r>
              <a:rPr sz="2200" spc="-5" dirty="0">
                <a:solidFill>
                  <a:srgbClr val="003265"/>
                </a:solidFill>
                <a:latin typeface="Arial"/>
                <a:cs typeface="Arial"/>
              </a:rPr>
              <a:t>value of</a:t>
            </a:r>
            <a:r>
              <a:rPr sz="2200" spc="40" dirty="0">
                <a:solidFill>
                  <a:srgbClr val="003265"/>
                </a:solidFill>
                <a:latin typeface="Arial"/>
                <a:cs typeface="Arial"/>
              </a:rPr>
              <a:t> </a:t>
            </a:r>
            <a:r>
              <a:rPr sz="2200" spc="-5" dirty="0">
                <a:solidFill>
                  <a:srgbClr val="003265"/>
                </a:solidFill>
                <a:latin typeface="Arial"/>
                <a:cs typeface="Arial"/>
              </a:rPr>
              <a:t>one.</a:t>
            </a:r>
            <a:endParaRPr sz="2200">
              <a:latin typeface="Arial"/>
              <a:cs typeface="Arial"/>
            </a:endParaRPr>
          </a:p>
          <a:p>
            <a:pPr marR="630555" algn="r">
              <a:lnSpc>
                <a:spcPts val="1750"/>
              </a:lnSpc>
            </a:pPr>
            <a:r>
              <a:rPr sz="2200" dirty="0">
                <a:solidFill>
                  <a:srgbClr val="FF0000"/>
                </a:solidFill>
                <a:latin typeface="Arial"/>
                <a:cs typeface="Arial"/>
              </a:rPr>
              <a:t>c</a:t>
            </a:r>
            <a:r>
              <a:rPr sz="2200" spc="-5" dirty="0">
                <a:solidFill>
                  <a:srgbClr val="FF0000"/>
                </a:solidFill>
                <a:latin typeface="Arial"/>
                <a:cs typeface="Arial"/>
              </a:rPr>
              <a:t>ont…</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140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34053" y="1960879"/>
            <a:ext cx="8652510" cy="4620260"/>
          </a:xfrm>
          <a:prstGeom prst="rect">
            <a:avLst/>
          </a:prstGeom>
        </p:spPr>
        <p:txBody>
          <a:bodyPr vert="horz" wrap="square" lIns="0" tIns="12065" rIns="0" bIns="0" rtlCol="0">
            <a:spAutoFit/>
          </a:bodyPr>
          <a:lstStyle/>
          <a:p>
            <a:pPr marL="484505" marR="7620" indent="-457200" algn="just">
              <a:lnSpc>
                <a:spcPct val="100000"/>
              </a:lnSpc>
              <a:spcBef>
                <a:spcPts val="95"/>
              </a:spcBef>
              <a:buAutoNum type="arabicPeriod" startAt="4"/>
              <a:tabLst>
                <a:tab pos="485140" algn="l"/>
              </a:tabLst>
            </a:pPr>
            <a:r>
              <a:rPr sz="2200" spc="-5" dirty="0">
                <a:solidFill>
                  <a:srgbClr val="965025"/>
                </a:solidFill>
                <a:latin typeface="Arial"/>
                <a:cs typeface="Arial"/>
              </a:rPr>
              <a:t>Calculate the IF value for each Component using the above  formula.</a:t>
            </a:r>
            <a:endParaRPr sz="2200">
              <a:latin typeface="Arial"/>
              <a:cs typeface="Arial"/>
            </a:endParaRPr>
          </a:p>
          <a:p>
            <a:pPr marL="469265" marR="5080" indent="-457200" algn="just">
              <a:lnSpc>
                <a:spcPct val="100000"/>
              </a:lnSpc>
              <a:spcBef>
                <a:spcPts val="1765"/>
              </a:spcBef>
              <a:buAutoNum type="arabicPeriod" startAt="4"/>
              <a:tabLst>
                <a:tab pos="469900" algn="l"/>
              </a:tabLst>
            </a:pPr>
            <a:r>
              <a:rPr sz="2200" spc="-5" dirty="0">
                <a:solidFill>
                  <a:srgbClr val="329932"/>
                </a:solidFill>
                <a:latin typeface="Arial"/>
                <a:cs typeface="Arial"/>
              </a:rPr>
              <a:t>Sum the </a:t>
            </a:r>
            <a:r>
              <a:rPr sz="2200" dirty="0">
                <a:solidFill>
                  <a:srgbClr val="329932"/>
                </a:solidFill>
                <a:latin typeface="Arial"/>
                <a:cs typeface="Arial"/>
              </a:rPr>
              <a:t>IF </a:t>
            </a:r>
            <a:r>
              <a:rPr sz="2200" spc="-5" dirty="0">
                <a:solidFill>
                  <a:srgbClr val="329932"/>
                </a:solidFill>
                <a:latin typeface="Arial"/>
                <a:cs typeface="Arial"/>
              </a:rPr>
              <a:t>value for </a:t>
            </a:r>
            <a:r>
              <a:rPr sz="2200" dirty="0">
                <a:solidFill>
                  <a:srgbClr val="329932"/>
                </a:solidFill>
                <a:latin typeface="Arial"/>
                <a:cs typeface="Arial"/>
              </a:rPr>
              <a:t>all </a:t>
            </a:r>
            <a:r>
              <a:rPr sz="2200" spc="-5" dirty="0">
                <a:solidFill>
                  <a:srgbClr val="329932"/>
                </a:solidFill>
                <a:latin typeface="Arial"/>
                <a:cs typeface="Arial"/>
              </a:rPr>
              <a:t>Components within each level which is  called as </a:t>
            </a:r>
            <a:r>
              <a:rPr sz="2200" spc="-10" dirty="0">
                <a:solidFill>
                  <a:srgbClr val="329932"/>
                </a:solidFill>
                <a:latin typeface="Arial"/>
                <a:cs typeface="Arial"/>
              </a:rPr>
              <a:t>the LEVEL</a:t>
            </a:r>
            <a:r>
              <a:rPr sz="2200" spc="20" dirty="0">
                <a:solidFill>
                  <a:srgbClr val="329932"/>
                </a:solidFill>
                <a:latin typeface="Arial"/>
                <a:cs typeface="Arial"/>
              </a:rPr>
              <a:t> </a:t>
            </a:r>
            <a:r>
              <a:rPr sz="2200" spc="-10" dirty="0">
                <a:solidFill>
                  <a:srgbClr val="329932"/>
                </a:solidFill>
                <a:latin typeface="Arial"/>
                <a:cs typeface="Arial"/>
              </a:rPr>
              <a:t>SUM.</a:t>
            </a:r>
            <a:endParaRPr sz="2200">
              <a:latin typeface="Arial"/>
              <a:cs typeface="Arial"/>
            </a:endParaRPr>
          </a:p>
          <a:p>
            <a:pPr marL="484505" marR="81915" indent="-457200" algn="just">
              <a:lnSpc>
                <a:spcPct val="100000"/>
              </a:lnSpc>
              <a:spcBef>
                <a:spcPts val="1955"/>
              </a:spcBef>
              <a:buAutoNum type="arabicPeriod" startAt="4"/>
              <a:tabLst>
                <a:tab pos="485140" algn="l"/>
              </a:tabLst>
            </a:pPr>
            <a:r>
              <a:rPr sz="2200" spc="-5" dirty="0">
                <a:solidFill>
                  <a:srgbClr val="003265"/>
                </a:solidFill>
                <a:latin typeface="Arial"/>
                <a:cs typeface="Arial"/>
              </a:rPr>
              <a:t>Sum </a:t>
            </a:r>
            <a:r>
              <a:rPr sz="2200" dirty="0">
                <a:solidFill>
                  <a:srgbClr val="003265"/>
                </a:solidFill>
                <a:latin typeface="Arial"/>
                <a:cs typeface="Arial"/>
              </a:rPr>
              <a:t>the </a:t>
            </a:r>
            <a:r>
              <a:rPr sz="2200" spc="-5" dirty="0">
                <a:solidFill>
                  <a:srgbClr val="003265"/>
                </a:solidFill>
                <a:latin typeface="Arial"/>
                <a:cs typeface="Arial"/>
              </a:rPr>
              <a:t>IF values for </a:t>
            </a:r>
            <a:r>
              <a:rPr sz="2200" spc="5" dirty="0">
                <a:solidFill>
                  <a:srgbClr val="003265"/>
                </a:solidFill>
                <a:latin typeface="Arial"/>
                <a:cs typeface="Arial"/>
              </a:rPr>
              <a:t>the </a:t>
            </a:r>
            <a:r>
              <a:rPr sz="2200" spc="-5" dirty="0">
                <a:solidFill>
                  <a:srgbClr val="003265"/>
                </a:solidFill>
                <a:latin typeface="Arial"/>
                <a:cs typeface="Arial"/>
              </a:rPr>
              <a:t>total </a:t>
            </a:r>
            <a:r>
              <a:rPr sz="2200" dirty="0">
                <a:solidFill>
                  <a:srgbClr val="003265"/>
                </a:solidFill>
                <a:latin typeface="Arial"/>
                <a:cs typeface="Arial"/>
              </a:rPr>
              <a:t>system </a:t>
            </a:r>
            <a:r>
              <a:rPr sz="2200" spc="-5" dirty="0">
                <a:solidFill>
                  <a:srgbClr val="003265"/>
                </a:solidFill>
                <a:latin typeface="Arial"/>
                <a:cs typeface="Arial"/>
              </a:rPr>
              <a:t>design </a:t>
            </a:r>
            <a:r>
              <a:rPr sz="2200" dirty="0">
                <a:solidFill>
                  <a:srgbClr val="003265"/>
                </a:solidFill>
                <a:latin typeface="Arial"/>
                <a:cs typeface="Arial"/>
              </a:rPr>
              <a:t>which </a:t>
            </a:r>
            <a:r>
              <a:rPr sz="2200" spc="-5" dirty="0">
                <a:solidFill>
                  <a:srgbClr val="003265"/>
                </a:solidFill>
                <a:latin typeface="Arial"/>
                <a:cs typeface="Arial"/>
              </a:rPr>
              <a:t>is called the  </a:t>
            </a:r>
            <a:r>
              <a:rPr sz="2200" spc="-10" dirty="0">
                <a:solidFill>
                  <a:srgbClr val="003265"/>
                </a:solidFill>
                <a:latin typeface="Arial"/>
                <a:cs typeface="Arial"/>
              </a:rPr>
              <a:t>SYSTEM </a:t>
            </a:r>
            <a:r>
              <a:rPr sz="2200" spc="-5" dirty="0">
                <a:solidFill>
                  <a:srgbClr val="003265"/>
                </a:solidFill>
                <a:latin typeface="Arial"/>
                <a:cs typeface="Arial"/>
              </a:rPr>
              <a:t>SUM.</a:t>
            </a:r>
            <a:endParaRPr sz="2200">
              <a:latin typeface="Arial"/>
              <a:cs typeface="Arial"/>
            </a:endParaRPr>
          </a:p>
          <a:p>
            <a:pPr marL="484505" marR="83820" indent="-457200" algn="just">
              <a:lnSpc>
                <a:spcPct val="99800"/>
              </a:lnSpc>
              <a:spcBef>
                <a:spcPts val="1745"/>
              </a:spcBef>
              <a:buAutoNum type="arabicPeriod" startAt="4"/>
              <a:tabLst>
                <a:tab pos="485140" algn="l"/>
              </a:tabLst>
            </a:pPr>
            <a:r>
              <a:rPr sz="2200" spc="-5" dirty="0">
                <a:solidFill>
                  <a:srgbClr val="0000FF"/>
                </a:solidFill>
                <a:latin typeface="Arial"/>
                <a:cs typeface="Arial"/>
              </a:rPr>
              <a:t>For each level, rank </a:t>
            </a:r>
            <a:r>
              <a:rPr sz="2200" dirty="0">
                <a:solidFill>
                  <a:srgbClr val="0000FF"/>
                </a:solidFill>
                <a:latin typeface="Arial"/>
                <a:cs typeface="Arial"/>
              </a:rPr>
              <a:t>the </a:t>
            </a:r>
            <a:r>
              <a:rPr sz="2200" spc="-5" dirty="0">
                <a:solidFill>
                  <a:srgbClr val="0000FF"/>
                </a:solidFill>
                <a:latin typeface="Arial"/>
                <a:cs typeface="Arial"/>
              </a:rPr>
              <a:t>Component in that level </a:t>
            </a:r>
            <a:r>
              <a:rPr sz="2200" dirty="0">
                <a:solidFill>
                  <a:srgbClr val="0000FF"/>
                </a:solidFill>
                <a:latin typeface="Arial"/>
                <a:cs typeface="Arial"/>
              </a:rPr>
              <a:t>according </a:t>
            </a:r>
            <a:r>
              <a:rPr sz="2200" spc="-5" dirty="0">
                <a:solidFill>
                  <a:srgbClr val="0000FF"/>
                </a:solidFill>
                <a:latin typeface="Arial"/>
                <a:cs typeface="Arial"/>
              </a:rPr>
              <a:t>to  FAN IN, </a:t>
            </a:r>
            <a:r>
              <a:rPr sz="2200" dirty="0">
                <a:solidFill>
                  <a:srgbClr val="0000FF"/>
                </a:solidFill>
                <a:latin typeface="Arial"/>
                <a:cs typeface="Arial"/>
              </a:rPr>
              <a:t>FAN </a:t>
            </a:r>
            <a:r>
              <a:rPr sz="2200" spc="-5" dirty="0">
                <a:solidFill>
                  <a:srgbClr val="0000FF"/>
                </a:solidFill>
                <a:latin typeface="Arial"/>
                <a:cs typeface="Arial"/>
              </a:rPr>
              <a:t>OUT and IF values. Three histograms </a:t>
            </a:r>
            <a:r>
              <a:rPr sz="2200" spc="5" dirty="0">
                <a:solidFill>
                  <a:srgbClr val="0000FF"/>
                </a:solidFill>
                <a:latin typeface="Arial"/>
                <a:cs typeface="Arial"/>
              </a:rPr>
              <a:t>or </a:t>
            </a:r>
            <a:r>
              <a:rPr sz="2200" spc="-5" dirty="0">
                <a:solidFill>
                  <a:srgbClr val="0000FF"/>
                </a:solidFill>
                <a:latin typeface="Arial"/>
                <a:cs typeface="Arial"/>
              </a:rPr>
              <a:t>line plots  should be prepared for </a:t>
            </a:r>
            <a:r>
              <a:rPr sz="2200" dirty="0">
                <a:solidFill>
                  <a:srgbClr val="0000FF"/>
                </a:solidFill>
                <a:latin typeface="Arial"/>
                <a:cs typeface="Arial"/>
              </a:rPr>
              <a:t>each</a:t>
            </a:r>
            <a:r>
              <a:rPr sz="2200" spc="25" dirty="0">
                <a:solidFill>
                  <a:srgbClr val="0000FF"/>
                </a:solidFill>
                <a:latin typeface="Arial"/>
                <a:cs typeface="Arial"/>
              </a:rPr>
              <a:t> </a:t>
            </a:r>
            <a:r>
              <a:rPr sz="2200" spc="-5" dirty="0">
                <a:solidFill>
                  <a:srgbClr val="0000FF"/>
                </a:solidFill>
                <a:latin typeface="Arial"/>
                <a:cs typeface="Arial"/>
              </a:rPr>
              <a:t>level.</a:t>
            </a:r>
            <a:endParaRPr sz="2200">
              <a:latin typeface="Arial"/>
              <a:cs typeface="Arial"/>
            </a:endParaRPr>
          </a:p>
          <a:p>
            <a:pPr marL="484505" marR="83185" indent="-457200" algn="just">
              <a:lnSpc>
                <a:spcPct val="100000"/>
              </a:lnSpc>
              <a:spcBef>
                <a:spcPts val="1689"/>
              </a:spcBef>
              <a:buAutoNum type="arabicPeriod" startAt="4"/>
              <a:tabLst>
                <a:tab pos="485140" algn="l"/>
              </a:tabLst>
            </a:pPr>
            <a:r>
              <a:rPr sz="2200" spc="-5" dirty="0">
                <a:solidFill>
                  <a:srgbClr val="003265"/>
                </a:solidFill>
                <a:latin typeface="Arial"/>
                <a:cs typeface="Arial"/>
              </a:rPr>
              <a:t>Plot the </a:t>
            </a:r>
            <a:r>
              <a:rPr sz="2200" spc="-10" dirty="0">
                <a:solidFill>
                  <a:srgbClr val="003265"/>
                </a:solidFill>
                <a:latin typeface="Arial"/>
                <a:cs typeface="Arial"/>
              </a:rPr>
              <a:t>LEVEL SUM </a:t>
            </a:r>
            <a:r>
              <a:rPr sz="2200" spc="-5" dirty="0">
                <a:solidFill>
                  <a:srgbClr val="003265"/>
                </a:solidFill>
                <a:latin typeface="Arial"/>
                <a:cs typeface="Arial"/>
              </a:rPr>
              <a:t>values for each level </a:t>
            </a:r>
            <a:r>
              <a:rPr sz="2200" spc="-10" dirty="0">
                <a:solidFill>
                  <a:srgbClr val="003265"/>
                </a:solidFill>
                <a:latin typeface="Arial"/>
                <a:cs typeface="Arial"/>
              </a:rPr>
              <a:t>using </a:t>
            </a:r>
            <a:r>
              <a:rPr sz="2200" spc="-5" dirty="0">
                <a:solidFill>
                  <a:srgbClr val="003265"/>
                </a:solidFill>
                <a:latin typeface="Arial"/>
                <a:cs typeface="Arial"/>
              </a:rPr>
              <a:t>a histogram or  line plot.</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141</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1784095"/>
            <a:ext cx="8085455" cy="4316730"/>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600" dirty="0">
                <a:solidFill>
                  <a:srgbClr val="FF0000"/>
                </a:solidFill>
                <a:latin typeface="Arial"/>
                <a:cs typeface="Arial"/>
              </a:rPr>
              <a:t>A More </a:t>
            </a:r>
            <a:r>
              <a:rPr sz="2600" spc="-5" dirty="0">
                <a:solidFill>
                  <a:srgbClr val="FF0000"/>
                </a:solidFill>
                <a:latin typeface="Arial"/>
                <a:cs typeface="Arial"/>
              </a:rPr>
              <a:t>Sophisticated Information </a:t>
            </a:r>
            <a:r>
              <a:rPr sz="2600" dirty="0">
                <a:solidFill>
                  <a:srgbClr val="FF0000"/>
                </a:solidFill>
                <a:latin typeface="Arial"/>
                <a:cs typeface="Arial"/>
              </a:rPr>
              <a:t>Flow Model</a:t>
            </a:r>
            <a:endParaRPr sz="2600">
              <a:latin typeface="Arial"/>
              <a:cs typeface="Arial"/>
            </a:endParaRPr>
          </a:p>
          <a:p>
            <a:pPr marL="45720">
              <a:lnSpc>
                <a:spcPct val="100000"/>
              </a:lnSpc>
              <a:spcBef>
                <a:spcPts val="1864"/>
              </a:spcBef>
            </a:pPr>
            <a:r>
              <a:rPr sz="2200" spc="-5" dirty="0">
                <a:solidFill>
                  <a:srgbClr val="003265"/>
                </a:solidFill>
                <a:latin typeface="Arial"/>
                <a:cs typeface="Arial"/>
              </a:rPr>
              <a:t>a = the </a:t>
            </a:r>
            <a:r>
              <a:rPr sz="2200" dirty="0">
                <a:solidFill>
                  <a:srgbClr val="003265"/>
                </a:solidFill>
                <a:latin typeface="Arial"/>
                <a:cs typeface="Arial"/>
              </a:rPr>
              <a:t>number </a:t>
            </a:r>
            <a:r>
              <a:rPr sz="2200" spc="-5" dirty="0">
                <a:solidFill>
                  <a:srgbClr val="003265"/>
                </a:solidFill>
                <a:latin typeface="Arial"/>
                <a:cs typeface="Arial"/>
              </a:rPr>
              <a:t>of </a:t>
            </a:r>
            <a:r>
              <a:rPr sz="2200" dirty="0">
                <a:solidFill>
                  <a:srgbClr val="003265"/>
                </a:solidFill>
                <a:latin typeface="Arial"/>
                <a:cs typeface="Arial"/>
              </a:rPr>
              <a:t>components </a:t>
            </a:r>
            <a:r>
              <a:rPr sz="2200" spc="-5" dirty="0">
                <a:solidFill>
                  <a:srgbClr val="003265"/>
                </a:solidFill>
                <a:latin typeface="Arial"/>
                <a:cs typeface="Arial"/>
              </a:rPr>
              <a:t>that call</a:t>
            </a:r>
            <a:r>
              <a:rPr sz="2200" spc="25" dirty="0">
                <a:solidFill>
                  <a:srgbClr val="003265"/>
                </a:solidFill>
                <a:latin typeface="Arial"/>
                <a:cs typeface="Arial"/>
              </a:rPr>
              <a:t> </a:t>
            </a:r>
            <a:r>
              <a:rPr sz="2200" spc="-5" dirty="0">
                <a:solidFill>
                  <a:srgbClr val="003265"/>
                </a:solidFill>
                <a:latin typeface="Arial"/>
                <a:cs typeface="Arial"/>
              </a:rPr>
              <a:t>A.</a:t>
            </a:r>
            <a:endParaRPr sz="2200">
              <a:latin typeface="Arial"/>
              <a:cs typeface="Arial"/>
            </a:endParaRPr>
          </a:p>
          <a:p>
            <a:pPr marL="502920" marR="5080" indent="-457200">
              <a:lnSpc>
                <a:spcPct val="100000"/>
              </a:lnSpc>
              <a:spcBef>
                <a:spcPts val="1320"/>
              </a:spcBef>
              <a:tabLst>
                <a:tab pos="330835" algn="l"/>
                <a:tab pos="624840" algn="l"/>
                <a:tab pos="1146175" algn="l"/>
                <a:tab pos="2226945" algn="l"/>
                <a:tab pos="2592705" algn="l"/>
                <a:tab pos="4139565" algn="l"/>
                <a:tab pos="5173980" algn="l"/>
                <a:tab pos="5538470" algn="l"/>
                <a:tab pos="5855335" algn="l"/>
                <a:tab pos="6547484" algn="l"/>
              </a:tabLst>
            </a:pPr>
            <a:r>
              <a:rPr sz="2200" spc="-5" dirty="0">
                <a:solidFill>
                  <a:srgbClr val="323299"/>
                </a:solidFill>
                <a:latin typeface="Arial"/>
                <a:cs typeface="Arial"/>
              </a:rPr>
              <a:t>b	=		the	n</a:t>
            </a:r>
            <a:r>
              <a:rPr sz="2200" spc="10" dirty="0">
                <a:solidFill>
                  <a:srgbClr val="323299"/>
                </a:solidFill>
                <a:latin typeface="Arial"/>
                <a:cs typeface="Arial"/>
              </a:rPr>
              <a:t>u</a:t>
            </a:r>
            <a:r>
              <a:rPr sz="2200" spc="-15" dirty="0">
                <a:solidFill>
                  <a:srgbClr val="323299"/>
                </a:solidFill>
                <a:latin typeface="Arial"/>
                <a:cs typeface="Arial"/>
              </a:rPr>
              <a:t>m</a:t>
            </a:r>
            <a:r>
              <a:rPr sz="2200" spc="-5" dirty="0">
                <a:solidFill>
                  <a:srgbClr val="323299"/>
                </a:solidFill>
                <a:latin typeface="Arial"/>
                <a:cs typeface="Arial"/>
              </a:rPr>
              <a:t>b</a:t>
            </a:r>
            <a:r>
              <a:rPr sz="2200" spc="10" dirty="0">
                <a:solidFill>
                  <a:srgbClr val="323299"/>
                </a:solidFill>
                <a:latin typeface="Arial"/>
                <a:cs typeface="Arial"/>
              </a:rPr>
              <a:t>e</a:t>
            </a:r>
            <a:r>
              <a:rPr sz="2200" spc="-5" dirty="0">
                <a:solidFill>
                  <a:srgbClr val="323299"/>
                </a:solidFill>
                <a:latin typeface="Arial"/>
                <a:cs typeface="Arial"/>
              </a:rPr>
              <a:t>r</a:t>
            </a:r>
            <a:r>
              <a:rPr sz="2200" dirty="0">
                <a:solidFill>
                  <a:srgbClr val="323299"/>
                </a:solidFill>
                <a:latin typeface="Arial"/>
                <a:cs typeface="Arial"/>
              </a:rPr>
              <a:t>	</a:t>
            </a:r>
            <a:r>
              <a:rPr sz="2200" spc="-5" dirty="0">
                <a:solidFill>
                  <a:srgbClr val="323299"/>
                </a:solidFill>
                <a:latin typeface="Arial"/>
                <a:cs typeface="Arial"/>
              </a:rPr>
              <a:t>of</a:t>
            </a:r>
            <a:r>
              <a:rPr sz="2200" dirty="0">
                <a:solidFill>
                  <a:srgbClr val="323299"/>
                </a:solidFill>
                <a:latin typeface="Arial"/>
                <a:cs typeface="Arial"/>
              </a:rPr>
              <a:t>	</a:t>
            </a:r>
            <a:r>
              <a:rPr sz="2200" spc="-5" dirty="0">
                <a:solidFill>
                  <a:srgbClr val="323299"/>
                </a:solidFill>
                <a:latin typeface="Arial"/>
                <a:cs typeface="Arial"/>
              </a:rPr>
              <a:t>pa</a:t>
            </a:r>
            <a:r>
              <a:rPr sz="2200" spc="5" dirty="0">
                <a:solidFill>
                  <a:srgbClr val="323299"/>
                </a:solidFill>
                <a:latin typeface="Arial"/>
                <a:cs typeface="Arial"/>
              </a:rPr>
              <a:t>r</a:t>
            </a:r>
            <a:r>
              <a:rPr sz="2200" spc="-5" dirty="0">
                <a:solidFill>
                  <a:srgbClr val="323299"/>
                </a:solidFill>
                <a:latin typeface="Arial"/>
                <a:cs typeface="Arial"/>
              </a:rPr>
              <a:t>a</a:t>
            </a:r>
            <a:r>
              <a:rPr sz="2200" spc="-15" dirty="0">
                <a:solidFill>
                  <a:srgbClr val="323299"/>
                </a:solidFill>
                <a:latin typeface="Arial"/>
                <a:cs typeface="Arial"/>
              </a:rPr>
              <a:t>m</a:t>
            </a:r>
            <a:r>
              <a:rPr sz="2200" spc="-5" dirty="0">
                <a:solidFill>
                  <a:srgbClr val="323299"/>
                </a:solidFill>
                <a:latin typeface="Arial"/>
                <a:cs typeface="Arial"/>
              </a:rPr>
              <a:t>et</a:t>
            </a:r>
            <a:r>
              <a:rPr sz="2200" spc="10" dirty="0">
                <a:solidFill>
                  <a:srgbClr val="323299"/>
                </a:solidFill>
                <a:latin typeface="Arial"/>
                <a:cs typeface="Arial"/>
              </a:rPr>
              <a:t>e</a:t>
            </a:r>
            <a:r>
              <a:rPr sz="2200" spc="-5" dirty="0">
                <a:solidFill>
                  <a:srgbClr val="323299"/>
                </a:solidFill>
                <a:latin typeface="Arial"/>
                <a:cs typeface="Arial"/>
              </a:rPr>
              <a:t>rs</a:t>
            </a:r>
            <a:r>
              <a:rPr sz="2200" dirty="0">
                <a:solidFill>
                  <a:srgbClr val="323299"/>
                </a:solidFill>
                <a:latin typeface="Arial"/>
                <a:cs typeface="Arial"/>
              </a:rPr>
              <a:t>	</a:t>
            </a:r>
            <a:r>
              <a:rPr sz="2200" spc="-5" dirty="0">
                <a:solidFill>
                  <a:srgbClr val="323299"/>
                </a:solidFill>
                <a:latin typeface="Arial"/>
                <a:cs typeface="Arial"/>
              </a:rPr>
              <a:t>p</a:t>
            </a:r>
            <a:r>
              <a:rPr sz="2200" spc="10" dirty="0">
                <a:solidFill>
                  <a:srgbClr val="323299"/>
                </a:solidFill>
                <a:latin typeface="Arial"/>
                <a:cs typeface="Arial"/>
              </a:rPr>
              <a:t>a</a:t>
            </a:r>
            <a:r>
              <a:rPr sz="2200" dirty="0">
                <a:solidFill>
                  <a:srgbClr val="323299"/>
                </a:solidFill>
                <a:latin typeface="Arial"/>
                <a:cs typeface="Arial"/>
              </a:rPr>
              <a:t>ss</a:t>
            </a:r>
            <a:r>
              <a:rPr sz="2200" spc="-5" dirty="0">
                <a:solidFill>
                  <a:srgbClr val="323299"/>
                </a:solidFill>
                <a:latin typeface="Arial"/>
                <a:cs typeface="Arial"/>
              </a:rPr>
              <a:t>ed</a:t>
            </a:r>
            <a:r>
              <a:rPr sz="2200" dirty="0">
                <a:solidFill>
                  <a:srgbClr val="323299"/>
                </a:solidFill>
                <a:latin typeface="Arial"/>
                <a:cs typeface="Arial"/>
              </a:rPr>
              <a:t>	</a:t>
            </a:r>
            <a:r>
              <a:rPr sz="2200" spc="-5" dirty="0">
                <a:solidFill>
                  <a:srgbClr val="323299"/>
                </a:solidFill>
                <a:latin typeface="Arial"/>
                <a:cs typeface="Arial"/>
              </a:rPr>
              <a:t>to</a:t>
            </a:r>
            <a:r>
              <a:rPr sz="2200" dirty="0">
                <a:solidFill>
                  <a:srgbClr val="323299"/>
                </a:solidFill>
                <a:latin typeface="Arial"/>
                <a:cs typeface="Arial"/>
              </a:rPr>
              <a:t>	</a:t>
            </a:r>
            <a:r>
              <a:rPr sz="2200" spc="-5" dirty="0">
                <a:solidFill>
                  <a:srgbClr val="323299"/>
                </a:solidFill>
                <a:latin typeface="Arial"/>
                <a:cs typeface="Arial"/>
              </a:rPr>
              <a:t>A</a:t>
            </a:r>
            <a:r>
              <a:rPr sz="2200" dirty="0">
                <a:solidFill>
                  <a:srgbClr val="323299"/>
                </a:solidFill>
                <a:latin typeface="Arial"/>
                <a:cs typeface="Arial"/>
              </a:rPr>
              <a:t>	</a:t>
            </a:r>
            <a:r>
              <a:rPr sz="2200" spc="5" dirty="0">
                <a:solidFill>
                  <a:srgbClr val="323299"/>
                </a:solidFill>
                <a:latin typeface="Arial"/>
                <a:cs typeface="Arial"/>
              </a:rPr>
              <a:t>f</a:t>
            </a:r>
            <a:r>
              <a:rPr sz="2200" spc="-5" dirty="0">
                <a:solidFill>
                  <a:srgbClr val="323299"/>
                </a:solidFill>
                <a:latin typeface="Arial"/>
                <a:cs typeface="Arial"/>
              </a:rPr>
              <a:t>r</a:t>
            </a:r>
            <a:r>
              <a:rPr sz="2200" spc="10" dirty="0">
                <a:solidFill>
                  <a:srgbClr val="323299"/>
                </a:solidFill>
                <a:latin typeface="Arial"/>
                <a:cs typeface="Arial"/>
              </a:rPr>
              <a:t>o</a:t>
            </a:r>
            <a:r>
              <a:rPr sz="2200" spc="-5" dirty="0">
                <a:solidFill>
                  <a:srgbClr val="323299"/>
                </a:solidFill>
                <a:latin typeface="Arial"/>
                <a:cs typeface="Arial"/>
              </a:rPr>
              <a:t>m</a:t>
            </a:r>
            <a:r>
              <a:rPr sz="2200" dirty="0">
                <a:solidFill>
                  <a:srgbClr val="323299"/>
                </a:solidFill>
                <a:latin typeface="Arial"/>
                <a:cs typeface="Arial"/>
              </a:rPr>
              <a:t>	c</a:t>
            </a:r>
            <a:r>
              <a:rPr sz="2200" spc="10" dirty="0">
                <a:solidFill>
                  <a:srgbClr val="323299"/>
                </a:solidFill>
                <a:latin typeface="Arial"/>
                <a:cs typeface="Arial"/>
              </a:rPr>
              <a:t>o</a:t>
            </a:r>
            <a:r>
              <a:rPr sz="2200" spc="-15" dirty="0">
                <a:solidFill>
                  <a:srgbClr val="323299"/>
                </a:solidFill>
                <a:latin typeface="Arial"/>
                <a:cs typeface="Arial"/>
              </a:rPr>
              <a:t>m</a:t>
            </a:r>
            <a:r>
              <a:rPr sz="2200" spc="-5" dirty="0">
                <a:solidFill>
                  <a:srgbClr val="323299"/>
                </a:solidFill>
                <a:latin typeface="Arial"/>
                <a:cs typeface="Arial"/>
              </a:rPr>
              <a:t>p</a:t>
            </a:r>
            <a:r>
              <a:rPr sz="2200" spc="10" dirty="0">
                <a:solidFill>
                  <a:srgbClr val="323299"/>
                </a:solidFill>
                <a:latin typeface="Arial"/>
                <a:cs typeface="Arial"/>
              </a:rPr>
              <a:t>o</a:t>
            </a:r>
            <a:r>
              <a:rPr sz="2200" spc="-5" dirty="0">
                <a:solidFill>
                  <a:srgbClr val="323299"/>
                </a:solidFill>
                <a:latin typeface="Arial"/>
                <a:cs typeface="Arial"/>
              </a:rPr>
              <a:t>nents  higher in the</a:t>
            </a:r>
            <a:r>
              <a:rPr sz="2200" spc="5" dirty="0">
                <a:solidFill>
                  <a:srgbClr val="323299"/>
                </a:solidFill>
                <a:latin typeface="Arial"/>
                <a:cs typeface="Arial"/>
              </a:rPr>
              <a:t> </a:t>
            </a:r>
            <a:r>
              <a:rPr sz="2200" spc="-5" dirty="0">
                <a:solidFill>
                  <a:srgbClr val="323299"/>
                </a:solidFill>
                <a:latin typeface="Arial"/>
                <a:cs typeface="Arial"/>
              </a:rPr>
              <a:t>hierarchy.</a:t>
            </a:r>
            <a:endParaRPr sz="2200">
              <a:latin typeface="Arial"/>
              <a:cs typeface="Arial"/>
            </a:endParaRPr>
          </a:p>
          <a:p>
            <a:pPr marL="502920" marR="5080" indent="-457200">
              <a:lnSpc>
                <a:spcPct val="100000"/>
              </a:lnSpc>
              <a:spcBef>
                <a:spcPts val="1320"/>
              </a:spcBef>
              <a:tabLst>
                <a:tab pos="316865" algn="l"/>
                <a:tab pos="612775" algn="l"/>
                <a:tab pos="1135380" algn="l"/>
                <a:tab pos="2217420" algn="l"/>
                <a:tab pos="2585085" algn="l"/>
                <a:tab pos="4133215" algn="l"/>
                <a:tab pos="5169535" algn="l"/>
                <a:tab pos="5535295" algn="l"/>
                <a:tab pos="5854065" algn="l"/>
                <a:tab pos="6547484" algn="l"/>
              </a:tabLst>
            </a:pPr>
            <a:r>
              <a:rPr sz="2200" spc="-5" dirty="0">
                <a:solidFill>
                  <a:srgbClr val="329932"/>
                </a:solidFill>
                <a:latin typeface="Arial"/>
                <a:cs typeface="Arial"/>
              </a:rPr>
              <a:t>c	=		the	n</a:t>
            </a:r>
            <a:r>
              <a:rPr sz="2200" spc="10" dirty="0">
                <a:solidFill>
                  <a:srgbClr val="329932"/>
                </a:solidFill>
                <a:latin typeface="Arial"/>
                <a:cs typeface="Arial"/>
              </a:rPr>
              <a:t>u</a:t>
            </a:r>
            <a:r>
              <a:rPr sz="2200" spc="-15" dirty="0">
                <a:solidFill>
                  <a:srgbClr val="329932"/>
                </a:solidFill>
                <a:latin typeface="Arial"/>
                <a:cs typeface="Arial"/>
              </a:rPr>
              <a:t>m</a:t>
            </a:r>
            <a:r>
              <a:rPr sz="2200" spc="-5" dirty="0">
                <a:solidFill>
                  <a:srgbClr val="329932"/>
                </a:solidFill>
                <a:latin typeface="Arial"/>
                <a:cs typeface="Arial"/>
              </a:rPr>
              <a:t>b</a:t>
            </a:r>
            <a:r>
              <a:rPr sz="2200" spc="10" dirty="0">
                <a:solidFill>
                  <a:srgbClr val="329932"/>
                </a:solidFill>
                <a:latin typeface="Arial"/>
                <a:cs typeface="Arial"/>
              </a:rPr>
              <a:t>e</a:t>
            </a:r>
            <a:r>
              <a:rPr sz="2200" spc="-5" dirty="0">
                <a:solidFill>
                  <a:srgbClr val="329932"/>
                </a:solidFill>
                <a:latin typeface="Arial"/>
                <a:cs typeface="Arial"/>
              </a:rPr>
              <a:t>r</a:t>
            </a:r>
            <a:r>
              <a:rPr sz="2200" dirty="0">
                <a:solidFill>
                  <a:srgbClr val="329932"/>
                </a:solidFill>
                <a:latin typeface="Arial"/>
                <a:cs typeface="Arial"/>
              </a:rPr>
              <a:t>	</a:t>
            </a:r>
            <a:r>
              <a:rPr sz="2200" spc="-5" dirty="0">
                <a:solidFill>
                  <a:srgbClr val="329932"/>
                </a:solidFill>
                <a:latin typeface="Arial"/>
                <a:cs typeface="Arial"/>
              </a:rPr>
              <a:t>of</a:t>
            </a:r>
            <a:r>
              <a:rPr sz="2200" dirty="0">
                <a:solidFill>
                  <a:srgbClr val="329932"/>
                </a:solidFill>
                <a:latin typeface="Arial"/>
                <a:cs typeface="Arial"/>
              </a:rPr>
              <a:t>	</a:t>
            </a:r>
            <a:r>
              <a:rPr sz="2200" spc="-5" dirty="0">
                <a:solidFill>
                  <a:srgbClr val="329932"/>
                </a:solidFill>
                <a:latin typeface="Arial"/>
                <a:cs typeface="Arial"/>
              </a:rPr>
              <a:t>pa</a:t>
            </a:r>
            <a:r>
              <a:rPr sz="2200" spc="5" dirty="0">
                <a:solidFill>
                  <a:srgbClr val="329932"/>
                </a:solidFill>
                <a:latin typeface="Arial"/>
                <a:cs typeface="Arial"/>
              </a:rPr>
              <a:t>r</a:t>
            </a:r>
            <a:r>
              <a:rPr sz="2200" spc="-5" dirty="0">
                <a:solidFill>
                  <a:srgbClr val="329932"/>
                </a:solidFill>
                <a:latin typeface="Arial"/>
                <a:cs typeface="Arial"/>
              </a:rPr>
              <a:t>a</a:t>
            </a:r>
            <a:r>
              <a:rPr sz="2200" spc="-15" dirty="0">
                <a:solidFill>
                  <a:srgbClr val="329932"/>
                </a:solidFill>
                <a:latin typeface="Arial"/>
                <a:cs typeface="Arial"/>
              </a:rPr>
              <a:t>m</a:t>
            </a:r>
            <a:r>
              <a:rPr sz="2200" spc="-5" dirty="0">
                <a:solidFill>
                  <a:srgbClr val="329932"/>
                </a:solidFill>
                <a:latin typeface="Arial"/>
                <a:cs typeface="Arial"/>
              </a:rPr>
              <a:t>et</a:t>
            </a:r>
            <a:r>
              <a:rPr sz="2200" spc="10" dirty="0">
                <a:solidFill>
                  <a:srgbClr val="329932"/>
                </a:solidFill>
                <a:latin typeface="Arial"/>
                <a:cs typeface="Arial"/>
              </a:rPr>
              <a:t>e</a:t>
            </a:r>
            <a:r>
              <a:rPr sz="2200" spc="-5" dirty="0">
                <a:solidFill>
                  <a:srgbClr val="329932"/>
                </a:solidFill>
                <a:latin typeface="Arial"/>
                <a:cs typeface="Arial"/>
              </a:rPr>
              <a:t>rs</a:t>
            </a:r>
            <a:r>
              <a:rPr sz="2200" dirty="0">
                <a:solidFill>
                  <a:srgbClr val="329932"/>
                </a:solidFill>
                <a:latin typeface="Arial"/>
                <a:cs typeface="Arial"/>
              </a:rPr>
              <a:t>	</a:t>
            </a:r>
            <a:r>
              <a:rPr sz="2200" spc="-5" dirty="0">
                <a:solidFill>
                  <a:srgbClr val="329932"/>
                </a:solidFill>
                <a:latin typeface="Arial"/>
                <a:cs typeface="Arial"/>
              </a:rPr>
              <a:t>p</a:t>
            </a:r>
            <a:r>
              <a:rPr sz="2200" spc="10" dirty="0">
                <a:solidFill>
                  <a:srgbClr val="329932"/>
                </a:solidFill>
                <a:latin typeface="Arial"/>
                <a:cs typeface="Arial"/>
              </a:rPr>
              <a:t>a</a:t>
            </a:r>
            <a:r>
              <a:rPr sz="2200" dirty="0">
                <a:solidFill>
                  <a:srgbClr val="329932"/>
                </a:solidFill>
                <a:latin typeface="Arial"/>
                <a:cs typeface="Arial"/>
              </a:rPr>
              <a:t>ss</a:t>
            </a:r>
            <a:r>
              <a:rPr sz="2200" spc="-5" dirty="0">
                <a:solidFill>
                  <a:srgbClr val="329932"/>
                </a:solidFill>
                <a:latin typeface="Arial"/>
                <a:cs typeface="Arial"/>
              </a:rPr>
              <a:t>ed</a:t>
            </a:r>
            <a:r>
              <a:rPr sz="2200" dirty="0">
                <a:solidFill>
                  <a:srgbClr val="329932"/>
                </a:solidFill>
                <a:latin typeface="Arial"/>
                <a:cs typeface="Arial"/>
              </a:rPr>
              <a:t>	</a:t>
            </a:r>
            <a:r>
              <a:rPr sz="2200" spc="-5" dirty="0">
                <a:solidFill>
                  <a:srgbClr val="329932"/>
                </a:solidFill>
                <a:latin typeface="Arial"/>
                <a:cs typeface="Arial"/>
              </a:rPr>
              <a:t>to</a:t>
            </a:r>
            <a:r>
              <a:rPr sz="2200" dirty="0">
                <a:solidFill>
                  <a:srgbClr val="329932"/>
                </a:solidFill>
                <a:latin typeface="Arial"/>
                <a:cs typeface="Arial"/>
              </a:rPr>
              <a:t>	</a:t>
            </a:r>
            <a:r>
              <a:rPr sz="2200" spc="-5" dirty="0">
                <a:solidFill>
                  <a:srgbClr val="329932"/>
                </a:solidFill>
                <a:latin typeface="Arial"/>
                <a:cs typeface="Arial"/>
              </a:rPr>
              <a:t>A</a:t>
            </a:r>
            <a:r>
              <a:rPr sz="2200" dirty="0">
                <a:solidFill>
                  <a:srgbClr val="329932"/>
                </a:solidFill>
                <a:latin typeface="Arial"/>
                <a:cs typeface="Arial"/>
              </a:rPr>
              <a:t>	</a:t>
            </a:r>
            <a:r>
              <a:rPr sz="2200" spc="5" dirty="0">
                <a:solidFill>
                  <a:srgbClr val="329932"/>
                </a:solidFill>
                <a:latin typeface="Arial"/>
                <a:cs typeface="Arial"/>
              </a:rPr>
              <a:t>f</a:t>
            </a:r>
            <a:r>
              <a:rPr sz="2200" spc="-5" dirty="0">
                <a:solidFill>
                  <a:srgbClr val="329932"/>
                </a:solidFill>
                <a:latin typeface="Arial"/>
                <a:cs typeface="Arial"/>
              </a:rPr>
              <a:t>r</a:t>
            </a:r>
            <a:r>
              <a:rPr sz="2200" spc="10" dirty="0">
                <a:solidFill>
                  <a:srgbClr val="329932"/>
                </a:solidFill>
                <a:latin typeface="Arial"/>
                <a:cs typeface="Arial"/>
              </a:rPr>
              <a:t>o</a:t>
            </a:r>
            <a:r>
              <a:rPr sz="2200" spc="-5" dirty="0">
                <a:solidFill>
                  <a:srgbClr val="329932"/>
                </a:solidFill>
                <a:latin typeface="Arial"/>
                <a:cs typeface="Arial"/>
              </a:rPr>
              <a:t>m</a:t>
            </a:r>
            <a:r>
              <a:rPr sz="2200" dirty="0">
                <a:solidFill>
                  <a:srgbClr val="329932"/>
                </a:solidFill>
                <a:latin typeface="Arial"/>
                <a:cs typeface="Arial"/>
              </a:rPr>
              <a:t>	c</a:t>
            </a:r>
            <a:r>
              <a:rPr sz="2200" spc="10" dirty="0">
                <a:solidFill>
                  <a:srgbClr val="329932"/>
                </a:solidFill>
                <a:latin typeface="Arial"/>
                <a:cs typeface="Arial"/>
              </a:rPr>
              <a:t>o</a:t>
            </a:r>
            <a:r>
              <a:rPr sz="2200" spc="-15" dirty="0">
                <a:solidFill>
                  <a:srgbClr val="329932"/>
                </a:solidFill>
                <a:latin typeface="Arial"/>
                <a:cs typeface="Arial"/>
              </a:rPr>
              <a:t>m</a:t>
            </a:r>
            <a:r>
              <a:rPr sz="2200" spc="-5" dirty="0">
                <a:solidFill>
                  <a:srgbClr val="329932"/>
                </a:solidFill>
                <a:latin typeface="Arial"/>
                <a:cs typeface="Arial"/>
              </a:rPr>
              <a:t>p</a:t>
            </a:r>
            <a:r>
              <a:rPr sz="2200" spc="10" dirty="0">
                <a:solidFill>
                  <a:srgbClr val="329932"/>
                </a:solidFill>
                <a:latin typeface="Arial"/>
                <a:cs typeface="Arial"/>
              </a:rPr>
              <a:t>o</a:t>
            </a:r>
            <a:r>
              <a:rPr sz="2200" spc="-5" dirty="0">
                <a:solidFill>
                  <a:srgbClr val="329932"/>
                </a:solidFill>
                <a:latin typeface="Arial"/>
                <a:cs typeface="Arial"/>
              </a:rPr>
              <a:t>nents  lower in the</a:t>
            </a:r>
            <a:r>
              <a:rPr sz="2200" spc="20" dirty="0">
                <a:solidFill>
                  <a:srgbClr val="329932"/>
                </a:solidFill>
                <a:latin typeface="Arial"/>
                <a:cs typeface="Arial"/>
              </a:rPr>
              <a:t> </a:t>
            </a:r>
            <a:r>
              <a:rPr sz="2200" spc="-5" dirty="0">
                <a:solidFill>
                  <a:srgbClr val="329932"/>
                </a:solidFill>
                <a:latin typeface="Arial"/>
                <a:cs typeface="Arial"/>
              </a:rPr>
              <a:t>hierarchy.</a:t>
            </a:r>
            <a:endParaRPr sz="2200">
              <a:latin typeface="Arial"/>
              <a:cs typeface="Arial"/>
            </a:endParaRPr>
          </a:p>
          <a:p>
            <a:pPr marL="45720">
              <a:lnSpc>
                <a:spcPct val="100000"/>
              </a:lnSpc>
              <a:spcBef>
                <a:spcPts val="1320"/>
              </a:spcBef>
            </a:pPr>
            <a:r>
              <a:rPr sz="2200" spc="-5" dirty="0">
                <a:solidFill>
                  <a:srgbClr val="003265"/>
                </a:solidFill>
                <a:latin typeface="Arial"/>
                <a:cs typeface="Arial"/>
              </a:rPr>
              <a:t>d = the </a:t>
            </a:r>
            <a:r>
              <a:rPr sz="2200" dirty="0">
                <a:solidFill>
                  <a:srgbClr val="003265"/>
                </a:solidFill>
                <a:latin typeface="Arial"/>
                <a:cs typeface="Arial"/>
              </a:rPr>
              <a:t>number </a:t>
            </a:r>
            <a:r>
              <a:rPr sz="2200" spc="-5" dirty="0">
                <a:solidFill>
                  <a:srgbClr val="003265"/>
                </a:solidFill>
                <a:latin typeface="Arial"/>
                <a:cs typeface="Arial"/>
              </a:rPr>
              <a:t>of data elements </a:t>
            </a:r>
            <a:r>
              <a:rPr sz="2200" dirty="0">
                <a:solidFill>
                  <a:srgbClr val="003265"/>
                </a:solidFill>
                <a:latin typeface="Arial"/>
                <a:cs typeface="Arial"/>
              </a:rPr>
              <a:t>read </a:t>
            </a:r>
            <a:r>
              <a:rPr sz="2200" spc="-5" dirty="0">
                <a:solidFill>
                  <a:srgbClr val="003265"/>
                </a:solidFill>
                <a:latin typeface="Arial"/>
                <a:cs typeface="Arial"/>
              </a:rPr>
              <a:t>by </a:t>
            </a:r>
            <a:r>
              <a:rPr sz="2200" dirty="0">
                <a:solidFill>
                  <a:srgbClr val="003265"/>
                </a:solidFill>
                <a:latin typeface="Arial"/>
                <a:cs typeface="Arial"/>
              </a:rPr>
              <a:t>component</a:t>
            </a:r>
            <a:r>
              <a:rPr sz="2200" spc="30" dirty="0">
                <a:solidFill>
                  <a:srgbClr val="003265"/>
                </a:solidFill>
                <a:latin typeface="Arial"/>
                <a:cs typeface="Arial"/>
              </a:rPr>
              <a:t> </a:t>
            </a:r>
            <a:r>
              <a:rPr sz="2200" spc="-5" dirty="0">
                <a:solidFill>
                  <a:srgbClr val="003265"/>
                </a:solidFill>
                <a:latin typeface="Arial"/>
                <a:cs typeface="Arial"/>
              </a:rPr>
              <a:t>A.</a:t>
            </a:r>
            <a:endParaRPr sz="2200">
              <a:latin typeface="Arial"/>
              <a:cs typeface="Arial"/>
            </a:endParaRPr>
          </a:p>
          <a:p>
            <a:pPr>
              <a:lnSpc>
                <a:spcPct val="100000"/>
              </a:lnSpc>
              <a:spcBef>
                <a:spcPts val="45"/>
              </a:spcBef>
            </a:pPr>
            <a:endParaRPr sz="2050">
              <a:latin typeface="Times New Roman"/>
              <a:cs typeface="Times New Roman"/>
            </a:endParaRPr>
          </a:p>
          <a:p>
            <a:pPr marL="45720">
              <a:lnSpc>
                <a:spcPct val="100000"/>
              </a:lnSpc>
            </a:pPr>
            <a:r>
              <a:rPr sz="2200" spc="-5" dirty="0">
                <a:solidFill>
                  <a:srgbClr val="965025"/>
                </a:solidFill>
                <a:latin typeface="Arial"/>
                <a:cs typeface="Arial"/>
              </a:rPr>
              <a:t>Then:</a:t>
            </a:r>
            <a:endParaRPr sz="2200">
              <a:latin typeface="Arial"/>
              <a:cs typeface="Arial"/>
            </a:endParaRPr>
          </a:p>
          <a:p>
            <a:pPr marL="34925" algn="ctr">
              <a:lnSpc>
                <a:spcPct val="100000"/>
              </a:lnSpc>
              <a:spcBef>
                <a:spcPts val="1320"/>
              </a:spcBef>
            </a:pPr>
            <a:r>
              <a:rPr sz="2200" spc="-5" dirty="0">
                <a:solidFill>
                  <a:srgbClr val="0000FF"/>
                </a:solidFill>
                <a:latin typeface="Arial"/>
                <a:cs typeface="Arial"/>
              </a:rPr>
              <a:t>FAN IN(A)= a + b + c +</a:t>
            </a:r>
            <a:r>
              <a:rPr sz="2200" spc="40" dirty="0">
                <a:solidFill>
                  <a:srgbClr val="0000FF"/>
                </a:solidFill>
                <a:latin typeface="Arial"/>
                <a:cs typeface="Arial"/>
              </a:rPr>
              <a:t> </a:t>
            </a:r>
            <a:r>
              <a:rPr sz="2200" spc="-5" dirty="0">
                <a:solidFill>
                  <a:srgbClr val="0000FF"/>
                </a:solidFill>
                <a:latin typeface="Arial"/>
                <a:cs typeface="Arial"/>
              </a:rPr>
              <a:t>d</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142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506449" y="2814318"/>
            <a:ext cx="802640" cy="36068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965025"/>
                </a:solidFill>
                <a:latin typeface="Arial"/>
                <a:cs typeface="Arial"/>
              </a:rPr>
              <a:t>higher</a:t>
            </a:r>
            <a:endParaRPr sz="22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143</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825493" y="1640229"/>
            <a:ext cx="7532370" cy="1869439"/>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Also let:</a:t>
            </a:r>
            <a:endParaRPr sz="2200">
              <a:latin typeface="Arial"/>
              <a:cs typeface="Arial"/>
            </a:endParaRPr>
          </a:p>
          <a:p>
            <a:pPr marL="12700">
              <a:lnSpc>
                <a:spcPct val="100000"/>
              </a:lnSpc>
              <a:spcBef>
                <a:spcPts val="1320"/>
              </a:spcBef>
            </a:pPr>
            <a:r>
              <a:rPr sz="2200" spc="-5" dirty="0">
                <a:solidFill>
                  <a:srgbClr val="003265"/>
                </a:solidFill>
                <a:latin typeface="Arial"/>
                <a:cs typeface="Arial"/>
              </a:rPr>
              <a:t>e = the </a:t>
            </a:r>
            <a:r>
              <a:rPr sz="2200" dirty="0">
                <a:solidFill>
                  <a:srgbClr val="003265"/>
                </a:solidFill>
                <a:latin typeface="Arial"/>
                <a:cs typeface="Arial"/>
              </a:rPr>
              <a:t>number </a:t>
            </a:r>
            <a:r>
              <a:rPr sz="2200" spc="-5" dirty="0">
                <a:solidFill>
                  <a:srgbClr val="003265"/>
                </a:solidFill>
                <a:latin typeface="Arial"/>
                <a:cs typeface="Arial"/>
              </a:rPr>
              <a:t>of </a:t>
            </a:r>
            <a:r>
              <a:rPr sz="2200" dirty="0">
                <a:solidFill>
                  <a:srgbClr val="003265"/>
                </a:solidFill>
                <a:latin typeface="Arial"/>
                <a:cs typeface="Arial"/>
              </a:rPr>
              <a:t>components </a:t>
            </a:r>
            <a:r>
              <a:rPr sz="2200" spc="-5" dirty="0">
                <a:solidFill>
                  <a:srgbClr val="003265"/>
                </a:solidFill>
                <a:latin typeface="Arial"/>
                <a:cs typeface="Arial"/>
              </a:rPr>
              <a:t>called by</a:t>
            </a:r>
            <a:r>
              <a:rPr sz="2200" spc="5" dirty="0">
                <a:solidFill>
                  <a:srgbClr val="003265"/>
                </a:solidFill>
                <a:latin typeface="Arial"/>
                <a:cs typeface="Arial"/>
              </a:rPr>
              <a:t> </a:t>
            </a:r>
            <a:r>
              <a:rPr sz="2200" spc="-5" dirty="0">
                <a:solidFill>
                  <a:srgbClr val="003265"/>
                </a:solidFill>
                <a:latin typeface="Arial"/>
                <a:cs typeface="Arial"/>
              </a:rPr>
              <a:t>A;</a:t>
            </a:r>
            <a:endParaRPr sz="2200">
              <a:latin typeface="Arial"/>
              <a:cs typeface="Arial"/>
            </a:endParaRPr>
          </a:p>
          <a:p>
            <a:pPr marL="469265" marR="5080" indent="-457200">
              <a:lnSpc>
                <a:spcPct val="100000"/>
              </a:lnSpc>
              <a:spcBef>
                <a:spcPts val="1320"/>
              </a:spcBef>
            </a:pPr>
            <a:r>
              <a:rPr sz="2200" spc="-5" dirty="0">
                <a:solidFill>
                  <a:srgbClr val="965025"/>
                </a:solidFill>
                <a:latin typeface="Arial"/>
                <a:cs typeface="Arial"/>
              </a:rPr>
              <a:t>f = the </a:t>
            </a:r>
            <a:r>
              <a:rPr sz="2200" dirty="0">
                <a:solidFill>
                  <a:srgbClr val="965025"/>
                </a:solidFill>
                <a:latin typeface="Arial"/>
                <a:cs typeface="Arial"/>
              </a:rPr>
              <a:t>number </a:t>
            </a:r>
            <a:r>
              <a:rPr sz="2200" spc="-5" dirty="0">
                <a:solidFill>
                  <a:srgbClr val="965025"/>
                </a:solidFill>
                <a:latin typeface="Arial"/>
                <a:cs typeface="Arial"/>
              </a:rPr>
              <a:t>of </a:t>
            </a:r>
            <a:r>
              <a:rPr sz="2200" dirty="0">
                <a:solidFill>
                  <a:srgbClr val="965025"/>
                </a:solidFill>
                <a:latin typeface="Arial"/>
                <a:cs typeface="Arial"/>
              </a:rPr>
              <a:t>parameters </a:t>
            </a:r>
            <a:r>
              <a:rPr sz="2200" spc="-5" dirty="0">
                <a:solidFill>
                  <a:srgbClr val="965025"/>
                </a:solidFill>
                <a:latin typeface="Arial"/>
                <a:cs typeface="Arial"/>
              </a:rPr>
              <a:t>passed </a:t>
            </a:r>
            <a:r>
              <a:rPr sz="2200" dirty="0">
                <a:solidFill>
                  <a:srgbClr val="965025"/>
                </a:solidFill>
                <a:latin typeface="Arial"/>
                <a:cs typeface="Arial"/>
              </a:rPr>
              <a:t>from </a:t>
            </a:r>
            <a:r>
              <a:rPr sz="2200" spc="-5" dirty="0">
                <a:solidFill>
                  <a:srgbClr val="965025"/>
                </a:solidFill>
                <a:latin typeface="Arial"/>
                <a:cs typeface="Arial"/>
              </a:rPr>
              <a:t>A to components  in the</a:t>
            </a:r>
            <a:r>
              <a:rPr sz="2200" dirty="0">
                <a:solidFill>
                  <a:srgbClr val="965025"/>
                </a:solidFill>
                <a:latin typeface="Arial"/>
                <a:cs typeface="Arial"/>
              </a:rPr>
              <a:t> </a:t>
            </a:r>
            <a:r>
              <a:rPr sz="2200" spc="-5" dirty="0">
                <a:solidFill>
                  <a:srgbClr val="965025"/>
                </a:solidFill>
                <a:latin typeface="Arial"/>
                <a:cs typeface="Arial"/>
              </a:rPr>
              <a:t>hierarchy;</a:t>
            </a:r>
            <a:endParaRPr sz="2200">
              <a:latin typeface="Arial"/>
              <a:cs typeface="Arial"/>
            </a:endParaRPr>
          </a:p>
        </p:txBody>
      </p:sp>
      <p:sp>
        <p:nvSpPr>
          <p:cNvPr id="6" name="object 6"/>
          <p:cNvSpPr txBox="1"/>
          <p:nvPr/>
        </p:nvSpPr>
        <p:spPr>
          <a:xfrm>
            <a:off x="798061" y="3652518"/>
            <a:ext cx="8512810" cy="2448560"/>
          </a:xfrm>
          <a:prstGeom prst="rect">
            <a:avLst/>
          </a:prstGeom>
        </p:spPr>
        <p:txBody>
          <a:bodyPr vert="horz" wrap="square" lIns="0" tIns="12065" rIns="0" bIns="0" rtlCol="0">
            <a:spAutoFit/>
          </a:bodyPr>
          <a:lstStyle/>
          <a:p>
            <a:pPr marL="497205" marR="5080" indent="-457200">
              <a:lnSpc>
                <a:spcPct val="100000"/>
              </a:lnSpc>
              <a:spcBef>
                <a:spcPts val="95"/>
              </a:spcBef>
            </a:pPr>
            <a:r>
              <a:rPr sz="2200" spc="-5" dirty="0">
                <a:solidFill>
                  <a:srgbClr val="323299"/>
                </a:solidFill>
                <a:latin typeface="Arial"/>
                <a:cs typeface="Arial"/>
              </a:rPr>
              <a:t>g = </a:t>
            </a:r>
            <a:r>
              <a:rPr sz="2200" dirty="0">
                <a:solidFill>
                  <a:srgbClr val="323299"/>
                </a:solidFill>
                <a:latin typeface="Arial"/>
                <a:cs typeface="Arial"/>
              </a:rPr>
              <a:t>the number </a:t>
            </a:r>
            <a:r>
              <a:rPr sz="2200" spc="-5" dirty="0">
                <a:solidFill>
                  <a:srgbClr val="323299"/>
                </a:solidFill>
                <a:latin typeface="Arial"/>
                <a:cs typeface="Arial"/>
              </a:rPr>
              <a:t>of parameters passed from A </a:t>
            </a:r>
            <a:r>
              <a:rPr sz="2200" dirty="0">
                <a:solidFill>
                  <a:srgbClr val="323299"/>
                </a:solidFill>
                <a:latin typeface="Arial"/>
                <a:cs typeface="Arial"/>
              </a:rPr>
              <a:t>to </a:t>
            </a:r>
            <a:r>
              <a:rPr sz="2200" spc="-5" dirty="0">
                <a:solidFill>
                  <a:srgbClr val="323299"/>
                </a:solidFill>
                <a:latin typeface="Arial"/>
                <a:cs typeface="Arial"/>
              </a:rPr>
              <a:t>components lower  in the</a:t>
            </a:r>
            <a:r>
              <a:rPr sz="2200" dirty="0">
                <a:solidFill>
                  <a:srgbClr val="323299"/>
                </a:solidFill>
                <a:latin typeface="Arial"/>
                <a:cs typeface="Arial"/>
              </a:rPr>
              <a:t> </a:t>
            </a:r>
            <a:r>
              <a:rPr sz="2200" spc="-5" dirty="0">
                <a:solidFill>
                  <a:srgbClr val="323299"/>
                </a:solidFill>
                <a:latin typeface="Arial"/>
                <a:cs typeface="Arial"/>
              </a:rPr>
              <a:t>hierarchy;</a:t>
            </a:r>
            <a:endParaRPr sz="2200">
              <a:latin typeface="Arial"/>
              <a:cs typeface="Arial"/>
            </a:endParaRPr>
          </a:p>
          <a:p>
            <a:pPr marL="40005">
              <a:lnSpc>
                <a:spcPct val="100000"/>
              </a:lnSpc>
              <a:spcBef>
                <a:spcPts val="1320"/>
              </a:spcBef>
            </a:pPr>
            <a:r>
              <a:rPr sz="2200" spc="-5" dirty="0">
                <a:solidFill>
                  <a:srgbClr val="003265"/>
                </a:solidFill>
                <a:latin typeface="Arial"/>
                <a:cs typeface="Arial"/>
              </a:rPr>
              <a:t>h = the </a:t>
            </a:r>
            <a:r>
              <a:rPr sz="2200" dirty="0">
                <a:solidFill>
                  <a:srgbClr val="003265"/>
                </a:solidFill>
                <a:latin typeface="Arial"/>
                <a:cs typeface="Arial"/>
              </a:rPr>
              <a:t>number </a:t>
            </a:r>
            <a:r>
              <a:rPr sz="2200" spc="-5" dirty="0">
                <a:solidFill>
                  <a:srgbClr val="003265"/>
                </a:solidFill>
                <a:latin typeface="Arial"/>
                <a:cs typeface="Arial"/>
              </a:rPr>
              <a:t>of data elements </a:t>
            </a:r>
            <a:r>
              <a:rPr sz="2200" dirty="0">
                <a:solidFill>
                  <a:srgbClr val="003265"/>
                </a:solidFill>
                <a:latin typeface="Arial"/>
                <a:cs typeface="Arial"/>
              </a:rPr>
              <a:t>written </a:t>
            </a:r>
            <a:r>
              <a:rPr sz="2200" spc="-5" dirty="0">
                <a:solidFill>
                  <a:srgbClr val="003265"/>
                </a:solidFill>
                <a:latin typeface="Arial"/>
                <a:cs typeface="Arial"/>
              </a:rPr>
              <a:t>to by</a:t>
            </a:r>
            <a:r>
              <a:rPr sz="2200" spc="35" dirty="0">
                <a:solidFill>
                  <a:srgbClr val="003265"/>
                </a:solidFill>
                <a:latin typeface="Arial"/>
                <a:cs typeface="Arial"/>
              </a:rPr>
              <a:t> </a:t>
            </a:r>
            <a:r>
              <a:rPr sz="2200" spc="-5" dirty="0">
                <a:solidFill>
                  <a:srgbClr val="003265"/>
                </a:solidFill>
                <a:latin typeface="Arial"/>
                <a:cs typeface="Arial"/>
              </a:rPr>
              <a:t>A.</a:t>
            </a:r>
            <a:endParaRPr sz="2200">
              <a:latin typeface="Arial"/>
              <a:cs typeface="Arial"/>
            </a:endParaRPr>
          </a:p>
          <a:p>
            <a:pPr>
              <a:lnSpc>
                <a:spcPct val="100000"/>
              </a:lnSpc>
              <a:spcBef>
                <a:spcPts val="20"/>
              </a:spcBef>
            </a:pPr>
            <a:endParaRPr sz="2800">
              <a:latin typeface="Times New Roman"/>
              <a:cs typeface="Times New Roman"/>
            </a:endParaRPr>
          </a:p>
          <a:p>
            <a:pPr marL="12700">
              <a:lnSpc>
                <a:spcPct val="100000"/>
              </a:lnSpc>
            </a:pPr>
            <a:r>
              <a:rPr sz="2200" spc="-5" dirty="0">
                <a:solidFill>
                  <a:srgbClr val="965025"/>
                </a:solidFill>
                <a:latin typeface="Arial"/>
                <a:cs typeface="Arial"/>
              </a:rPr>
              <a:t>Then:</a:t>
            </a:r>
            <a:endParaRPr sz="2200">
              <a:latin typeface="Arial"/>
              <a:cs typeface="Arial"/>
            </a:endParaRPr>
          </a:p>
          <a:p>
            <a:pPr marR="450850" algn="ctr">
              <a:lnSpc>
                <a:spcPct val="100000"/>
              </a:lnSpc>
              <a:spcBef>
                <a:spcPts val="1320"/>
              </a:spcBef>
            </a:pPr>
            <a:r>
              <a:rPr sz="2200" spc="-5" dirty="0">
                <a:solidFill>
                  <a:srgbClr val="0000FF"/>
                </a:solidFill>
                <a:latin typeface="Arial"/>
                <a:cs typeface="Arial"/>
              </a:rPr>
              <a:t>FAN </a:t>
            </a:r>
            <a:r>
              <a:rPr sz="2200" dirty="0">
                <a:solidFill>
                  <a:srgbClr val="0000FF"/>
                </a:solidFill>
                <a:latin typeface="Arial"/>
                <a:cs typeface="Arial"/>
              </a:rPr>
              <a:t>OUT(A)= </a:t>
            </a:r>
            <a:r>
              <a:rPr sz="2200" spc="-5" dirty="0">
                <a:solidFill>
                  <a:srgbClr val="0000FF"/>
                </a:solidFill>
                <a:latin typeface="Arial"/>
                <a:cs typeface="Arial"/>
              </a:rPr>
              <a:t>e + f + g +</a:t>
            </a:r>
            <a:r>
              <a:rPr sz="2200" spc="30" dirty="0">
                <a:solidFill>
                  <a:srgbClr val="0000FF"/>
                </a:solidFill>
                <a:latin typeface="Arial"/>
                <a:cs typeface="Arial"/>
              </a:rPr>
              <a:t> </a:t>
            </a:r>
            <a:r>
              <a:rPr sz="2200" spc="-5" dirty="0">
                <a:solidFill>
                  <a:srgbClr val="0000FF"/>
                </a:solidFill>
                <a:latin typeface="Arial"/>
                <a:cs typeface="Arial"/>
              </a:rPr>
              <a:t>h</a:t>
            </a:r>
            <a:endParaRPr sz="220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144</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466213166"/>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highlight>
                            <a:srgbClr val="FFFF00"/>
                          </a:highlight>
                          <a:latin typeface="Times New Roman" panose="02020603050405020304" pitchFamily="18" charset="0"/>
                          <a:cs typeface="Times New Roman" panose="02020603050405020304" pitchFamily="18" charset="0"/>
                        </a:rPr>
                        <a:t>Cost estimation, static, Single and multivariate models, COCOMO model,</a:t>
                      </a:r>
                      <a:endParaRPr lang="en-IN" b="1" dirty="0">
                        <a:highlight>
                          <a:srgbClr val="FFFF00"/>
                        </a:highligh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36192293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145</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5" name="Picture 4">
            <a:extLst>
              <a:ext uri="{FF2B5EF4-FFF2-40B4-BE49-F238E27FC236}">
                <a16:creationId xmlns:a16="http://schemas.microsoft.com/office/drawing/2014/main" id="{C92EFE0D-8CAC-430D-A367-308F835AA6B8}"/>
              </a:ext>
            </a:extLst>
          </p:cNvPr>
          <p:cNvPicPr>
            <a:picLocks noChangeAspect="1"/>
          </p:cNvPicPr>
          <p:nvPr/>
        </p:nvPicPr>
        <p:blipFill rotWithShape="1">
          <a:blip r:embed="rId3"/>
          <a:srcRect l="16668" t="25301" r="39394" b="25746"/>
          <a:stretch/>
        </p:blipFill>
        <p:spPr>
          <a:xfrm>
            <a:off x="-1" y="1981200"/>
            <a:ext cx="9826149" cy="5562600"/>
          </a:xfrm>
          <a:prstGeom prst="rect">
            <a:avLst/>
          </a:prstGeom>
        </p:spPr>
      </p:pic>
    </p:spTree>
    <p:custDataLst>
      <p:tags r:id="rId1"/>
    </p:custDataLst>
    <p:extLst>
      <p:ext uri="{BB962C8B-B14F-4D97-AF65-F5344CB8AC3E}">
        <p14:creationId xmlns:p14="http://schemas.microsoft.com/office/powerpoint/2010/main" val="1394814374"/>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146</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6" name="Picture 5">
            <a:extLst>
              <a:ext uri="{FF2B5EF4-FFF2-40B4-BE49-F238E27FC236}">
                <a16:creationId xmlns:a16="http://schemas.microsoft.com/office/drawing/2014/main" id="{C38DAD7E-D579-44EE-B80D-E3B0CF852542}"/>
              </a:ext>
            </a:extLst>
          </p:cNvPr>
          <p:cNvPicPr>
            <a:picLocks noChangeAspect="1"/>
          </p:cNvPicPr>
          <p:nvPr/>
        </p:nvPicPr>
        <p:blipFill>
          <a:blip r:embed="rId3"/>
          <a:stretch>
            <a:fillRect/>
          </a:stretch>
        </p:blipFill>
        <p:spPr>
          <a:xfrm>
            <a:off x="232251" y="2116040"/>
            <a:ext cx="9407049" cy="5427760"/>
          </a:xfrm>
          <a:prstGeom prst="rect">
            <a:avLst/>
          </a:prstGeom>
        </p:spPr>
      </p:pic>
    </p:spTree>
    <p:custDataLst>
      <p:tags r:id="rId1"/>
    </p:custDataLst>
    <p:extLst>
      <p:ext uri="{BB962C8B-B14F-4D97-AF65-F5344CB8AC3E}">
        <p14:creationId xmlns:p14="http://schemas.microsoft.com/office/powerpoint/2010/main" val="3996594133"/>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147</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4" name="Picture 3">
            <a:extLst>
              <a:ext uri="{FF2B5EF4-FFF2-40B4-BE49-F238E27FC236}">
                <a16:creationId xmlns:a16="http://schemas.microsoft.com/office/drawing/2014/main" id="{09A1F8BD-AE71-4857-8B57-752C23917538}"/>
              </a:ext>
            </a:extLst>
          </p:cNvPr>
          <p:cNvPicPr>
            <a:picLocks noChangeAspect="1"/>
          </p:cNvPicPr>
          <p:nvPr/>
        </p:nvPicPr>
        <p:blipFill rotWithShape="1">
          <a:blip r:embed="rId3"/>
          <a:srcRect b="8423"/>
          <a:stretch/>
        </p:blipFill>
        <p:spPr>
          <a:xfrm>
            <a:off x="0" y="2116040"/>
            <a:ext cx="9639300" cy="5503959"/>
          </a:xfrm>
          <a:prstGeom prst="rect">
            <a:avLst/>
          </a:prstGeom>
        </p:spPr>
      </p:pic>
    </p:spTree>
    <p:custDataLst>
      <p:tags r:id="rId1"/>
    </p:custDataLst>
    <p:extLst>
      <p:ext uri="{BB962C8B-B14F-4D97-AF65-F5344CB8AC3E}">
        <p14:creationId xmlns:p14="http://schemas.microsoft.com/office/powerpoint/2010/main" val="4001911566"/>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148</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5" name="Picture 4">
            <a:extLst>
              <a:ext uri="{FF2B5EF4-FFF2-40B4-BE49-F238E27FC236}">
                <a16:creationId xmlns:a16="http://schemas.microsoft.com/office/drawing/2014/main" id="{5D3B9548-178A-404E-A11F-DF43E09768C6}"/>
              </a:ext>
            </a:extLst>
          </p:cNvPr>
          <p:cNvPicPr>
            <a:picLocks noChangeAspect="1"/>
          </p:cNvPicPr>
          <p:nvPr/>
        </p:nvPicPr>
        <p:blipFill>
          <a:blip r:embed="rId3"/>
          <a:stretch>
            <a:fillRect/>
          </a:stretch>
        </p:blipFill>
        <p:spPr>
          <a:xfrm>
            <a:off x="419100" y="2116040"/>
            <a:ext cx="8980024" cy="5351560"/>
          </a:xfrm>
          <a:prstGeom prst="rect">
            <a:avLst/>
          </a:prstGeom>
        </p:spPr>
      </p:pic>
    </p:spTree>
    <p:custDataLst>
      <p:tags r:id="rId1"/>
    </p:custDataLst>
    <p:extLst>
      <p:ext uri="{BB962C8B-B14F-4D97-AF65-F5344CB8AC3E}">
        <p14:creationId xmlns:p14="http://schemas.microsoft.com/office/powerpoint/2010/main" val="678558560"/>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149</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4" name="Picture 3">
            <a:extLst>
              <a:ext uri="{FF2B5EF4-FFF2-40B4-BE49-F238E27FC236}">
                <a16:creationId xmlns:a16="http://schemas.microsoft.com/office/drawing/2014/main" id="{EE5D2649-141D-4804-BCEA-096D2FF3D076}"/>
              </a:ext>
            </a:extLst>
          </p:cNvPr>
          <p:cNvPicPr>
            <a:picLocks noChangeAspect="1"/>
          </p:cNvPicPr>
          <p:nvPr/>
        </p:nvPicPr>
        <p:blipFill>
          <a:blip r:embed="rId3"/>
          <a:stretch>
            <a:fillRect/>
          </a:stretch>
        </p:blipFill>
        <p:spPr>
          <a:xfrm>
            <a:off x="419100" y="2116040"/>
            <a:ext cx="9407049" cy="5351559"/>
          </a:xfrm>
          <a:prstGeom prst="rect">
            <a:avLst/>
          </a:prstGeom>
        </p:spPr>
      </p:pic>
    </p:spTree>
    <p:custDataLst>
      <p:tags r:id="rId1"/>
    </p:custDataLst>
    <p:extLst>
      <p:ext uri="{BB962C8B-B14F-4D97-AF65-F5344CB8AC3E}">
        <p14:creationId xmlns:p14="http://schemas.microsoft.com/office/powerpoint/2010/main" val="3863323150"/>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1069333" y="2137662"/>
            <a:ext cx="6622415" cy="878840"/>
          </a:xfrm>
          <a:prstGeom prst="rect">
            <a:avLst/>
          </a:prstGeom>
        </p:spPr>
        <p:txBody>
          <a:bodyPr vert="horz" wrap="square" lIns="0" tIns="12065" rIns="0" bIns="0" rtlCol="0">
            <a:spAutoFit/>
          </a:bodyPr>
          <a:lstStyle/>
          <a:p>
            <a:pPr marL="12700" marR="5080">
              <a:lnSpc>
                <a:spcPct val="100000"/>
              </a:lnSpc>
              <a:spcBef>
                <a:spcPts val="95"/>
              </a:spcBef>
              <a:tabLst>
                <a:tab pos="998219" algn="l"/>
                <a:tab pos="1438910" algn="l"/>
                <a:tab pos="1668780" algn="l"/>
                <a:tab pos="2324100" algn="l"/>
                <a:tab pos="3141345" algn="l"/>
                <a:tab pos="3522345" algn="l"/>
                <a:tab pos="3900170" algn="l"/>
                <a:tab pos="4055745" algn="l"/>
                <a:tab pos="5012690" algn="l"/>
                <a:tab pos="5661660" algn="l"/>
                <a:tab pos="5978525" algn="l"/>
              </a:tabLst>
            </a:pPr>
            <a:r>
              <a:rPr sz="2800" spc="-5" dirty="0">
                <a:solidFill>
                  <a:srgbClr val="650065"/>
                </a:solidFill>
                <a:latin typeface="Times New Roman"/>
                <a:cs typeface="Times New Roman"/>
              </a:rPr>
              <a:t>After	</a:t>
            </a:r>
            <a:r>
              <a:rPr sz="2800" dirty="0">
                <a:solidFill>
                  <a:srgbClr val="650065"/>
                </a:solidFill>
                <a:latin typeface="Times New Roman"/>
                <a:cs typeface="Times New Roman"/>
              </a:rPr>
              <a:t>the		</a:t>
            </a:r>
            <a:r>
              <a:rPr sz="2800" spc="-5" dirty="0">
                <a:solidFill>
                  <a:srgbClr val="650065"/>
                </a:solidFill>
                <a:latin typeface="Times New Roman"/>
                <a:cs typeface="Times New Roman"/>
              </a:rPr>
              <a:t>finalization	</a:t>
            </a:r>
            <a:r>
              <a:rPr sz="2800" dirty="0">
                <a:solidFill>
                  <a:srgbClr val="650065"/>
                </a:solidFill>
                <a:latin typeface="Times New Roman"/>
                <a:cs typeface="Times New Roman"/>
              </a:rPr>
              <a:t>of		</a:t>
            </a:r>
            <a:r>
              <a:rPr sz="2800" spc="-5" dirty="0">
                <a:solidFill>
                  <a:srgbClr val="650065"/>
                </a:solidFill>
                <a:latin typeface="Times New Roman"/>
                <a:cs typeface="Times New Roman"/>
              </a:rPr>
              <a:t>SRS,	we	would  </a:t>
            </a:r>
            <a:r>
              <a:rPr sz="2800" spc="-15" dirty="0">
                <a:solidFill>
                  <a:srgbClr val="650065"/>
                </a:solidFill>
                <a:latin typeface="Times New Roman"/>
                <a:cs typeface="Times New Roman"/>
              </a:rPr>
              <a:t>e</a:t>
            </a:r>
            <a:r>
              <a:rPr sz="2800" spc="-5" dirty="0">
                <a:solidFill>
                  <a:srgbClr val="650065"/>
                </a:solidFill>
                <a:latin typeface="Times New Roman"/>
                <a:cs typeface="Times New Roman"/>
              </a:rPr>
              <a:t>sti</a:t>
            </a:r>
            <a:r>
              <a:rPr sz="2800" spc="-25" dirty="0">
                <a:solidFill>
                  <a:srgbClr val="650065"/>
                </a:solidFill>
                <a:latin typeface="Times New Roman"/>
                <a:cs typeface="Times New Roman"/>
              </a:rPr>
              <a:t>m</a:t>
            </a:r>
            <a:r>
              <a:rPr sz="2800" spc="-15" dirty="0">
                <a:solidFill>
                  <a:srgbClr val="650065"/>
                </a:solidFill>
                <a:latin typeface="Times New Roman"/>
                <a:cs typeface="Times New Roman"/>
              </a:rPr>
              <a:t>a</a:t>
            </a:r>
            <a:r>
              <a:rPr sz="2800" spc="-5" dirty="0">
                <a:solidFill>
                  <a:srgbClr val="650065"/>
                </a:solidFill>
                <a:latin typeface="Times New Roman"/>
                <a:cs typeface="Times New Roman"/>
              </a:rPr>
              <a:t>te</a:t>
            </a:r>
            <a:r>
              <a:rPr sz="2800" dirty="0">
                <a:solidFill>
                  <a:srgbClr val="650065"/>
                </a:solidFill>
                <a:latin typeface="Times New Roman"/>
                <a:cs typeface="Times New Roman"/>
              </a:rPr>
              <a:t>	</a:t>
            </a:r>
            <a:r>
              <a:rPr sz="2800" spc="-5" dirty="0">
                <a:solidFill>
                  <a:srgbClr val="650065"/>
                </a:solidFill>
                <a:latin typeface="Times New Roman"/>
                <a:cs typeface="Times New Roman"/>
              </a:rPr>
              <a:t>si</a:t>
            </a:r>
            <a:r>
              <a:rPr sz="2800" spc="-15" dirty="0">
                <a:solidFill>
                  <a:srgbClr val="650065"/>
                </a:solidFill>
                <a:latin typeface="Times New Roman"/>
                <a:cs typeface="Times New Roman"/>
              </a:rPr>
              <a:t>ze</a:t>
            </a:r>
            <a:r>
              <a:rPr sz="2800" spc="-5" dirty="0">
                <a:solidFill>
                  <a:srgbClr val="650065"/>
                </a:solidFill>
                <a:latin typeface="Times New Roman"/>
                <a:cs typeface="Times New Roman"/>
              </a:rPr>
              <a:t>,</a:t>
            </a:r>
            <a:r>
              <a:rPr sz="2800" dirty="0">
                <a:solidFill>
                  <a:srgbClr val="650065"/>
                </a:solidFill>
                <a:latin typeface="Times New Roman"/>
                <a:cs typeface="Times New Roman"/>
              </a:rPr>
              <a:t>	</a:t>
            </a:r>
            <a:r>
              <a:rPr sz="2800" spc="-15" dirty="0">
                <a:solidFill>
                  <a:srgbClr val="650065"/>
                </a:solidFill>
                <a:latin typeface="Times New Roman"/>
                <a:cs typeface="Times New Roman"/>
              </a:rPr>
              <a:t>c</a:t>
            </a:r>
            <a:r>
              <a:rPr sz="2800" dirty="0">
                <a:solidFill>
                  <a:srgbClr val="650065"/>
                </a:solidFill>
                <a:latin typeface="Times New Roman"/>
                <a:cs typeface="Times New Roman"/>
              </a:rPr>
              <a:t>o</a:t>
            </a:r>
            <a:r>
              <a:rPr sz="2800" spc="-5" dirty="0">
                <a:solidFill>
                  <a:srgbClr val="650065"/>
                </a:solidFill>
                <a:latin typeface="Times New Roman"/>
                <a:cs typeface="Times New Roman"/>
              </a:rPr>
              <a:t>st</a:t>
            </a:r>
            <a:r>
              <a:rPr sz="2800" dirty="0">
                <a:solidFill>
                  <a:srgbClr val="650065"/>
                </a:solidFill>
                <a:latin typeface="Times New Roman"/>
                <a:cs typeface="Times New Roman"/>
              </a:rPr>
              <a:t>	</a:t>
            </a:r>
            <a:r>
              <a:rPr sz="2800" spc="-15" dirty="0">
                <a:solidFill>
                  <a:srgbClr val="650065"/>
                </a:solidFill>
                <a:latin typeface="Times New Roman"/>
                <a:cs typeface="Times New Roman"/>
              </a:rPr>
              <a:t>a</a:t>
            </a:r>
            <a:r>
              <a:rPr sz="2800" dirty="0">
                <a:solidFill>
                  <a:srgbClr val="650065"/>
                </a:solidFill>
                <a:latin typeface="Times New Roman"/>
                <a:cs typeface="Times New Roman"/>
              </a:rPr>
              <a:t>n</a:t>
            </a:r>
            <a:r>
              <a:rPr sz="2800" spc="-5" dirty="0">
                <a:solidFill>
                  <a:srgbClr val="650065"/>
                </a:solidFill>
                <a:latin typeface="Times New Roman"/>
                <a:cs typeface="Times New Roman"/>
              </a:rPr>
              <a:t>d</a:t>
            </a:r>
            <a:r>
              <a:rPr sz="2800" dirty="0">
                <a:solidFill>
                  <a:srgbClr val="650065"/>
                </a:solidFill>
                <a:latin typeface="Times New Roman"/>
                <a:cs typeface="Times New Roman"/>
              </a:rPr>
              <a:t>	d</a:t>
            </a:r>
            <a:r>
              <a:rPr sz="2800" spc="-15" dirty="0">
                <a:solidFill>
                  <a:srgbClr val="650065"/>
                </a:solidFill>
                <a:latin typeface="Times New Roman"/>
                <a:cs typeface="Times New Roman"/>
              </a:rPr>
              <a:t>e</a:t>
            </a:r>
            <a:r>
              <a:rPr sz="2800" dirty="0">
                <a:solidFill>
                  <a:srgbClr val="650065"/>
                </a:solidFill>
                <a:latin typeface="Times New Roman"/>
                <a:cs typeface="Times New Roman"/>
              </a:rPr>
              <a:t>v</a:t>
            </a:r>
            <a:r>
              <a:rPr sz="2800" spc="-15" dirty="0">
                <a:solidFill>
                  <a:srgbClr val="650065"/>
                </a:solidFill>
                <a:latin typeface="Times New Roman"/>
                <a:cs typeface="Times New Roman"/>
              </a:rPr>
              <a:t>e</a:t>
            </a:r>
            <a:r>
              <a:rPr sz="2800" spc="-5" dirty="0">
                <a:solidFill>
                  <a:srgbClr val="650065"/>
                </a:solidFill>
                <a:latin typeface="Times New Roman"/>
                <a:cs typeface="Times New Roman"/>
              </a:rPr>
              <a:t>l</a:t>
            </a:r>
            <a:r>
              <a:rPr sz="2800" dirty="0">
                <a:solidFill>
                  <a:srgbClr val="650065"/>
                </a:solidFill>
                <a:latin typeface="Times New Roman"/>
                <a:cs typeface="Times New Roman"/>
              </a:rPr>
              <a:t>op</a:t>
            </a:r>
            <a:r>
              <a:rPr sz="2800" spc="-25" dirty="0">
                <a:solidFill>
                  <a:srgbClr val="650065"/>
                </a:solidFill>
                <a:latin typeface="Times New Roman"/>
                <a:cs typeface="Times New Roman"/>
              </a:rPr>
              <a:t>m</a:t>
            </a:r>
            <a:r>
              <a:rPr sz="2800" spc="-15" dirty="0">
                <a:solidFill>
                  <a:srgbClr val="650065"/>
                </a:solidFill>
                <a:latin typeface="Times New Roman"/>
                <a:cs typeface="Times New Roman"/>
              </a:rPr>
              <a:t>e</a:t>
            </a:r>
            <a:r>
              <a:rPr sz="2800" dirty="0">
                <a:solidFill>
                  <a:srgbClr val="650065"/>
                </a:solidFill>
                <a:latin typeface="Times New Roman"/>
                <a:cs typeface="Times New Roman"/>
              </a:rPr>
              <a:t>n</a:t>
            </a:r>
            <a:r>
              <a:rPr sz="2800" spc="-5" dirty="0">
                <a:solidFill>
                  <a:srgbClr val="650065"/>
                </a:solidFill>
                <a:latin typeface="Times New Roman"/>
                <a:cs typeface="Times New Roman"/>
              </a:rPr>
              <a:t>t</a:t>
            </a:r>
            <a:r>
              <a:rPr sz="2800" dirty="0">
                <a:solidFill>
                  <a:srgbClr val="650065"/>
                </a:solidFill>
                <a:latin typeface="Times New Roman"/>
                <a:cs typeface="Times New Roman"/>
              </a:rPr>
              <a:t>	</a:t>
            </a:r>
            <a:r>
              <a:rPr sz="2800" spc="-5" dirty="0">
                <a:solidFill>
                  <a:srgbClr val="650065"/>
                </a:solidFill>
                <a:latin typeface="Times New Roman"/>
                <a:cs typeface="Times New Roman"/>
              </a:rPr>
              <a:t>ti</a:t>
            </a:r>
            <a:r>
              <a:rPr sz="2800" spc="-25" dirty="0">
                <a:solidFill>
                  <a:srgbClr val="650065"/>
                </a:solidFill>
                <a:latin typeface="Times New Roman"/>
                <a:cs typeface="Times New Roman"/>
              </a:rPr>
              <a:t>m</a:t>
            </a:r>
            <a:r>
              <a:rPr sz="2800" spc="-5" dirty="0">
                <a:solidFill>
                  <a:srgbClr val="650065"/>
                </a:solidFill>
                <a:latin typeface="Times New Roman"/>
                <a:cs typeface="Times New Roman"/>
              </a:rPr>
              <a:t>e</a:t>
            </a:r>
            <a:endParaRPr sz="2800" dirty="0">
              <a:latin typeface="Times New Roman"/>
              <a:cs typeface="Times New Roman"/>
            </a:endParaRPr>
          </a:p>
        </p:txBody>
      </p:sp>
      <p:sp>
        <p:nvSpPr>
          <p:cNvPr id="7" name="object 7"/>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15</a:t>
            </a:fld>
            <a:endParaRPr sz="1400" dirty="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7843510" y="2137662"/>
            <a:ext cx="1068705" cy="878840"/>
          </a:xfrm>
          <a:prstGeom prst="rect">
            <a:avLst/>
          </a:prstGeom>
        </p:spPr>
        <p:txBody>
          <a:bodyPr vert="horz" wrap="square" lIns="0" tIns="12065" rIns="0" bIns="0" rtlCol="0">
            <a:spAutoFit/>
          </a:bodyPr>
          <a:lstStyle/>
          <a:p>
            <a:pPr marL="78105" marR="5080" indent="-66040">
              <a:lnSpc>
                <a:spcPct val="100000"/>
              </a:lnSpc>
              <a:spcBef>
                <a:spcPts val="95"/>
              </a:spcBef>
              <a:tabLst>
                <a:tab pos="620395" algn="l"/>
                <a:tab pos="777240" algn="l"/>
              </a:tabLst>
            </a:pPr>
            <a:r>
              <a:rPr sz="2800" spc="-5" dirty="0">
                <a:solidFill>
                  <a:srgbClr val="650065"/>
                </a:solidFill>
                <a:latin typeface="Times New Roman"/>
                <a:cs typeface="Times New Roman"/>
              </a:rPr>
              <a:t>l</a:t>
            </a:r>
            <a:r>
              <a:rPr sz="2800" spc="-15" dirty="0">
                <a:solidFill>
                  <a:srgbClr val="650065"/>
                </a:solidFill>
                <a:latin typeface="Times New Roman"/>
                <a:cs typeface="Times New Roman"/>
              </a:rPr>
              <a:t>ik</a:t>
            </a:r>
            <a:r>
              <a:rPr sz="2800" spc="-5" dirty="0">
                <a:solidFill>
                  <a:srgbClr val="650065"/>
                </a:solidFill>
                <a:latin typeface="Times New Roman"/>
                <a:cs typeface="Times New Roman"/>
              </a:rPr>
              <a:t>e</a:t>
            </a:r>
            <a:r>
              <a:rPr sz="2800" dirty="0">
                <a:solidFill>
                  <a:srgbClr val="650065"/>
                </a:solidFill>
                <a:latin typeface="Times New Roman"/>
                <a:cs typeface="Times New Roman"/>
              </a:rPr>
              <a:t>		</a:t>
            </a:r>
            <a:r>
              <a:rPr sz="2800" spc="-5" dirty="0">
                <a:solidFill>
                  <a:srgbClr val="650065"/>
                </a:solidFill>
                <a:latin typeface="Times New Roman"/>
                <a:cs typeface="Times New Roman"/>
              </a:rPr>
              <a:t>to  </a:t>
            </a:r>
            <a:r>
              <a:rPr sz="2800" dirty="0">
                <a:solidFill>
                  <a:srgbClr val="650065"/>
                </a:solidFill>
                <a:latin typeface="Times New Roman"/>
                <a:cs typeface="Times New Roman"/>
              </a:rPr>
              <a:t>o</a:t>
            </a:r>
            <a:r>
              <a:rPr sz="2800" spc="-5" dirty="0">
                <a:solidFill>
                  <a:srgbClr val="650065"/>
                </a:solidFill>
                <a:latin typeface="Times New Roman"/>
                <a:cs typeface="Times New Roman"/>
              </a:rPr>
              <a:t>f</a:t>
            </a:r>
            <a:r>
              <a:rPr sz="2800" dirty="0">
                <a:solidFill>
                  <a:srgbClr val="650065"/>
                </a:solidFill>
                <a:latin typeface="Times New Roman"/>
                <a:cs typeface="Times New Roman"/>
              </a:rPr>
              <a:t>	</a:t>
            </a:r>
            <a:r>
              <a:rPr sz="2800" spc="-5" dirty="0">
                <a:solidFill>
                  <a:srgbClr val="650065"/>
                </a:solidFill>
                <a:latin typeface="Times New Roman"/>
                <a:cs typeface="Times New Roman"/>
              </a:rPr>
              <a:t>t</a:t>
            </a:r>
            <a:r>
              <a:rPr sz="2800" dirty="0">
                <a:solidFill>
                  <a:srgbClr val="650065"/>
                </a:solidFill>
                <a:latin typeface="Times New Roman"/>
                <a:cs typeface="Times New Roman"/>
              </a:rPr>
              <a:t>h</a:t>
            </a:r>
            <a:r>
              <a:rPr sz="2800" spc="-5" dirty="0">
                <a:solidFill>
                  <a:srgbClr val="650065"/>
                </a:solidFill>
                <a:latin typeface="Times New Roman"/>
                <a:cs typeface="Times New Roman"/>
              </a:rPr>
              <a:t>e</a:t>
            </a:r>
            <a:endParaRPr sz="2800" dirty="0">
              <a:latin typeface="Times New Roman"/>
              <a:cs typeface="Times New Roman"/>
            </a:endParaRPr>
          </a:p>
        </p:txBody>
      </p:sp>
      <p:sp>
        <p:nvSpPr>
          <p:cNvPr id="6" name="object 6"/>
          <p:cNvSpPr txBox="1"/>
          <p:nvPr/>
        </p:nvSpPr>
        <p:spPr>
          <a:xfrm>
            <a:off x="1069333" y="2991102"/>
            <a:ext cx="7842884" cy="1306830"/>
          </a:xfrm>
          <a:prstGeom prst="rect">
            <a:avLst/>
          </a:prstGeom>
        </p:spPr>
        <p:txBody>
          <a:bodyPr vert="horz" wrap="square" lIns="0" tIns="11430" rIns="0" bIns="0" rtlCol="0">
            <a:spAutoFit/>
          </a:bodyPr>
          <a:lstStyle/>
          <a:p>
            <a:pPr marL="12700" marR="5080" algn="just">
              <a:lnSpc>
                <a:spcPct val="100200"/>
              </a:lnSpc>
              <a:spcBef>
                <a:spcPts val="90"/>
              </a:spcBef>
            </a:pPr>
            <a:r>
              <a:rPr sz="2800" spc="-5" dirty="0">
                <a:solidFill>
                  <a:srgbClr val="650065"/>
                </a:solidFill>
                <a:latin typeface="Times New Roman"/>
                <a:cs typeface="Times New Roman"/>
              </a:rPr>
              <a:t>project. Also, in many </a:t>
            </a:r>
            <a:r>
              <a:rPr sz="2800" spc="-10" dirty="0">
                <a:solidFill>
                  <a:srgbClr val="650065"/>
                </a:solidFill>
                <a:latin typeface="Times New Roman"/>
                <a:cs typeface="Times New Roman"/>
              </a:rPr>
              <a:t>cases, customer </a:t>
            </a:r>
            <a:r>
              <a:rPr sz="2800" spc="-15" dirty="0">
                <a:solidFill>
                  <a:srgbClr val="650065"/>
                </a:solidFill>
                <a:latin typeface="Times New Roman"/>
                <a:cs typeface="Times New Roman"/>
              </a:rPr>
              <a:t>may </a:t>
            </a:r>
            <a:r>
              <a:rPr sz="2800" dirty="0">
                <a:solidFill>
                  <a:srgbClr val="650065"/>
                </a:solidFill>
                <a:latin typeface="Times New Roman"/>
                <a:cs typeface="Times New Roman"/>
              </a:rPr>
              <a:t>like </a:t>
            </a:r>
            <a:r>
              <a:rPr sz="2800" spc="-5" dirty="0">
                <a:solidFill>
                  <a:srgbClr val="650065"/>
                </a:solidFill>
                <a:latin typeface="Times New Roman"/>
                <a:cs typeface="Times New Roman"/>
              </a:rPr>
              <a:t>to  </a:t>
            </a:r>
            <a:r>
              <a:rPr sz="2800" dirty="0">
                <a:solidFill>
                  <a:srgbClr val="650065"/>
                </a:solidFill>
                <a:latin typeface="Times New Roman"/>
                <a:cs typeface="Times New Roman"/>
              </a:rPr>
              <a:t>know the </a:t>
            </a:r>
            <a:r>
              <a:rPr sz="2800" spc="-5" dirty="0">
                <a:solidFill>
                  <a:srgbClr val="650065"/>
                </a:solidFill>
                <a:latin typeface="Times New Roman"/>
                <a:cs typeface="Times New Roman"/>
              </a:rPr>
              <a:t>cost and </a:t>
            </a:r>
            <a:r>
              <a:rPr sz="2800" spc="-10" dirty="0">
                <a:solidFill>
                  <a:srgbClr val="650065"/>
                </a:solidFill>
                <a:latin typeface="Times New Roman"/>
                <a:cs typeface="Times New Roman"/>
              </a:rPr>
              <a:t>development </a:t>
            </a:r>
            <a:r>
              <a:rPr sz="2800" spc="-5" dirty="0">
                <a:solidFill>
                  <a:srgbClr val="650065"/>
                </a:solidFill>
                <a:latin typeface="Times New Roman"/>
                <a:cs typeface="Times New Roman"/>
              </a:rPr>
              <a:t>time </a:t>
            </a:r>
            <a:r>
              <a:rPr sz="2800" spc="-10" dirty="0">
                <a:solidFill>
                  <a:srgbClr val="650065"/>
                </a:solidFill>
                <a:latin typeface="Times New Roman"/>
                <a:cs typeface="Times New Roman"/>
              </a:rPr>
              <a:t>even </a:t>
            </a:r>
            <a:r>
              <a:rPr sz="2800" dirty="0">
                <a:solidFill>
                  <a:srgbClr val="650065"/>
                </a:solidFill>
                <a:latin typeface="Times New Roman"/>
                <a:cs typeface="Times New Roman"/>
              </a:rPr>
              <a:t>prior</a:t>
            </a:r>
            <a:r>
              <a:rPr sz="2800" spc="595" dirty="0">
                <a:solidFill>
                  <a:srgbClr val="650065"/>
                </a:solidFill>
                <a:latin typeface="Times New Roman"/>
                <a:cs typeface="Times New Roman"/>
              </a:rPr>
              <a:t> </a:t>
            </a:r>
            <a:r>
              <a:rPr sz="2800" spc="-5" dirty="0">
                <a:solidFill>
                  <a:srgbClr val="650065"/>
                </a:solidFill>
                <a:latin typeface="Times New Roman"/>
                <a:cs typeface="Times New Roman"/>
              </a:rPr>
              <a:t>to  finalization </a:t>
            </a:r>
            <a:r>
              <a:rPr sz="2800" dirty="0">
                <a:solidFill>
                  <a:srgbClr val="650065"/>
                </a:solidFill>
                <a:latin typeface="Times New Roman"/>
                <a:cs typeface="Times New Roman"/>
              </a:rPr>
              <a:t>of the</a:t>
            </a:r>
            <a:r>
              <a:rPr sz="2800" spc="-10" dirty="0">
                <a:solidFill>
                  <a:srgbClr val="650065"/>
                </a:solidFill>
                <a:latin typeface="Times New Roman"/>
                <a:cs typeface="Times New Roman"/>
              </a:rPr>
              <a:t> </a:t>
            </a:r>
            <a:r>
              <a:rPr sz="2800" spc="-5" dirty="0">
                <a:solidFill>
                  <a:srgbClr val="650065"/>
                </a:solidFill>
                <a:latin typeface="Times New Roman"/>
                <a:cs typeface="Times New Roman"/>
              </a:rPr>
              <a:t>SRS.</a:t>
            </a:r>
            <a:endParaRPr sz="2800" dirty="0">
              <a:latin typeface="Times New Roman"/>
              <a:cs typeface="Times New Roman"/>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150</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5" name="Picture 4">
            <a:extLst>
              <a:ext uri="{FF2B5EF4-FFF2-40B4-BE49-F238E27FC236}">
                <a16:creationId xmlns:a16="http://schemas.microsoft.com/office/drawing/2014/main" id="{0B13BEBA-7E37-40C8-837A-043E92321664}"/>
              </a:ext>
            </a:extLst>
          </p:cNvPr>
          <p:cNvPicPr>
            <a:picLocks noChangeAspect="1"/>
          </p:cNvPicPr>
          <p:nvPr/>
        </p:nvPicPr>
        <p:blipFill>
          <a:blip r:embed="rId3"/>
          <a:stretch>
            <a:fillRect/>
          </a:stretch>
        </p:blipFill>
        <p:spPr>
          <a:xfrm>
            <a:off x="232252" y="1905000"/>
            <a:ext cx="9749948" cy="5349240"/>
          </a:xfrm>
          <a:prstGeom prst="rect">
            <a:avLst/>
          </a:prstGeom>
        </p:spPr>
      </p:pic>
    </p:spTree>
    <p:custDataLst>
      <p:tags r:id="rId1"/>
    </p:custDataLst>
    <p:extLst>
      <p:ext uri="{BB962C8B-B14F-4D97-AF65-F5344CB8AC3E}">
        <p14:creationId xmlns:p14="http://schemas.microsoft.com/office/powerpoint/2010/main" val="3259809552"/>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151</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3322062"/>
          </a:xfrm>
          <a:prstGeom prst="rect">
            <a:avLst/>
          </a:prstGeom>
        </p:spPr>
        <p:txBody>
          <a:bodyPr vert="horz" wrap="square" lIns="0" tIns="71246" rIns="0" bIns="0" rtlCol="0">
            <a:spAutoFit/>
          </a:bodyPr>
          <a:lstStyle/>
          <a:p>
            <a:pPr marL="328994" marR="254254" indent="-315722" algn="just" defTabSz="1005840" eaLnBrk="0" fontAlgn="base" hangingPunct="0">
              <a:spcBef>
                <a:spcPts val="560"/>
              </a:spcBef>
              <a:spcAft>
                <a:spcPct val="0"/>
              </a:spcAft>
              <a:buFont typeface="Arial"/>
              <a:buChar char="•"/>
              <a:tabLst>
                <a:tab pos="328994" algn="l"/>
                <a:tab pos="329692" algn="l"/>
              </a:tabLst>
            </a:pPr>
            <a:r>
              <a:rPr lang="en-US" sz="2640" spc="-6" dirty="0">
                <a:solidFill>
                  <a:srgbClr val="000000"/>
                </a:solidFill>
                <a:latin typeface="Book Antiqua" panose="02040602050305030304" pitchFamily="18" charset="0"/>
                <a:cs typeface="Carlito"/>
              </a:rPr>
              <a:t>Cocomo (Constructive Cost Model) is a regression model based on LOC, i.e. number of Lines of Code. It is a procedural cost estimate model for software projects and often used as a process of reliably predicting the various parameters associated with making a project such as size, effort, cost, time and quality. It was proposed by Barry Boehm in 1970 and is based on the study of 63 projects, which make it one of the best-documented models.</a:t>
            </a:r>
            <a:endParaRPr sz="2640" dirty="0">
              <a:solidFill>
                <a:srgbClr val="000000"/>
              </a:solidFill>
              <a:latin typeface="Book Antiqua" panose="02040602050305030304" pitchFamily="18" charset="0"/>
              <a:cs typeface="Carlito"/>
            </a:endParaRPr>
          </a:p>
        </p:txBody>
      </p:sp>
    </p:spTree>
    <p:custDataLst>
      <p:tags r:id="rId1"/>
    </p:custDataLst>
    <p:extLst>
      <p:ext uri="{BB962C8B-B14F-4D97-AF65-F5344CB8AC3E}">
        <p14:creationId xmlns:p14="http://schemas.microsoft.com/office/powerpoint/2010/main" val="2819914336"/>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152</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highlight>
                            <a:srgbClr val="FFFF00"/>
                          </a:highlight>
                          <a:latin typeface="Times New Roman" panose="02020603050405020304" pitchFamily="18" charset="0"/>
                          <a:cs typeface="Times New Roman" panose="02020603050405020304" pitchFamily="18" charset="0"/>
                        </a:rPr>
                        <a:t>Cost estimation, static, Single and multivariate models, COCOMO model,</a:t>
                      </a:r>
                      <a:endParaRPr lang="en-IN" b="1" dirty="0">
                        <a:highlight>
                          <a:srgbClr val="FFFF00"/>
                        </a:highligh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20108368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153</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5" name="Picture 4">
            <a:extLst>
              <a:ext uri="{FF2B5EF4-FFF2-40B4-BE49-F238E27FC236}">
                <a16:creationId xmlns:a16="http://schemas.microsoft.com/office/drawing/2014/main" id="{D84EF956-59B3-4CB5-B2BD-817A9930137E}"/>
              </a:ext>
            </a:extLst>
          </p:cNvPr>
          <p:cNvPicPr>
            <a:picLocks noChangeAspect="1"/>
          </p:cNvPicPr>
          <p:nvPr/>
        </p:nvPicPr>
        <p:blipFill>
          <a:blip r:embed="rId3"/>
          <a:stretch>
            <a:fillRect/>
          </a:stretch>
        </p:blipFill>
        <p:spPr>
          <a:xfrm>
            <a:off x="228600" y="2101242"/>
            <a:ext cx="9553769" cy="4909158"/>
          </a:xfrm>
          <a:prstGeom prst="rect">
            <a:avLst/>
          </a:prstGeom>
        </p:spPr>
      </p:pic>
    </p:spTree>
    <p:custDataLst>
      <p:tags r:id="rId1"/>
    </p:custDataLst>
    <p:extLst>
      <p:ext uri="{BB962C8B-B14F-4D97-AF65-F5344CB8AC3E}">
        <p14:creationId xmlns:p14="http://schemas.microsoft.com/office/powerpoint/2010/main" val="3716185221"/>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154</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8" name="Picture 7">
            <a:extLst>
              <a:ext uri="{FF2B5EF4-FFF2-40B4-BE49-F238E27FC236}">
                <a16:creationId xmlns:a16="http://schemas.microsoft.com/office/drawing/2014/main" id="{13F8BB7C-B709-4DBD-9790-0A1D288AEEB0}"/>
              </a:ext>
            </a:extLst>
          </p:cNvPr>
          <p:cNvPicPr>
            <a:picLocks noChangeAspect="1"/>
          </p:cNvPicPr>
          <p:nvPr/>
        </p:nvPicPr>
        <p:blipFill>
          <a:blip r:embed="rId3"/>
          <a:stretch>
            <a:fillRect/>
          </a:stretch>
        </p:blipFill>
        <p:spPr>
          <a:xfrm>
            <a:off x="304800" y="1905000"/>
            <a:ext cx="9521349" cy="5638800"/>
          </a:xfrm>
          <a:prstGeom prst="rect">
            <a:avLst/>
          </a:prstGeom>
        </p:spPr>
      </p:pic>
    </p:spTree>
    <p:custDataLst>
      <p:tags r:id="rId1"/>
    </p:custDataLst>
    <p:extLst>
      <p:ext uri="{BB962C8B-B14F-4D97-AF65-F5344CB8AC3E}">
        <p14:creationId xmlns:p14="http://schemas.microsoft.com/office/powerpoint/2010/main" val="1918577735"/>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155</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4" name="Picture 3">
            <a:extLst>
              <a:ext uri="{FF2B5EF4-FFF2-40B4-BE49-F238E27FC236}">
                <a16:creationId xmlns:a16="http://schemas.microsoft.com/office/drawing/2014/main" id="{02509177-DA0D-4715-91A8-136F2E7B6473}"/>
              </a:ext>
            </a:extLst>
          </p:cNvPr>
          <p:cNvPicPr>
            <a:picLocks noChangeAspect="1"/>
          </p:cNvPicPr>
          <p:nvPr/>
        </p:nvPicPr>
        <p:blipFill>
          <a:blip r:embed="rId3"/>
          <a:stretch>
            <a:fillRect/>
          </a:stretch>
        </p:blipFill>
        <p:spPr>
          <a:xfrm>
            <a:off x="76703" y="1828800"/>
            <a:ext cx="9749446" cy="5715000"/>
          </a:xfrm>
          <a:prstGeom prst="rect">
            <a:avLst/>
          </a:prstGeom>
        </p:spPr>
      </p:pic>
    </p:spTree>
    <p:custDataLst>
      <p:tags r:id="rId1"/>
    </p:custDataLst>
    <p:extLst>
      <p:ext uri="{BB962C8B-B14F-4D97-AF65-F5344CB8AC3E}">
        <p14:creationId xmlns:p14="http://schemas.microsoft.com/office/powerpoint/2010/main" val="1583680066"/>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156</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5" name="Picture 4">
            <a:extLst>
              <a:ext uri="{FF2B5EF4-FFF2-40B4-BE49-F238E27FC236}">
                <a16:creationId xmlns:a16="http://schemas.microsoft.com/office/drawing/2014/main" id="{3B1D771C-C07B-4AAF-A580-5D5540CA2CD9}"/>
              </a:ext>
            </a:extLst>
          </p:cNvPr>
          <p:cNvPicPr>
            <a:picLocks noChangeAspect="1"/>
          </p:cNvPicPr>
          <p:nvPr/>
        </p:nvPicPr>
        <p:blipFill>
          <a:blip r:embed="rId3"/>
          <a:stretch>
            <a:fillRect/>
          </a:stretch>
        </p:blipFill>
        <p:spPr>
          <a:xfrm>
            <a:off x="-1" y="2387698"/>
            <a:ext cx="9826149" cy="5232302"/>
          </a:xfrm>
          <a:prstGeom prst="rect">
            <a:avLst/>
          </a:prstGeom>
        </p:spPr>
      </p:pic>
    </p:spTree>
    <p:custDataLst>
      <p:tags r:id="rId1"/>
    </p:custDataLst>
    <p:extLst>
      <p:ext uri="{BB962C8B-B14F-4D97-AF65-F5344CB8AC3E}">
        <p14:creationId xmlns:p14="http://schemas.microsoft.com/office/powerpoint/2010/main" val="966523948"/>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157</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4" name="Picture 3">
            <a:extLst>
              <a:ext uri="{FF2B5EF4-FFF2-40B4-BE49-F238E27FC236}">
                <a16:creationId xmlns:a16="http://schemas.microsoft.com/office/drawing/2014/main" id="{72A1765F-637D-40FB-966C-AB98B64A01B3}"/>
              </a:ext>
            </a:extLst>
          </p:cNvPr>
          <p:cNvPicPr>
            <a:picLocks noChangeAspect="1"/>
          </p:cNvPicPr>
          <p:nvPr/>
        </p:nvPicPr>
        <p:blipFill>
          <a:blip r:embed="rId3"/>
          <a:stretch>
            <a:fillRect/>
          </a:stretch>
        </p:blipFill>
        <p:spPr>
          <a:xfrm>
            <a:off x="39382" y="1838324"/>
            <a:ext cx="9561817" cy="5781675"/>
          </a:xfrm>
          <a:prstGeom prst="rect">
            <a:avLst/>
          </a:prstGeom>
        </p:spPr>
      </p:pic>
    </p:spTree>
    <p:custDataLst>
      <p:tags r:id="rId1"/>
    </p:custDataLst>
    <p:extLst>
      <p:ext uri="{BB962C8B-B14F-4D97-AF65-F5344CB8AC3E}">
        <p14:creationId xmlns:p14="http://schemas.microsoft.com/office/powerpoint/2010/main" val="1162261599"/>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158</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5" name="Picture 4">
            <a:extLst>
              <a:ext uri="{FF2B5EF4-FFF2-40B4-BE49-F238E27FC236}">
                <a16:creationId xmlns:a16="http://schemas.microsoft.com/office/drawing/2014/main" id="{286A9517-33C7-469E-9C6A-37FDA55CB661}"/>
              </a:ext>
            </a:extLst>
          </p:cNvPr>
          <p:cNvPicPr>
            <a:picLocks noChangeAspect="1"/>
          </p:cNvPicPr>
          <p:nvPr/>
        </p:nvPicPr>
        <p:blipFill>
          <a:blip r:embed="rId3"/>
          <a:stretch>
            <a:fillRect/>
          </a:stretch>
        </p:blipFill>
        <p:spPr>
          <a:xfrm>
            <a:off x="380999" y="2116040"/>
            <a:ext cx="9445149" cy="5351560"/>
          </a:xfrm>
          <a:prstGeom prst="rect">
            <a:avLst/>
          </a:prstGeom>
        </p:spPr>
      </p:pic>
    </p:spTree>
    <p:custDataLst>
      <p:tags r:id="rId1"/>
    </p:custDataLst>
    <p:extLst>
      <p:ext uri="{BB962C8B-B14F-4D97-AF65-F5344CB8AC3E}">
        <p14:creationId xmlns:p14="http://schemas.microsoft.com/office/powerpoint/2010/main" val="1891374026"/>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159</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a:t>
            </a:r>
          </a:p>
        </p:txBody>
      </p:sp>
      <p:sp>
        <p:nvSpPr>
          <p:cNvPr id="5" name="object 11">
            <a:extLst>
              <a:ext uri="{FF2B5EF4-FFF2-40B4-BE49-F238E27FC236}">
                <a16:creationId xmlns:a16="http://schemas.microsoft.com/office/drawing/2014/main" id="{3797B7CD-D3FC-4F08-BE50-FDB38FC9BDAC}"/>
              </a:ext>
            </a:extLst>
          </p:cNvPr>
          <p:cNvSpPr txBox="1"/>
          <p:nvPr/>
        </p:nvSpPr>
        <p:spPr>
          <a:xfrm>
            <a:off x="455409" y="2249734"/>
            <a:ext cx="9212060" cy="4270849"/>
          </a:xfrm>
          <a:prstGeom prst="rect">
            <a:avLst/>
          </a:prstGeom>
        </p:spPr>
        <p:txBody>
          <a:bodyPr vert="horz" wrap="square" lIns="0" tIns="53785" rIns="0" bIns="0" rtlCol="0">
            <a:spAutoFit/>
          </a:bodyPr>
          <a:lstStyle/>
          <a:p>
            <a:pPr marL="96044" indent="-96044" algn="just">
              <a:spcBef>
                <a:spcPts val="424"/>
              </a:spcBef>
            </a:pPr>
            <a:r>
              <a:rPr lang="en-US" sz="2640" spc="-6" dirty="0">
                <a:latin typeface="Book Antiqua" panose="02040602050305030304" pitchFamily="18" charset="0"/>
              </a:rPr>
              <a:t>The key parameters which define the quality of any software products, which are also an outcome of the Cocomo are primarily Effort &amp; Schedule:</a:t>
            </a:r>
          </a:p>
          <a:p>
            <a:pPr marL="96044" indent="-96044" algn="just">
              <a:spcBef>
                <a:spcPts val="424"/>
              </a:spcBef>
            </a:pPr>
            <a:endParaRPr lang="en-US" sz="2640" spc="-6" dirty="0">
              <a:latin typeface="Book Antiqua" panose="02040602050305030304" pitchFamily="18" charset="0"/>
            </a:endParaRPr>
          </a:p>
          <a:p>
            <a:pPr marL="96044" indent="-96044" algn="just">
              <a:spcBef>
                <a:spcPts val="424"/>
              </a:spcBef>
            </a:pPr>
            <a:r>
              <a:rPr lang="en-US" sz="2640" b="1" spc="-6" dirty="0">
                <a:latin typeface="Book Antiqua" panose="02040602050305030304" pitchFamily="18" charset="0"/>
              </a:rPr>
              <a:t>Effort: </a:t>
            </a:r>
            <a:r>
              <a:rPr lang="en-US" sz="2640" spc="-6" dirty="0">
                <a:latin typeface="Book Antiqua" panose="02040602050305030304" pitchFamily="18" charset="0"/>
              </a:rPr>
              <a:t>Amount of labor that will be required to complete a task. It is measured in person-months units.</a:t>
            </a:r>
          </a:p>
          <a:p>
            <a:pPr marL="96044" indent="-96044" algn="just">
              <a:spcBef>
                <a:spcPts val="424"/>
              </a:spcBef>
            </a:pPr>
            <a:r>
              <a:rPr lang="en-US" sz="2640" b="1" spc="-6" dirty="0">
                <a:latin typeface="Book Antiqua" panose="02040602050305030304" pitchFamily="18" charset="0"/>
              </a:rPr>
              <a:t>Schedule</a:t>
            </a:r>
            <a:r>
              <a:rPr lang="en-US" sz="2640" spc="-6" dirty="0">
                <a:latin typeface="Book Antiqua" panose="02040602050305030304" pitchFamily="18" charset="0"/>
              </a:rPr>
              <a:t>: Simply means the amount of time required for the completion of the job, which is, of course, proportional to the effort put. It is measured in the units of time such as weeks, months.</a:t>
            </a:r>
            <a:endParaRPr sz="2640" spc="-6" dirty="0">
              <a:latin typeface="Book Antiqua" panose="02040602050305030304" pitchFamily="18" charset="0"/>
            </a:endParaRPr>
          </a:p>
        </p:txBody>
      </p:sp>
    </p:spTree>
    <p:custDataLst>
      <p:tags r:id="rId1"/>
    </p:custDataLst>
    <p:extLst>
      <p:ext uri="{BB962C8B-B14F-4D97-AF65-F5344CB8AC3E}">
        <p14:creationId xmlns:p14="http://schemas.microsoft.com/office/powerpoint/2010/main" val="3360318397"/>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40739" y="2020315"/>
            <a:ext cx="8220709" cy="4465955"/>
          </a:xfrm>
          <a:prstGeom prst="rect">
            <a:avLst/>
          </a:prstGeom>
        </p:spPr>
        <p:txBody>
          <a:bodyPr vert="horz" wrap="square" lIns="0" tIns="12065" rIns="0" bIns="0" rtlCol="0">
            <a:spAutoFit/>
          </a:bodyPr>
          <a:lstStyle/>
          <a:p>
            <a:pPr marL="12700" marR="5080">
              <a:lnSpc>
                <a:spcPct val="100000"/>
              </a:lnSpc>
              <a:spcBef>
                <a:spcPts val="95"/>
              </a:spcBef>
              <a:tabLst>
                <a:tab pos="484505" algn="l"/>
                <a:tab pos="1412875" algn="l"/>
                <a:tab pos="1866900" algn="l"/>
                <a:tab pos="3168650" algn="l"/>
                <a:tab pos="3502025" algn="l"/>
                <a:tab pos="5142230" algn="l"/>
                <a:tab pos="6541134" algn="l"/>
                <a:tab pos="7793990" algn="l"/>
              </a:tabLst>
            </a:pPr>
            <a:r>
              <a:rPr sz="2800" spc="-5" dirty="0">
                <a:latin typeface="Times New Roman"/>
                <a:cs typeface="Times New Roman"/>
              </a:rPr>
              <a:t>In	</a:t>
            </a:r>
            <a:r>
              <a:rPr sz="2800" dirty="0">
                <a:latin typeface="Times New Roman"/>
                <a:cs typeface="Times New Roman"/>
              </a:rPr>
              <a:t>o</a:t>
            </a:r>
            <a:r>
              <a:rPr sz="2800" spc="-5" dirty="0">
                <a:latin typeface="Times New Roman"/>
                <a:cs typeface="Times New Roman"/>
              </a:rPr>
              <a:t>r</a:t>
            </a:r>
            <a:r>
              <a:rPr sz="2800" dirty="0">
                <a:latin typeface="Times New Roman"/>
                <a:cs typeface="Times New Roman"/>
              </a:rPr>
              <a:t>d</a:t>
            </a:r>
            <a:r>
              <a:rPr sz="2800" spc="-15" dirty="0">
                <a:latin typeface="Times New Roman"/>
                <a:cs typeface="Times New Roman"/>
              </a:rPr>
              <a:t>e</a:t>
            </a:r>
            <a:r>
              <a:rPr sz="2800" spc="-5" dirty="0">
                <a:latin typeface="Times New Roman"/>
                <a:cs typeface="Times New Roman"/>
              </a:rPr>
              <a:t>r</a:t>
            </a:r>
            <a:r>
              <a:rPr sz="2800" dirty="0">
                <a:latin typeface="Times New Roman"/>
                <a:cs typeface="Times New Roman"/>
              </a:rPr>
              <a:t>	</a:t>
            </a:r>
            <a:r>
              <a:rPr sz="2800" spc="-5" dirty="0">
                <a:latin typeface="Times New Roman"/>
                <a:cs typeface="Times New Roman"/>
              </a:rPr>
              <a:t>to</a:t>
            </a:r>
            <a:r>
              <a:rPr sz="2800" dirty="0">
                <a:latin typeface="Times New Roman"/>
                <a:cs typeface="Times New Roman"/>
              </a:rPr>
              <a:t>	</a:t>
            </a:r>
            <a:r>
              <a:rPr sz="2800" spc="-15" dirty="0">
                <a:latin typeface="Times New Roman"/>
                <a:cs typeface="Times New Roman"/>
              </a:rPr>
              <a:t>c</a:t>
            </a:r>
            <a:r>
              <a:rPr sz="2800" dirty="0">
                <a:latin typeface="Times New Roman"/>
                <a:cs typeface="Times New Roman"/>
              </a:rPr>
              <a:t>ondu</a:t>
            </a:r>
            <a:r>
              <a:rPr sz="2800" spc="-15" dirty="0">
                <a:latin typeface="Times New Roman"/>
                <a:cs typeface="Times New Roman"/>
              </a:rPr>
              <a:t>c</a:t>
            </a:r>
            <a:r>
              <a:rPr sz="2800" spc="-5" dirty="0">
                <a:latin typeface="Times New Roman"/>
                <a:cs typeface="Times New Roman"/>
              </a:rPr>
              <a:t>t</a:t>
            </a:r>
            <a:r>
              <a:rPr sz="2800" dirty="0">
                <a:latin typeface="Times New Roman"/>
                <a:cs typeface="Times New Roman"/>
              </a:rPr>
              <a:t>	</a:t>
            </a:r>
            <a:r>
              <a:rPr sz="2800" spc="-5" dirty="0">
                <a:latin typeface="Times New Roman"/>
                <a:cs typeface="Times New Roman"/>
              </a:rPr>
              <a:t>a</a:t>
            </a:r>
            <a:r>
              <a:rPr sz="2800" dirty="0">
                <a:latin typeface="Times New Roman"/>
                <a:cs typeface="Times New Roman"/>
              </a:rPr>
              <a:t>	</a:t>
            </a:r>
            <a:r>
              <a:rPr sz="2800" spc="-5" dirty="0">
                <a:latin typeface="Times New Roman"/>
                <a:cs typeface="Times New Roman"/>
              </a:rPr>
              <a:t>s</a:t>
            </a:r>
            <a:r>
              <a:rPr sz="2800" dirty="0">
                <a:latin typeface="Times New Roman"/>
                <a:cs typeface="Times New Roman"/>
              </a:rPr>
              <a:t>u</a:t>
            </a:r>
            <a:r>
              <a:rPr sz="2800" spc="-15" dirty="0">
                <a:latin typeface="Times New Roman"/>
                <a:cs typeface="Times New Roman"/>
              </a:rPr>
              <a:t>cce</a:t>
            </a:r>
            <a:r>
              <a:rPr sz="2800" spc="10" dirty="0">
                <a:latin typeface="Times New Roman"/>
                <a:cs typeface="Times New Roman"/>
              </a:rPr>
              <a:t>s</a:t>
            </a:r>
            <a:r>
              <a:rPr sz="2800" spc="-5" dirty="0">
                <a:latin typeface="Times New Roman"/>
                <a:cs typeface="Times New Roman"/>
              </a:rPr>
              <a:t>sf</a:t>
            </a:r>
            <a:r>
              <a:rPr sz="2800" dirty="0">
                <a:latin typeface="Times New Roman"/>
                <a:cs typeface="Times New Roman"/>
              </a:rPr>
              <a:t>u</a:t>
            </a:r>
            <a:r>
              <a:rPr sz="2800" spc="-5" dirty="0">
                <a:latin typeface="Times New Roman"/>
                <a:cs typeface="Times New Roman"/>
              </a:rPr>
              <a:t>l</a:t>
            </a:r>
            <a:r>
              <a:rPr sz="2800" dirty="0">
                <a:latin typeface="Times New Roman"/>
                <a:cs typeface="Times New Roman"/>
              </a:rPr>
              <a:t>	</a:t>
            </a:r>
            <a:r>
              <a:rPr sz="2800" spc="-5" dirty="0">
                <a:latin typeface="Times New Roman"/>
                <a:cs typeface="Times New Roman"/>
              </a:rPr>
              <a:t>s</a:t>
            </a:r>
            <a:r>
              <a:rPr sz="2800" dirty="0">
                <a:latin typeface="Times New Roman"/>
                <a:cs typeface="Times New Roman"/>
              </a:rPr>
              <a:t>o</a:t>
            </a:r>
            <a:r>
              <a:rPr sz="2800" spc="-5" dirty="0">
                <a:latin typeface="Times New Roman"/>
                <a:cs typeface="Times New Roman"/>
              </a:rPr>
              <a:t>ft</a:t>
            </a:r>
            <a:r>
              <a:rPr sz="2800" spc="-20" dirty="0">
                <a:latin typeface="Times New Roman"/>
                <a:cs typeface="Times New Roman"/>
              </a:rPr>
              <a:t>w</a:t>
            </a:r>
            <a:r>
              <a:rPr sz="2800" spc="-15" dirty="0">
                <a:latin typeface="Times New Roman"/>
                <a:cs typeface="Times New Roman"/>
              </a:rPr>
              <a:t>a</a:t>
            </a:r>
            <a:r>
              <a:rPr sz="2800" spc="-5" dirty="0">
                <a:latin typeface="Times New Roman"/>
                <a:cs typeface="Times New Roman"/>
              </a:rPr>
              <a:t>re</a:t>
            </a:r>
            <a:r>
              <a:rPr sz="2800" dirty="0">
                <a:latin typeface="Times New Roman"/>
                <a:cs typeface="Times New Roman"/>
              </a:rPr>
              <a:t>	p</a:t>
            </a:r>
            <a:r>
              <a:rPr sz="2800" spc="-5" dirty="0">
                <a:latin typeface="Times New Roman"/>
                <a:cs typeface="Times New Roman"/>
              </a:rPr>
              <a:t>r</a:t>
            </a:r>
            <a:r>
              <a:rPr sz="2800" dirty="0">
                <a:latin typeface="Times New Roman"/>
                <a:cs typeface="Times New Roman"/>
              </a:rPr>
              <a:t>o</a:t>
            </a:r>
            <a:r>
              <a:rPr sz="2800" spc="-5" dirty="0">
                <a:latin typeface="Times New Roman"/>
                <a:cs typeface="Times New Roman"/>
              </a:rPr>
              <a:t>j</a:t>
            </a:r>
            <a:r>
              <a:rPr sz="2800" spc="-15" dirty="0">
                <a:latin typeface="Times New Roman"/>
                <a:cs typeface="Times New Roman"/>
              </a:rPr>
              <a:t>ec</a:t>
            </a:r>
            <a:r>
              <a:rPr sz="2800" spc="-5" dirty="0">
                <a:latin typeface="Times New Roman"/>
                <a:cs typeface="Times New Roman"/>
              </a:rPr>
              <a:t>t,</a:t>
            </a:r>
            <a:r>
              <a:rPr sz="2800" dirty="0">
                <a:latin typeface="Times New Roman"/>
                <a:cs typeface="Times New Roman"/>
              </a:rPr>
              <a:t>	</a:t>
            </a:r>
            <a:r>
              <a:rPr sz="2800" spc="-10" dirty="0">
                <a:latin typeface="Times New Roman"/>
                <a:cs typeface="Times New Roman"/>
              </a:rPr>
              <a:t>w</a:t>
            </a:r>
            <a:r>
              <a:rPr sz="2800" spc="-5" dirty="0">
                <a:latin typeface="Times New Roman"/>
                <a:cs typeface="Times New Roman"/>
              </a:rPr>
              <a:t>e  </a:t>
            </a:r>
            <a:r>
              <a:rPr sz="2800" spc="-10" dirty="0">
                <a:latin typeface="Times New Roman"/>
                <a:cs typeface="Times New Roman"/>
              </a:rPr>
              <a:t>must </a:t>
            </a:r>
            <a:r>
              <a:rPr sz="2800" spc="-5" dirty="0">
                <a:latin typeface="Times New Roman"/>
                <a:cs typeface="Times New Roman"/>
              </a:rPr>
              <a:t>understand:</a:t>
            </a:r>
            <a:endParaRPr sz="2800" dirty="0">
              <a:latin typeface="Times New Roman"/>
              <a:cs typeface="Times New Roman"/>
            </a:endParaRPr>
          </a:p>
          <a:p>
            <a:pPr marL="676910" indent="-568960">
              <a:lnSpc>
                <a:spcPct val="100000"/>
              </a:lnSpc>
              <a:spcBef>
                <a:spcPts val="1675"/>
              </a:spcBef>
              <a:buFont typeface="MS UI Gothic"/>
              <a:buChar char="▪"/>
              <a:tabLst>
                <a:tab pos="676910" algn="l"/>
                <a:tab pos="677545" algn="l"/>
              </a:tabLst>
            </a:pPr>
            <a:r>
              <a:rPr sz="2600" dirty="0">
                <a:solidFill>
                  <a:srgbClr val="650065"/>
                </a:solidFill>
                <a:latin typeface="Times New Roman"/>
                <a:cs typeface="Times New Roman"/>
              </a:rPr>
              <a:t>Scope of </a:t>
            </a:r>
            <a:r>
              <a:rPr sz="2600" spc="-5" dirty="0">
                <a:solidFill>
                  <a:srgbClr val="650065"/>
                </a:solidFill>
                <a:latin typeface="Times New Roman"/>
                <a:cs typeface="Times New Roman"/>
              </a:rPr>
              <a:t>work </a:t>
            </a:r>
            <a:r>
              <a:rPr sz="2600" spc="-10" dirty="0">
                <a:solidFill>
                  <a:srgbClr val="650065"/>
                </a:solidFill>
                <a:latin typeface="Times New Roman"/>
                <a:cs typeface="Times New Roman"/>
              </a:rPr>
              <a:t>to </a:t>
            </a:r>
            <a:r>
              <a:rPr sz="2600" dirty="0">
                <a:solidFill>
                  <a:srgbClr val="650065"/>
                </a:solidFill>
                <a:latin typeface="Times New Roman"/>
                <a:cs typeface="Times New Roman"/>
              </a:rPr>
              <a:t>be</a:t>
            </a:r>
            <a:r>
              <a:rPr sz="2600" spc="-40" dirty="0">
                <a:solidFill>
                  <a:srgbClr val="650065"/>
                </a:solidFill>
                <a:latin typeface="Times New Roman"/>
                <a:cs typeface="Times New Roman"/>
              </a:rPr>
              <a:t> </a:t>
            </a:r>
            <a:r>
              <a:rPr sz="2600" spc="-5" dirty="0">
                <a:solidFill>
                  <a:srgbClr val="650065"/>
                </a:solidFill>
                <a:latin typeface="Times New Roman"/>
                <a:cs typeface="Times New Roman"/>
              </a:rPr>
              <a:t>done</a:t>
            </a:r>
            <a:endParaRPr sz="2600" dirty="0">
              <a:latin typeface="Times New Roman"/>
              <a:cs typeface="Times New Roman"/>
            </a:endParaRPr>
          </a:p>
          <a:p>
            <a:pPr marL="676910" indent="-568960">
              <a:lnSpc>
                <a:spcPct val="100000"/>
              </a:lnSpc>
              <a:spcBef>
                <a:spcPts val="1585"/>
              </a:spcBef>
              <a:buFont typeface="MS UI Gothic"/>
              <a:buChar char="▪"/>
              <a:tabLst>
                <a:tab pos="676910" algn="l"/>
                <a:tab pos="677545" algn="l"/>
              </a:tabLst>
            </a:pPr>
            <a:r>
              <a:rPr sz="2600" dirty="0">
                <a:solidFill>
                  <a:srgbClr val="CC6500"/>
                </a:solidFill>
                <a:latin typeface="Times New Roman"/>
                <a:cs typeface="Times New Roman"/>
              </a:rPr>
              <a:t>The </a:t>
            </a:r>
            <a:r>
              <a:rPr sz="2600" spc="-5" dirty="0">
                <a:solidFill>
                  <a:srgbClr val="CC6500"/>
                </a:solidFill>
                <a:latin typeface="Times New Roman"/>
                <a:cs typeface="Times New Roman"/>
              </a:rPr>
              <a:t>risk to </a:t>
            </a:r>
            <a:r>
              <a:rPr sz="2600" dirty="0">
                <a:solidFill>
                  <a:srgbClr val="CC6500"/>
                </a:solidFill>
                <a:latin typeface="Times New Roman"/>
                <a:cs typeface="Times New Roman"/>
              </a:rPr>
              <a:t>be</a:t>
            </a:r>
            <a:r>
              <a:rPr sz="2600" spc="-70" dirty="0">
                <a:solidFill>
                  <a:srgbClr val="CC6500"/>
                </a:solidFill>
                <a:latin typeface="Times New Roman"/>
                <a:cs typeface="Times New Roman"/>
              </a:rPr>
              <a:t> </a:t>
            </a:r>
            <a:r>
              <a:rPr sz="2600" spc="-5" dirty="0">
                <a:solidFill>
                  <a:srgbClr val="CC6500"/>
                </a:solidFill>
                <a:latin typeface="Times New Roman"/>
                <a:cs typeface="Times New Roman"/>
              </a:rPr>
              <a:t>incurred</a:t>
            </a:r>
            <a:endParaRPr sz="2600" dirty="0">
              <a:latin typeface="Times New Roman"/>
              <a:cs typeface="Times New Roman"/>
            </a:endParaRPr>
          </a:p>
          <a:p>
            <a:pPr marL="676910" indent="-568960">
              <a:lnSpc>
                <a:spcPct val="100000"/>
              </a:lnSpc>
              <a:spcBef>
                <a:spcPts val="1560"/>
              </a:spcBef>
              <a:buFont typeface="MS UI Gothic"/>
              <a:buChar char="▪"/>
              <a:tabLst>
                <a:tab pos="676910" algn="l"/>
                <a:tab pos="677545" algn="l"/>
              </a:tabLst>
            </a:pPr>
            <a:r>
              <a:rPr sz="2600" dirty="0">
                <a:latin typeface="Times New Roman"/>
                <a:cs typeface="Times New Roman"/>
              </a:rPr>
              <a:t>The </a:t>
            </a:r>
            <a:r>
              <a:rPr sz="2600" spc="-5" dirty="0">
                <a:latin typeface="Times New Roman"/>
                <a:cs typeface="Times New Roman"/>
              </a:rPr>
              <a:t>resources</a:t>
            </a:r>
            <a:r>
              <a:rPr sz="2600" spc="-85" dirty="0">
                <a:latin typeface="Times New Roman"/>
                <a:cs typeface="Times New Roman"/>
              </a:rPr>
              <a:t> </a:t>
            </a:r>
            <a:r>
              <a:rPr sz="2600" spc="-5" dirty="0">
                <a:latin typeface="Times New Roman"/>
                <a:cs typeface="Times New Roman"/>
              </a:rPr>
              <a:t>required</a:t>
            </a:r>
            <a:endParaRPr sz="2600" dirty="0">
              <a:latin typeface="Times New Roman"/>
              <a:cs typeface="Times New Roman"/>
            </a:endParaRPr>
          </a:p>
          <a:p>
            <a:pPr marL="676910" indent="-568960">
              <a:lnSpc>
                <a:spcPct val="100000"/>
              </a:lnSpc>
              <a:spcBef>
                <a:spcPts val="1570"/>
              </a:spcBef>
              <a:buFont typeface="MS UI Gothic"/>
              <a:buChar char="▪"/>
              <a:tabLst>
                <a:tab pos="676910" algn="l"/>
                <a:tab pos="677545" algn="l"/>
              </a:tabLst>
            </a:pPr>
            <a:r>
              <a:rPr sz="2600" dirty="0">
                <a:solidFill>
                  <a:srgbClr val="326500"/>
                </a:solidFill>
                <a:latin typeface="Times New Roman"/>
                <a:cs typeface="Times New Roman"/>
              </a:rPr>
              <a:t>The </a:t>
            </a:r>
            <a:r>
              <a:rPr sz="2600" spc="-5" dirty="0">
                <a:solidFill>
                  <a:srgbClr val="326500"/>
                </a:solidFill>
                <a:latin typeface="Times New Roman"/>
                <a:cs typeface="Times New Roman"/>
              </a:rPr>
              <a:t>task to </a:t>
            </a:r>
            <a:r>
              <a:rPr sz="2600" dirty="0">
                <a:solidFill>
                  <a:srgbClr val="326500"/>
                </a:solidFill>
                <a:latin typeface="Times New Roman"/>
                <a:cs typeface="Times New Roman"/>
              </a:rPr>
              <a:t>be</a:t>
            </a:r>
            <a:r>
              <a:rPr sz="2600" spc="-15" dirty="0">
                <a:solidFill>
                  <a:srgbClr val="326500"/>
                </a:solidFill>
                <a:latin typeface="Times New Roman"/>
                <a:cs typeface="Times New Roman"/>
              </a:rPr>
              <a:t> </a:t>
            </a:r>
            <a:r>
              <a:rPr sz="2600" spc="-5" dirty="0">
                <a:solidFill>
                  <a:srgbClr val="326500"/>
                </a:solidFill>
                <a:latin typeface="Times New Roman"/>
                <a:cs typeface="Times New Roman"/>
              </a:rPr>
              <a:t>accomplished</a:t>
            </a:r>
            <a:endParaRPr sz="2600" dirty="0">
              <a:latin typeface="Times New Roman"/>
              <a:cs typeface="Times New Roman"/>
            </a:endParaRPr>
          </a:p>
          <a:p>
            <a:pPr marL="676910" indent="-568960">
              <a:lnSpc>
                <a:spcPct val="100000"/>
              </a:lnSpc>
              <a:spcBef>
                <a:spcPts val="1335"/>
              </a:spcBef>
              <a:buFont typeface="MS UI Gothic"/>
              <a:buChar char="▪"/>
              <a:tabLst>
                <a:tab pos="676910" algn="l"/>
                <a:tab pos="677545" algn="l"/>
              </a:tabLst>
            </a:pPr>
            <a:r>
              <a:rPr sz="2600" dirty="0">
                <a:solidFill>
                  <a:srgbClr val="650065"/>
                </a:solidFill>
                <a:latin typeface="Times New Roman"/>
                <a:cs typeface="Times New Roman"/>
              </a:rPr>
              <a:t>The cost </a:t>
            </a:r>
            <a:r>
              <a:rPr sz="2600" spc="-5" dirty="0">
                <a:solidFill>
                  <a:srgbClr val="650065"/>
                </a:solidFill>
                <a:latin typeface="Times New Roman"/>
                <a:cs typeface="Times New Roman"/>
              </a:rPr>
              <a:t>to </a:t>
            </a:r>
            <a:r>
              <a:rPr sz="2600" dirty="0">
                <a:solidFill>
                  <a:srgbClr val="650065"/>
                </a:solidFill>
                <a:latin typeface="Times New Roman"/>
                <a:cs typeface="Times New Roman"/>
              </a:rPr>
              <a:t>be</a:t>
            </a:r>
            <a:r>
              <a:rPr sz="2600" spc="-35" dirty="0">
                <a:solidFill>
                  <a:srgbClr val="650065"/>
                </a:solidFill>
                <a:latin typeface="Times New Roman"/>
                <a:cs typeface="Times New Roman"/>
              </a:rPr>
              <a:t> </a:t>
            </a:r>
            <a:r>
              <a:rPr sz="2600" spc="-5" dirty="0">
                <a:solidFill>
                  <a:srgbClr val="650065"/>
                </a:solidFill>
                <a:latin typeface="Times New Roman"/>
                <a:cs typeface="Times New Roman"/>
              </a:rPr>
              <a:t>expended</a:t>
            </a:r>
            <a:endParaRPr sz="2600" dirty="0">
              <a:latin typeface="Times New Roman"/>
              <a:cs typeface="Times New Roman"/>
            </a:endParaRPr>
          </a:p>
          <a:p>
            <a:pPr marL="676910" indent="-568960">
              <a:lnSpc>
                <a:spcPct val="100000"/>
              </a:lnSpc>
              <a:spcBef>
                <a:spcPts val="1800"/>
              </a:spcBef>
              <a:buFont typeface="MS UI Gothic"/>
              <a:buChar char="▪"/>
              <a:tabLst>
                <a:tab pos="676910" algn="l"/>
                <a:tab pos="677545" algn="l"/>
              </a:tabLst>
            </a:pPr>
            <a:r>
              <a:rPr sz="2600" dirty="0">
                <a:solidFill>
                  <a:srgbClr val="323299"/>
                </a:solidFill>
                <a:latin typeface="Times New Roman"/>
                <a:cs typeface="Times New Roman"/>
              </a:rPr>
              <a:t>The </a:t>
            </a:r>
            <a:r>
              <a:rPr sz="2600" spc="-5" dirty="0">
                <a:solidFill>
                  <a:srgbClr val="323299"/>
                </a:solidFill>
                <a:latin typeface="Times New Roman"/>
                <a:cs typeface="Times New Roman"/>
              </a:rPr>
              <a:t>schedule to </a:t>
            </a:r>
            <a:r>
              <a:rPr sz="2600" dirty="0">
                <a:solidFill>
                  <a:srgbClr val="323299"/>
                </a:solidFill>
                <a:latin typeface="Times New Roman"/>
                <a:cs typeface="Times New Roman"/>
              </a:rPr>
              <a:t>be</a:t>
            </a:r>
            <a:r>
              <a:rPr sz="2600" spc="-25" dirty="0">
                <a:solidFill>
                  <a:srgbClr val="323299"/>
                </a:solidFill>
                <a:latin typeface="Times New Roman"/>
                <a:cs typeface="Times New Roman"/>
              </a:rPr>
              <a:t> </a:t>
            </a:r>
            <a:r>
              <a:rPr sz="2600" spc="-5" dirty="0">
                <a:solidFill>
                  <a:srgbClr val="323299"/>
                </a:solidFill>
                <a:latin typeface="Times New Roman"/>
                <a:cs typeface="Times New Roman"/>
              </a:rPr>
              <a:t>followed</a:t>
            </a:r>
            <a:endParaRPr sz="2600" dirty="0">
              <a:latin typeface="Times New Roman"/>
              <a:cs typeface="Times New Roman"/>
            </a:endParaRPr>
          </a:p>
        </p:txBody>
      </p:sp>
      <p:sp>
        <p:nvSpPr>
          <p:cNvPr id="5" name="object 5"/>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16</a:t>
            </a:fld>
            <a:endParaRPr sz="1400" dirty="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160</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Types</a:t>
            </a:r>
          </a:p>
        </p:txBody>
      </p:sp>
      <p:sp>
        <p:nvSpPr>
          <p:cNvPr id="5" name="object 11">
            <a:extLst>
              <a:ext uri="{FF2B5EF4-FFF2-40B4-BE49-F238E27FC236}">
                <a16:creationId xmlns:a16="http://schemas.microsoft.com/office/drawing/2014/main" id="{3797B7CD-D3FC-4F08-BE50-FDB38FC9BDAC}"/>
              </a:ext>
            </a:extLst>
          </p:cNvPr>
          <p:cNvSpPr txBox="1"/>
          <p:nvPr/>
        </p:nvSpPr>
        <p:spPr>
          <a:xfrm>
            <a:off x="232251" y="2116040"/>
            <a:ext cx="5244351" cy="5335756"/>
          </a:xfrm>
          <a:prstGeom prst="rect">
            <a:avLst/>
          </a:prstGeom>
        </p:spPr>
        <p:txBody>
          <a:bodyPr vert="horz" wrap="square" lIns="0" tIns="53785" rIns="0" bIns="0" rtlCol="0">
            <a:spAutoFit/>
          </a:bodyPr>
          <a:lstStyle/>
          <a:p>
            <a:pPr marL="96044" indent="-96044" algn="just" defTabSz="1005840" eaLnBrk="0" fontAlgn="base" hangingPunct="0">
              <a:spcBef>
                <a:spcPts val="424"/>
              </a:spcBef>
              <a:spcAft>
                <a:spcPct val="0"/>
              </a:spcAft>
              <a:defRPr/>
            </a:pPr>
            <a:r>
              <a:rPr lang="en-US" sz="2640" spc="-6" dirty="0">
                <a:solidFill>
                  <a:srgbClr val="000000"/>
                </a:solidFill>
                <a:latin typeface="Book Antiqua" panose="02040602050305030304" pitchFamily="18" charset="0"/>
              </a:rPr>
              <a:t>Different models of Cocomo have been proposed to predict the cost estimation at different levels, based on the amount of accuracy and correctness required. All of these models can be applied to a variety of projects, whose characteristics determine the value of constant to be used in subsequent calculations. These characteristics pertaining to different system types are mentioned here.</a:t>
            </a:r>
          </a:p>
        </p:txBody>
      </p:sp>
      <p:pic>
        <p:nvPicPr>
          <p:cNvPr id="4" name="Picture 3">
            <a:extLst>
              <a:ext uri="{FF2B5EF4-FFF2-40B4-BE49-F238E27FC236}">
                <a16:creationId xmlns:a16="http://schemas.microsoft.com/office/drawing/2014/main" id="{B42BC51E-6F16-44A9-AA0B-C49CB3318099}"/>
              </a:ext>
            </a:extLst>
          </p:cNvPr>
          <p:cNvPicPr>
            <a:picLocks noChangeAspect="1"/>
          </p:cNvPicPr>
          <p:nvPr/>
        </p:nvPicPr>
        <p:blipFill rotWithShape="1">
          <a:blip r:embed="rId3"/>
          <a:srcRect l="38334" t="39630" r="30833" b="32222"/>
          <a:stretch/>
        </p:blipFill>
        <p:spPr>
          <a:xfrm>
            <a:off x="5699760" y="2628900"/>
            <a:ext cx="4274820" cy="3352800"/>
          </a:xfrm>
          <a:prstGeom prst="rect">
            <a:avLst/>
          </a:prstGeom>
        </p:spPr>
      </p:pic>
    </p:spTree>
    <p:custDataLst>
      <p:tags r:id="rId1"/>
    </p:custDataLst>
    <p:extLst>
      <p:ext uri="{BB962C8B-B14F-4D97-AF65-F5344CB8AC3E}">
        <p14:creationId xmlns:p14="http://schemas.microsoft.com/office/powerpoint/2010/main" val="73447295"/>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161</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Types</a:t>
            </a:r>
          </a:p>
        </p:txBody>
      </p:sp>
      <p:sp>
        <p:nvSpPr>
          <p:cNvPr id="5" name="object 11">
            <a:extLst>
              <a:ext uri="{FF2B5EF4-FFF2-40B4-BE49-F238E27FC236}">
                <a16:creationId xmlns:a16="http://schemas.microsoft.com/office/drawing/2014/main" id="{3797B7CD-D3FC-4F08-BE50-FDB38FC9BDAC}"/>
              </a:ext>
            </a:extLst>
          </p:cNvPr>
          <p:cNvSpPr txBox="1"/>
          <p:nvPr/>
        </p:nvSpPr>
        <p:spPr>
          <a:xfrm>
            <a:off x="232251" y="2116040"/>
            <a:ext cx="9407049" cy="4609403"/>
          </a:xfrm>
          <a:prstGeom prst="rect">
            <a:avLst/>
          </a:prstGeom>
        </p:spPr>
        <p:txBody>
          <a:bodyPr vert="horz" wrap="square" lIns="0" tIns="53785" rIns="0" bIns="0" rtlCol="0">
            <a:spAutoFit/>
          </a:bodyPr>
          <a:lstStyle/>
          <a:p>
            <a:pPr marL="96044" indent="-96044" algn="just" defTabSz="1005840" eaLnBrk="0" fontAlgn="base" hangingPunct="0">
              <a:spcBef>
                <a:spcPts val="424"/>
              </a:spcBef>
              <a:spcAft>
                <a:spcPct val="0"/>
              </a:spcAft>
              <a:defRPr/>
            </a:pPr>
            <a:r>
              <a:rPr lang="en-US" sz="2200" b="1" spc="-6" dirty="0">
                <a:solidFill>
                  <a:srgbClr val="FF0000"/>
                </a:solidFill>
                <a:latin typeface="Book Antiqua" panose="02040602050305030304" pitchFamily="18" charset="0"/>
              </a:rPr>
              <a:t>Boehm’s definition of organic, semidetached, and embedded systems:</a:t>
            </a: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Organic</a:t>
            </a:r>
            <a:r>
              <a:rPr lang="en-US" sz="2200" spc="-6" dirty="0">
                <a:solidFill>
                  <a:srgbClr val="000000"/>
                </a:solidFill>
                <a:latin typeface="Book Antiqua" panose="02040602050305030304" pitchFamily="18" charset="0"/>
              </a:rPr>
              <a:t> – A software project is said to be an organic type if the team size required is adequately small, the problem is well understood and has been solved in the past and also the team members have a nominal experience regarding the problem.</a:t>
            </a:r>
          </a:p>
          <a:p>
            <a:pPr marL="96044" indent="-96044" algn="just" defTabSz="1005840" eaLnBrk="0" fontAlgn="base" hangingPunct="0">
              <a:spcBef>
                <a:spcPts val="424"/>
              </a:spcBef>
              <a:spcAft>
                <a:spcPct val="0"/>
              </a:spcAft>
              <a:defRPr/>
            </a:pPr>
            <a:endParaRPr lang="en-US" sz="2200" spc="-6" dirty="0">
              <a:solidFill>
                <a:srgbClr val="000000"/>
              </a:solidFill>
              <a:latin typeface="Book Antiqua" panose="02040602050305030304" pitchFamily="18" charset="0"/>
            </a:endParaRPr>
          </a:p>
          <a:p>
            <a:pPr marL="96044" indent="-96044" algn="just">
              <a:spcBef>
                <a:spcPts val="424"/>
              </a:spcBef>
            </a:pPr>
            <a:r>
              <a:rPr lang="en-US" sz="2200" b="1" spc="-6" dirty="0">
                <a:solidFill>
                  <a:srgbClr val="000000"/>
                </a:solidFill>
                <a:latin typeface="Book Antiqua" panose="02040602050305030304" pitchFamily="18" charset="0"/>
              </a:rPr>
              <a:t>Semi-detached</a:t>
            </a:r>
            <a:r>
              <a:rPr lang="en-US" sz="2200" b="1" dirty="0">
                <a:solidFill>
                  <a:srgbClr val="40424E"/>
                </a:solidFill>
                <a:latin typeface="urw-din"/>
              </a:rPr>
              <a:t> –</a:t>
            </a:r>
            <a:r>
              <a:rPr lang="en-US" sz="2200" dirty="0">
                <a:solidFill>
                  <a:srgbClr val="40424E"/>
                </a:solidFill>
                <a:latin typeface="urw-din"/>
              </a:rPr>
              <a:t> </a:t>
            </a:r>
            <a:r>
              <a:rPr lang="en-US" sz="2200" spc="-6" dirty="0">
                <a:solidFill>
                  <a:srgbClr val="000000"/>
                </a:solidFill>
                <a:latin typeface="Book Antiqua" panose="02040602050305030304" pitchFamily="18" charset="0"/>
              </a:rPr>
              <a:t>A software project is said to be a Semi-detached type if the vital characteristics such as team-size, experience, knowledge of the various programming environment lie in between that of organic and Embedded. The projects classified as Semi-Detached are comparatively less familiar and difficult to develop compared to the organic ones and require more experience and better guidance and creativity. </a:t>
            </a:r>
            <a:r>
              <a:rPr lang="en-US" sz="2200" spc="-6" dirty="0" err="1">
                <a:solidFill>
                  <a:srgbClr val="000000"/>
                </a:solidFill>
                <a:latin typeface="Book Antiqua" panose="02040602050305030304" pitchFamily="18" charset="0"/>
              </a:rPr>
              <a:t>Eg</a:t>
            </a:r>
            <a:r>
              <a:rPr lang="en-US" sz="2200" spc="-6" dirty="0">
                <a:solidFill>
                  <a:srgbClr val="000000"/>
                </a:solidFill>
                <a:latin typeface="Book Antiqua" panose="02040602050305030304" pitchFamily="18" charset="0"/>
              </a:rPr>
              <a:t>: Compilers or different Embedded Systems can be considered of Semi-Detached type.</a:t>
            </a:r>
          </a:p>
        </p:txBody>
      </p:sp>
    </p:spTree>
    <p:custDataLst>
      <p:tags r:id="rId1"/>
    </p:custDataLst>
    <p:extLst>
      <p:ext uri="{BB962C8B-B14F-4D97-AF65-F5344CB8AC3E}">
        <p14:creationId xmlns:p14="http://schemas.microsoft.com/office/powerpoint/2010/main" val="892365631"/>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162</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Types</a:t>
            </a:r>
          </a:p>
        </p:txBody>
      </p:sp>
      <p:sp>
        <p:nvSpPr>
          <p:cNvPr id="5" name="object 11">
            <a:extLst>
              <a:ext uri="{FF2B5EF4-FFF2-40B4-BE49-F238E27FC236}">
                <a16:creationId xmlns:a16="http://schemas.microsoft.com/office/drawing/2014/main" id="{3797B7CD-D3FC-4F08-BE50-FDB38FC9BDAC}"/>
              </a:ext>
            </a:extLst>
          </p:cNvPr>
          <p:cNvSpPr txBox="1"/>
          <p:nvPr/>
        </p:nvSpPr>
        <p:spPr>
          <a:xfrm>
            <a:off x="325676" y="2209800"/>
            <a:ext cx="9407049" cy="2865336"/>
          </a:xfrm>
          <a:prstGeom prst="rect">
            <a:avLst/>
          </a:prstGeom>
        </p:spPr>
        <p:txBody>
          <a:bodyPr vert="horz" wrap="square" lIns="0" tIns="53785" rIns="0" bIns="0" rtlCol="0">
            <a:spAutoFit/>
          </a:bodyPr>
          <a:lstStyle/>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Embedded – </a:t>
            </a:r>
            <a:r>
              <a:rPr lang="en-US" sz="2200" spc="-6" dirty="0">
                <a:solidFill>
                  <a:srgbClr val="000000"/>
                </a:solidFill>
                <a:latin typeface="Book Antiqua" panose="02040602050305030304" pitchFamily="18" charset="0"/>
              </a:rPr>
              <a:t>A software project with requiring the highest level of complexity, creativity, and experience requirement fall under this category. Such software requires a larger team size than the other two models and also the developers need to be sufficiently experienced and creative to develop such complex models.</a:t>
            </a:r>
          </a:p>
          <a:p>
            <a:pPr marL="96044" indent="-96044" algn="just" defTabSz="1005840" eaLnBrk="0" fontAlgn="base" hangingPunct="0">
              <a:spcBef>
                <a:spcPts val="424"/>
              </a:spcBef>
              <a:spcAft>
                <a:spcPct val="0"/>
              </a:spcAft>
              <a:defRPr/>
            </a:pPr>
            <a:endParaRPr lang="en-US" sz="2200" spc="-6" dirty="0">
              <a:solidFill>
                <a:srgbClr val="000000"/>
              </a:solidFill>
              <a:latin typeface="Book Antiqua" panose="02040602050305030304" pitchFamily="18" charset="0"/>
            </a:endParaRP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NOTE: All the above system types utilize different values of the constants used in Effort Calculations.</a:t>
            </a:r>
            <a:endParaRPr lang="en-US" sz="2200" spc="-6"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2787259741"/>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03F6BD-1673-446C-AD68-12AFCDABF826}"/>
              </a:ext>
            </a:extLst>
          </p:cNvPr>
          <p:cNvSpPr>
            <a:spLocks noGrp="1"/>
          </p:cNvSpPr>
          <p:nvPr>
            <p:ph type="sldNum" sz="quarter" idx="10"/>
          </p:nvPr>
        </p:nvSpPr>
        <p:spPr/>
        <p:txBody>
          <a:bodyPr/>
          <a:lstStyle/>
          <a:p>
            <a:pPr>
              <a:defRPr/>
            </a:pPr>
            <a:fld id="{0314B9FC-F7FA-4A5F-A68B-9084E75933A3}" type="slidenum">
              <a:rPr lang="en-US" altLang="en-US" smtClean="0"/>
              <a:pPr>
                <a:defRPr/>
              </a:pPr>
              <a:t>163</a:t>
            </a:fld>
            <a:endParaRPr lang="en-US" altLang="en-US" dirty="0"/>
          </a:p>
        </p:txBody>
      </p:sp>
      <p:pic>
        <p:nvPicPr>
          <p:cNvPr id="5" name="Picture 4">
            <a:extLst>
              <a:ext uri="{FF2B5EF4-FFF2-40B4-BE49-F238E27FC236}">
                <a16:creationId xmlns:a16="http://schemas.microsoft.com/office/drawing/2014/main" id="{90C98FBF-EFC4-473C-9E87-52C1510CA055}"/>
              </a:ext>
            </a:extLst>
          </p:cNvPr>
          <p:cNvPicPr>
            <a:picLocks noChangeAspect="1"/>
          </p:cNvPicPr>
          <p:nvPr/>
        </p:nvPicPr>
        <p:blipFill>
          <a:blip r:embed="rId2"/>
          <a:stretch>
            <a:fillRect/>
          </a:stretch>
        </p:blipFill>
        <p:spPr>
          <a:xfrm>
            <a:off x="216192" y="1455420"/>
            <a:ext cx="9609958" cy="5311295"/>
          </a:xfrm>
          <a:prstGeom prst="rect">
            <a:avLst/>
          </a:prstGeom>
        </p:spPr>
      </p:pic>
    </p:spTree>
    <p:extLst>
      <p:ext uri="{BB962C8B-B14F-4D97-AF65-F5344CB8AC3E}">
        <p14:creationId xmlns:p14="http://schemas.microsoft.com/office/powerpoint/2010/main" val="1911637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164</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Types</a:t>
            </a:r>
          </a:p>
        </p:txBody>
      </p:sp>
      <p:sp>
        <p:nvSpPr>
          <p:cNvPr id="5" name="object 11">
            <a:extLst>
              <a:ext uri="{FF2B5EF4-FFF2-40B4-BE49-F238E27FC236}">
                <a16:creationId xmlns:a16="http://schemas.microsoft.com/office/drawing/2014/main" id="{3797B7CD-D3FC-4F08-BE50-FDB38FC9BDAC}"/>
              </a:ext>
            </a:extLst>
          </p:cNvPr>
          <p:cNvSpPr txBox="1"/>
          <p:nvPr/>
        </p:nvSpPr>
        <p:spPr>
          <a:xfrm>
            <a:off x="325676" y="2209800"/>
            <a:ext cx="9407049" cy="5050550"/>
          </a:xfrm>
          <a:prstGeom prst="rect">
            <a:avLst/>
          </a:prstGeom>
        </p:spPr>
        <p:txBody>
          <a:bodyPr vert="horz" wrap="square" lIns="0" tIns="53785" rIns="0" bIns="0" rtlCol="0">
            <a:spAutoFit/>
          </a:bodyPr>
          <a:lstStyle/>
          <a:p>
            <a:pPr marL="96044" indent="-96044" algn="just" defTabSz="1005840" eaLnBrk="0" fontAlgn="base" hangingPunct="0">
              <a:spcBef>
                <a:spcPts val="424"/>
              </a:spcBef>
              <a:spcAft>
                <a:spcPct val="0"/>
              </a:spcAft>
              <a:defRPr/>
            </a:pPr>
            <a:r>
              <a:rPr lang="en-US" sz="2200" spc="-6" dirty="0">
                <a:solidFill>
                  <a:srgbClr val="000000"/>
                </a:solidFill>
                <a:latin typeface="Book Antiqua" panose="02040602050305030304" pitchFamily="18" charset="0"/>
              </a:rPr>
              <a:t>COCOMO consists of a hierarchy of three increasingly detailed and accurate forms. Any of the three forms can be adopted according to our requirements. These are types of COCOMO model:</a:t>
            </a: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Basic COCOMO Model</a:t>
            </a: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Intermediate COCOMO Model</a:t>
            </a: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Detailed COCOMO Model</a:t>
            </a:r>
          </a:p>
          <a:p>
            <a:pPr marL="96044" indent="-96044" algn="just" defTabSz="1005840" eaLnBrk="0" fontAlgn="base" hangingPunct="0">
              <a:spcBef>
                <a:spcPts val="424"/>
              </a:spcBef>
              <a:spcAft>
                <a:spcPct val="0"/>
              </a:spcAft>
              <a:defRPr/>
            </a:pPr>
            <a:r>
              <a:rPr lang="en-US" sz="2200" spc="-6" dirty="0">
                <a:solidFill>
                  <a:srgbClr val="000000"/>
                </a:solidFill>
                <a:latin typeface="Book Antiqua" panose="02040602050305030304" pitchFamily="18" charset="0"/>
              </a:rPr>
              <a:t>The first level, Basic COCOMO can be used for quick and slightly rough calculations of Software Costs. Its accuracy is somewhat restricted due to the absence of sufficient factor considerations.</a:t>
            </a:r>
          </a:p>
          <a:p>
            <a:pPr marL="96044" indent="-96044" algn="just" defTabSz="1005840" eaLnBrk="0" fontAlgn="base" hangingPunct="0">
              <a:spcBef>
                <a:spcPts val="424"/>
              </a:spcBef>
              <a:spcAft>
                <a:spcPct val="0"/>
              </a:spcAft>
              <a:defRPr/>
            </a:pPr>
            <a:r>
              <a:rPr lang="en-US" sz="2200" spc="-6" dirty="0">
                <a:solidFill>
                  <a:srgbClr val="000000"/>
                </a:solidFill>
                <a:latin typeface="Book Antiqua" panose="02040602050305030304" pitchFamily="18" charset="0"/>
              </a:rPr>
              <a:t>Intermediate COCOMO takes these Cost Drivers into account and Detailed COCOMO additionally accounts for the influence of individual project phases, i.e. in case of Detailed it accounts for both these cost drivers and also calculations are performed phase wise henceforth producing a more accurate result. These two models are further discussed below.</a:t>
            </a:r>
          </a:p>
        </p:txBody>
      </p:sp>
    </p:spTree>
    <p:custDataLst>
      <p:tags r:id="rId1"/>
    </p:custDataLst>
    <p:extLst>
      <p:ext uri="{BB962C8B-B14F-4D97-AF65-F5344CB8AC3E}">
        <p14:creationId xmlns:p14="http://schemas.microsoft.com/office/powerpoint/2010/main" val="2257553655"/>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165</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BASIC COCOMO MODEL</a:t>
            </a:r>
          </a:p>
        </p:txBody>
      </p:sp>
      <p:pic>
        <p:nvPicPr>
          <p:cNvPr id="8" name="Picture 7">
            <a:extLst>
              <a:ext uri="{FF2B5EF4-FFF2-40B4-BE49-F238E27FC236}">
                <a16:creationId xmlns:a16="http://schemas.microsoft.com/office/drawing/2014/main" id="{5D0AEAB3-4D3A-4B07-8E5C-C9C98E2D3220}"/>
              </a:ext>
            </a:extLst>
          </p:cNvPr>
          <p:cNvPicPr>
            <a:picLocks noChangeAspect="1"/>
          </p:cNvPicPr>
          <p:nvPr/>
        </p:nvPicPr>
        <p:blipFill rotWithShape="1">
          <a:blip r:embed="rId3"/>
          <a:srcRect l="10000" t="32222" r="56667" b="38148"/>
          <a:stretch/>
        </p:blipFill>
        <p:spPr>
          <a:xfrm>
            <a:off x="335280" y="2209800"/>
            <a:ext cx="4610100" cy="1929759"/>
          </a:xfrm>
          <a:prstGeom prst="rect">
            <a:avLst/>
          </a:prstGeom>
        </p:spPr>
      </p:pic>
      <p:sp>
        <p:nvSpPr>
          <p:cNvPr id="10" name="TextBox 9">
            <a:extLst>
              <a:ext uri="{FF2B5EF4-FFF2-40B4-BE49-F238E27FC236}">
                <a16:creationId xmlns:a16="http://schemas.microsoft.com/office/drawing/2014/main" id="{5072E342-B0C9-425E-8F95-C910030E1CF9}"/>
              </a:ext>
            </a:extLst>
          </p:cNvPr>
          <p:cNvSpPr txBox="1"/>
          <p:nvPr/>
        </p:nvSpPr>
        <p:spPr>
          <a:xfrm>
            <a:off x="5124997" y="2209800"/>
            <a:ext cx="4610100" cy="1920526"/>
          </a:xfrm>
          <a:prstGeom prst="rect">
            <a:avLst/>
          </a:prstGeom>
          <a:noFill/>
        </p:spPr>
        <p:txBody>
          <a:bodyPr wrap="square">
            <a:spAutoFit/>
          </a:bodyPr>
          <a:lstStyle/>
          <a:p>
            <a:pPr algn="just"/>
            <a:r>
              <a:rPr lang="en-US" sz="1980" dirty="0">
                <a:solidFill>
                  <a:srgbClr val="40424E"/>
                </a:solidFill>
                <a:latin typeface="Book Antiqua" panose="02040602050305030304" pitchFamily="18" charset="0"/>
              </a:rPr>
              <a:t>These formula are used for the cost estimation of for the basic COCOMO model, and also is used in the subsequent models. The constant values a, b, c and d for the Basic Model for the different categories of system:</a:t>
            </a:r>
            <a:endParaRPr lang="en-IN" sz="1980" dirty="0">
              <a:latin typeface="Book Antiqua" panose="02040602050305030304" pitchFamily="18" charset="0"/>
            </a:endParaRPr>
          </a:p>
        </p:txBody>
      </p:sp>
      <p:graphicFrame>
        <p:nvGraphicFramePr>
          <p:cNvPr id="11" name="Table 10">
            <a:extLst>
              <a:ext uri="{FF2B5EF4-FFF2-40B4-BE49-F238E27FC236}">
                <a16:creationId xmlns:a16="http://schemas.microsoft.com/office/drawing/2014/main" id="{F3FF77DB-3B3C-4532-86F4-4845BC622972}"/>
              </a:ext>
            </a:extLst>
          </p:cNvPr>
          <p:cNvGraphicFramePr>
            <a:graphicFrameLocks noGrp="1"/>
          </p:cNvGraphicFramePr>
          <p:nvPr/>
        </p:nvGraphicFramePr>
        <p:xfrm>
          <a:off x="2346960" y="4493447"/>
          <a:ext cx="6130840" cy="2618740"/>
        </p:xfrm>
        <a:graphic>
          <a:graphicData uri="http://schemas.openxmlformats.org/drawingml/2006/table">
            <a:tbl>
              <a:tblPr/>
              <a:tblGrid>
                <a:gridCol w="1226168">
                  <a:extLst>
                    <a:ext uri="{9D8B030D-6E8A-4147-A177-3AD203B41FA5}">
                      <a16:colId xmlns:a16="http://schemas.microsoft.com/office/drawing/2014/main" val="863306211"/>
                    </a:ext>
                  </a:extLst>
                </a:gridCol>
                <a:gridCol w="1226168">
                  <a:extLst>
                    <a:ext uri="{9D8B030D-6E8A-4147-A177-3AD203B41FA5}">
                      <a16:colId xmlns:a16="http://schemas.microsoft.com/office/drawing/2014/main" val="617468978"/>
                    </a:ext>
                  </a:extLst>
                </a:gridCol>
                <a:gridCol w="1226168">
                  <a:extLst>
                    <a:ext uri="{9D8B030D-6E8A-4147-A177-3AD203B41FA5}">
                      <a16:colId xmlns:a16="http://schemas.microsoft.com/office/drawing/2014/main" val="247082332"/>
                    </a:ext>
                  </a:extLst>
                </a:gridCol>
                <a:gridCol w="1226168">
                  <a:extLst>
                    <a:ext uri="{9D8B030D-6E8A-4147-A177-3AD203B41FA5}">
                      <a16:colId xmlns:a16="http://schemas.microsoft.com/office/drawing/2014/main" val="2801998329"/>
                    </a:ext>
                  </a:extLst>
                </a:gridCol>
                <a:gridCol w="1226168">
                  <a:extLst>
                    <a:ext uri="{9D8B030D-6E8A-4147-A177-3AD203B41FA5}">
                      <a16:colId xmlns:a16="http://schemas.microsoft.com/office/drawing/2014/main" val="3830772052"/>
                    </a:ext>
                  </a:extLst>
                </a:gridCol>
              </a:tblGrid>
              <a:tr h="648208">
                <a:tc>
                  <a:txBody>
                    <a:bodyPr/>
                    <a:lstStyle/>
                    <a:p>
                      <a:pPr algn="ctr" fontAlgn="base"/>
                      <a:r>
                        <a:rPr lang="en-IN" sz="1800" b="0" dirty="0">
                          <a:effectLst/>
                          <a:latin typeface="Book Antiqua" panose="02040602050305030304" pitchFamily="18" charset="0"/>
                        </a:rPr>
                        <a:t>Software Projects</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dirty="0">
                          <a:effectLst/>
                          <a:latin typeface="Book Antiqua" panose="02040602050305030304" pitchFamily="18" charset="0"/>
                        </a:rPr>
                        <a:t>a</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dirty="0">
                          <a:effectLst/>
                          <a:latin typeface="Book Antiqua" panose="02040602050305030304" pitchFamily="18" charset="0"/>
                        </a:rPr>
                        <a:t>b</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a:effectLst/>
                          <a:latin typeface="Book Antiqua" panose="02040602050305030304" pitchFamily="18" charset="0"/>
                        </a:rPr>
                        <a:t>c</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a:effectLst/>
                          <a:latin typeface="Book Antiqua" panose="02040602050305030304" pitchFamily="18" charset="0"/>
                        </a:rPr>
                        <a:t>d</a:t>
                      </a:r>
                    </a:p>
                  </a:txBody>
                  <a:tcPr marL="55880" marR="55880" marT="55880" marB="55880" anchor="ctr">
                    <a:lnL>
                      <a:noFill/>
                    </a:lnL>
                    <a:lnR>
                      <a:noFill/>
                    </a:lnR>
                    <a:lnT>
                      <a:noFill/>
                    </a:lnT>
                    <a:lnB>
                      <a:noFill/>
                    </a:lnB>
                    <a:solidFill>
                      <a:srgbClr val="4CB96B"/>
                    </a:solidFill>
                  </a:tcPr>
                </a:tc>
                <a:extLst>
                  <a:ext uri="{0D108BD9-81ED-4DB2-BD59-A6C34878D82A}">
                    <a16:rowId xmlns:a16="http://schemas.microsoft.com/office/drawing/2014/main" val="1125682727"/>
                  </a:ext>
                </a:extLst>
              </a:tr>
              <a:tr h="463804">
                <a:tc>
                  <a:txBody>
                    <a:bodyPr/>
                    <a:lstStyle/>
                    <a:p>
                      <a:pPr algn="ctr" fontAlgn="base"/>
                      <a:r>
                        <a:rPr lang="en-IN" sz="1800" b="0">
                          <a:effectLst/>
                          <a:latin typeface="Book Antiqua" panose="02040602050305030304" pitchFamily="18" charset="0"/>
                        </a:rPr>
                        <a:t>Organic</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2.4</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1.05</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2.5</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0.38</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4283614222"/>
                  </a:ext>
                </a:extLst>
              </a:tr>
              <a:tr h="732028">
                <a:tc>
                  <a:txBody>
                    <a:bodyPr/>
                    <a:lstStyle/>
                    <a:p>
                      <a:pPr algn="ctr" fontAlgn="base"/>
                      <a:r>
                        <a:rPr lang="en-IN" sz="1800" b="0">
                          <a:effectLst/>
                          <a:latin typeface="Book Antiqua" panose="02040602050305030304" pitchFamily="18" charset="0"/>
                        </a:rPr>
                        <a:t>Semi Detached</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3.0</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1.12</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2.5</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0.35</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21930397"/>
                  </a:ext>
                </a:extLst>
              </a:tr>
              <a:tr h="463804">
                <a:tc>
                  <a:txBody>
                    <a:bodyPr/>
                    <a:lstStyle/>
                    <a:p>
                      <a:pPr algn="ctr" fontAlgn="base"/>
                      <a:r>
                        <a:rPr lang="en-IN" sz="1800" b="0">
                          <a:effectLst/>
                          <a:latin typeface="Book Antiqua" panose="02040602050305030304" pitchFamily="18" charset="0"/>
                        </a:rPr>
                        <a:t>Embedded</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3.6</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1.20</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2.5</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0.32</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203690823"/>
                  </a:ext>
                </a:extLst>
              </a:tr>
            </a:tbl>
          </a:graphicData>
        </a:graphic>
      </p:graphicFrame>
    </p:spTree>
    <p:custDataLst>
      <p:tags r:id="rId1"/>
    </p:custDataLst>
    <p:extLst>
      <p:ext uri="{BB962C8B-B14F-4D97-AF65-F5344CB8AC3E}">
        <p14:creationId xmlns:p14="http://schemas.microsoft.com/office/powerpoint/2010/main" val="351358918"/>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166</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BASIC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378435" y="2628901"/>
            <a:ext cx="9483637" cy="3342453"/>
          </a:xfrm>
          <a:prstGeom prst="rect">
            <a:avLst/>
          </a:prstGeom>
          <a:noFill/>
        </p:spPr>
        <p:txBody>
          <a:bodyPr wrap="square">
            <a:spAutoFit/>
          </a:bodyPr>
          <a:lstStyle/>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effort is measured in Person-Months and as evident from the formula is dependent on Kilo-Lines of code.</a:t>
            </a:r>
          </a:p>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development time is measured in Months.</a:t>
            </a:r>
          </a:p>
          <a:p>
            <a:pPr algn="just" defTabSz="1005840" eaLnBrk="0" fontAlgn="base" hangingPunct="0">
              <a:spcBef>
                <a:spcPct val="0"/>
              </a:spcBef>
              <a:spcAft>
                <a:spcPct val="0"/>
              </a:spcAft>
              <a:defRPr/>
            </a:pPr>
            <a:endParaRPr lang="en-US" sz="2640" dirty="0">
              <a:solidFill>
                <a:srgbClr val="40424E"/>
              </a:solidFill>
              <a:latin typeface="Book Antiqua" panose="02040602050305030304" pitchFamily="18" charset="0"/>
            </a:endParaRPr>
          </a:p>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These formulas are used as such in the Basic Model calculations, as not much consideration of different factors such as reliability, expertise is taken into account, henceforth the estimate is rough.</a:t>
            </a:r>
            <a:endParaRPr lang="en-IN" sz="2640"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2232621659"/>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7CFD1-C75B-44BE-8B9B-718336A028D9}"/>
              </a:ext>
            </a:extLst>
          </p:cNvPr>
          <p:cNvSpPr>
            <a:spLocks noGrp="1"/>
          </p:cNvSpPr>
          <p:nvPr>
            <p:ph type="title"/>
          </p:nvPr>
        </p:nvSpPr>
        <p:spPr/>
        <p:txBody>
          <a:bodyPr/>
          <a:lstStyle/>
          <a:p>
            <a:r>
              <a:rPr lang="en-US" altLang="en-US" sz="2400" b="1" dirty="0">
                <a:latin typeface="Book Antiqua" panose="02040602050305030304" pitchFamily="18" charset="0"/>
              </a:rPr>
              <a:t>BASIC COCOMO MODEL</a:t>
            </a:r>
            <a:endParaRPr lang="en-IN" sz="2400" b="1" dirty="0"/>
          </a:p>
        </p:txBody>
      </p:sp>
      <p:sp>
        <p:nvSpPr>
          <p:cNvPr id="4" name="Slide Number Placeholder 3">
            <a:extLst>
              <a:ext uri="{FF2B5EF4-FFF2-40B4-BE49-F238E27FC236}">
                <a16:creationId xmlns:a16="http://schemas.microsoft.com/office/drawing/2014/main" id="{A64386E7-82A3-47EA-94E2-A15150D09EC7}"/>
              </a:ext>
            </a:extLst>
          </p:cNvPr>
          <p:cNvSpPr>
            <a:spLocks noGrp="1"/>
          </p:cNvSpPr>
          <p:nvPr>
            <p:ph type="sldNum" sz="quarter" idx="10"/>
          </p:nvPr>
        </p:nvSpPr>
        <p:spPr/>
        <p:txBody>
          <a:bodyPr/>
          <a:lstStyle/>
          <a:p>
            <a:pPr>
              <a:defRPr/>
            </a:pPr>
            <a:fld id="{0314B9FC-F7FA-4A5F-A68B-9084E75933A3}" type="slidenum">
              <a:rPr lang="en-US" altLang="en-US" smtClean="0"/>
              <a:pPr>
                <a:defRPr/>
              </a:pPr>
              <a:t>167</a:t>
            </a:fld>
            <a:endParaRPr lang="en-US" altLang="en-US" dirty="0"/>
          </a:p>
        </p:txBody>
      </p:sp>
      <p:pic>
        <p:nvPicPr>
          <p:cNvPr id="5" name="Content Placeholder 4">
            <a:extLst>
              <a:ext uri="{FF2B5EF4-FFF2-40B4-BE49-F238E27FC236}">
                <a16:creationId xmlns:a16="http://schemas.microsoft.com/office/drawing/2014/main" id="{A72AD627-A695-4782-9ADC-84FF5998872E}"/>
              </a:ext>
            </a:extLst>
          </p:cNvPr>
          <p:cNvPicPr>
            <a:picLocks noGrp="1" noChangeAspect="1"/>
          </p:cNvPicPr>
          <p:nvPr>
            <p:ph idx="1"/>
          </p:nvPr>
        </p:nvPicPr>
        <p:blipFill rotWithShape="1">
          <a:blip r:embed="rId2"/>
          <a:srcRect l="10000" t="32222" r="56667" b="38148"/>
          <a:stretch/>
        </p:blipFill>
        <p:spPr>
          <a:xfrm>
            <a:off x="691515" y="1916114"/>
            <a:ext cx="6787674" cy="3048038"/>
          </a:xfrm>
          <a:prstGeom prst="rect">
            <a:avLst/>
          </a:prstGeom>
        </p:spPr>
      </p:pic>
      <p:pic>
        <p:nvPicPr>
          <p:cNvPr id="7" name="Picture 6">
            <a:extLst>
              <a:ext uri="{FF2B5EF4-FFF2-40B4-BE49-F238E27FC236}">
                <a16:creationId xmlns:a16="http://schemas.microsoft.com/office/drawing/2014/main" id="{D5796A12-E00C-49F4-97E6-B5A8D94A8488}"/>
              </a:ext>
            </a:extLst>
          </p:cNvPr>
          <p:cNvPicPr>
            <a:picLocks noChangeAspect="1"/>
          </p:cNvPicPr>
          <p:nvPr/>
        </p:nvPicPr>
        <p:blipFill>
          <a:blip r:embed="rId3"/>
          <a:stretch>
            <a:fillRect/>
          </a:stretch>
        </p:blipFill>
        <p:spPr>
          <a:xfrm>
            <a:off x="232251" y="5148791"/>
            <a:ext cx="9134633" cy="2209800"/>
          </a:xfrm>
          <a:prstGeom prst="rect">
            <a:avLst/>
          </a:prstGeom>
        </p:spPr>
      </p:pic>
    </p:spTree>
    <p:extLst>
      <p:ext uri="{BB962C8B-B14F-4D97-AF65-F5344CB8AC3E}">
        <p14:creationId xmlns:p14="http://schemas.microsoft.com/office/powerpoint/2010/main" val="10089879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A015FA-41D3-4975-887B-A2C9675A9188}"/>
              </a:ext>
            </a:extLst>
          </p:cNvPr>
          <p:cNvSpPr>
            <a:spLocks noGrp="1"/>
          </p:cNvSpPr>
          <p:nvPr>
            <p:ph type="sldNum" sz="quarter" idx="10"/>
          </p:nvPr>
        </p:nvSpPr>
        <p:spPr/>
        <p:txBody>
          <a:bodyPr/>
          <a:lstStyle/>
          <a:p>
            <a:pPr>
              <a:defRPr/>
            </a:pPr>
            <a:fld id="{0314B9FC-F7FA-4A5F-A68B-9084E75933A3}" type="slidenum">
              <a:rPr lang="en-US" altLang="en-US" smtClean="0"/>
              <a:pPr>
                <a:defRPr/>
              </a:pPr>
              <a:t>168</a:t>
            </a:fld>
            <a:endParaRPr lang="en-US" altLang="en-US" dirty="0"/>
          </a:p>
        </p:txBody>
      </p:sp>
      <p:sp>
        <p:nvSpPr>
          <p:cNvPr id="7" name="Title 1">
            <a:extLst>
              <a:ext uri="{FF2B5EF4-FFF2-40B4-BE49-F238E27FC236}">
                <a16:creationId xmlns:a16="http://schemas.microsoft.com/office/drawing/2014/main" id="{78A3EC4A-44B9-4F1F-90C9-DAF0395C99ED}"/>
              </a:ext>
            </a:extLst>
          </p:cNvPr>
          <p:cNvSpPr>
            <a:spLocks noGrp="1" noChangeArrowheads="1"/>
          </p:cNvSpPr>
          <p:nvPr>
            <p:ph type="title"/>
          </p:nvPr>
        </p:nvSpPr>
        <p:spPr bwMode="auto">
          <a:xfrm>
            <a:off x="1447800" y="0"/>
            <a:ext cx="7918450" cy="1916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BASIC COCOMO MODEL</a:t>
            </a:r>
          </a:p>
        </p:txBody>
      </p:sp>
      <p:pic>
        <p:nvPicPr>
          <p:cNvPr id="11" name="Picture 10">
            <a:extLst>
              <a:ext uri="{FF2B5EF4-FFF2-40B4-BE49-F238E27FC236}">
                <a16:creationId xmlns:a16="http://schemas.microsoft.com/office/drawing/2014/main" id="{FE07120D-F560-4359-99CC-B34598443E6B}"/>
              </a:ext>
            </a:extLst>
          </p:cNvPr>
          <p:cNvPicPr>
            <a:picLocks noChangeAspect="1"/>
          </p:cNvPicPr>
          <p:nvPr/>
        </p:nvPicPr>
        <p:blipFill>
          <a:blip r:embed="rId2"/>
          <a:stretch>
            <a:fillRect/>
          </a:stretch>
        </p:blipFill>
        <p:spPr>
          <a:xfrm>
            <a:off x="0" y="1143000"/>
            <a:ext cx="10058399" cy="6629399"/>
          </a:xfrm>
          <a:prstGeom prst="rect">
            <a:avLst/>
          </a:prstGeom>
        </p:spPr>
      </p:pic>
    </p:spTree>
    <p:extLst>
      <p:ext uri="{BB962C8B-B14F-4D97-AF65-F5344CB8AC3E}">
        <p14:creationId xmlns:p14="http://schemas.microsoft.com/office/powerpoint/2010/main" val="36518826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7639" y="2060403"/>
            <a:ext cx="5052620" cy="1885268"/>
          </a:xfrm>
          <a:prstGeom prst="rect">
            <a:avLst/>
          </a:prstGeom>
        </p:spPr>
        <p:txBody>
          <a:bodyPr vert="horz" wrap="square" lIns="0" tIns="12327" rIns="0" bIns="0" rtlCol="0">
            <a:spAutoFit/>
          </a:bodyPr>
          <a:lstStyle/>
          <a:p>
            <a:pPr marL="24654" defTabSz="1005840" eaLnBrk="0" fontAlgn="base" hangingPunct="0">
              <a:spcBef>
                <a:spcPts val="97"/>
              </a:spcBef>
              <a:spcAft>
                <a:spcPct val="0"/>
              </a:spcAft>
            </a:pPr>
            <a:r>
              <a:rPr sz="2330" b="1" u="heavy" spc="-4" dirty="0">
                <a:solidFill>
                  <a:srgbClr val="003200"/>
                </a:solidFill>
                <a:uFill>
                  <a:solidFill>
                    <a:srgbClr val="003200"/>
                  </a:solidFill>
                </a:uFill>
                <a:latin typeface="Arial"/>
                <a:cs typeface="Arial"/>
              </a:rPr>
              <a:t>Basic</a:t>
            </a:r>
            <a:r>
              <a:rPr sz="2330" b="1" u="heavy" spc="-38" dirty="0">
                <a:solidFill>
                  <a:srgbClr val="003200"/>
                </a:solidFill>
                <a:uFill>
                  <a:solidFill>
                    <a:srgbClr val="003200"/>
                  </a:solidFill>
                </a:uFill>
                <a:latin typeface="Arial"/>
                <a:cs typeface="Arial"/>
              </a:rPr>
              <a:t> </a:t>
            </a:r>
            <a:r>
              <a:rPr sz="2330" b="1" u="heavy" spc="-4" dirty="0">
                <a:solidFill>
                  <a:srgbClr val="003200"/>
                </a:solidFill>
                <a:uFill>
                  <a:solidFill>
                    <a:srgbClr val="003200"/>
                  </a:solidFill>
                </a:uFill>
                <a:latin typeface="Arial"/>
                <a:cs typeface="Arial"/>
              </a:rPr>
              <a:t>Model</a:t>
            </a:r>
            <a:endParaRPr sz="2330" dirty="0">
              <a:solidFill>
                <a:srgbClr val="000000"/>
              </a:solidFill>
              <a:latin typeface="Arial"/>
              <a:cs typeface="Arial"/>
            </a:endParaRPr>
          </a:p>
          <a:p>
            <a:pPr marL="24654" defTabSz="1005840" eaLnBrk="0" fontAlgn="base" hangingPunct="0">
              <a:spcBef>
                <a:spcPts val="1849"/>
              </a:spcBef>
              <a:spcAft>
                <a:spcPct val="0"/>
              </a:spcAft>
            </a:pPr>
            <a:r>
              <a:rPr sz="2330" spc="-4" dirty="0">
                <a:solidFill>
                  <a:srgbClr val="650065"/>
                </a:solidFill>
                <a:latin typeface="Times New Roman"/>
                <a:cs typeface="Times New Roman"/>
              </a:rPr>
              <a:t>Basic</a:t>
            </a:r>
            <a:r>
              <a:rPr sz="2330" spc="-10" dirty="0">
                <a:solidFill>
                  <a:srgbClr val="650065"/>
                </a:solidFill>
                <a:latin typeface="Times New Roman"/>
                <a:cs typeface="Times New Roman"/>
              </a:rPr>
              <a:t> </a:t>
            </a:r>
            <a:r>
              <a:rPr sz="2330" spc="-4" dirty="0">
                <a:solidFill>
                  <a:srgbClr val="650065"/>
                </a:solidFill>
                <a:latin typeface="Times New Roman"/>
                <a:cs typeface="Times New Roman"/>
              </a:rPr>
              <a:t>COCOMO</a:t>
            </a:r>
            <a:r>
              <a:rPr sz="2330" dirty="0">
                <a:solidFill>
                  <a:srgbClr val="650065"/>
                </a:solidFill>
                <a:latin typeface="Times New Roman"/>
                <a:cs typeface="Times New Roman"/>
              </a:rPr>
              <a:t> </a:t>
            </a:r>
            <a:r>
              <a:rPr sz="2330" spc="-4" dirty="0">
                <a:solidFill>
                  <a:srgbClr val="650065"/>
                </a:solidFill>
                <a:latin typeface="Times New Roman"/>
                <a:cs typeface="Times New Roman"/>
              </a:rPr>
              <a:t>model takes the form</a:t>
            </a:r>
            <a:endParaRPr sz="2330" dirty="0">
              <a:solidFill>
                <a:srgbClr val="000000"/>
              </a:solidFill>
              <a:latin typeface="Times New Roman"/>
              <a:cs typeface="Times New Roman"/>
            </a:endParaRPr>
          </a:p>
          <a:p>
            <a:pPr defTabSz="1005840" eaLnBrk="0" fontAlgn="base" hangingPunct="0">
              <a:spcBef>
                <a:spcPts val="4"/>
              </a:spcBef>
              <a:spcAft>
                <a:spcPct val="0"/>
              </a:spcAft>
            </a:pPr>
            <a:endParaRPr sz="2523" dirty="0">
              <a:solidFill>
                <a:srgbClr val="000000"/>
              </a:solidFill>
              <a:latin typeface="Times New Roman"/>
              <a:cs typeface="Times New Roman"/>
            </a:endParaRPr>
          </a:p>
          <a:p>
            <a:pPr marL="2519666" defTabSz="1005840" eaLnBrk="0" fontAlgn="base" hangingPunct="0">
              <a:lnSpc>
                <a:spcPts val="2815"/>
              </a:lnSpc>
              <a:spcBef>
                <a:spcPts val="4"/>
              </a:spcBef>
              <a:spcAft>
                <a:spcPct val="0"/>
              </a:spcAft>
              <a:tabLst>
                <a:tab pos="3505219" algn="l"/>
              </a:tabLst>
            </a:pPr>
            <a:r>
              <a:rPr sz="3009" i="1" spc="-4" dirty="0">
                <a:solidFill>
                  <a:srgbClr val="000000"/>
                </a:solidFill>
                <a:latin typeface="Times New Roman"/>
                <a:cs typeface="Times New Roman"/>
              </a:rPr>
              <a:t>E</a:t>
            </a:r>
            <a:r>
              <a:rPr sz="3009" i="1" spc="92" dirty="0">
                <a:solidFill>
                  <a:srgbClr val="000000"/>
                </a:solidFill>
                <a:latin typeface="Times New Roman"/>
                <a:cs typeface="Times New Roman"/>
              </a:rPr>
              <a:t> </a:t>
            </a:r>
            <a:r>
              <a:rPr sz="3009" spc="-4" dirty="0">
                <a:solidFill>
                  <a:srgbClr val="000000"/>
                </a:solidFill>
                <a:latin typeface="Symbol"/>
                <a:cs typeface="Symbol"/>
              </a:rPr>
              <a:t></a:t>
            </a:r>
            <a:r>
              <a:rPr sz="3009" spc="-48" dirty="0">
                <a:solidFill>
                  <a:srgbClr val="000000"/>
                </a:solidFill>
                <a:latin typeface="Times New Roman"/>
                <a:cs typeface="Times New Roman"/>
              </a:rPr>
              <a:t> </a:t>
            </a:r>
            <a:r>
              <a:rPr sz="3009" i="1" spc="-4" dirty="0">
                <a:solidFill>
                  <a:srgbClr val="000000"/>
                </a:solidFill>
                <a:latin typeface="Times New Roman"/>
                <a:cs typeface="Times New Roman"/>
              </a:rPr>
              <a:t>a</a:t>
            </a:r>
            <a:r>
              <a:rPr sz="3009" i="1" dirty="0">
                <a:solidFill>
                  <a:srgbClr val="000000"/>
                </a:solidFill>
                <a:latin typeface="Times New Roman"/>
                <a:cs typeface="Times New Roman"/>
              </a:rPr>
              <a:t>	</a:t>
            </a:r>
            <a:r>
              <a:rPr sz="3009" spc="169" dirty="0">
                <a:solidFill>
                  <a:srgbClr val="000000"/>
                </a:solidFill>
                <a:latin typeface="Times New Roman"/>
                <a:cs typeface="Times New Roman"/>
              </a:rPr>
              <a:t>(</a:t>
            </a:r>
            <a:r>
              <a:rPr sz="3009" i="1" spc="-10" dirty="0">
                <a:solidFill>
                  <a:srgbClr val="000000"/>
                </a:solidFill>
                <a:latin typeface="Times New Roman"/>
                <a:cs typeface="Times New Roman"/>
              </a:rPr>
              <a:t>K</a:t>
            </a:r>
            <a:r>
              <a:rPr sz="3009" i="1" spc="-14" dirty="0">
                <a:solidFill>
                  <a:srgbClr val="000000"/>
                </a:solidFill>
                <a:latin typeface="Times New Roman"/>
                <a:cs typeface="Times New Roman"/>
              </a:rPr>
              <a:t>LO</a:t>
            </a:r>
            <a:r>
              <a:rPr sz="3009" i="1" spc="233" dirty="0">
                <a:solidFill>
                  <a:srgbClr val="000000"/>
                </a:solidFill>
                <a:latin typeface="Times New Roman"/>
                <a:cs typeface="Times New Roman"/>
              </a:rPr>
              <a:t>C</a:t>
            </a:r>
            <a:r>
              <a:rPr sz="3009" spc="87" dirty="0">
                <a:solidFill>
                  <a:srgbClr val="000000"/>
                </a:solidFill>
                <a:latin typeface="Times New Roman"/>
                <a:cs typeface="Times New Roman"/>
              </a:rPr>
              <a:t>)</a:t>
            </a:r>
            <a:r>
              <a:rPr sz="2620" i="1" spc="-95" baseline="44753" dirty="0">
                <a:solidFill>
                  <a:srgbClr val="000000"/>
                </a:solidFill>
                <a:latin typeface="Times New Roman"/>
                <a:cs typeface="Times New Roman"/>
              </a:rPr>
              <a:t>b</a:t>
            </a:r>
            <a:r>
              <a:rPr sz="1820" i="1" spc="21" baseline="44444" dirty="0">
                <a:solidFill>
                  <a:srgbClr val="000000"/>
                </a:solidFill>
                <a:latin typeface="Times New Roman"/>
                <a:cs typeface="Times New Roman"/>
              </a:rPr>
              <a:t>b</a:t>
            </a:r>
            <a:endParaRPr sz="1820" baseline="44444" dirty="0">
              <a:solidFill>
                <a:srgbClr val="000000"/>
              </a:solidFill>
              <a:latin typeface="Times New Roman"/>
              <a:cs typeface="Times New Roman"/>
            </a:endParaRPr>
          </a:p>
          <a:p>
            <a:pPr marL="3348048" defTabSz="1005840" eaLnBrk="0" fontAlgn="base" hangingPunct="0">
              <a:lnSpc>
                <a:spcPts val="1300"/>
              </a:lnSpc>
              <a:spcBef>
                <a:spcPct val="0"/>
              </a:spcBef>
              <a:spcAft>
                <a:spcPct val="0"/>
              </a:spcAft>
            </a:pPr>
            <a:r>
              <a:rPr sz="1747" i="1" dirty="0">
                <a:solidFill>
                  <a:srgbClr val="000000"/>
                </a:solidFill>
                <a:latin typeface="Times New Roman"/>
                <a:cs typeface="Times New Roman"/>
              </a:rPr>
              <a:t>b</a:t>
            </a:r>
            <a:endParaRPr sz="1747" dirty="0">
              <a:solidFill>
                <a:srgbClr val="000000"/>
              </a:solidFill>
              <a:latin typeface="Times New Roman"/>
              <a:cs typeface="Times New Roman"/>
            </a:endParaRPr>
          </a:p>
        </p:txBody>
      </p:sp>
      <p:sp>
        <p:nvSpPr>
          <p:cNvPr id="3" name="object 3"/>
          <p:cNvSpPr txBox="1"/>
          <p:nvPr/>
        </p:nvSpPr>
        <p:spPr>
          <a:xfrm>
            <a:off x="5351166" y="4395871"/>
            <a:ext cx="111554" cy="222229"/>
          </a:xfrm>
          <a:prstGeom prst="rect">
            <a:avLst/>
          </a:prstGeom>
        </p:spPr>
        <p:txBody>
          <a:bodyPr vert="horz" wrap="square" lIns="0" tIns="12943" rIns="0" bIns="0" rtlCol="0">
            <a:spAutoFit/>
          </a:bodyPr>
          <a:lstStyle/>
          <a:p>
            <a:pPr marL="12327" defTabSz="1005840" eaLnBrk="0" fontAlgn="base" hangingPunct="0">
              <a:spcBef>
                <a:spcPts val="102"/>
              </a:spcBef>
              <a:spcAft>
                <a:spcPct val="0"/>
              </a:spcAft>
            </a:pPr>
            <a:r>
              <a:rPr sz="1359" i="1" dirty="0">
                <a:solidFill>
                  <a:srgbClr val="000000"/>
                </a:solidFill>
                <a:latin typeface="Times New Roman"/>
                <a:cs typeface="Times New Roman"/>
              </a:rPr>
              <a:t>b</a:t>
            </a:r>
            <a:endParaRPr sz="1359">
              <a:solidFill>
                <a:srgbClr val="000000"/>
              </a:solidFill>
              <a:latin typeface="Times New Roman"/>
              <a:cs typeface="Times New Roman"/>
            </a:endParaRPr>
          </a:p>
        </p:txBody>
      </p:sp>
      <p:sp>
        <p:nvSpPr>
          <p:cNvPr id="4" name="object 4"/>
          <p:cNvSpPr txBox="1"/>
          <p:nvPr/>
        </p:nvSpPr>
        <p:spPr>
          <a:xfrm>
            <a:off x="5216560" y="4265935"/>
            <a:ext cx="146069" cy="305612"/>
          </a:xfrm>
          <a:prstGeom prst="rect">
            <a:avLst/>
          </a:prstGeom>
        </p:spPr>
        <p:txBody>
          <a:bodyPr vert="horz" wrap="square" lIns="0" tIns="14175" rIns="0" bIns="0" rtlCol="0">
            <a:spAutoFit/>
          </a:bodyPr>
          <a:lstStyle/>
          <a:p>
            <a:pPr marL="12327" defTabSz="1005840" eaLnBrk="0" fontAlgn="base" hangingPunct="0">
              <a:spcBef>
                <a:spcPts val="111"/>
              </a:spcBef>
              <a:spcAft>
                <a:spcPct val="0"/>
              </a:spcAft>
            </a:pPr>
            <a:r>
              <a:rPr sz="1893" i="1" spc="4" dirty="0">
                <a:solidFill>
                  <a:srgbClr val="000000"/>
                </a:solidFill>
                <a:latin typeface="Times New Roman"/>
                <a:cs typeface="Times New Roman"/>
              </a:rPr>
              <a:t>d</a:t>
            </a:r>
            <a:endParaRPr sz="1893">
              <a:solidFill>
                <a:srgbClr val="000000"/>
              </a:solidFill>
              <a:latin typeface="Times New Roman"/>
              <a:cs typeface="Times New Roman"/>
            </a:endParaRPr>
          </a:p>
        </p:txBody>
      </p:sp>
      <p:sp>
        <p:nvSpPr>
          <p:cNvPr id="5" name="object 5"/>
          <p:cNvSpPr txBox="1"/>
          <p:nvPr/>
        </p:nvSpPr>
        <p:spPr>
          <a:xfrm>
            <a:off x="4441472" y="4563249"/>
            <a:ext cx="146069" cy="305612"/>
          </a:xfrm>
          <a:prstGeom prst="rect">
            <a:avLst/>
          </a:prstGeom>
        </p:spPr>
        <p:txBody>
          <a:bodyPr vert="horz" wrap="square" lIns="0" tIns="14175" rIns="0" bIns="0" rtlCol="0">
            <a:spAutoFit/>
          </a:bodyPr>
          <a:lstStyle/>
          <a:p>
            <a:pPr marL="12327" defTabSz="1005840" eaLnBrk="0" fontAlgn="base" hangingPunct="0">
              <a:spcBef>
                <a:spcPts val="111"/>
              </a:spcBef>
              <a:spcAft>
                <a:spcPct val="0"/>
              </a:spcAft>
            </a:pPr>
            <a:r>
              <a:rPr sz="1893" i="1" spc="4" dirty="0">
                <a:solidFill>
                  <a:srgbClr val="000000"/>
                </a:solidFill>
                <a:latin typeface="Times New Roman"/>
                <a:cs typeface="Times New Roman"/>
              </a:rPr>
              <a:t>b</a:t>
            </a:r>
            <a:endParaRPr sz="1893">
              <a:solidFill>
                <a:srgbClr val="000000"/>
              </a:solidFill>
              <a:latin typeface="Times New Roman"/>
              <a:cs typeface="Times New Roman"/>
            </a:endParaRPr>
          </a:p>
        </p:txBody>
      </p:sp>
      <p:sp>
        <p:nvSpPr>
          <p:cNvPr id="6" name="object 6"/>
          <p:cNvSpPr txBox="1"/>
          <p:nvPr/>
        </p:nvSpPr>
        <p:spPr>
          <a:xfrm>
            <a:off x="3539174" y="4286487"/>
            <a:ext cx="1681330" cy="515394"/>
          </a:xfrm>
          <a:prstGeom prst="rect">
            <a:avLst/>
          </a:prstGeom>
        </p:spPr>
        <p:txBody>
          <a:bodyPr vert="horz" wrap="square" lIns="0" tIns="14792" rIns="0" bIns="0" rtlCol="0">
            <a:spAutoFit/>
          </a:bodyPr>
          <a:lstStyle/>
          <a:p>
            <a:pPr marL="12327" defTabSz="1005840" eaLnBrk="0" fontAlgn="base" hangingPunct="0">
              <a:spcBef>
                <a:spcPts val="117"/>
              </a:spcBef>
              <a:spcAft>
                <a:spcPct val="0"/>
              </a:spcAft>
              <a:tabLst>
                <a:tab pos="1087253" algn="l"/>
              </a:tabLst>
            </a:pPr>
            <a:r>
              <a:rPr sz="3252" i="1" spc="14" dirty="0">
                <a:solidFill>
                  <a:srgbClr val="000000"/>
                </a:solidFill>
                <a:latin typeface="Times New Roman"/>
                <a:cs typeface="Times New Roman"/>
              </a:rPr>
              <a:t>D </a:t>
            </a:r>
            <a:r>
              <a:rPr sz="3252" spc="10" dirty="0">
                <a:solidFill>
                  <a:srgbClr val="000000"/>
                </a:solidFill>
                <a:latin typeface="Symbol"/>
                <a:cs typeface="Symbol"/>
              </a:rPr>
              <a:t></a:t>
            </a:r>
            <a:r>
              <a:rPr sz="3252" spc="-97" dirty="0">
                <a:solidFill>
                  <a:srgbClr val="000000"/>
                </a:solidFill>
                <a:latin typeface="Times New Roman"/>
                <a:cs typeface="Times New Roman"/>
              </a:rPr>
              <a:t> </a:t>
            </a:r>
            <a:r>
              <a:rPr sz="3252" i="1" spc="10" dirty="0">
                <a:solidFill>
                  <a:srgbClr val="000000"/>
                </a:solidFill>
                <a:latin typeface="Times New Roman"/>
                <a:cs typeface="Times New Roman"/>
              </a:rPr>
              <a:t>c</a:t>
            </a:r>
            <a:r>
              <a:rPr sz="3252" i="1" dirty="0">
                <a:solidFill>
                  <a:srgbClr val="000000"/>
                </a:solidFill>
                <a:latin typeface="Times New Roman"/>
                <a:cs typeface="Times New Roman"/>
              </a:rPr>
              <a:t>	</a:t>
            </a:r>
            <a:r>
              <a:rPr sz="3252" spc="194" dirty="0">
                <a:solidFill>
                  <a:srgbClr val="000000"/>
                </a:solidFill>
                <a:latin typeface="Times New Roman"/>
                <a:cs typeface="Times New Roman"/>
              </a:rPr>
              <a:t>(</a:t>
            </a:r>
            <a:r>
              <a:rPr sz="3252" i="1" spc="209" dirty="0">
                <a:solidFill>
                  <a:srgbClr val="000000"/>
                </a:solidFill>
                <a:latin typeface="Times New Roman"/>
                <a:cs typeface="Times New Roman"/>
              </a:rPr>
              <a:t>E</a:t>
            </a:r>
            <a:r>
              <a:rPr sz="3252" spc="4" dirty="0">
                <a:solidFill>
                  <a:srgbClr val="000000"/>
                </a:solidFill>
                <a:latin typeface="Times New Roman"/>
                <a:cs typeface="Times New Roman"/>
              </a:rPr>
              <a:t>)</a:t>
            </a:r>
            <a:endParaRPr sz="3252">
              <a:solidFill>
                <a:srgbClr val="000000"/>
              </a:solidFill>
              <a:latin typeface="Times New Roman"/>
              <a:cs typeface="Times New Roman"/>
            </a:endParaRPr>
          </a:p>
        </p:txBody>
      </p:sp>
      <p:sp>
        <p:nvSpPr>
          <p:cNvPr id="7" name="object 7"/>
          <p:cNvSpPr txBox="1"/>
          <p:nvPr/>
        </p:nvSpPr>
        <p:spPr>
          <a:xfrm>
            <a:off x="852985" y="5196256"/>
            <a:ext cx="8203267" cy="1088748"/>
          </a:xfrm>
          <a:prstGeom prst="rect">
            <a:avLst/>
          </a:prstGeom>
        </p:spPr>
        <p:txBody>
          <a:bodyPr vert="horz" wrap="square" lIns="0" tIns="12943" rIns="0" bIns="0" rtlCol="0">
            <a:spAutoFit/>
          </a:bodyPr>
          <a:lstStyle/>
          <a:p>
            <a:pPr marL="49309" marR="42528" algn="just" defTabSz="1005840" eaLnBrk="0" fontAlgn="base" hangingPunct="0">
              <a:lnSpc>
                <a:spcPct val="99800"/>
              </a:lnSpc>
              <a:spcBef>
                <a:spcPts val="102"/>
              </a:spcBef>
              <a:spcAft>
                <a:spcPct val="0"/>
              </a:spcAft>
            </a:pPr>
            <a:r>
              <a:rPr sz="2330" spc="-4" dirty="0">
                <a:solidFill>
                  <a:srgbClr val="650065"/>
                </a:solidFill>
                <a:latin typeface="Times New Roman"/>
                <a:cs typeface="Times New Roman"/>
              </a:rPr>
              <a:t>where</a:t>
            </a:r>
            <a:r>
              <a:rPr sz="2330" dirty="0">
                <a:solidFill>
                  <a:srgbClr val="650065"/>
                </a:solidFill>
                <a:latin typeface="Times New Roman"/>
                <a:cs typeface="Times New Roman"/>
              </a:rPr>
              <a:t> E</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is</a:t>
            </a:r>
            <a:r>
              <a:rPr sz="2330" dirty="0">
                <a:solidFill>
                  <a:srgbClr val="650065"/>
                </a:solidFill>
                <a:latin typeface="Times New Roman"/>
                <a:cs typeface="Times New Roman"/>
              </a:rPr>
              <a:t> </a:t>
            </a:r>
            <a:r>
              <a:rPr sz="2330" spc="-4" dirty="0">
                <a:solidFill>
                  <a:srgbClr val="650065"/>
                </a:solidFill>
                <a:latin typeface="Times New Roman"/>
                <a:cs typeface="Times New Roman"/>
              </a:rPr>
              <a:t>effort</a:t>
            </a:r>
            <a:r>
              <a:rPr sz="2330" dirty="0">
                <a:solidFill>
                  <a:srgbClr val="650065"/>
                </a:solidFill>
                <a:latin typeface="Times New Roman"/>
                <a:cs typeface="Times New Roman"/>
              </a:rPr>
              <a:t> </a:t>
            </a:r>
            <a:r>
              <a:rPr sz="2330" spc="-4" dirty="0">
                <a:solidFill>
                  <a:srgbClr val="650065"/>
                </a:solidFill>
                <a:latin typeface="Times New Roman"/>
                <a:cs typeface="Times New Roman"/>
              </a:rPr>
              <a:t>applied</a:t>
            </a:r>
            <a:r>
              <a:rPr sz="2330" dirty="0">
                <a:solidFill>
                  <a:srgbClr val="650065"/>
                </a:solidFill>
                <a:latin typeface="Times New Roman"/>
                <a:cs typeface="Times New Roman"/>
              </a:rPr>
              <a:t> in</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Person-Months,</a:t>
            </a:r>
            <a:r>
              <a:rPr sz="2330" dirty="0">
                <a:solidFill>
                  <a:srgbClr val="650065"/>
                </a:solidFill>
                <a:latin typeface="Times New Roman"/>
                <a:cs typeface="Times New Roman"/>
              </a:rPr>
              <a:t> and</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D</a:t>
            </a:r>
            <a:r>
              <a:rPr sz="2330" dirty="0">
                <a:solidFill>
                  <a:srgbClr val="650065"/>
                </a:solidFill>
                <a:latin typeface="Times New Roman"/>
                <a:cs typeface="Times New Roman"/>
              </a:rPr>
              <a:t> is</a:t>
            </a:r>
            <a:r>
              <a:rPr sz="2330" spc="4" dirty="0">
                <a:solidFill>
                  <a:srgbClr val="650065"/>
                </a:solidFill>
                <a:latin typeface="Times New Roman"/>
                <a:cs typeface="Times New Roman"/>
              </a:rPr>
              <a:t> </a:t>
            </a:r>
            <a:r>
              <a:rPr sz="2330" dirty="0">
                <a:solidFill>
                  <a:srgbClr val="650065"/>
                </a:solidFill>
                <a:latin typeface="Times New Roman"/>
                <a:cs typeface="Times New Roman"/>
              </a:rPr>
              <a:t>the </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development </a:t>
            </a:r>
            <a:r>
              <a:rPr sz="2330" spc="-10" dirty="0">
                <a:solidFill>
                  <a:srgbClr val="650065"/>
                </a:solidFill>
                <a:latin typeface="Times New Roman"/>
                <a:cs typeface="Times New Roman"/>
              </a:rPr>
              <a:t>time </a:t>
            </a:r>
            <a:r>
              <a:rPr sz="2330" dirty="0">
                <a:solidFill>
                  <a:srgbClr val="650065"/>
                </a:solidFill>
                <a:latin typeface="Times New Roman"/>
                <a:cs typeface="Times New Roman"/>
              </a:rPr>
              <a:t>in </a:t>
            </a:r>
            <a:r>
              <a:rPr sz="2330" spc="-4" dirty="0">
                <a:solidFill>
                  <a:srgbClr val="650065"/>
                </a:solidFill>
                <a:latin typeface="Times New Roman"/>
                <a:cs typeface="Times New Roman"/>
              </a:rPr>
              <a:t>months. The coefficients </a:t>
            </a:r>
            <a:r>
              <a:rPr sz="2330" dirty="0">
                <a:solidFill>
                  <a:srgbClr val="650065"/>
                </a:solidFill>
                <a:latin typeface="Times New Roman"/>
                <a:cs typeface="Times New Roman"/>
              </a:rPr>
              <a:t>a</a:t>
            </a:r>
            <a:r>
              <a:rPr sz="2330" baseline="-20833" dirty="0">
                <a:solidFill>
                  <a:srgbClr val="650065"/>
                </a:solidFill>
                <a:latin typeface="Times New Roman"/>
                <a:cs typeface="Times New Roman"/>
              </a:rPr>
              <a:t>b</a:t>
            </a:r>
            <a:r>
              <a:rPr sz="2330" dirty="0">
                <a:solidFill>
                  <a:srgbClr val="650065"/>
                </a:solidFill>
                <a:latin typeface="Times New Roman"/>
                <a:cs typeface="Times New Roman"/>
              </a:rPr>
              <a:t>, b</a:t>
            </a:r>
            <a:r>
              <a:rPr sz="2330" baseline="-20833" dirty="0">
                <a:solidFill>
                  <a:srgbClr val="650065"/>
                </a:solidFill>
                <a:latin typeface="Times New Roman"/>
                <a:cs typeface="Times New Roman"/>
              </a:rPr>
              <a:t>b</a:t>
            </a:r>
            <a:r>
              <a:rPr sz="2330" dirty="0">
                <a:solidFill>
                  <a:srgbClr val="650065"/>
                </a:solidFill>
                <a:latin typeface="Times New Roman"/>
                <a:cs typeface="Times New Roman"/>
              </a:rPr>
              <a:t>, </a:t>
            </a:r>
            <a:r>
              <a:rPr sz="2330" spc="-4" dirty="0">
                <a:solidFill>
                  <a:srgbClr val="650065"/>
                </a:solidFill>
                <a:latin typeface="Times New Roman"/>
                <a:cs typeface="Times New Roman"/>
              </a:rPr>
              <a:t>c</a:t>
            </a:r>
            <a:r>
              <a:rPr sz="2330" spc="-7" baseline="-20833" dirty="0">
                <a:solidFill>
                  <a:srgbClr val="650065"/>
                </a:solidFill>
                <a:latin typeface="Times New Roman"/>
                <a:cs typeface="Times New Roman"/>
              </a:rPr>
              <a:t>b</a:t>
            </a:r>
            <a:r>
              <a:rPr sz="2330" baseline="-20833" dirty="0">
                <a:solidFill>
                  <a:srgbClr val="650065"/>
                </a:solidFill>
                <a:latin typeface="Times New Roman"/>
                <a:cs typeface="Times New Roman"/>
              </a:rPr>
              <a:t> </a:t>
            </a:r>
            <a:r>
              <a:rPr sz="2330" spc="-4" dirty="0">
                <a:solidFill>
                  <a:srgbClr val="650065"/>
                </a:solidFill>
                <a:latin typeface="Times New Roman"/>
                <a:cs typeface="Times New Roman"/>
              </a:rPr>
              <a:t>and d</a:t>
            </a:r>
            <a:r>
              <a:rPr sz="2330" spc="-7" baseline="-20833" dirty="0">
                <a:solidFill>
                  <a:srgbClr val="650065"/>
                </a:solidFill>
                <a:latin typeface="Times New Roman"/>
                <a:cs typeface="Times New Roman"/>
              </a:rPr>
              <a:t>b</a:t>
            </a:r>
            <a:r>
              <a:rPr sz="2330" baseline="-20833" dirty="0">
                <a:solidFill>
                  <a:srgbClr val="650065"/>
                </a:solidFill>
                <a:latin typeface="Times New Roman"/>
                <a:cs typeface="Times New Roman"/>
              </a:rPr>
              <a:t> </a:t>
            </a:r>
            <a:r>
              <a:rPr sz="2330" spc="-4" dirty="0">
                <a:solidFill>
                  <a:srgbClr val="650065"/>
                </a:solidFill>
                <a:latin typeface="Times New Roman"/>
                <a:cs typeface="Times New Roman"/>
              </a:rPr>
              <a:t>are </a:t>
            </a:r>
            <a:r>
              <a:rPr sz="2330" dirty="0">
                <a:solidFill>
                  <a:srgbClr val="650065"/>
                </a:solidFill>
                <a:latin typeface="Times New Roman"/>
                <a:cs typeface="Times New Roman"/>
              </a:rPr>
              <a:t> given</a:t>
            </a:r>
            <a:r>
              <a:rPr sz="2330" spc="-20" dirty="0">
                <a:solidFill>
                  <a:srgbClr val="650065"/>
                </a:solidFill>
                <a:latin typeface="Times New Roman"/>
                <a:cs typeface="Times New Roman"/>
              </a:rPr>
              <a:t> </a:t>
            </a:r>
            <a:r>
              <a:rPr sz="2330" dirty="0">
                <a:solidFill>
                  <a:srgbClr val="650065"/>
                </a:solidFill>
                <a:latin typeface="Times New Roman"/>
                <a:cs typeface="Times New Roman"/>
              </a:rPr>
              <a:t>in</a:t>
            </a:r>
            <a:r>
              <a:rPr sz="2330" spc="-14" dirty="0">
                <a:solidFill>
                  <a:srgbClr val="650065"/>
                </a:solidFill>
                <a:latin typeface="Times New Roman"/>
                <a:cs typeface="Times New Roman"/>
              </a:rPr>
              <a:t> </a:t>
            </a:r>
            <a:r>
              <a:rPr sz="2330" spc="-4" dirty="0">
                <a:solidFill>
                  <a:srgbClr val="650065"/>
                </a:solidFill>
                <a:latin typeface="Times New Roman"/>
                <a:cs typeface="Times New Roman"/>
              </a:rPr>
              <a:t>table</a:t>
            </a:r>
            <a:r>
              <a:rPr sz="2330" dirty="0">
                <a:solidFill>
                  <a:srgbClr val="650065"/>
                </a:solidFill>
                <a:latin typeface="Times New Roman"/>
                <a:cs typeface="Times New Roman"/>
              </a:rPr>
              <a:t> 4 </a:t>
            </a:r>
            <a:r>
              <a:rPr sz="2330" spc="-4" dirty="0">
                <a:solidFill>
                  <a:srgbClr val="650065"/>
                </a:solidFill>
                <a:latin typeface="Times New Roman"/>
                <a:cs typeface="Times New Roman"/>
              </a:rPr>
              <a:t>(a).</a:t>
            </a:r>
            <a:endParaRPr sz="2330">
              <a:solidFill>
                <a:srgbClr val="000000"/>
              </a:solidFill>
              <a:latin typeface="Times New Roman"/>
              <a:cs typeface="Times New Roman"/>
            </a:endParaRPr>
          </a:p>
        </p:txBody>
      </p:sp>
      <p:sp>
        <p:nvSpPr>
          <p:cNvPr id="8" name="object 8"/>
          <p:cNvSpPr txBox="1">
            <a:spLocks noGrp="1"/>
          </p:cNvSpPr>
          <p:nvPr>
            <p:ph type="title"/>
          </p:nvPr>
        </p:nvSpPr>
        <p:spPr>
          <a:xfrm>
            <a:off x="2704912" y="807535"/>
            <a:ext cx="6820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9" name="object 9"/>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10" name="object 10"/>
          <p:cNvSpPr txBox="1"/>
          <p:nvPr/>
        </p:nvSpPr>
        <p:spPr>
          <a:xfrm>
            <a:off x="8777431" y="6927772"/>
            <a:ext cx="266868" cy="179536"/>
          </a:xfrm>
          <a:prstGeom prst="rect">
            <a:avLst/>
          </a:prstGeom>
        </p:spPr>
        <p:txBody>
          <a:bodyPr vert="horz" wrap="square" lIns="0" tIns="0" rIns="0" bIns="0" rtlCol="0">
            <a:spAutoFit/>
          </a:bodyPr>
          <a:lstStyle/>
          <a:p>
            <a:pPr marL="36981" defTabSz="1005840" eaLnBrk="0" fontAlgn="base" hangingPunct="0">
              <a:lnSpc>
                <a:spcPts val="1422"/>
              </a:lnSpc>
              <a:spcBef>
                <a:spcPct val="0"/>
              </a:spcBef>
              <a:spcAft>
                <a:spcPct val="0"/>
              </a:spcAft>
            </a:pPr>
            <a:r>
              <a:rPr sz="1359" dirty="0">
                <a:solidFill>
                  <a:srgbClr val="000000"/>
                </a:solidFill>
                <a:latin typeface="Arial MT"/>
                <a:cs typeface="Arial MT"/>
              </a:rPr>
              <a:t>44</a:t>
            </a:r>
            <a:endParaRPr sz="1359">
              <a:solidFill>
                <a:srgbClr val="000000"/>
              </a:solidFill>
              <a:latin typeface="Arial MT"/>
              <a:cs typeface="Arial MT"/>
            </a:endParaRPr>
          </a:p>
        </p:txBody>
      </p:sp>
      <p:sp>
        <p:nvSpPr>
          <p:cNvPr id="11" name="object 1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fontAlgn="base">
              <a:lnSpc>
                <a:spcPts val="844"/>
              </a:lnSpc>
              <a:spcBef>
                <a:spcPct val="0"/>
              </a:spcBef>
              <a:spcAft>
                <a:spcPct val="0"/>
              </a:spcAft>
            </a:pPr>
            <a:r>
              <a:rPr lang="en-GB" spc="-6">
                <a:solidFill>
                  <a:srgbClr val="000000"/>
                </a:solidFill>
              </a:rPr>
              <a:t>Software</a:t>
            </a:r>
            <a:r>
              <a:rPr lang="en-GB">
                <a:solidFill>
                  <a:srgbClr val="000000"/>
                </a:solidFill>
              </a:rPr>
              <a:t> </a:t>
            </a:r>
            <a:r>
              <a:rPr lang="en-GB" spc="-6">
                <a:solidFill>
                  <a:srgbClr val="000000"/>
                </a:solidFill>
              </a:rPr>
              <a:t>Engineering</a:t>
            </a:r>
            <a:r>
              <a:rPr lang="en-GB">
                <a:solidFill>
                  <a:srgbClr val="000000"/>
                </a:solidFill>
              </a:rPr>
              <a:t> </a:t>
            </a:r>
            <a:r>
              <a:rPr lang="en-GB" spc="-11">
                <a:solidFill>
                  <a:srgbClr val="000000"/>
                </a:solidFill>
              </a:rPr>
              <a:t>(3</a:t>
            </a:r>
            <a:r>
              <a:rPr lang="en-GB" sz="825" spc="-17" baseline="22222">
                <a:solidFill>
                  <a:srgbClr val="000000"/>
                </a:solidFill>
              </a:rPr>
              <a:t>rd</a:t>
            </a:r>
            <a:r>
              <a:rPr lang="en-GB" sz="825" spc="132" baseline="22222">
                <a:solidFill>
                  <a:srgbClr val="000000"/>
                </a:solidFill>
              </a:rPr>
              <a:t> </a:t>
            </a:r>
            <a:r>
              <a:rPr lang="en-GB" spc="-6">
                <a:solidFill>
                  <a:srgbClr val="000000"/>
                </a:solidFill>
              </a:rPr>
              <a:t>ed.),</a:t>
            </a:r>
            <a:r>
              <a:rPr lang="en-GB">
                <a:solidFill>
                  <a:srgbClr val="000000"/>
                </a:solidFill>
              </a:rPr>
              <a:t> By</a:t>
            </a:r>
            <a:r>
              <a:rPr lang="en-GB" spc="-11">
                <a:solidFill>
                  <a:srgbClr val="000000"/>
                </a:solidFill>
              </a:rPr>
              <a:t> </a:t>
            </a:r>
            <a:r>
              <a:rPr lang="en-GB">
                <a:solidFill>
                  <a:srgbClr val="000000"/>
                </a:solidFill>
              </a:rPr>
              <a:t>K.K</a:t>
            </a:r>
            <a:r>
              <a:rPr lang="en-GB" spc="-11">
                <a:solidFill>
                  <a:srgbClr val="000000"/>
                </a:solidFill>
              </a:rPr>
              <a:t> </a:t>
            </a:r>
            <a:r>
              <a:rPr lang="en-GB" spc="-6">
                <a:solidFill>
                  <a:srgbClr val="000000"/>
                </a:solidFill>
              </a:rPr>
              <a:t>Aggarwal</a:t>
            </a:r>
            <a:r>
              <a:rPr lang="en-GB" spc="17">
                <a:solidFill>
                  <a:srgbClr val="000000"/>
                </a:solidFill>
              </a:rPr>
              <a:t> </a:t>
            </a:r>
            <a:r>
              <a:rPr lang="en-GB">
                <a:solidFill>
                  <a:srgbClr val="000000"/>
                </a:solidFill>
              </a:rPr>
              <a:t>&amp;</a:t>
            </a:r>
            <a:r>
              <a:rPr lang="en-GB" spc="-6">
                <a:solidFill>
                  <a:srgbClr val="000000"/>
                </a:solidFill>
              </a:rPr>
              <a:t> Yogesh</a:t>
            </a:r>
            <a:r>
              <a:rPr lang="en-GB" spc="17">
                <a:solidFill>
                  <a:srgbClr val="000000"/>
                </a:solidFill>
              </a:rPr>
              <a:t> </a:t>
            </a:r>
            <a:r>
              <a:rPr lang="en-GB">
                <a:solidFill>
                  <a:srgbClr val="000000"/>
                </a:solidFill>
              </a:rPr>
              <a:t>Singh,</a:t>
            </a:r>
            <a:r>
              <a:rPr lang="en-GB" spc="11">
                <a:solidFill>
                  <a:srgbClr val="000000"/>
                </a:solidFill>
              </a:rPr>
              <a:t> </a:t>
            </a:r>
            <a:r>
              <a:rPr lang="en-GB" spc="-6">
                <a:solidFill>
                  <a:srgbClr val="000000"/>
                </a:solidFill>
              </a:rPr>
              <a:t>Copyright</a:t>
            </a:r>
            <a:r>
              <a:rPr lang="en-GB" spc="11">
                <a:solidFill>
                  <a:srgbClr val="000000"/>
                </a:solidFill>
              </a:rPr>
              <a:t> </a:t>
            </a:r>
            <a:r>
              <a:rPr lang="en-GB">
                <a:solidFill>
                  <a:srgbClr val="000000"/>
                </a:solidFill>
              </a:rPr>
              <a:t>©</a:t>
            </a:r>
            <a:r>
              <a:rPr lang="en-GB" spc="17">
                <a:solidFill>
                  <a:srgbClr val="000000"/>
                </a:solidFill>
              </a:rPr>
              <a:t> </a:t>
            </a:r>
            <a:r>
              <a:rPr lang="en-GB" spc="-6">
                <a:solidFill>
                  <a:srgbClr val="000000"/>
                </a:solidFill>
              </a:rPr>
              <a:t>New</a:t>
            </a:r>
            <a:r>
              <a:rPr lang="en-GB" spc="-11">
                <a:solidFill>
                  <a:srgbClr val="000000"/>
                </a:solidFill>
              </a:rPr>
              <a:t> Age</a:t>
            </a:r>
            <a:r>
              <a:rPr lang="en-GB" spc="11">
                <a:solidFill>
                  <a:srgbClr val="000000"/>
                </a:solidFill>
              </a:rPr>
              <a:t> </a:t>
            </a:r>
            <a:r>
              <a:rPr lang="en-GB" spc="-6">
                <a:solidFill>
                  <a:srgbClr val="000000"/>
                </a:solidFill>
              </a:rPr>
              <a:t>International</a:t>
            </a:r>
            <a:r>
              <a:rPr lang="en-GB">
                <a:solidFill>
                  <a:srgbClr val="000000"/>
                </a:solidFill>
              </a:rPr>
              <a:t> </a:t>
            </a:r>
            <a:r>
              <a:rPr lang="en-GB" spc="-6">
                <a:solidFill>
                  <a:srgbClr val="000000"/>
                </a:solidFill>
              </a:rPr>
              <a:t>Publishers,</a:t>
            </a:r>
            <a:r>
              <a:rPr lang="en-GB" spc="11">
                <a:solidFill>
                  <a:srgbClr val="000000"/>
                </a:solidFill>
              </a:rPr>
              <a:t> </a:t>
            </a:r>
            <a:r>
              <a:rPr lang="en-GB" spc="-6">
                <a:solidFill>
                  <a:srgbClr val="000000"/>
                </a:solidFill>
              </a:rPr>
              <a:t>2007</a:t>
            </a:r>
            <a:endParaRPr sz="777">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593595"/>
            <a:ext cx="8375650" cy="1121410"/>
          </a:xfrm>
          <a:prstGeom prst="rect">
            <a:avLst/>
          </a:prstGeom>
        </p:spPr>
        <p:txBody>
          <a:bodyPr vert="horz" wrap="square" lIns="0" tIns="13335" rIns="0" bIns="0" rtlCol="0">
            <a:spAutoFit/>
          </a:bodyPr>
          <a:lstStyle/>
          <a:p>
            <a:pPr marL="12700" marR="5080" algn="just">
              <a:lnSpc>
                <a:spcPct val="99800"/>
              </a:lnSpc>
              <a:spcBef>
                <a:spcPts val="105"/>
              </a:spcBef>
            </a:pPr>
            <a:r>
              <a:rPr sz="2400" spc="-5" dirty="0">
                <a:solidFill>
                  <a:srgbClr val="650065"/>
                </a:solidFill>
                <a:latin typeface="Times New Roman"/>
                <a:cs typeface="Times New Roman"/>
              </a:rPr>
              <a:t>Software planning begins before technical work starts, continues </a:t>
            </a:r>
            <a:r>
              <a:rPr sz="2400" dirty="0">
                <a:solidFill>
                  <a:srgbClr val="650065"/>
                </a:solidFill>
                <a:latin typeface="Times New Roman"/>
                <a:cs typeface="Times New Roman"/>
              </a:rPr>
              <a:t>as  the </a:t>
            </a:r>
            <a:r>
              <a:rPr sz="2400" spc="-5" dirty="0">
                <a:solidFill>
                  <a:srgbClr val="650065"/>
                </a:solidFill>
                <a:latin typeface="Times New Roman"/>
                <a:cs typeface="Times New Roman"/>
              </a:rPr>
              <a:t>software evolves from </a:t>
            </a:r>
            <a:r>
              <a:rPr sz="2400" dirty="0">
                <a:solidFill>
                  <a:srgbClr val="650065"/>
                </a:solidFill>
                <a:latin typeface="Times New Roman"/>
                <a:cs typeface="Times New Roman"/>
              </a:rPr>
              <a:t>concept </a:t>
            </a:r>
            <a:r>
              <a:rPr sz="2400" spc="-5" dirty="0">
                <a:solidFill>
                  <a:srgbClr val="650065"/>
                </a:solidFill>
                <a:latin typeface="Times New Roman"/>
                <a:cs typeface="Times New Roman"/>
              </a:rPr>
              <a:t>to reality, and culminates </a:t>
            </a:r>
            <a:r>
              <a:rPr sz="2400" dirty="0">
                <a:solidFill>
                  <a:srgbClr val="650065"/>
                </a:solidFill>
                <a:latin typeface="Times New Roman"/>
                <a:cs typeface="Times New Roman"/>
              </a:rPr>
              <a:t>only  </a:t>
            </a:r>
            <a:r>
              <a:rPr sz="2400" spc="-5" dirty="0">
                <a:solidFill>
                  <a:srgbClr val="650065"/>
                </a:solidFill>
                <a:latin typeface="Times New Roman"/>
                <a:cs typeface="Times New Roman"/>
              </a:rPr>
              <a:t>when </a:t>
            </a:r>
            <a:r>
              <a:rPr sz="2400" dirty="0">
                <a:solidFill>
                  <a:srgbClr val="650065"/>
                </a:solidFill>
                <a:latin typeface="Times New Roman"/>
                <a:cs typeface="Times New Roman"/>
              </a:rPr>
              <a:t>the </a:t>
            </a:r>
            <a:r>
              <a:rPr sz="2400" spc="-5" dirty="0">
                <a:solidFill>
                  <a:srgbClr val="650065"/>
                </a:solidFill>
                <a:latin typeface="Times New Roman"/>
                <a:cs typeface="Times New Roman"/>
              </a:rPr>
              <a:t>software </a:t>
            </a:r>
            <a:r>
              <a:rPr sz="2400" dirty="0">
                <a:solidFill>
                  <a:srgbClr val="650065"/>
                </a:solidFill>
                <a:latin typeface="Times New Roman"/>
                <a:cs typeface="Times New Roman"/>
              </a:rPr>
              <a:t>is</a:t>
            </a:r>
            <a:r>
              <a:rPr sz="2400" spc="-5" dirty="0">
                <a:solidFill>
                  <a:srgbClr val="650065"/>
                </a:solidFill>
                <a:latin typeface="Times New Roman"/>
                <a:cs typeface="Times New Roman"/>
              </a:rPr>
              <a:t> retired.</a:t>
            </a:r>
            <a:endParaRPr sz="2400" dirty="0">
              <a:latin typeface="Times New Roman"/>
              <a:cs typeface="Times New Roman"/>
            </a:endParaRPr>
          </a:p>
        </p:txBody>
      </p:sp>
      <p:sp>
        <p:nvSpPr>
          <p:cNvPr id="3" name="object 3"/>
          <p:cNvSpPr txBox="1">
            <a:spLocks noGrp="1"/>
          </p:cNvSpPr>
          <p:nvPr>
            <p:ph type="title"/>
          </p:nvPr>
        </p:nvSpPr>
        <p:spPr>
          <a:xfrm>
            <a:off x="2634480" y="602989"/>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495037"/>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p:nvPr/>
        </p:nvSpPr>
        <p:spPr>
          <a:xfrm>
            <a:off x="3736847" y="2819400"/>
            <a:ext cx="1828800" cy="615950"/>
          </a:xfrm>
          <a:prstGeom prst="rect">
            <a:avLst/>
          </a:prstGeom>
          <a:solidFill>
            <a:srgbClr val="00FF00"/>
          </a:solidFill>
          <a:ln w="38099">
            <a:solidFill>
              <a:srgbClr val="000000"/>
            </a:solidFill>
          </a:ln>
        </p:spPr>
        <p:txBody>
          <a:bodyPr vert="horz" wrap="square" lIns="0" tIns="193675" rIns="0" bIns="0" rtlCol="0">
            <a:spAutoFit/>
          </a:bodyPr>
          <a:lstStyle/>
          <a:p>
            <a:pPr marL="52705">
              <a:lnSpc>
                <a:spcPct val="100000"/>
              </a:lnSpc>
              <a:spcBef>
                <a:spcPts val="1525"/>
              </a:spcBef>
            </a:pPr>
            <a:r>
              <a:rPr sz="2000" dirty="0">
                <a:latin typeface="Arial"/>
                <a:cs typeface="Arial"/>
              </a:rPr>
              <a:t>Size</a:t>
            </a:r>
            <a:r>
              <a:rPr sz="2000" spc="-45" dirty="0">
                <a:latin typeface="Arial"/>
                <a:cs typeface="Arial"/>
              </a:rPr>
              <a:t> </a:t>
            </a:r>
            <a:r>
              <a:rPr sz="2000" spc="-5" dirty="0">
                <a:latin typeface="Arial"/>
                <a:cs typeface="Arial"/>
              </a:rPr>
              <a:t>estimation</a:t>
            </a:r>
            <a:endParaRPr sz="2000" dirty="0">
              <a:latin typeface="Arial"/>
              <a:cs typeface="Arial"/>
            </a:endParaRPr>
          </a:p>
        </p:txBody>
      </p:sp>
      <p:sp>
        <p:nvSpPr>
          <p:cNvPr id="6" name="object 6"/>
          <p:cNvSpPr txBox="1"/>
          <p:nvPr/>
        </p:nvSpPr>
        <p:spPr>
          <a:xfrm>
            <a:off x="1905000" y="3843527"/>
            <a:ext cx="1828800" cy="615950"/>
          </a:xfrm>
          <a:prstGeom prst="rect">
            <a:avLst/>
          </a:prstGeom>
          <a:solidFill>
            <a:srgbClr val="00FF00"/>
          </a:solidFill>
          <a:ln w="38099">
            <a:solidFill>
              <a:srgbClr val="000000"/>
            </a:solidFill>
          </a:ln>
        </p:spPr>
        <p:txBody>
          <a:bodyPr vert="horz" wrap="square" lIns="0" tIns="193675" rIns="0" bIns="0" rtlCol="0">
            <a:spAutoFit/>
          </a:bodyPr>
          <a:lstStyle/>
          <a:p>
            <a:pPr marL="39370">
              <a:lnSpc>
                <a:spcPct val="100000"/>
              </a:lnSpc>
              <a:spcBef>
                <a:spcPts val="1525"/>
              </a:spcBef>
            </a:pPr>
            <a:r>
              <a:rPr sz="2000" dirty="0">
                <a:latin typeface="Arial"/>
                <a:cs typeface="Arial"/>
              </a:rPr>
              <a:t>Cost</a:t>
            </a:r>
            <a:r>
              <a:rPr sz="2000" spc="-70" dirty="0">
                <a:latin typeface="Arial"/>
                <a:cs typeface="Arial"/>
              </a:rPr>
              <a:t> </a:t>
            </a:r>
            <a:r>
              <a:rPr sz="2000" spc="-5" dirty="0">
                <a:latin typeface="Arial"/>
                <a:cs typeface="Arial"/>
              </a:rPr>
              <a:t>estimation</a:t>
            </a:r>
            <a:endParaRPr sz="2000" dirty="0">
              <a:latin typeface="Arial"/>
              <a:cs typeface="Arial"/>
            </a:endParaRPr>
          </a:p>
        </p:txBody>
      </p:sp>
      <p:sp>
        <p:nvSpPr>
          <p:cNvPr id="7" name="object 7"/>
          <p:cNvSpPr/>
          <p:nvPr/>
        </p:nvSpPr>
        <p:spPr>
          <a:xfrm>
            <a:off x="5565648" y="3846576"/>
            <a:ext cx="2133600" cy="615950"/>
          </a:xfrm>
          <a:custGeom>
            <a:avLst/>
            <a:gdLst/>
            <a:ahLst/>
            <a:cxnLst/>
            <a:rect l="l" t="t" r="r" b="b"/>
            <a:pathLst>
              <a:path w="2133600" h="615950">
                <a:moveTo>
                  <a:pt x="0" y="0"/>
                </a:moveTo>
                <a:lnTo>
                  <a:pt x="0" y="615696"/>
                </a:lnTo>
                <a:lnTo>
                  <a:pt x="2133600" y="615696"/>
                </a:lnTo>
                <a:lnTo>
                  <a:pt x="2133600" y="0"/>
                </a:lnTo>
                <a:lnTo>
                  <a:pt x="0" y="0"/>
                </a:lnTo>
                <a:close/>
              </a:path>
            </a:pathLst>
          </a:custGeom>
          <a:solidFill>
            <a:srgbClr val="00FF00"/>
          </a:solidFill>
        </p:spPr>
        <p:txBody>
          <a:bodyPr wrap="square" lIns="0" tIns="0" rIns="0" bIns="0" rtlCol="0"/>
          <a:lstStyle/>
          <a:p>
            <a:endParaRPr dirty="0"/>
          </a:p>
        </p:txBody>
      </p:sp>
      <p:sp>
        <p:nvSpPr>
          <p:cNvPr id="8" name="object 8"/>
          <p:cNvSpPr txBox="1"/>
          <p:nvPr/>
        </p:nvSpPr>
        <p:spPr>
          <a:xfrm>
            <a:off x="5565647" y="3846576"/>
            <a:ext cx="2133600" cy="615950"/>
          </a:xfrm>
          <a:prstGeom prst="rect">
            <a:avLst/>
          </a:prstGeom>
          <a:ln w="38099">
            <a:solidFill>
              <a:srgbClr val="000000"/>
            </a:solidFill>
          </a:ln>
        </p:spPr>
        <p:txBody>
          <a:bodyPr vert="horz" wrap="square" lIns="0" tIns="193675" rIns="0" bIns="0" rtlCol="0">
            <a:spAutoFit/>
          </a:bodyPr>
          <a:lstStyle/>
          <a:p>
            <a:pPr marL="43815">
              <a:lnSpc>
                <a:spcPct val="100000"/>
              </a:lnSpc>
              <a:spcBef>
                <a:spcPts val="1525"/>
              </a:spcBef>
            </a:pPr>
            <a:r>
              <a:rPr sz="2000" spc="-5" dirty="0">
                <a:latin typeface="Arial"/>
                <a:cs typeface="Arial"/>
              </a:rPr>
              <a:t>Development</a:t>
            </a:r>
            <a:r>
              <a:rPr sz="2000" spc="-55" dirty="0">
                <a:latin typeface="Arial"/>
                <a:cs typeface="Arial"/>
              </a:rPr>
              <a:t> </a:t>
            </a:r>
            <a:r>
              <a:rPr sz="2000" spc="-5" dirty="0">
                <a:latin typeface="Arial"/>
                <a:cs typeface="Arial"/>
              </a:rPr>
              <a:t>time</a:t>
            </a:r>
            <a:endParaRPr sz="2000" dirty="0">
              <a:latin typeface="Arial"/>
              <a:cs typeface="Arial"/>
            </a:endParaRPr>
          </a:p>
        </p:txBody>
      </p:sp>
      <p:sp>
        <p:nvSpPr>
          <p:cNvPr id="9" name="object 9"/>
          <p:cNvSpPr txBox="1"/>
          <p:nvPr/>
        </p:nvSpPr>
        <p:spPr>
          <a:xfrm>
            <a:off x="3736847" y="4904232"/>
            <a:ext cx="1828800" cy="586740"/>
          </a:xfrm>
          <a:prstGeom prst="rect">
            <a:avLst/>
          </a:prstGeom>
          <a:solidFill>
            <a:srgbClr val="00FF00"/>
          </a:solidFill>
          <a:ln w="38099">
            <a:solidFill>
              <a:srgbClr val="000000"/>
            </a:solidFill>
          </a:ln>
        </p:spPr>
        <p:txBody>
          <a:bodyPr vert="horz" wrap="square" lIns="0" tIns="20320" rIns="0" bIns="0" rtlCol="0">
            <a:spAutoFit/>
          </a:bodyPr>
          <a:lstStyle/>
          <a:p>
            <a:pPr marL="173355" marR="165100" indent="132080">
              <a:lnSpc>
                <a:spcPts val="2170"/>
              </a:lnSpc>
              <a:spcBef>
                <a:spcPts val="160"/>
              </a:spcBef>
            </a:pPr>
            <a:r>
              <a:rPr sz="2000" spc="-5" dirty="0">
                <a:latin typeface="Arial"/>
                <a:cs typeface="Arial"/>
              </a:rPr>
              <a:t>Resources  </a:t>
            </a:r>
            <a:r>
              <a:rPr sz="2000" dirty="0">
                <a:latin typeface="Arial"/>
                <a:cs typeface="Arial"/>
              </a:rPr>
              <a:t>re</a:t>
            </a:r>
            <a:r>
              <a:rPr sz="2000" spc="-15" dirty="0">
                <a:latin typeface="Arial"/>
                <a:cs typeface="Arial"/>
              </a:rPr>
              <a:t>q</a:t>
            </a:r>
            <a:r>
              <a:rPr sz="2000" dirty="0">
                <a:latin typeface="Arial"/>
                <a:cs typeface="Arial"/>
              </a:rPr>
              <a:t>u</a:t>
            </a:r>
            <a:r>
              <a:rPr sz="2000" spc="-5" dirty="0">
                <a:latin typeface="Arial"/>
                <a:cs typeface="Arial"/>
              </a:rPr>
              <a:t>i</a:t>
            </a:r>
            <a:r>
              <a:rPr sz="2000" dirty="0">
                <a:latin typeface="Arial"/>
                <a:cs typeface="Arial"/>
              </a:rPr>
              <a:t>r</a:t>
            </a:r>
            <a:r>
              <a:rPr sz="2000" spc="-15" dirty="0">
                <a:latin typeface="Arial"/>
                <a:cs typeface="Arial"/>
              </a:rPr>
              <a:t>e</a:t>
            </a:r>
            <a:r>
              <a:rPr sz="2000" spc="-5" dirty="0">
                <a:latin typeface="Arial"/>
                <a:cs typeface="Arial"/>
              </a:rPr>
              <a:t>m</a:t>
            </a:r>
            <a:r>
              <a:rPr sz="2000" dirty="0">
                <a:latin typeface="Arial"/>
                <a:cs typeface="Arial"/>
              </a:rPr>
              <a:t>en</a:t>
            </a:r>
            <a:r>
              <a:rPr sz="2000" spc="-20" dirty="0">
                <a:latin typeface="Arial"/>
                <a:cs typeface="Arial"/>
              </a:rPr>
              <a:t>t</a:t>
            </a:r>
            <a:r>
              <a:rPr sz="2000" dirty="0">
                <a:latin typeface="Arial"/>
                <a:cs typeface="Arial"/>
              </a:rPr>
              <a:t>s</a:t>
            </a:r>
          </a:p>
        </p:txBody>
      </p:sp>
      <p:sp>
        <p:nvSpPr>
          <p:cNvPr id="10" name="object 10"/>
          <p:cNvSpPr txBox="1"/>
          <p:nvPr/>
        </p:nvSpPr>
        <p:spPr>
          <a:xfrm>
            <a:off x="5565647" y="6117335"/>
            <a:ext cx="1828800" cy="586740"/>
          </a:xfrm>
          <a:prstGeom prst="rect">
            <a:avLst/>
          </a:prstGeom>
          <a:solidFill>
            <a:srgbClr val="00FF00"/>
          </a:solidFill>
          <a:ln w="38099">
            <a:solidFill>
              <a:srgbClr val="000000"/>
            </a:solidFill>
          </a:ln>
        </p:spPr>
        <p:txBody>
          <a:bodyPr vert="horz" wrap="square" lIns="0" tIns="20955" rIns="0" bIns="0" rtlCol="0">
            <a:spAutoFit/>
          </a:bodyPr>
          <a:lstStyle/>
          <a:p>
            <a:pPr marL="306070" marR="298450" indent="211454">
              <a:lnSpc>
                <a:spcPts val="2160"/>
              </a:lnSpc>
              <a:spcBef>
                <a:spcPts val="165"/>
              </a:spcBef>
            </a:pPr>
            <a:r>
              <a:rPr sz="2000" dirty="0">
                <a:latin typeface="Arial"/>
                <a:cs typeface="Arial"/>
              </a:rPr>
              <a:t>Project  </a:t>
            </a:r>
            <a:r>
              <a:rPr sz="2000" spc="5" dirty="0">
                <a:latin typeface="Arial"/>
                <a:cs typeface="Arial"/>
              </a:rPr>
              <a:t>s</a:t>
            </a:r>
            <a:r>
              <a:rPr sz="2000" spc="-10" dirty="0">
                <a:latin typeface="Arial"/>
                <a:cs typeface="Arial"/>
              </a:rPr>
              <a:t>c</a:t>
            </a:r>
            <a:r>
              <a:rPr sz="2000" dirty="0">
                <a:latin typeface="Arial"/>
                <a:cs typeface="Arial"/>
              </a:rPr>
              <a:t>he</a:t>
            </a:r>
            <a:r>
              <a:rPr sz="2000" spc="-15" dirty="0">
                <a:latin typeface="Arial"/>
                <a:cs typeface="Arial"/>
              </a:rPr>
              <a:t>d</a:t>
            </a:r>
            <a:r>
              <a:rPr sz="2000" dirty="0">
                <a:latin typeface="Arial"/>
                <a:cs typeface="Arial"/>
              </a:rPr>
              <a:t>u</a:t>
            </a:r>
            <a:r>
              <a:rPr sz="2000" spc="-5" dirty="0">
                <a:latin typeface="Arial"/>
                <a:cs typeface="Arial"/>
              </a:rPr>
              <a:t>li</a:t>
            </a:r>
            <a:r>
              <a:rPr sz="2000" dirty="0">
                <a:latin typeface="Arial"/>
                <a:cs typeface="Arial"/>
              </a:rPr>
              <a:t>ng</a:t>
            </a:r>
          </a:p>
        </p:txBody>
      </p:sp>
      <p:sp>
        <p:nvSpPr>
          <p:cNvPr id="11" name="object 11"/>
          <p:cNvSpPr/>
          <p:nvPr/>
        </p:nvSpPr>
        <p:spPr>
          <a:xfrm>
            <a:off x="4724400" y="3447288"/>
            <a:ext cx="1527175" cy="388620"/>
          </a:xfrm>
          <a:custGeom>
            <a:avLst/>
            <a:gdLst/>
            <a:ahLst/>
            <a:cxnLst/>
            <a:rect l="l" t="t" r="r" b="b"/>
            <a:pathLst>
              <a:path w="1527175" h="388620">
                <a:moveTo>
                  <a:pt x="1415251" y="309851"/>
                </a:moveTo>
                <a:lnTo>
                  <a:pt x="1404741" y="289684"/>
                </a:lnTo>
                <a:lnTo>
                  <a:pt x="7620" y="0"/>
                </a:lnTo>
                <a:lnTo>
                  <a:pt x="0" y="36576"/>
                </a:lnTo>
                <a:lnTo>
                  <a:pt x="1397118" y="326259"/>
                </a:lnTo>
                <a:lnTo>
                  <a:pt x="1414876" y="311652"/>
                </a:lnTo>
                <a:lnTo>
                  <a:pt x="1415251" y="309851"/>
                </a:lnTo>
                <a:close/>
              </a:path>
              <a:path w="1527175" h="388620">
                <a:moveTo>
                  <a:pt x="1415796" y="363423"/>
                </a:moveTo>
                <a:lnTo>
                  <a:pt x="1415796" y="310896"/>
                </a:lnTo>
                <a:lnTo>
                  <a:pt x="1414876" y="311652"/>
                </a:lnTo>
                <a:lnTo>
                  <a:pt x="1411224" y="329184"/>
                </a:lnTo>
                <a:lnTo>
                  <a:pt x="1397118" y="326259"/>
                </a:lnTo>
                <a:lnTo>
                  <a:pt x="1321308" y="388620"/>
                </a:lnTo>
                <a:lnTo>
                  <a:pt x="1415796" y="363423"/>
                </a:lnTo>
                <a:close/>
              </a:path>
              <a:path w="1527175" h="388620">
                <a:moveTo>
                  <a:pt x="1527048" y="333756"/>
                </a:moveTo>
                <a:lnTo>
                  <a:pt x="1359408" y="202692"/>
                </a:lnTo>
                <a:lnTo>
                  <a:pt x="1404741" y="289684"/>
                </a:lnTo>
                <a:lnTo>
                  <a:pt x="1418844" y="292608"/>
                </a:lnTo>
                <a:lnTo>
                  <a:pt x="1418844" y="362610"/>
                </a:lnTo>
                <a:lnTo>
                  <a:pt x="1527048" y="333756"/>
                </a:lnTo>
                <a:close/>
              </a:path>
              <a:path w="1527175" h="388620">
                <a:moveTo>
                  <a:pt x="1414876" y="311652"/>
                </a:moveTo>
                <a:lnTo>
                  <a:pt x="1397118" y="326259"/>
                </a:lnTo>
                <a:lnTo>
                  <a:pt x="1411224" y="329184"/>
                </a:lnTo>
                <a:lnTo>
                  <a:pt x="1414876" y="311652"/>
                </a:lnTo>
                <a:close/>
              </a:path>
              <a:path w="1527175" h="388620">
                <a:moveTo>
                  <a:pt x="1418844" y="292608"/>
                </a:moveTo>
                <a:lnTo>
                  <a:pt x="1404741" y="289684"/>
                </a:lnTo>
                <a:lnTo>
                  <a:pt x="1415251" y="309851"/>
                </a:lnTo>
                <a:lnTo>
                  <a:pt x="1418844" y="292608"/>
                </a:lnTo>
                <a:close/>
              </a:path>
              <a:path w="1527175" h="388620">
                <a:moveTo>
                  <a:pt x="1418844" y="362610"/>
                </a:moveTo>
                <a:lnTo>
                  <a:pt x="1418844" y="292608"/>
                </a:lnTo>
                <a:lnTo>
                  <a:pt x="1415251" y="309851"/>
                </a:lnTo>
                <a:lnTo>
                  <a:pt x="1415796" y="310896"/>
                </a:lnTo>
                <a:lnTo>
                  <a:pt x="1415796" y="363423"/>
                </a:lnTo>
                <a:lnTo>
                  <a:pt x="1418844" y="362610"/>
                </a:lnTo>
                <a:close/>
              </a:path>
            </a:pathLst>
          </a:custGeom>
          <a:solidFill>
            <a:srgbClr val="000000"/>
          </a:solidFill>
        </p:spPr>
        <p:txBody>
          <a:bodyPr wrap="square" lIns="0" tIns="0" rIns="0" bIns="0" rtlCol="0"/>
          <a:lstStyle/>
          <a:p>
            <a:endParaRPr dirty="0"/>
          </a:p>
        </p:txBody>
      </p:sp>
      <p:sp>
        <p:nvSpPr>
          <p:cNvPr id="12" name="object 12"/>
          <p:cNvSpPr/>
          <p:nvPr/>
        </p:nvSpPr>
        <p:spPr>
          <a:xfrm>
            <a:off x="3051048" y="3447288"/>
            <a:ext cx="1452880" cy="387350"/>
          </a:xfrm>
          <a:custGeom>
            <a:avLst/>
            <a:gdLst/>
            <a:ahLst/>
            <a:cxnLst/>
            <a:rect l="l" t="t" r="r" b="b"/>
            <a:pathLst>
              <a:path w="1452879" h="387350">
                <a:moveTo>
                  <a:pt x="166116" y="201168"/>
                </a:moveTo>
                <a:lnTo>
                  <a:pt x="0" y="333756"/>
                </a:lnTo>
                <a:lnTo>
                  <a:pt x="108204" y="361602"/>
                </a:lnTo>
                <a:lnTo>
                  <a:pt x="108204" y="291084"/>
                </a:lnTo>
                <a:lnTo>
                  <a:pt x="122056" y="288063"/>
                </a:lnTo>
                <a:lnTo>
                  <a:pt x="166116" y="201168"/>
                </a:lnTo>
                <a:close/>
              </a:path>
              <a:path w="1452879" h="387350">
                <a:moveTo>
                  <a:pt x="122056" y="288063"/>
                </a:moveTo>
                <a:lnTo>
                  <a:pt x="108204" y="291084"/>
                </a:lnTo>
                <a:lnTo>
                  <a:pt x="111792" y="308306"/>
                </a:lnTo>
                <a:lnTo>
                  <a:pt x="122056" y="288063"/>
                </a:lnTo>
                <a:close/>
              </a:path>
              <a:path w="1452879" h="387350">
                <a:moveTo>
                  <a:pt x="111792" y="308306"/>
                </a:moveTo>
                <a:lnTo>
                  <a:pt x="108204" y="291084"/>
                </a:lnTo>
                <a:lnTo>
                  <a:pt x="108204" y="361602"/>
                </a:lnTo>
                <a:lnTo>
                  <a:pt x="111252" y="362387"/>
                </a:lnTo>
                <a:lnTo>
                  <a:pt x="111252" y="309372"/>
                </a:lnTo>
                <a:lnTo>
                  <a:pt x="111792" y="308306"/>
                </a:lnTo>
                <a:close/>
              </a:path>
              <a:path w="1452879" h="387350">
                <a:moveTo>
                  <a:pt x="207264" y="387096"/>
                </a:moveTo>
                <a:lnTo>
                  <a:pt x="130023" y="324567"/>
                </a:lnTo>
                <a:lnTo>
                  <a:pt x="115824" y="327660"/>
                </a:lnTo>
                <a:lnTo>
                  <a:pt x="112168" y="310114"/>
                </a:lnTo>
                <a:lnTo>
                  <a:pt x="111252" y="309372"/>
                </a:lnTo>
                <a:lnTo>
                  <a:pt x="111252" y="362387"/>
                </a:lnTo>
                <a:lnTo>
                  <a:pt x="207264" y="387096"/>
                </a:lnTo>
                <a:close/>
              </a:path>
              <a:path w="1452879" h="387350">
                <a:moveTo>
                  <a:pt x="1452372" y="36576"/>
                </a:moveTo>
                <a:lnTo>
                  <a:pt x="1443228" y="0"/>
                </a:lnTo>
                <a:lnTo>
                  <a:pt x="122056" y="288063"/>
                </a:lnTo>
                <a:lnTo>
                  <a:pt x="111792" y="308306"/>
                </a:lnTo>
                <a:lnTo>
                  <a:pt x="112168" y="310114"/>
                </a:lnTo>
                <a:lnTo>
                  <a:pt x="130023" y="324567"/>
                </a:lnTo>
                <a:lnTo>
                  <a:pt x="1452372" y="36576"/>
                </a:lnTo>
                <a:close/>
              </a:path>
              <a:path w="1452879" h="387350">
                <a:moveTo>
                  <a:pt x="130023" y="324567"/>
                </a:moveTo>
                <a:lnTo>
                  <a:pt x="112168" y="310114"/>
                </a:lnTo>
                <a:lnTo>
                  <a:pt x="115824" y="327660"/>
                </a:lnTo>
                <a:lnTo>
                  <a:pt x="130023" y="324567"/>
                </a:lnTo>
                <a:close/>
              </a:path>
            </a:pathLst>
          </a:custGeom>
          <a:solidFill>
            <a:srgbClr val="000000"/>
          </a:solidFill>
        </p:spPr>
        <p:txBody>
          <a:bodyPr wrap="square" lIns="0" tIns="0" rIns="0" bIns="0" rtlCol="0"/>
          <a:lstStyle/>
          <a:p>
            <a:endParaRPr dirty="0"/>
          </a:p>
        </p:txBody>
      </p:sp>
      <p:sp>
        <p:nvSpPr>
          <p:cNvPr id="13" name="object 13"/>
          <p:cNvSpPr/>
          <p:nvPr/>
        </p:nvSpPr>
        <p:spPr>
          <a:xfrm>
            <a:off x="4491228" y="5501640"/>
            <a:ext cx="1379220" cy="589915"/>
          </a:xfrm>
          <a:custGeom>
            <a:avLst/>
            <a:gdLst/>
            <a:ahLst/>
            <a:cxnLst/>
            <a:rect l="l" t="t" r="r" b="b"/>
            <a:pathLst>
              <a:path w="1379220" h="589914">
                <a:moveTo>
                  <a:pt x="1273861" y="528159"/>
                </a:moveTo>
                <a:lnTo>
                  <a:pt x="1267431" y="506911"/>
                </a:lnTo>
                <a:lnTo>
                  <a:pt x="15240" y="0"/>
                </a:lnTo>
                <a:lnTo>
                  <a:pt x="0" y="35052"/>
                </a:lnTo>
                <a:lnTo>
                  <a:pt x="1252164" y="541342"/>
                </a:lnTo>
                <a:lnTo>
                  <a:pt x="1273466" y="529169"/>
                </a:lnTo>
                <a:lnTo>
                  <a:pt x="1273861" y="528159"/>
                </a:lnTo>
                <a:close/>
              </a:path>
              <a:path w="1379220" h="589914">
                <a:moveTo>
                  <a:pt x="1274064" y="580578"/>
                </a:moveTo>
                <a:lnTo>
                  <a:pt x="1274064" y="528828"/>
                </a:lnTo>
                <a:lnTo>
                  <a:pt x="1273466" y="529169"/>
                </a:lnTo>
                <a:lnTo>
                  <a:pt x="1266444" y="547116"/>
                </a:lnTo>
                <a:lnTo>
                  <a:pt x="1252164" y="541342"/>
                </a:lnTo>
                <a:lnTo>
                  <a:pt x="1167384" y="589788"/>
                </a:lnTo>
                <a:lnTo>
                  <a:pt x="1274064" y="580578"/>
                </a:lnTo>
                <a:close/>
              </a:path>
              <a:path w="1379220" h="589914">
                <a:moveTo>
                  <a:pt x="1379220" y="571500"/>
                </a:moveTo>
                <a:lnTo>
                  <a:pt x="1239012" y="413004"/>
                </a:lnTo>
                <a:lnTo>
                  <a:pt x="1267431" y="506911"/>
                </a:lnTo>
                <a:lnTo>
                  <a:pt x="1280160" y="512064"/>
                </a:lnTo>
                <a:lnTo>
                  <a:pt x="1280160" y="580051"/>
                </a:lnTo>
                <a:lnTo>
                  <a:pt x="1379220" y="571500"/>
                </a:lnTo>
                <a:close/>
              </a:path>
              <a:path w="1379220" h="589914">
                <a:moveTo>
                  <a:pt x="1273466" y="529169"/>
                </a:moveTo>
                <a:lnTo>
                  <a:pt x="1252164" y="541342"/>
                </a:lnTo>
                <a:lnTo>
                  <a:pt x="1266444" y="547116"/>
                </a:lnTo>
                <a:lnTo>
                  <a:pt x="1273466" y="529169"/>
                </a:lnTo>
                <a:close/>
              </a:path>
              <a:path w="1379220" h="589914">
                <a:moveTo>
                  <a:pt x="1280160" y="512064"/>
                </a:moveTo>
                <a:lnTo>
                  <a:pt x="1267431" y="506911"/>
                </a:lnTo>
                <a:lnTo>
                  <a:pt x="1273861" y="528159"/>
                </a:lnTo>
                <a:lnTo>
                  <a:pt x="1280160" y="512064"/>
                </a:lnTo>
                <a:close/>
              </a:path>
              <a:path w="1379220" h="589914">
                <a:moveTo>
                  <a:pt x="1280160" y="580051"/>
                </a:moveTo>
                <a:lnTo>
                  <a:pt x="1280160" y="512064"/>
                </a:lnTo>
                <a:lnTo>
                  <a:pt x="1273861" y="528159"/>
                </a:lnTo>
                <a:lnTo>
                  <a:pt x="1274064" y="528828"/>
                </a:lnTo>
                <a:lnTo>
                  <a:pt x="1274064" y="580578"/>
                </a:lnTo>
                <a:lnTo>
                  <a:pt x="1280160" y="580051"/>
                </a:lnTo>
                <a:close/>
              </a:path>
            </a:pathLst>
          </a:custGeom>
          <a:solidFill>
            <a:srgbClr val="000000"/>
          </a:solidFill>
        </p:spPr>
        <p:txBody>
          <a:bodyPr wrap="square" lIns="0" tIns="0" rIns="0" bIns="0" rtlCol="0"/>
          <a:lstStyle/>
          <a:p>
            <a:endParaRPr dirty="0"/>
          </a:p>
        </p:txBody>
      </p:sp>
      <p:sp>
        <p:nvSpPr>
          <p:cNvPr id="14" name="object 14"/>
          <p:cNvSpPr/>
          <p:nvPr/>
        </p:nvSpPr>
        <p:spPr>
          <a:xfrm>
            <a:off x="6537959" y="4399788"/>
            <a:ext cx="190500" cy="1739264"/>
          </a:xfrm>
          <a:custGeom>
            <a:avLst/>
            <a:gdLst/>
            <a:ahLst/>
            <a:cxnLst/>
            <a:rect l="l" t="t" r="r" b="b"/>
            <a:pathLst>
              <a:path w="190500" h="1739264">
                <a:moveTo>
                  <a:pt x="94488" y="1624584"/>
                </a:moveTo>
                <a:lnTo>
                  <a:pt x="0" y="1548384"/>
                </a:lnTo>
                <a:lnTo>
                  <a:pt x="76200" y="1702013"/>
                </a:lnTo>
                <a:lnTo>
                  <a:pt x="76200" y="1624584"/>
                </a:lnTo>
                <a:lnTo>
                  <a:pt x="94488" y="1624584"/>
                </a:lnTo>
                <a:close/>
              </a:path>
              <a:path w="190500" h="1739264">
                <a:moveTo>
                  <a:pt x="114300" y="1608860"/>
                </a:moveTo>
                <a:lnTo>
                  <a:pt x="114300" y="0"/>
                </a:lnTo>
                <a:lnTo>
                  <a:pt x="76200" y="0"/>
                </a:lnTo>
                <a:lnTo>
                  <a:pt x="76200" y="1609835"/>
                </a:lnTo>
                <a:lnTo>
                  <a:pt x="94488" y="1624584"/>
                </a:lnTo>
                <a:lnTo>
                  <a:pt x="114300" y="1608860"/>
                </a:lnTo>
                <a:close/>
              </a:path>
              <a:path w="190500" h="1739264">
                <a:moveTo>
                  <a:pt x="114300" y="1699574"/>
                </a:moveTo>
                <a:lnTo>
                  <a:pt x="114300" y="1624584"/>
                </a:lnTo>
                <a:lnTo>
                  <a:pt x="76200" y="1624584"/>
                </a:lnTo>
                <a:lnTo>
                  <a:pt x="76200" y="1702013"/>
                </a:lnTo>
                <a:lnTo>
                  <a:pt x="94488" y="1738884"/>
                </a:lnTo>
                <a:lnTo>
                  <a:pt x="114300" y="1699574"/>
                </a:lnTo>
                <a:close/>
              </a:path>
              <a:path w="190500" h="1739264">
                <a:moveTo>
                  <a:pt x="190500" y="1548384"/>
                </a:moveTo>
                <a:lnTo>
                  <a:pt x="94488" y="1624584"/>
                </a:lnTo>
                <a:lnTo>
                  <a:pt x="114300" y="1624584"/>
                </a:lnTo>
                <a:lnTo>
                  <a:pt x="114300" y="1699574"/>
                </a:lnTo>
                <a:lnTo>
                  <a:pt x="190500" y="1548384"/>
                </a:lnTo>
                <a:close/>
              </a:path>
            </a:pathLst>
          </a:custGeom>
          <a:solidFill>
            <a:srgbClr val="000000"/>
          </a:solidFill>
        </p:spPr>
        <p:txBody>
          <a:bodyPr wrap="square" lIns="0" tIns="0" rIns="0" bIns="0" rtlCol="0"/>
          <a:lstStyle/>
          <a:p>
            <a:endParaRPr dirty="0"/>
          </a:p>
        </p:txBody>
      </p:sp>
      <p:sp>
        <p:nvSpPr>
          <p:cNvPr id="15" name="object 15"/>
          <p:cNvSpPr/>
          <p:nvPr/>
        </p:nvSpPr>
        <p:spPr>
          <a:xfrm>
            <a:off x="3349752" y="4474464"/>
            <a:ext cx="1301750" cy="449580"/>
          </a:xfrm>
          <a:custGeom>
            <a:avLst/>
            <a:gdLst/>
            <a:ahLst/>
            <a:cxnLst/>
            <a:rect l="l" t="t" r="r" b="b"/>
            <a:pathLst>
              <a:path w="1301750" h="449579">
                <a:moveTo>
                  <a:pt x="1191768" y="379476"/>
                </a:moveTo>
                <a:lnTo>
                  <a:pt x="1182803" y="356600"/>
                </a:lnTo>
                <a:lnTo>
                  <a:pt x="12192" y="0"/>
                </a:lnTo>
                <a:lnTo>
                  <a:pt x="0" y="36576"/>
                </a:lnTo>
                <a:lnTo>
                  <a:pt x="1172112" y="393175"/>
                </a:lnTo>
                <a:lnTo>
                  <a:pt x="1191768" y="379476"/>
                </a:lnTo>
                <a:close/>
              </a:path>
              <a:path w="1301750" h="449579">
                <a:moveTo>
                  <a:pt x="1197864" y="431026"/>
                </a:moveTo>
                <a:lnTo>
                  <a:pt x="1197864" y="361188"/>
                </a:lnTo>
                <a:lnTo>
                  <a:pt x="1187196" y="397764"/>
                </a:lnTo>
                <a:lnTo>
                  <a:pt x="1172112" y="393175"/>
                </a:lnTo>
                <a:lnTo>
                  <a:pt x="1091184" y="449580"/>
                </a:lnTo>
                <a:lnTo>
                  <a:pt x="1197864" y="431026"/>
                </a:lnTo>
                <a:close/>
              </a:path>
              <a:path w="1301750" h="449579">
                <a:moveTo>
                  <a:pt x="1301496" y="413004"/>
                </a:moveTo>
                <a:lnTo>
                  <a:pt x="1147572" y="266700"/>
                </a:lnTo>
                <a:lnTo>
                  <a:pt x="1182803" y="356600"/>
                </a:lnTo>
                <a:lnTo>
                  <a:pt x="1197864" y="361188"/>
                </a:lnTo>
                <a:lnTo>
                  <a:pt x="1197864" y="431026"/>
                </a:lnTo>
                <a:lnTo>
                  <a:pt x="1301496" y="413004"/>
                </a:lnTo>
                <a:close/>
              </a:path>
              <a:path w="1301750" h="449579">
                <a:moveTo>
                  <a:pt x="1191768" y="382088"/>
                </a:moveTo>
                <a:lnTo>
                  <a:pt x="1191768" y="379476"/>
                </a:lnTo>
                <a:lnTo>
                  <a:pt x="1172112" y="393175"/>
                </a:lnTo>
                <a:lnTo>
                  <a:pt x="1187196" y="397764"/>
                </a:lnTo>
                <a:lnTo>
                  <a:pt x="1191768" y="382088"/>
                </a:lnTo>
                <a:close/>
              </a:path>
              <a:path w="1301750" h="449579">
                <a:moveTo>
                  <a:pt x="1197864" y="361188"/>
                </a:moveTo>
                <a:lnTo>
                  <a:pt x="1182803" y="356600"/>
                </a:lnTo>
                <a:lnTo>
                  <a:pt x="1191768" y="379476"/>
                </a:lnTo>
                <a:lnTo>
                  <a:pt x="1191768" y="382088"/>
                </a:lnTo>
                <a:lnTo>
                  <a:pt x="1197864" y="361188"/>
                </a:lnTo>
                <a:close/>
              </a:path>
            </a:pathLst>
          </a:custGeom>
          <a:solidFill>
            <a:srgbClr val="000000"/>
          </a:solidFill>
        </p:spPr>
        <p:txBody>
          <a:bodyPr wrap="square" lIns="0" tIns="0" rIns="0" bIns="0" rtlCol="0"/>
          <a:lstStyle/>
          <a:p>
            <a:endParaRPr dirty="0"/>
          </a:p>
        </p:txBody>
      </p:sp>
      <p:sp>
        <p:nvSpPr>
          <p:cNvPr id="16" name="object 16"/>
          <p:cNvSpPr/>
          <p:nvPr/>
        </p:nvSpPr>
        <p:spPr>
          <a:xfrm>
            <a:off x="4651248" y="4474464"/>
            <a:ext cx="1377950" cy="452755"/>
          </a:xfrm>
          <a:custGeom>
            <a:avLst/>
            <a:gdLst/>
            <a:ahLst/>
            <a:cxnLst/>
            <a:rect l="l" t="t" r="r" b="b"/>
            <a:pathLst>
              <a:path w="1377950" h="452754">
                <a:moveTo>
                  <a:pt x="156972" y="269748"/>
                </a:moveTo>
                <a:lnTo>
                  <a:pt x="0" y="413004"/>
                </a:lnTo>
                <a:lnTo>
                  <a:pt x="105156" y="432960"/>
                </a:lnTo>
                <a:lnTo>
                  <a:pt x="105156" y="362712"/>
                </a:lnTo>
                <a:lnTo>
                  <a:pt x="119209" y="358672"/>
                </a:lnTo>
                <a:lnTo>
                  <a:pt x="156972" y="269748"/>
                </a:lnTo>
                <a:close/>
              </a:path>
              <a:path w="1377950" h="452754">
                <a:moveTo>
                  <a:pt x="119209" y="358672"/>
                </a:moveTo>
                <a:lnTo>
                  <a:pt x="105156" y="362712"/>
                </a:lnTo>
                <a:lnTo>
                  <a:pt x="110058" y="380221"/>
                </a:lnTo>
                <a:lnTo>
                  <a:pt x="119209" y="358672"/>
                </a:lnTo>
                <a:close/>
              </a:path>
              <a:path w="1377950" h="452754">
                <a:moveTo>
                  <a:pt x="110058" y="380221"/>
                </a:moveTo>
                <a:lnTo>
                  <a:pt x="105156" y="362712"/>
                </a:lnTo>
                <a:lnTo>
                  <a:pt x="105156" y="432960"/>
                </a:lnTo>
                <a:lnTo>
                  <a:pt x="109728" y="433828"/>
                </a:lnTo>
                <a:lnTo>
                  <a:pt x="109728" y="381000"/>
                </a:lnTo>
                <a:lnTo>
                  <a:pt x="110058" y="380221"/>
                </a:lnTo>
                <a:close/>
              </a:path>
              <a:path w="1377950" h="452754">
                <a:moveTo>
                  <a:pt x="208788" y="452628"/>
                </a:moveTo>
                <a:lnTo>
                  <a:pt x="131049" y="396417"/>
                </a:lnTo>
                <a:lnTo>
                  <a:pt x="115824" y="400812"/>
                </a:lnTo>
                <a:lnTo>
                  <a:pt x="110415" y="381497"/>
                </a:lnTo>
                <a:lnTo>
                  <a:pt x="109728" y="381000"/>
                </a:lnTo>
                <a:lnTo>
                  <a:pt x="109728" y="433828"/>
                </a:lnTo>
                <a:lnTo>
                  <a:pt x="208788" y="452628"/>
                </a:lnTo>
                <a:close/>
              </a:path>
              <a:path w="1377950" h="452754">
                <a:moveTo>
                  <a:pt x="1377696" y="36576"/>
                </a:moveTo>
                <a:lnTo>
                  <a:pt x="1367028" y="0"/>
                </a:lnTo>
                <a:lnTo>
                  <a:pt x="119209" y="358672"/>
                </a:lnTo>
                <a:lnTo>
                  <a:pt x="110058" y="380221"/>
                </a:lnTo>
                <a:lnTo>
                  <a:pt x="110415" y="381497"/>
                </a:lnTo>
                <a:lnTo>
                  <a:pt x="131049" y="396417"/>
                </a:lnTo>
                <a:lnTo>
                  <a:pt x="1377696" y="36576"/>
                </a:lnTo>
                <a:close/>
              </a:path>
              <a:path w="1377950" h="452754">
                <a:moveTo>
                  <a:pt x="131049" y="396417"/>
                </a:moveTo>
                <a:lnTo>
                  <a:pt x="110415" y="381497"/>
                </a:lnTo>
                <a:lnTo>
                  <a:pt x="115824" y="400812"/>
                </a:lnTo>
                <a:lnTo>
                  <a:pt x="131049" y="396417"/>
                </a:lnTo>
                <a:close/>
              </a:path>
            </a:pathLst>
          </a:custGeom>
          <a:solidFill>
            <a:srgbClr val="000000"/>
          </a:solidFill>
        </p:spPr>
        <p:txBody>
          <a:bodyPr wrap="square" lIns="0" tIns="0" rIns="0" bIns="0" rtlCol="0"/>
          <a:lstStyle/>
          <a:p>
            <a:endParaRPr dirty="0"/>
          </a:p>
        </p:txBody>
      </p:sp>
      <p:sp>
        <p:nvSpPr>
          <p:cNvPr id="17" name="object 17"/>
          <p:cNvSpPr txBox="1"/>
          <p:nvPr/>
        </p:nvSpPr>
        <p:spPr>
          <a:xfrm>
            <a:off x="535933" y="5813549"/>
            <a:ext cx="4128135" cy="755650"/>
          </a:xfrm>
          <a:prstGeom prst="rect">
            <a:avLst/>
          </a:prstGeom>
        </p:spPr>
        <p:txBody>
          <a:bodyPr vert="horz" wrap="square" lIns="0" tIns="25400" rIns="0" bIns="0" rtlCol="0">
            <a:spAutoFit/>
          </a:bodyPr>
          <a:lstStyle/>
          <a:p>
            <a:pPr marL="12700" marR="5080">
              <a:lnSpc>
                <a:spcPts val="2870"/>
              </a:lnSpc>
              <a:spcBef>
                <a:spcPts val="200"/>
              </a:spcBef>
            </a:pPr>
            <a:r>
              <a:rPr sz="2400" spc="-5" dirty="0">
                <a:latin typeface="Times New Roman"/>
                <a:cs typeface="Times New Roman"/>
              </a:rPr>
              <a:t>Fig. </a:t>
            </a:r>
            <a:r>
              <a:rPr sz="2400" dirty="0">
                <a:latin typeface="Times New Roman"/>
                <a:cs typeface="Times New Roman"/>
              </a:rPr>
              <a:t>1: </a:t>
            </a:r>
            <a:r>
              <a:rPr sz="2400" spc="-5" dirty="0">
                <a:latin typeface="Times New Roman"/>
                <a:cs typeface="Times New Roman"/>
              </a:rPr>
              <a:t>Activities during Software  Project Planning</a:t>
            </a:r>
            <a:endParaRPr sz="2400" dirty="0">
              <a:latin typeface="Times New Roman"/>
              <a:cs typeface="Times New Roman"/>
            </a:endParaRPr>
          </a:p>
        </p:txBody>
      </p:sp>
      <p:sp>
        <p:nvSpPr>
          <p:cNvPr id="18" name="object 18"/>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17</a:t>
            </a:fld>
            <a:endParaRPr sz="1400" dirty="0">
              <a:latin typeface="Arial"/>
              <a:cs typeface="Arial"/>
            </a:endParaRPr>
          </a:p>
        </p:txBody>
      </p:sp>
      <p:sp>
        <p:nvSpPr>
          <p:cNvPr id="19" name="object 1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2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2132883"/>
            <a:ext cx="8130540" cy="723290"/>
          </a:xfrm>
          <a:prstGeom prst="rect">
            <a:avLst/>
          </a:prstGeom>
        </p:spPr>
        <p:txBody>
          <a:bodyPr vert="horz" wrap="square" lIns="0" tIns="24653" rIns="0" bIns="0" rtlCol="0">
            <a:spAutoFit/>
          </a:bodyPr>
          <a:lstStyle/>
          <a:p>
            <a:pPr marL="12327" marR="4931" defTabSz="1005840" eaLnBrk="0" fontAlgn="base" hangingPunct="0">
              <a:lnSpc>
                <a:spcPts val="2785"/>
              </a:lnSpc>
              <a:spcBef>
                <a:spcPts val="194"/>
              </a:spcBef>
              <a:spcAft>
                <a:spcPct val="0"/>
              </a:spcAft>
            </a:pPr>
            <a:r>
              <a:rPr sz="2330" spc="-4" dirty="0">
                <a:solidFill>
                  <a:srgbClr val="650065"/>
                </a:solidFill>
                <a:latin typeface="Times New Roman"/>
                <a:cs typeface="Times New Roman"/>
              </a:rPr>
              <a:t>When</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effort</a:t>
            </a:r>
            <a:r>
              <a:rPr sz="2330" spc="14" dirty="0">
                <a:solidFill>
                  <a:srgbClr val="650065"/>
                </a:solidFill>
                <a:latin typeface="Times New Roman"/>
                <a:cs typeface="Times New Roman"/>
              </a:rPr>
              <a:t> </a:t>
            </a:r>
            <a:r>
              <a:rPr sz="2330" dirty="0">
                <a:solidFill>
                  <a:srgbClr val="650065"/>
                </a:solidFill>
                <a:latin typeface="Times New Roman"/>
                <a:cs typeface="Times New Roman"/>
              </a:rPr>
              <a:t>and</a:t>
            </a:r>
            <a:r>
              <a:rPr sz="2330" spc="10" dirty="0">
                <a:solidFill>
                  <a:srgbClr val="650065"/>
                </a:solidFill>
                <a:latin typeface="Times New Roman"/>
                <a:cs typeface="Times New Roman"/>
              </a:rPr>
              <a:t> </a:t>
            </a:r>
            <a:r>
              <a:rPr sz="2330" spc="-4" dirty="0">
                <a:solidFill>
                  <a:srgbClr val="650065"/>
                </a:solidFill>
                <a:latin typeface="Times New Roman"/>
                <a:cs typeface="Times New Roman"/>
              </a:rPr>
              <a:t>development</a:t>
            </a:r>
            <a:r>
              <a:rPr sz="2330" spc="14" dirty="0">
                <a:solidFill>
                  <a:srgbClr val="650065"/>
                </a:solidFill>
                <a:latin typeface="Times New Roman"/>
                <a:cs typeface="Times New Roman"/>
              </a:rPr>
              <a:t> </a:t>
            </a:r>
            <a:r>
              <a:rPr sz="2330" spc="-10" dirty="0">
                <a:solidFill>
                  <a:srgbClr val="650065"/>
                </a:solidFill>
                <a:latin typeface="Times New Roman"/>
                <a:cs typeface="Times New Roman"/>
              </a:rPr>
              <a:t>time</a:t>
            </a:r>
            <a:r>
              <a:rPr sz="2330" spc="10" dirty="0">
                <a:solidFill>
                  <a:srgbClr val="650065"/>
                </a:solidFill>
                <a:latin typeface="Times New Roman"/>
                <a:cs typeface="Times New Roman"/>
              </a:rPr>
              <a:t> </a:t>
            </a:r>
            <a:r>
              <a:rPr sz="2330" spc="-4" dirty="0">
                <a:solidFill>
                  <a:srgbClr val="650065"/>
                </a:solidFill>
                <a:latin typeface="Times New Roman"/>
                <a:cs typeface="Times New Roman"/>
              </a:rPr>
              <a:t>are</a:t>
            </a:r>
            <a:r>
              <a:rPr sz="2330" spc="24" dirty="0">
                <a:solidFill>
                  <a:srgbClr val="650065"/>
                </a:solidFill>
                <a:latin typeface="Times New Roman"/>
                <a:cs typeface="Times New Roman"/>
              </a:rPr>
              <a:t> </a:t>
            </a:r>
            <a:r>
              <a:rPr sz="2330" spc="-4" dirty="0">
                <a:solidFill>
                  <a:srgbClr val="650065"/>
                </a:solidFill>
                <a:latin typeface="Times New Roman"/>
                <a:cs typeface="Times New Roman"/>
              </a:rPr>
              <a:t>known,</a:t>
            </a:r>
            <a:r>
              <a:rPr sz="2330" spc="20" dirty="0">
                <a:solidFill>
                  <a:srgbClr val="650065"/>
                </a:solidFill>
                <a:latin typeface="Times New Roman"/>
                <a:cs typeface="Times New Roman"/>
              </a:rPr>
              <a:t> </a:t>
            </a:r>
            <a:r>
              <a:rPr sz="2330" dirty="0">
                <a:solidFill>
                  <a:srgbClr val="650065"/>
                </a:solidFill>
                <a:latin typeface="Times New Roman"/>
                <a:cs typeface="Times New Roman"/>
              </a:rPr>
              <a:t>the</a:t>
            </a:r>
            <a:r>
              <a:rPr sz="2330" spc="24" dirty="0">
                <a:solidFill>
                  <a:srgbClr val="650065"/>
                </a:solidFill>
                <a:latin typeface="Times New Roman"/>
                <a:cs typeface="Times New Roman"/>
              </a:rPr>
              <a:t> </a:t>
            </a:r>
            <a:r>
              <a:rPr sz="2330" spc="-4" dirty="0">
                <a:solidFill>
                  <a:srgbClr val="650065"/>
                </a:solidFill>
                <a:latin typeface="Times New Roman"/>
                <a:cs typeface="Times New Roman"/>
              </a:rPr>
              <a:t>average</a:t>
            </a:r>
            <a:r>
              <a:rPr sz="2330" spc="24" dirty="0">
                <a:solidFill>
                  <a:srgbClr val="650065"/>
                </a:solidFill>
                <a:latin typeface="Times New Roman"/>
                <a:cs typeface="Times New Roman"/>
              </a:rPr>
              <a:t> </a:t>
            </a:r>
            <a:r>
              <a:rPr sz="2330" spc="-4" dirty="0">
                <a:solidFill>
                  <a:srgbClr val="650065"/>
                </a:solidFill>
                <a:latin typeface="Times New Roman"/>
                <a:cs typeface="Times New Roman"/>
              </a:rPr>
              <a:t>staff</a:t>
            </a:r>
            <a:r>
              <a:rPr sz="2330" spc="10" dirty="0">
                <a:solidFill>
                  <a:srgbClr val="650065"/>
                </a:solidFill>
                <a:latin typeface="Times New Roman"/>
                <a:cs typeface="Times New Roman"/>
              </a:rPr>
              <a:t> </a:t>
            </a:r>
            <a:r>
              <a:rPr sz="2330" dirty="0">
                <a:solidFill>
                  <a:srgbClr val="650065"/>
                </a:solidFill>
                <a:latin typeface="Times New Roman"/>
                <a:cs typeface="Times New Roman"/>
              </a:rPr>
              <a:t>size </a:t>
            </a:r>
            <a:r>
              <a:rPr sz="2330" spc="-568" dirty="0">
                <a:solidFill>
                  <a:srgbClr val="650065"/>
                </a:solidFill>
                <a:latin typeface="Times New Roman"/>
                <a:cs typeface="Times New Roman"/>
              </a:rPr>
              <a:t> </a:t>
            </a:r>
            <a:r>
              <a:rPr sz="2330" dirty="0">
                <a:solidFill>
                  <a:srgbClr val="650065"/>
                </a:solidFill>
                <a:latin typeface="Times New Roman"/>
                <a:cs typeface="Times New Roman"/>
              </a:rPr>
              <a:t>to</a:t>
            </a:r>
            <a:r>
              <a:rPr sz="2330" spc="-4" dirty="0">
                <a:solidFill>
                  <a:srgbClr val="650065"/>
                </a:solidFill>
                <a:latin typeface="Times New Roman"/>
                <a:cs typeface="Times New Roman"/>
              </a:rPr>
              <a:t> complete</a:t>
            </a:r>
            <a:r>
              <a:rPr sz="2330" spc="-10" dirty="0">
                <a:solidFill>
                  <a:srgbClr val="650065"/>
                </a:solidFill>
                <a:latin typeface="Times New Roman"/>
                <a:cs typeface="Times New Roman"/>
              </a:rPr>
              <a:t> </a:t>
            </a:r>
            <a:r>
              <a:rPr sz="2330" dirty="0">
                <a:solidFill>
                  <a:srgbClr val="650065"/>
                </a:solidFill>
                <a:latin typeface="Times New Roman"/>
                <a:cs typeface="Times New Roman"/>
              </a:rPr>
              <a:t>the </a:t>
            </a:r>
            <a:r>
              <a:rPr sz="2330" spc="-4" dirty="0">
                <a:solidFill>
                  <a:srgbClr val="650065"/>
                </a:solidFill>
                <a:latin typeface="Times New Roman"/>
                <a:cs typeface="Times New Roman"/>
              </a:rPr>
              <a:t>project</a:t>
            </a:r>
            <a:r>
              <a:rPr sz="2330" spc="-14" dirty="0">
                <a:solidFill>
                  <a:srgbClr val="650065"/>
                </a:solidFill>
                <a:latin typeface="Times New Roman"/>
                <a:cs typeface="Times New Roman"/>
              </a:rPr>
              <a:t> </a:t>
            </a:r>
            <a:r>
              <a:rPr sz="2330" spc="-10" dirty="0">
                <a:solidFill>
                  <a:srgbClr val="650065"/>
                </a:solidFill>
                <a:latin typeface="Times New Roman"/>
                <a:cs typeface="Times New Roman"/>
              </a:rPr>
              <a:t>may</a:t>
            </a:r>
            <a:r>
              <a:rPr sz="2330" dirty="0">
                <a:solidFill>
                  <a:srgbClr val="650065"/>
                </a:solidFill>
                <a:latin typeface="Times New Roman"/>
                <a:cs typeface="Times New Roman"/>
              </a:rPr>
              <a:t> be </a:t>
            </a:r>
            <a:r>
              <a:rPr sz="2330" spc="-4" dirty="0">
                <a:solidFill>
                  <a:srgbClr val="650065"/>
                </a:solidFill>
                <a:latin typeface="Times New Roman"/>
                <a:cs typeface="Times New Roman"/>
              </a:rPr>
              <a:t>calculated as:</a:t>
            </a:r>
            <a:endParaRPr sz="2330">
              <a:solidFill>
                <a:srgbClr val="000000"/>
              </a:solidFill>
              <a:latin typeface="Times New Roman"/>
              <a:cs typeface="Times New Roman"/>
            </a:endParaRPr>
          </a:p>
        </p:txBody>
      </p:sp>
      <p:sp>
        <p:nvSpPr>
          <p:cNvPr id="3" name="object 3"/>
          <p:cNvSpPr/>
          <p:nvPr/>
        </p:nvSpPr>
        <p:spPr>
          <a:xfrm>
            <a:off x="4968552" y="3517884"/>
            <a:ext cx="305081" cy="0"/>
          </a:xfrm>
          <a:custGeom>
            <a:avLst/>
            <a:gdLst/>
            <a:ahLst/>
            <a:cxnLst/>
            <a:rect l="l" t="t" r="r" b="b"/>
            <a:pathLst>
              <a:path w="314325">
                <a:moveTo>
                  <a:pt x="0" y="0"/>
                </a:moveTo>
                <a:lnTo>
                  <a:pt x="313943" y="0"/>
                </a:lnTo>
              </a:path>
            </a:pathLst>
          </a:custGeom>
          <a:ln w="14752">
            <a:solidFill>
              <a:srgbClr val="00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4" name="object 4"/>
          <p:cNvSpPr txBox="1"/>
          <p:nvPr/>
        </p:nvSpPr>
        <p:spPr>
          <a:xfrm>
            <a:off x="5331937" y="3246656"/>
            <a:ext cx="1136500" cy="430081"/>
          </a:xfrm>
          <a:prstGeom prst="rect">
            <a:avLst/>
          </a:prstGeom>
        </p:spPr>
        <p:txBody>
          <a:bodyPr vert="horz" wrap="square" lIns="0" tIns="11711" rIns="0" bIns="0" rtlCol="0">
            <a:spAutoFit/>
          </a:bodyPr>
          <a:lstStyle/>
          <a:p>
            <a:pPr marL="12327" defTabSz="1005840" eaLnBrk="0" fontAlgn="base" hangingPunct="0">
              <a:spcBef>
                <a:spcPts val="92"/>
              </a:spcBef>
              <a:spcAft>
                <a:spcPct val="0"/>
              </a:spcAft>
            </a:pPr>
            <a:r>
              <a:rPr sz="2718" i="1" spc="-10" dirty="0">
                <a:solidFill>
                  <a:srgbClr val="000000"/>
                </a:solidFill>
                <a:latin typeface="Times New Roman"/>
                <a:cs typeface="Times New Roman"/>
              </a:rPr>
              <a:t>P</a:t>
            </a:r>
            <a:r>
              <a:rPr sz="2718" i="1" spc="-14" dirty="0">
                <a:solidFill>
                  <a:srgbClr val="000000"/>
                </a:solidFill>
                <a:latin typeface="Times New Roman"/>
                <a:cs typeface="Times New Roman"/>
              </a:rPr>
              <a:t>e</a:t>
            </a:r>
            <a:r>
              <a:rPr sz="2718" i="1" spc="-4" dirty="0">
                <a:solidFill>
                  <a:srgbClr val="000000"/>
                </a:solidFill>
                <a:latin typeface="Times New Roman"/>
                <a:cs typeface="Times New Roman"/>
              </a:rPr>
              <a:t>rs</a:t>
            </a:r>
            <a:r>
              <a:rPr sz="2718" i="1" dirty="0">
                <a:solidFill>
                  <a:srgbClr val="000000"/>
                </a:solidFill>
                <a:latin typeface="Times New Roman"/>
                <a:cs typeface="Times New Roman"/>
              </a:rPr>
              <a:t>on</a:t>
            </a:r>
            <a:r>
              <a:rPr sz="2718" i="1" spc="-4" dirty="0">
                <a:solidFill>
                  <a:srgbClr val="000000"/>
                </a:solidFill>
                <a:latin typeface="Times New Roman"/>
                <a:cs typeface="Times New Roman"/>
              </a:rPr>
              <a:t>s</a:t>
            </a:r>
            <a:endParaRPr sz="2718">
              <a:solidFill>
                <a:srgbClr val="000000"/>
              </a:solidFill>
              <a:latin typeface="Times New Roman"/>
              <a:cs typeface="Times New Roman"/>
            </a:endParaRPr>
          </a:p>
        </p:txBody>
      </p:sp>
      <p:sp>
        <p:nvSpPr>
          <p:cNvPr id="5" name="object 5"/>
          <p:cNvSpPr txBox="1"/>
          <p:nvPr/>
        </p:nvSpPr>
        <p:spPr>
          <a:xfrm>
            <a:off x="4990246" y="3515865"/>
            <a:ext cx="273648" cy="430081"/>
          </a:xfrm>
          <a:prstGeom prst="rect">
            <a:avLst/>
          </a:prstGeom>
        </p:spPr>
        <p:txBody>
          <a:bodyPr vert="horz" wrap="square" lIns="0" tIns="11711" rIns="0" bIns="0" rtlCol="0">
            <a:spAutoFit/>
          </a:bodyPr>
          <a:lstStyle/>
          <a:p>
            <a:pPr marL="12327" defTabSz="1005840" eaLnBrk="0" fontAlgn="base" hangingPunct="0">
              <a:spcBef>
                <a:spcPts val="92"/>
              </a:spcBef>
              <a:spcAft>
                <a:spcPct val="0"/>
              </a:spcAft>
            </a:pPr>
            <a:r>
              <a:rPr sz="2718" i="1" spc="-4" dirty="0">
                <a:solidFill>
                  <a:srgbClr val="000000"/>
                </a:solidFill>
                <a:latin typeface="Times New Roman"/>
                <a:cs typeface="Times New Roman"/>
              </a:rPr>
              <a:t>D</a:t>
            </a:r>
            <a:endParaRPr sz="2718">
              <a:solidFill>
                <a:srgbClr val="000000"/>
              </a:solidFill>
              <a:latin typeface="Times New Roman"/>
              <a:cs typeface="Times New Roman"/>
            </a:endParaRPr>
          </a:p>
        </p:txBody>
      </p:sp>
      <p:sp>
        <p:nvSpPr>
          <p:cNvPr id="6" name="object 6"/>
          <p:cNvSpPr txBox="1"/>
          <p:nvPr/>
        </p:nvSpPr>
        <p:spPr>
          <a:xfrm>
            <a:off x="5003558" y="3029216"/>
            <a:ext cx="235435" cy="430081"/>
          </a:xfrm>
          <a:prstGeom prst="rect">
            <a:avLst/>
          </a:prstGeom>
        </p:spPr>
        <p:txBody>
          <a:bodyPr vert="horz" wrap="square" lIns="0" tIns="11711" rIns="0" bIns="0" rtlCol="0">
            <a:spAutoFit/>
          </a:bodyPr>
          <a:lstStyle/>
          <a:p>
            <a:pPr marL="12327" defTabSz="1005840" eaLnBrk="0" fontAlgn="base" hangingPunct="0">
              <a:spcBef>
                <a:spcPts val="92"/>
              </a:spcBef>
              <a:spcAft>
                <a:spcPct val="0"/>
              </a:spcAft>
            </a:pPr>
            <a:r>
              <a:rPr sz="2718" i="1" spc="-4" dirty="0">
                <a:solidFill>
                  <a:srgbClr val="000000"/>
                </a:solidFill>
                <a:latin typeface="Times New Roman"/>
                <a:cs typeface="Times New Roman"/>
              </a:rPr>
              <a:t>E</a:t>
            </a:r>
            <a:endParaRPr sz="2718">
              <a:solidFill>
                <a:srgbClr val="000000"/>
              </a:solidFill>
              <a:latin typeface="Times New Roman"/>
              <a:cs typeface="Times New Roman"/>
            </a:endParaRPr>
          </a:p>
        </p:txBody>
      </p:sp>
      <p:sp>
        <p:nvSpPr>
          <p:cNvPr id="7" name="object 7"/>
          <p:cNvSpPr txBox="1"/>
          <p:nvPr/>
        </p:nvSpPr>
        <p:spPr>
          <a:xfrm>
            <a:off x="1762685" y="3222989"/>
            <a:ext cx="3132773" cy="430081"/>
          </a:xfrm>
          <a:prstGeom prst="rect">
            <a:avLst/>
          </a:prstGeom>
        </p:spPr>
        <p:txBody>
          <a:bodyPr vert="horz" wrap="square" lIns="0" tIns="11711" rIns="0" bIns="0" rtlCol="0">
            <a:spAutoFit/>
          </a:bodyPr>
          <a:lstStyle/>
          <a:p>
            <a:pPr marL="12327" defTabSz="1005840" eaLnBrk="0" fontAlgn="base" hangingPunct="0">
              <a:spcBef>
                <a:spcPts val="92"/>
              </a:spcBef>
              <a:spcAft>
                <a:spcPct val="0"/>
              </a:spcAft>
            </a:pPr>
            <a:r>
              <a:rPr sz="2330" spc="-10" dirty="0">
                <a:solidFill>
                  <a:srgbClr val="000000"/>
                </a:solidFill>
                <a:latin typeface="Times New Roman"/>
                <a:cs typeface="Times New Roman"/>
              </a:rPr>
              <a:t>A</a:t>
            </a:r>
            <a:r>
              <a:rPr sz="2330" dirty="0">
                <a:solidFill>
                  <a:srgbClr val="000000"/>
                </a:solidFill>
                <a:latin typeface="Times New Roman"/>
                <a:cs typeface="Times New Roman"/>
              </a:rPr>
              <a:t>verage </a:t>
            </a:r>
            <a:r>
              <a:rPr sz="2330" spc="-14" dirty="0">
                <a:solidFill>
                  <a:srgbClr val="000000"/>
                </a:solidFill>
                <a:latin typeface="Times New Roman"/>
                <a:cs typeface="Times New Roman"/>
              </a:rPr>
              <a:t>s</a:t>
            </a:r>
            <a:r>
              <a:rPr sz="2330" dirty="0">
                <a:solidFill>
                  <a:srgbClr val="000000"/>
                </a:solidFill>
                <a:latin typeface="Times New Roman"/>
                <a:cs typeface="Times New Roman"/>
              </a:rPr>
              <a:t>ta</a:t>
            </a:r>
            <a:r>
              <a:rPr sz="2330" spc="-10" dirty="0">
                <a:solidFill>
                  <a:srgbClr val="000000"/>
                </a:solidFill>
                <a:latin typeface="Times New Roman"/>
                <a:cs typeface="Times New Roman"/>
              </a:rPr>
              <a:t>f</a:t>
            </a:r>
            <a:r>
              <a:rPr sz="2330" dirty="0">
                <a:solidFill>
                  <a:srgbClr val="000000"/>
                </a:solidFill>
                <a:latin typeface="Times New Roman"/>
                <a:cs typeface="Times New Roman"/>
              </a:rPr>
              <a:t>f</a:t>
            </a:r>
            <a:r>
              <a:rPr sz="2330" spc="-10" dirty="0">
                <a:solidFill>
                  <a:srgbClr val="000000"/>
                </a:solidFill>
                <a:latin typeface="Times New Roman"/>
                <a:cs typeface="Times New Roman"/>
              </a:rPr>
              <a:t> </a:t>
            </a:r>
            <a:r>
              <a:rPr sz="2330" spc="-4" dirty="0">
                <a:solidFill>
                  <a:srgbClr val="000000"/>
                </a:solidFill>
                <a:latin typeface="Times New Roman"/>
                <a:cs typeface="Times New Roman"/>
              </a:rPr>
              <a:t>s</a:t>
            </a:r>
            <a:r>
              <a:rPr sz="2330" dirty="0">
                <a:solidFill>
                  <a:srgbClr val="000000"/>
                </a:solidFill>
                <a:latin typeface="Times New Roman"/>
                <a:cs typeface="Times New Roman"/>
              </a:rPr>
              <a:t>ize</a:t>
            </a:r>
            <a:r>
              <a:rPr sz="2330" spc="58" dirty="0">
                <a:solidFill>
                  <a:srgbClr val="000000"/>
                </a:solidFill>
                <a:latin typeface="Times New Roman"/>
                <a:cs typeface="Times New Roman"/>
              </a:rPr>
              <a:t> </a:t>
            </a:r>
            <a:r>
              <a:rPr sz="4077" spc="153" baseline="-3968" dirty="0">
                <a:solidFill>
                  <a:srgbClr val="000000"/>
                </a:solidFill>
                <a:latin typeface="Times New Roman"/>
                <a:cs typeface="Times New Roman"/>
              </a:rPr>
              <a:t>(</a:t>
            </a:r>
            <a:r>
              <a:rPr sz="4077" i="1" baseline="-3968" dirty="0">
                <a:solidFill>
                  <a:srgbClr val="000000"/>
                </a:solidFill>
                <a:latin typeface="Times New Roman"/>
                <a:cs typeface="Times New Roman"/>
              </a:rPr>
              <a:t>S</a:t>
            </a:r>
            <a:r>
              <a:rPr sz="4077" i="1" spc="-7" baseline="-3968" dirty="0">
                <a:solidFill>
                  <a:srgbClr val="000000"/>
                </a:solidFill>
                <a:latin typeface="Times New Roman"/>
                <a:cs typeface="Times New Roman"/>
              </a:rPr>
              <a:t>S</a:t>
            </a:r>
            <a:r>
              <a:rPr sz="4077" i="1" spc="-648" baseline="-3968" dirty="0">
                <a:solidFill>
                  <a:srgbClr val="000000"/>
                </a:solidFill>
                <a:latin typeface="Times New Roman"/>
                <a:cs typeface="Times New Roman"/>
              </a:rPr>
              <a:t> </a:t>
            </a:r>
            <a:r>
              <a:rPr sz="4077" spc="-7" baseline="-3968" dirty="0">
                <a:solidFill>
                  <a:srgbClr val="000000"/>
                </a:solidFill>
                <a:latin typeface="Times New Roman"/>
                <a:cs typeface="Times New Roman"/>
              </a:rPr>
              <a:t>)</a:t>
            </a:r>
            <a:r>
              <a:rPr sz="4077" spc="-73" baseline="-3968" dirty="0">
                <a:solidFill>
                  <a:srgbClr val="000000"/>
                </a:solidFill>
                <a:latin typeface="Times New Roman"/>
                <a:cs typeface="Times New Roman"/>
              </a:rPr>
              <a:t> </a:t>
            </a:r>
            <a:r>
              <a:rPr sz="4077" spc="-7" baseline="-3968" dirty="0">
                <a:solidFill>
                  <a:srgbClr val="000000"/>
                </a:solidFill>
                <a:latin typeface="Symbol"/>
                <a:cs typeface="Symbol"/>
              </a:rPr>
              <a:t></a:t>
            </a:r>
            <a:endParaRPr sz="4077" baseline="-3968" dirty="0">
              <a:solidFill>
                <a:srgbClr val="000000"/>
              </a:solidFill>
              <a:latin typeface="Symbol"/>
              <a:cs typeface="Symbol"/>
            </a:endParaRPr>
          </a:p>
        </p:txBody>
      </p:sp>
      <p:sp>
        <p:nvSpPr>
          <p:cNvPr id="8" name="object 8"/>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9" name="object 9"/>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10" name="object 10"/>
          <p:cNvSpPr txBox="1"/>
          <p:nvPr/>
        </p:nvSpPr>
        <p:spPr>
          <a:xfrm>
            <a:off x="949132" y="4322063"/>
            <a:ext cx="6116395" cy="371007"/>
          </a:xfrm>
          <a:prstGeom prst="rect">
            <a:avLst/>
          </a:prstGeom>
        </p:spPr>
        <p:txBody>
          <a:bodyPr vert="horz" wrap="square" lIns="0" tIns="12327" rIns="0" bIns="0" rtlCol="0">
            <a:spAutoFit/>
          </a:bodyPr>
          <a:lstStyle/>
          <a:p>
            <a:pPr marL="12327" defTabSz="1005840" eaLnBrk="0" fontAlgn="base" hangingPunct="0">
              <a:spcBef>
                <a:spcPts val="97"/>
              </a:spcBef>
              <a:spcAft>
                <a:spcPct val="0"/>
              </a:spcAft>
              <a:tabLst>
                <a:tab pos="923302" algn="l"/>
                <a:tab pos="1948302" algn="l"/>
                <a:tab pos="2610885" algn="l"/>
                <a:tab pos="3010284" algn="l"/>
                <a:tab pos="4093223" algn="l"/>
                <a:tab pos="4658422" algn="l"/>
              </a:tabLst>
            </a:pPr>
            <a:r>
              <a:rPr sz="2330" spc="-4" dirty="0">
                <a:solidFill>
                  <a:srgbClr val="323299"/>
                </a:solidFill>
                <a:latin typeface="Times New Roman"/>
                <a:cs typeface="Times New Roman"/>
              </a:rPr>
              <a:t>When	project	size	</a:t>
            </a:r>
            <a:r>
              <a:rPr sz="2330" dirty="0">
                <a:solidFill>
                  <a:srgbClr val="323299"/>
                </a:solidFill>
                <a:latin typeface="Times New Roman"/>
                <a:cs typeface="Times New Roman"/>
              </a:rPr>
              <a:t>is	</a:t>
            </a:r>
            <a:r>
              <a:rPr sz="2330" spc="-4" dirty="0">
                <a:solidFill>
                  <a:srgbClr val="323299"/>
                </a:solidFill>
                <a:latin typeface="Times New Roman"/>
                <a:cs typeface="Times New Roman"/>
              </a:rPr>
              <a:t>known,	</a:t>
            </a:r>
            <a:r>
              <a:rPr sz="2330" dirty="0">
                <a:solidFill>
                  <a:srgbClr val="323299"/>
                </a:solidFill>
                <a:latin typeface="Times New Roman"/>
                <a:cs typeface="Times New Roman"/>
              </a:rPr>
              <a:t>the	</a:t>
            </a:r>
            <a:r>
              <a:rPr sz="2330" spc="-4" dirty="0">
                <a:solidFill>
                  <a:srgbClr val="323299"/>
                </a:solidFill>
                <a:latin typeface="Times New Roman"/>
                <a:cs typeface="Times New Roman"/>
              </a:rPr>
              <a:t>productivity</a:t>
            </a:r>
            <a:endParaRPr sz="2330" dirty="0">
              <a:solidFill>
                <a:srgbClr val="000000"/>
              </a:solidFill>
              <a:latin typeface="Times New Roman"/>
              <a:cs typeface="Times New Roman"/>
            </a:endParaRPr>
          </a:p>
        </p:txBody>
      </p:sp>
      <p:sp>
        <p:nvSpPr>
          <p:cNvPr id="11" name="object 11"/>
          <p:cNvSpPr txBox="1"/>
          <p:nvPr/>
        </p:nvSpPr>
        <p:spPr>
          <a:xfrm>
            <a:off x="7243025" y="4322063"/>
            <a:ext cx="1791037" cy="371007"/>
          </a:xfrm>
          <a:prstGeom prst="rect">
            <a:avLst/>
          </a:prstGeom>
        </p:spPr>
        <p:txBody>
          <a:bodyPr vert="horz" wrap="square" lIns="0" tIns="12327" rIns="0" bIns="0" rtlCol="0">
            <a:spAutoFit/>
          </a:bodyPr>
          <a:lstStyle/>
          <a:p>
            <a:pPr marL="12327" defTabSz="1005840" eaLnBrk="0" fontAlgn="base" hangingPunct="0">
              <a:spcBef>
                <a:spcPts val="97"/>
              </a:spcBef>
              <a:spcAft>
                <a:spcPct val="0"/>
              </a:spcAft>
              <a:tabLst>
                <a:tab pos="788319" algn="l"/>
                <a:tab pos="1498363" algn="l"/>
              </a:tabLst>
            </a:pPr>
            <a:r>
              <a:rPr sz="2330" dirty="0">
                <a:solidFill>
                  <a:srgbClr val="323299"/>
                </a:solidFill>
                <a:latin typeface="Times New Roman"/>
                <a:cs typeface="Times New Roman"/>
              </a:rPr>
              <a:t>le</a:t>
            </a:r>
            <a:r>
              <a:rPr sz="2330" spc="-14" dirty="0">
                <a:solidFill>
                  <a:srgbClr val="323299"/>
                </a:solidFill>
                <a:latin typeface="Times New Roman"/>
                <a:cs typeface="Times New Roman"/>
              </a:rPr>
              <a:t>v</a:t>
            </a:r>
            <a:r>
              <a:rPr sz="2330" spc="-10" dirty="0">
                <a:solidFill>
                  <a:srgbClr val="323299"/>
                </a:solidFill>
                <a:latin typeface="Times New Roman"/>
                <a:cs typeface="Times New Roman"/>
              </a:rPr>
              <a:t>e</a:t>
            </a:r>
            <a:r>
              <a:rPr sz="2330" dirty="0">
                <a:solidFill>
                  <a:srgbClr val="323299"/>
                </a:solidFill>
                <a:latin typeface="Times New Roman"/>
                <a:cs typeface="Times New Roman"/>
              </a:rPr>
              <a:t>l	</a:t>
            </a:r>
            <a:r>
              <a:rPr sz="2330" spc="-20" dirty="0">
                <a:solidFill>
                  <a:srgbClr val="323299"/>
                </a:solidFill>
                <a:latin typeface="Times New Roman"/>
                <a:cs typeface="Times New Roman"/>
              </a:rPr>
              <a:t>m</a:t>
            </a:r>
            <a:r>
              <a:rPr sz="2330" dirty="0">
                <a:solidFill>
                  <a:srgbClr val="323299"/>
                </a:solidFill>
                <a:latin typeface="Times New Roman"/>
                <a:cs typeface="Times New Roman"/>
              </a:rPr>
              <a:t>ay	be</a:t>
            </a:r>
            <a:endParaRPr sz="2330">
              <a:solidFill>
                <a:srgbClr val="000000"/>
              </a:solidFill>
              <a:latin typeface="Times New Roman"/>
              <a:cs typeface="Times New Roman"/>
            </a:endParaRPr>
          </a:p>
        </p:txBody>
      </p:sp>
      <p:sp>
        <p:nvSpPr>
          <p:cNvPr id="12" name="object 12"/>
          <p:cNvSpPr/>
          <p:nvPr/>
        </p:nvSpPr>
        <p:spPr>
          <a:xfrm>
            <a:off x="4084006" y="5616836"/>
            <a:ext cx="907227" cy="0"/>
          </a:xfrm>
          <a:custGeom>
            <a:avLst/>
            <a:gdLst/>
            <a:ahLst/>
            <a:cxnLst/>
            <a:rect l="l" t="t" r="r" b="b"/>
            <a:pathLst>
              <a:path w="934720">
                <a:moveTo>
                  <a:pt x="0" y="0"/>
                </a:moveTo>
                <a:lnTo>
                  <a:pt x="934211" y="0"/>
                </a:lnTo>
              </a:path>
            </a:pathLst>
          </a:custGeom>
          <a:ln w="13728">
            <a:solidFill>
              <a:srgbClr val="00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13" name="object 13"/>
          <p:cNvSpPr txBox="1"/>
          <p:nvPr/>
        </p:nvSpPr>
        <p:spPr>
          <a:xfrm>
            <a:off x="4428160" y="5615198"/>
            <a:ext cx="220642" cy="400695"/>
          </a:xfrm>
          <a:prstGeom prst="rect">
            <a:avLst/>
          </a:prstGeom>
        </p:spPr>
        <p:txBody>
          <a:bodyPr vert="horz" wrap="square" lIns="0" tIns="12327" rIns="0" bIns="0" rtlCol="0">
            <a:spAutoFit/>
          </a:bodyPr>
          <a:lstStyle/>
          <a:p>
            <a:pPr marL="12327" defTabSz="1005840" eaLnBrk="0" fontAlgn="base" hangingPunct="0">
              <a:spcBef>
                <a:spcPts val="97"/>
              </a:spcBef>
              <a:spcAft>
                <a:spcPct val="0"/>
              </a:spcAft>
            </a:pPr>
            <a:r>
              <a:rPr sz="2523" i="1" dirty="0">
                <a:solidFill>
                  <a:srgbClr val="000000"/>
                </a:solidFill>
                <a:latin typeface="Times New Roman"/>
                <a:cs typeface="Times New Roman"/>
              </a:rPr>
              <a:t>E</a:t>
            </a:r>
            <a:endParaRPr sz="2523">
              <a:solidFill>
                <a:srgbClr val="000000"/>
              </a:solidFill>
              <a:latin typeface="Times New Roman"/>
              <a:cs typeface="Times New Roman"/>
            </a:endParaRPr>
          </a:p>
        </p:txBody>
      </p:sp>
      <p:sp>
        <p:nvSpPr>
          <p:cNvPr id="15" name="object 15"/>
          <p:cNvSpPr txBox="1"/>
          <p:nvPr/>
        </p:nvSpPr>
        <p:spPr>
          <a:xfrm>
            <a:off x="8777431" y="6927772"/>
            <a:ext cx="266868" cy="179536"/>
          </a:xfrm>
          <a:prstGeom prst="rect">
            <a:avLst/>
          </a:prstGeom>
        </p:spPr>
        <p:txBody>
          <a:bodyPr vert="horz" wrap="square" lIns="0" tIns="0" rIns="0" bIns="0" rtlCol="0">
            <a:spAutoFit/>
          </a:bodyPr>
          <a:lstStyle/>
          <a:p>
            <a:pPr marL="36981" defTabSz="1005840" eaLnBrk="0" fontAlgn="base" hangingPunct="0">
              <a:lnSpc>
                <a:spcPts val="1422"/>
              </a:lnSpc>
              <a:spcBef>
                <a:spcPct val="0"/>
              </a:spcBef>
              <a:spcAft>
                <a:spcPct val="0"/>
              </a:spcAft>
            </a:pPr>
            <a:r>
              <a:rPr sz="1359" dirty="0">
                <a:solidFill>
                  <a:srgbClr val="000000"/>
                </a:solidFill>
                <a:latin typeface="Arial MT"/>
                <a:cs typeface="Arial MT"/>
              </a:rPr>
              <a:t>46</a:t>
            </a:r>
            <a:endParaRPr sz="1359">
              <a:solidFill>
                <a:srgbClr val="000000"/>
              </a:solidFill>
              <a:latin typeface="Arial MT"/>
              <a:cs typeface="Arial MT"/>
            </a:endParaRPr>
          </a:p>
        </p:txBody>
      </p:sp>
      <p:sp>
        <p:nvSpPr>
          <p:cNvPr id="16" name="object 1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fontAlgn="base">
              <a:lnSpc>
                <a:spcPts val="844"/>
              </a:lnSpc>
              <a:spcBef>
                <a:spcPct val="0"/>
              </a:spcBef>
              <a:spcAft>
                <a:spcPct val="0"/>
              </a:spcAft>
            </a:pPr>
            <a:r>
              <a:rPr lang="en-GB" spc="-6">
                <a:solidFill>
                  <a:srgbClr val="000000"/>
                </a:solidFill>
              </a:rPr>
              <a:t>Software</a:t>
            </a:r>
            <a:r>
              <a:rPr lang="en-GB">
                <a:solidFill>
                  <a:srgbClr val="000000"/>
                </a:solidFill>
              </a:rPr>
              <a:t> </a:t>
            </a:r>
            <a:r>
              <a:rPr lang="en-GB" spc="-6">
                <a:solidFill>
                  <a:srgbClr val="000000"/>
                </a:solidFill>
              </a:rPr>
              <a:t>Engineering</a:t>
            </a:r>
            <a:r>
              <a:rPr lang="en-GB">
                <a:solidFill>
                  <a:srgbClr val="000000"/>
                </a:solidFill>
              </a:rPr>
              <a:t> </a:t>
            </a:r>
            <a:r>
              <a:rPr lang="en-GB" spc="-11">
                <a:solidFill>
                  <a:srgbClr val="000000"/>
                </a:solidFill>
              </a:rPr>
              <a:t>(3</a:t>
            </a:r>
            <a:r>
              <a:rPr lang="en-GB" sz="825" spc="-17" baseline="22222">
                <a:solidFill>
                  <a:srgbClr val="000000"/>
                </a:solidFill>
              </a:rPr>
              <a:t>rd</a:t>
            </a:r>
            <a:r>
              <a:rPr lang="en-GB" sz="825" spc="132" baseline="22222">
                <a:solidFill>
                  <a:srgbClr val="000000"/>
                </a:solidFill>
              </a:rPr>
              <a:t> </a:t>
            </a:r>
            <a:r>
              <a:rPr lang="en-GB" spc="-6">
                <a:solidFill>
                  <a:srgbClr val="000000"/>
                </a:solidFill>
              </a:rPr>
              <a:t>ed.),</a:t>
            </a:r>
            <a:r>
              <a:rPr lang="en-GB">
                <a:solidFill>
                  <a:srgbClr val="000000"/>
                </a:solidFill>
              </a:rPr>
              <a:t> By</a:t>
            </a:r>
            <a:r>
              <a:rPr lang="en-GB" spc="-11">
                <a:solidFill>
                  <a:srgbClr val="000000"/>
                </a:solidFill>
              </a:rPr>
              <a:t> </a:t>
            </a:r>
            <a:r>
              <a:rPr lang="en-GB">
                <a:solidFill>
                  <a:srgbClr val="000000"/>
                </a:solidFill>
              </a:rPr>
              <a:t>K.K</a:t>
            </a:r>
            <a:r>
              <a:rPr lang="en-GB" spc="-11">
                <a:solidFill>
                  <a:srgbClr val="000000"/>
                </a:solidFill>
              </a:rPr>
              <a:t> </a:t>
            </a:r>
            <a:r>
              <a:rPr lang="en-GB" spc="-6">
                <a:solidFill>
                  <a:srgbClr val="000000"/>
                </a:solidFill>
              </a:rPr>
              <a:t>Aggarwal</a:t>
            </a:r>
            <a:r>
              <a:rPr lang="en-GB" spc="17">
                <a:solidFill>
                  <a:srgbClr val="000000"/>
                </a:solidFill>
              </a:rPr>
              <a:t> </a:t>
            </a:r>
            <a:r>
              <a:rPr lang="en-GB">
                <a:solidFill>
                  <a:srgbClr val="000000"/>
                </a:solidFill>
              </a:rPr>
              <a:t>&amp;</a:t>
            </a:r>
            <a:r>
              <a:rPr lang="en-GB" spc="-6">
                <a:solidFill>
                  <a:srgbClr val="000000"/>
                </a:solidFill>
              </a:rPr>
              <a:t> Yogesh</a:t>
            </a:r>
            <a:r>
              <a:rPr lang="en-GB" spc="17">
                <a:solidFill>
                  <a:srgbClr val="000000"/>
                </a:solidFill>
              </a:rPr>
              <a:t> </a:t>
            </a:r>
            <a:r>
              <a:rPr lang="en-GB">
                <a:solidFill>
                  <a:srgbClr val="000000"/>
                </a:solidFill>
              </a:rPr>
              <a:t>Singh,</a:t>
            </a:r>
            <a:r>
              <a:rPr lang="en-GB" spc="11">
                <a:solidFill>
                  <a:srgbClr val="000000"/>
                </a:solidFill>
              </a:rPr>
              <a:t> </a:t>
            </a:r>
            <a:r>
              <a:rPr lang="en-GB" spc="-6">
                <a:solidFill>
                  <a:srgbClr val="000000"/>
                </a:solidFill>
              </a:rPr>
              <a:t>Copyright</a:t>
            </a:r>
            <a:r>
              <a:rPr lang="en-GB" spc="11">
                <a:solidFill>
                  <a:srgbClr val="000000"/>
                </a:solidFill>
              </a:rPr>
              <a:t> </a:t>
            </a:r>
            <a:r>
              <a:rPr lang="en-GB">
                <a:solidFill>
                  <a:srgbClr val="000000"/>
                </a:solidFill>
              </a:rPr>
              <a:t>©</a:t>
            </a:r>
            <a:r>
              <a:rPr lang="en-GB" spc="17">
                <a:solidFill>
                  <a:srgbClr val="000000"/>
                </a:solidFill>
              </a:rPr>
              <a:t> </a:t>
            </a:r>
            <a:r>
              <a:rPr lang="en-GB" spc="-6">
                <a:solidFill>
                  <a:srgbClr val="000000"/>
                </a:solidFill>
              </a:rPr>
              <a:t>New</a:t>
            </a:r>
            <a:r>
              <a:rPr lang="en-GB" spc="-11">
                <a:solidFill>
                  <a:srgbClr val="000000"/>
                </a:solidFill>
              </a:rPr>
              <a:t> Age</a:t>
            </a:r>
            <a:r>
              <a:rPr lang="en-GB" spc="11">
                <a:solidFill>
                  <a:srgbClr val="000000"/>
                </a:solidFill>
              </a:rPr>
              <a:t> </a:t>
            </a:r>
            <a:r>
              <a:rPr lang="en-GB" spc="-6">
                <a:solidFill>
                  <a:srgbClr val="000000"/>
                </a:solidFill>
              </a:rPr>
              <a:t>International</a:t>
            </a:r>
            <a:r>
              <a:rPr lang="en-GB">
                <a:solidFill>
                  <a:srgbClr val="000000"/>
                </a:solidFill>
              </a:rPr>
              <a:t> </a:t>
            </a:r>
            <a:r>
              <a:rPr lang="en-GB" spc="-6">
                <a:solidFill>
                  <a:srgbClr val="000000"/>
                </a:solidFill>
              </a:rPr>
              <a:t>Publishers,</a:t>
            </a:r>
            <a:r>
              <a:rPr lang="en-GB" spc="11">
                <a:solidFill>
                  <a:srgbClr val="000000"/>
                </a:solidFill>
              </a:rPr>
              <a:t> </a:t>
            </a:r>
            <a:r>
              <a:rPr lang="en-GB" spc="-6">
                <a:solidFill>
                  <a:srgbClr val="000000"/>
                </a:solidFill>
              </a:rPr>
              <a:t>2007</a:t>
            </a:r>
            <a:endParaRPr sz="777">
              <a:solidFill>
                <a:srgbClr val="000000"/>
              </a:solidFill>
            </a:endParaRPr>
          </a:p>
        </p:txBody>
      </p:sp>
      <p:sp>
        <p:nvSpPr>
          <p:cNvPr id="14" name="object 14"/>
          <p:cNvSpPr txBox="1"/>
          <p:nvPr/>
        </p:nvSpPr>
        <p:spPr>
          <a:xfrm>
            <a:off x="924479" y="4677065"/>
            <a:ext cx="5697295" cy="1102939"/>
          </a:xfrm>
          <a:prstGeom prst="rect">
            <a:avLst/>
          </a:prstGeom>
        </p:spPr>
        <p:txBody>
          <a:bodyPr vert="horz" wrap="square" lIns="0" tIns="12327" rIns="0" bIns="0" rtlCol="0">
            <a:spAutoFit/>
          </a:bodyPr>
          <a:lstStyle/>
          <a:p>
            <a:pPr marL="36981" defTabSz="1005840" eaLnBrk="0" fontAlgn="base" hangingPunct="0">
              <a:spcBef>
                <a:spcPts val="97"/>
              </a:spcBef>
              <a:spcAft>
                <a:spcPct val="0"/>
              </a:spcAft>
            </a:pPr>
            <a:r>
              <a:rPr sz="2330" spc="-4" dirty="0">
                <a:solidFill>
                  <a:srgbClr val="323299"/>
                </a:solidFill>
                <a:latin typeface="Times New Roman"/>
                <a:cs typeface="Times New Roman"/>
              </a:rPr>
              <a:t>calculated</a:t>
            </a:r>
            <a:r>
              <a:rPr sz="2330" spc="-38" dirty="0">
                <a:solidFill>
                  <a:srgbClr val="323299"/>
                </a:solidFill>
                <a:latin typeface="Times New Roman"/>
                <a:cs typeface="Times New Roman"/>
              </a:rPr>
              <a:t> </a:t>
            </a:r>
            <a:r>
              <a:rPr sz="2330" spc="-4" dirty="0">
                <a:solidFill>
                  <a:srgbClr val="323299"/>
                </a:solidFill>
                <a:latin typeface="Times New Roman"/>
                <a:cs typeface="Times New Roman"/>
              </a:rPr>
              <a:t>as:</a:t>
            </a:r>
            <a:endParaRPr sz="2330">
              <a:solidFill>
                <a:srgbClr val="000000"/>
              </a:solidFill>
              <a:latin typeface="Times New Roman"/>
              <a:cs typeface="Times New Roman"/>
            </a:endParaRPr>
          </a:p>
          <a:p>
            <a:pPr defTabSz="1005840" eaLnBrk="0" fontAlgn="base" hangingPunct="0">
              <a:spcBef>
                <a:spcPts val="44"/>
              </a:spcBef>
              <a:spcAft>
                <a:spcPct val="0"/>
              </a:spcAft>
            </a:pPr>
            <a:endParaRPr sz="2233">
              <a:solidFill>
                <a:srgbClr val="000000"/>
              </a:solidFill>
              <a:latin typeface="Times New Roman"/>
              <a:cs typeface="Times New Roman"/>
            </a:endParaRPr>
          </a:p>
          <a:p>
            <a:pPr marL="813591" algn="ctr" defTabSz="1005840" eaLnBrk="0" fontAlgn="base" hangingPunct="0">
              <a:spcBef>
                <a:spcPct val="0"/>
              </a:spcBef>
              <a:spcAft>
                <a:spcPct val="0"/>
              </a:spcAft>
            </a:pPr>
            <a:r>
              <a:rPr sz="3495" spc="-7" baseline="1157" dirty="0">
                <a:solidFill>
                  <a:srgbClr val="000000"/>
                </a:solidFill>
                <a:latin typeface="Times New Roman"/>
                <a:cs typeface="Times New Roman"/>
              </a:rPr>
              <a:t>Productivity</a:t>
            </a:r>
            <a:r>
              <a:rPr sz="3495" spc="51" baseline="1157" dirty="0">
                <a:solidFill>
                  <a:srgbClr val="000000"/>
                </a:solidFill>
                <a:latin typeface="Times New Roman"/>
                <a:cs typeface="Times New Roman"/>
              </a:rPr>
              <a:t> </a:t>
            </a:r>
            <a:r>
              <a:rPr sz="2523" spc="73" dirty="0">
                <a:solidFill>
                  <a:srgbClr val="000000"/>
                </a:solidFill>
                <a:latin typeface="Times New Roman"/>
                <a:cs typeface="Times New Roman"/>
              </a:rPr>
              <a:t>(</a:t>
            </a:r>
            <a:r>
              <a:rPr sz="2523" i="1" spc="73" dirty="0">
                <a:solidFill>
                  <a:srgbClr val="000000"/>
                </a:solidFill>
                <a:latin typeface="Times New Roman"/>
                <a:cs typeface="Times New Roman"/>
              </a:rPr>
              <a:t>P</a:t>
            </a:r>
            <a:r>
              <a:rPr sz="2523" spc="73" dirty="0">
                <a:solidFill>
                  <a:srgbClr val="000000"/>
                </a:solidFill>
                <a:latin typeface="Times New Roman"/>
                <a:cs typeface="Times New Roman"/>
              </a:rPr>
              <a:t>)</a:t>
            </a:r>
            <a:r>
              <a:rPr sz="2523" spc="-58" dirty="0">
                <a:solidFill>
                  <a:srgbClr val="000000"/>
                </a:solidFill>
                <a:latin typeface="Times New Roman"/>
                <a:cs typeface="Times New Roman"/>
              </a:rPr>
              <a:t> </a:t>
            </a:r>
            <a:r>
              <a:rPr sz="2523" dirty="0">
                <a:solidFill>
                  <a:srgbClr val="000000"/>
                </a:solidFill>
                <a:latin typeface="Symbol"/>
                <a:cs typeface="Symbol"/>
              </a:rPr>
              <a:t></a:t>
            </a:r>
            <a:r>
              <a:rPr sz="2523" spc="246" dirty="0">
                <a:solidFill>
                  <a:srgbClr val="000000"/>
                </a:solidFill>
                <a:latin typeface="Times New Roman"/>
                <a:cs typeface="Times New Roman"/>
              </a:rPr>
              <a:t> </a:t>
            </a:r>
            <a:r>
              <a:rPr sz="3785" i="1" baseline="35256" dirty="0">
                <a:solidFill>
                  <a:srgbClr val="000000"/>
                </a:solidFill>
                <a:latin typeface="Times New Roman"/>
                <a:cs typeface="Times New Roman"/>
              </a:rPr>
              <a:t>KLOC</a:t>
            </a:r>
            <a:r>
              <a:rPr sz="3785" i="1" spc="233" baseline="35256" dirty="0">
                <a:solidFill>
                  <a:srgbClr val="000000"/>
                </a:solidFill>
                <a:latin typeface="Times New Roman"/>
                <a:cs typeface="Times New Roman"/>
              </a:rPr>
              <a:t> </a:t>
            </a:r>
            <a:r>
              <a:rPr sz="2523" i="1" dirty="0">
                <a:solidFill>
                  <a:srgbClr val="000000"/>
                </a:solidFill>
                <a:latin typeface="Times New Roman"/>
                <a:cs typeface="Times New Roman"/>
              </a:rPr>
              <a:t>KLOC</a:t>
            </a:r>
            <a:r>
              <a:rPr sz="2523" i="1" spc="-97" dirty="0">
                <a:solidFill>
                  <a:srgbClr val="000000"/>
                </a:solidFill>
                <a:latin typeface="Times New Roman"/>
                <a:cs typeface="Times New Roman"/>
              </a:rPr>
              <a:t> </a:t>
            </a:r>
            <a:r>
              <a:rPr sz="2523" dirty="0">
                <a:solidFill>
                  <a:srgbClr val="000000"/>
                </a:solidFill>
                <a:latin typeface="Times New Roman"/>
                <a:cs typeface="Times New Roman"/>
              </a:rPr>
              <a:t>/</a:t>
            </a:r>
            <a:r>
              <a:rPr sz="2523" spc="-117" dirty="0">
                <a:solidFill>
                  <a:srgbClr val="000000"/>
                </a:solidFill>
                <a:latin typeface="Times New Roman"/>
                <a:cs typeface="Times New Roman"/>
              </a:rPr>
              <a:t> </a:t>
            </a:r>
            <a:r>
              <a:rPr sz="2523" i="1" dirty="0">
                <a:solidFill>
                  <a:srgbClr val="000000"/>
                </a:solidFill>
                <a:latin typeface="Times New Roman"/>
                <a:cs typeface="Times New Roman"/>
              </a:rPr>
              <a:t>PM</a:t>
            </a:r>
            <a:endParaRPr sz="2523">
              <a:solidFill>
                <a:srgbClr val="000000"/>
              </a:solidFill>
              <a:latin typeface="Times New Roman"/>
              <a:cs typeface="Times New Roman"/>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3" y="2058923"/>
            <a:ext cx="8131156" cy="1792230"/>
          </a:xfrm>
          <a:prstGeom prst="rect">
            <a:avLst/>
          </a:prstGeom>
        </p:spPr>
        <p:txBody>
          <a:bodyPr vert="horz" wrap="square" lIns="0" tIns="12327" rIns="0" bIns="0" rtlCol="0">
            <a:spAutoFit/>
          </a:bodyPr>
          <a:lstStyle/>
          <a:p>
            <a:pPr marL="12327" algn="just" defTabSz="1005840" eaLnBrk="0" fontAlgn="base" hangingPunct="0">
              <a:spcBef>
                <a:spcPts val="97"/>
              </a:spcBef>
              <a:spcAft>
                <a:spcPct val="0"/>
              </a:spcAft>
            </a:pPr>
            <a:r>
              <a:rPr sz="2330" spc="-4" dirty="0">
                <a:solidFill>
                  <a:srgbClr val="000000"/>
                </a:solidFill>
                <a:latin typeface="Times New Roman"/>
                <a:cs typeface="Times New Roman"/>
              </a:rPr>
              <a:t>Example:</a:t>
            </a:r>
            <a:r>
              <a:rPr sz="2330" spc="-38" dirty="0">
                <a:solidFill>
                  <a:srgbClr val="000000"/>
                </a:solidFill>
                <a:latin typeface="Times New Roman"/>
                <a:cs typeface="Times New Roman"/>
              </a:rPr>
              <a:t> </a:t>
            </a:r>
            <a:r>
              <a:rPr sz="2330" spc="-4" dirty="0">
                <a:solidFill>
                  <a:srgbClr val="000000"/>
                </a:solidFill>
                <a:latin typeface="Times New Roman"/>
                <a:cs typeface="Times New Roman"/>
              </a:rPr>
              <a:t>4.5</a:t>
            </a:r>
            <a:endParaRPr sz="2330">
              <a:solidFill>
                <a:srgbClr val="000000"/>
              </a:solidFill>
              <a:latin typeface="Times New Roman"/>
              <a:cs typeface="Times New Roman"/>
            </a:endParaRPr>
          </a:p>
          <a:p>
            <a:pPr marL="12327" marR="4931" algn="just" defTabSz="1005840" eaLnBrk="0" fontAlgn="base" hangingPunct="0">
              <a:lnSpc>
                <a:spcPct val="100200"/>
              </a:lnSpc>
              <a:spcBef>
                <a:spcPts val="1976"/>
              </a:spcBef>
              <a:spcAft>
                <a:spcPct val="0"/>
              </a:spcAft>
            </a:pPr>
            <a:r>
              <a:rPr sz="2523" spc="-4" dirty="0">
                <a:solidFill>
                  <a:srgbClr val="650065"/>
                </a:solidFill>
                <a:latin typeface="Times New Roman"/>
                <a:cs typeface="Times New Roman"/>
              </a:rPr>
              <a:t>Suppose</a:t>
            </a:r>
            <a:r>
              <a:rPr sz="2523" dirty="0">
                <a:solidFill>
                  <a:srgbClr val="650065"/>
                </a:solidFill>
                <a:latin typeface="Times New Roman"/>
                <a:cs typeface="Times New Roman"/>
              </a:rPr>
              <a:t> that</a:t>
            </a:r>
            <a:r>
              <a:rPr sz="2523" spc="4" dirty="0">
                <a:solidFill>
                  <a:srgbClr val="650065"/>
                </a:solidFill>
                <a:latin typeface="Times New Roman"/>
                <a:cs typeface="Times New Roman"/>
              </a:rPr>
              <a:t> </a:t>
            </a:r>
            <a:r>
              <a:rPr sz="2523" dirty="0">
                <a:solidFill>
                  <a:srgbClr val="650065"/>
                </a:solidFill>
                <a:latin typeface="Times New Roman"/>
                <a:cs typeface="Times New Roman"/>
              </a:rPr>
              <a:t>a</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project</a:t>
            </a:r>
            <a:r>
              <a:rPr sz="2523" dirty="0">
                <a:solidFill>
                  <a:srgbClr val="650065"/>
                </a:solidFill>
                <a:latin typeface="Times New Roman"/>
                <a:cs typeface="Times New Roman"/>
              </a:rPr>
              <a:t> was</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estimated</a:t>
            </a:r>
            <a:r>
              <a:rPr sz="2523" dirty="0">
                <a:solidFill>
                  <a:srgbClr val="650065"/>
                </a:solidFill>
                <a:latin typeface="Times New Roman"/>
                <a:cs typeface="Times New Roman"/>
              </a:rPr>
              <a:t> to</a:t>
            </a:r>
            <a:r>
              <a:rPr sz="2523" spc="4" dirty="0">
                <a:solidFill>
                  <a:srgbClr val="650065"/>
                </a:solidFill>
                <a:latin typeface="Times New Roman"/>
                <a:cs typeface="Times New Roman"/>
              </a:rPr>
              <a:t> </a:t>
            </a:r>
            <a:r>
              <a:rPr sz="2523" dirty="0">
                <a:solidFill>
                  <a:srgbClr val="650065"/>
                </a:solidFill>
                <a:latin typeface="Times New Roman"/>
                <a:cs typeface="Times New Roman"/>
              </a:rPr>
              <a:t>be</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400</a:t>
            </a:r>
            <a:r>
              <a:rPr sz="2523" dirty="0">
                <a:solidFill>
                  <a:srgbClr val="650065"/>
                </a:solidFill>
                <a:latin typeface="Times New Roman"/>
                <a:cs typeface="Times New Roman"/>
              </a:rPr>
              <a:t> KLOC. </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Calculate </a:t>
            </a:r>
            <a:r>
              <a:rPr sz="2523" dirty="0">
                <a:solidFill>
                  <a:srgbClr val="650065"/>
                </a:solidFill>
                <a:latin typeface="Times New Roman"/>
                <a:cs typeface="Times New Roman"/>
              </a:rPr>
              <a:t>the </a:t>
            </a:r>
            <a:r>
              <a:rPr sz="2523" spc="-4" dirty="0">
                <a:solidFill>
                  <a:srgbClr val="650065"/>
                </a:solidFill>
                <a:latin typeface="Times New Roman"/>
                <a:cs typeface="Times New Roman"/>
              </a:rPr>
              <a:t>effort and development time </a:t>
            </a:r>
            <a:r>
              <a:rPr sz="2523" dirty="0">
                <a:solidFill>
                  <a:srgbClr val="650065"/>
                </a:solidFill>
                <a:latin typeface="Times New Roman"/>
                <a:cs typeface="Times New Roman"/>
              </a:rPr>
              <a:t>for </a:t>
            </a:r>
            <a:r>
              <a:rPr sz="2523" spc="-4" dirty="0">
                <a:solidFill>
                  <a:srgbClr val="650065"/>
                </a:solidFill>
                <a:latin typeface="Times New Roman"/>
                <a:cs typeface="Times New Roman"/>
              </a:rPr>
              <a:t>each </a:t>
            </a:r>
            <a:r>
              <a:rPr sz="2523" dirty="0">
                <a:solidFill>
                  <a:srgbClr val="650065"/>
                </a:solidFill>
                <a:latin typeface="Times New Roman"/>
                <a:cs typeface="Times New Roman"/>
              </a:rPr>
              <a:t>of the </a:t>
            </a:r>
            <a:r>
              <a:rPr sz="2523" spc="-4" dirty="0">
                <a:solidFill>
                  <a:srgbClr val="650065"/>
                </a:solidFill>
                <a:latin typeface="Times New Roman"/>
                <a:cs typeface="Times New Roman"/>
              </a:rPr>
              <a:t>three </a:t>
            </a:r>
            <a:r>
              <a:rPr sz="2523" spc="-616" dirty="0">
                <a:solidFill>
                  <a:srgbClr val="650065"/>
                </a:solidFill>
                <a:latin typeface="Times New Roman"/>
                <a:cs typeface="Times New Roman"/>
              </a:rPr>
              <a:t> </a:t>
            </a:r>
            <a:r>
              <a:rPr sz="2523" dirty="0">
                <a:solidFill>
                  <a:srgbClr val="650065"/>
                </a:solidFill>
                <a:latin typeface="Times New Roman"/>
                <a:cs typeface="Times New Roman"/>
              </a:rPr>
              <a:t>modes</a:t>
            </a:r>
            <a:r>
              <a:rPr sz="2523" spc="-10" dirty="0">
                <a:solidFill>
                  <a:srgbClr val="650065"/>
                </a:solidFill>
                <a:latin typeface="Times New Roman"/>
                <a:cs typeface="Times New Roman"/>
              </a:rPr>
              <a:t> </a:t>
            </a:r>
            <a:r>
              <a:rPr sz="2523" spc="-4" dirty="0">
                <a:solidFill>
                  <a:srgbClr val="650065"/>
                </a:solidFill>
                <a:latin typeface="Times New Roman"/>
                <a:cs typeface="Times New Roman"/>
              </a:rPr>
              <a:t>i.e.,</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organic, semidetached</a:t>
            </a:r>
            <a:r>
              <a:rPr sz="2523" spc="-10" dirty="0">
                <a:solidFill>
                  <a:srgbClr val="650065"/>
                </a:solidFill>
                <a:latin typeface="Times New Roman"/>
                <a:cs typeface="Times New Roman"/>
              </a:rPr>
              <a:t> </a:t>
            </a:r>
            <a:r>
              <a:rPr sz="2523" dirty="0">
                <a:solidFill>
                  <a:srgbClr val="650065"/>
                </a:solidFill>
                <a:latin typeface="Times New Roman"/>
                <a:cs typeface="Times New Roman"/>
              </a:rPr>
              <a:t>and </a:t>
            </a:r>
            <a:r>
              <a:rPr sz="2523" spc="-4" dirty="0">
                <a:solidFill>
                  <a:srgbClr val="650065"/>
                </a:solidFill>
                <a:latin typeface="Times New Roman"/>
                <a:cs typeface="Times New Roman"/>
              </a:rPr>
              <a:t>embedded.</a:t>
            </a:r>
            <a:endParaRPr sz="2523">
              <a:solidFill>
                <a:srgbClr val="000000"/>
              </a:solidFill>
              <a:latin typeface="Times New Roman"/>
              <a:cs typeface="Times New Roman"/>
            </a:endParaRPr>
          </a:p>
        </p:txBody>
      </p:sp>
      <p:sp>
        <p:nvSpPr>
          <p:cNvPr id="3" name="object 3"/>
          <p:cNvSpPr txBox="1">
            <a:spLocks noGrp="1"/>
          </p:cNvSpPr>
          <p:nvPr>
            <p:ph type="title"/>
          </p:nvPr>
        </p:nvSpPr>
        <p:spPr>
          <a:xfrm>
            <a:off x="2704913" y="807535"/>
            <a:ext cx="6339385"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defTabSz="1005840" eaLnBrk="0" fontAlgn="base" hangingPunct="0">
              <a:lnSpc>
                <a:spcPts val="1422"/>
              </a:lnSpc>
              <a:spcBef>
                <a:spcPct val="0"/>
              </a:spcBef>
              <a:spcAft>
                <a:spcPct val="0"/>
              </a:spcAft>
            </a:pPr>
            <a:r>
              <a:rPr sz="1359" dirty="0">
                <a:solidFill>
                  <a:srgbClr val="000000"/>
                </a:solidFill>
                <a:latin typeface="Arial MT"/>
                <a:cs typeface="Arial MT"/>
              </a:rPr>
              <a:t>47</a:t>
            </a:r>
            <a:endParaRPr sz="1359">
              <a:solidFill>
                <a:srgbClr val="000000"/>
              </a:solidFill>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fontAlgn="base">
              <a:lnSpc>
                <a:spcPts val="844"/>
              </a:lnSpc>
              <a:spcBef>
                <a:spcPct val="0"/>
              </a:spcBef>
              <a:spcAft>
                <a:spcPct val="0"/>
              </a:spcAft>
            </a:pPr>
            <a:r>
              <a:rPr lang="en-GB" spc="-6">
                <a:solidFill>
                  <a:srgbClr val="000000"/>
                </a:solidFill>
              </a:rPr>
              <a:t>Software</a:t>
            </a:r>
            <a:r>
              <a:rPr lang="en-GB">
                <a:solidFill>
                  <a:srgbClr val="000000"/>
                </a:solidFill>
              </a:rPr>
              <a:t> </a:t>
            </a:r>
            <a:r>
              <a:rPr lang="en-GB" spc="-6">
                <a:solidFill>
                  <a:srgbClr val="000000"/>
                </a:solidFill>
              </a:rPr>
              <a:t>Engineering</a:t>
            </a:r>
            <a:r>
              <a:rPr lang="en-GB">
                <a:solidFill>
                  <a:srgbClr val="000000"/>
                </a:solidFill>
              </a:rPr>
              <a:t> </a:t>
            </a:r>
            <a:r>
              <a:rPr lang="en-GB" spc="-11">
                <a:solidFill>
                  <a:srgbClr val="000000"/>
                </a:solidFill>
              </a:rPr>
              <a:t>(3</a:t>
            </a:r>
            <a:r>
              <a:rPr lang="en-GB" sz="825" spc="-17" baseline="22222">
                <a:solidFill>
                  <a:srgbClr val="000000"/>
                </a:solidFill>
              </a:rPr>
              <a:t>rd</a:t>
            </a:r>
            <a:r>
              <a:rPr lang="en-GB" sz="825" spc="132" baseline="22222">
                <a:solidFill>
                  <a:srgbClr val="000000"/>
                </a:solidFill>
              </a:rPr>
              <a:t> </a:t>
            </a:r>
            <a:r>
              <a:rPr lang="en-GB" spc="-6">
                <a:solidFill>
                  <a:srgbClr val="000000"/>
                </a:solidFill>
              </a:rPr>
              <a:t>ed.),</a:t>
            </a:r>
            <a:r>
              <a:rPr lang="en-GB">
                <a:solidFill>
                  <a:srgbClr val="000000"/>
                </a:solidFill>
              </a:rPr>
              <a:t> By</a:t>
            </a:r>
            <a:r>
              <a:rPr lang="en-GB" spc="-11">
                <a:solidFill>
                  <a:srgbClr val="000000"/>
                </a:solidFill>
              </a:rPr>
              <a:t> </a:t>
            </a:r>
            <a:r>
              <a:rPr lang="en-GB">
                <a:solidFill>
                  <a:srgbClr val="000000"/>
                </a:solidFill>
              </a:rPr>
              <a:t>K.K</a:t>
            </a:r>
            <a:r>
              <a:rPr lang="en-GB" spc="-11">
                <a:solidFill>
                  <a:srgbClr val="000000"/>
                </a:solidFill>
              </a:rPr>
              <a:t> </a:t>
            </a:r>
            <a:r>
              <a:rPr lang="en-GB" spc="-6">
                <a:solidFill>
                  <a:srgbClr val="000000"/>
                </a:solidFill>
              </a:rPr>
              <a:t>Aggarwal</a:t>
            </a:r>
            <a:r>
              <a:rPr lang="en-GB" spc="17">
                <a:solidFill>
                  <a:srgbClr val="000000"/>
                </a:solidFill>
              </a:rPr>
              <a:t> </a:t>
            </a:r>
            <a:r>
              <a:rPr lang="en-GB">
                <a:solidFill>
                  <a:srgbClr val="000000"/>
                </a:solidFill>
              </a:rPr>
              <a:t>&amp;</a:t>
            </a:r>
            <a:r>
              <a:rPr lang="en-GB" spc="-6">
                <a:solidFill>
                  <a:srgbClr val="000000"/>
                </a:solidFill>
              </a:rPr>
              <a:t> Yogesh</a:t>
            </a:r>
            <a:r>
              <a:rPr lang="en-GB" spc="17">
                <a:solidFill>
                  <a:srgbClr val="000000"/>
                </a:solidFill>
              </a:rPr>
              <a:t> </a:t>
            </a:r>
            <a:r>
              <a:rPr lang="en-GB">
                <a:solidFill>
                  <a:srgbClr val="000000"/>
                </a:solidFill>
              </a:rPr>
              <a:t>Singh,</a:t>
            </a:r>
            <a:r>
              <a:rPr lang="en-GB" spc="11">
                <a:solidFill>
                  <a:srgbClr val="000000"/>
                </a:solidFill>
              </a:rPr>
              <a:t> </a:t>
            </a:r>
            <a:r>
              <a:rPr lang="en-GB" spc="-6">
                <a:solidFill>
                  <a:srgbClr val="000000"/>
                </a:solidFill>
              </a:rPr>
              <a:t>Copyright</a:t>
            </a:r>
            <a:r>
              <a:rPr lang="en-GB" spc="11">
                <a:solidFill>
                  <a:srgbClr val="000000"/>
                </a:solidFill>
              </a:rPr>
              <a:t> </a:t>
            </a:r>
            <a:r>
              <a:rPr lang="en-GB">
                <a:solidFill>
                  <a:srgbClr val="000000"/>
                </a:solidFill>
              </a:rPr>
              <a:t>©</a:t>
            </a:r>
            <a:r>
              <a:rPr lang="en-GB" spc="17">
                <a:solidFill>
                  <a:srgbClr val="000000"/>
                </a:solidFill>
              </a:rPr>
              <a:t> </a:t>
            </a:r>
            <a:r>
              <a:rPr lang="en-GB" spc="-6">
                <a:solidFill>
                  <a:srgbClr val="000000"/>
                </a:solidFill>
              </a:rPr>
              <a:t>New</a:t>
            </a:r>
            <a:r>
              <a:rPr lang="en-GB" spc="-11">
                <a:solidFill>
                  <a:srgbClr val="000000"/>
                </a:solidFill>
              </a:rPr>
              <a:t> Age</a:t>
            </a:r>
            <a:r>
              <a:rPr lang="en-GB" spc="11">
                <a:solidFill>
                  <a:srgbClr val="000000"/>
                </a:solidFill>
              </a:rPr>
              <a:t> </a:t>
            </a:r>
            <a:r>
              <a:rPr lang="en-GB" spc="-6">
                <a:solidFill>
                  <a:srgbClr val="000000"/>
                </a:solidFill>
              </a:rPr>
              <a:t>International</a:t>
            </a:r>
            <a:r>
              <a:rPr lang="en-GB">
                <a:solidFill>
                  <a:srgbClr val="000000"/>
                </a:solidFill>
              </a:rPr>
              <a:t> </a:t>
            </a:r>
            <a:r>
              <a:rPr lang="en-GB" spc="-6">
                <a:solidFill>
                  <a:srgbClr val="000000"/>
                </a:solidFill>
              </a:rPr>
              <a:t>Publishers,</a:t>
            </a:r>
            <a:r>
              <a:rPr lang="en-GB" spc="11">
                <a:solidFill>
                  <a:srgbClr val="000000"/>
                </a:solidFill>
              </a:rPr>
              <a:t> </a:t>
            </a:r>
            <a:r>
              <a:rPr lang="en-GB" spc="-6">
                <a:solidFill>
                  <a:srgbClr val="000000"/>
                </a:solidFill>
              </a:rPr>
              <a:t>2007</a:t>
            </a:r>
            <a:endParaRPr sz="777">
              <a:solidFill>
                <a:srgbClr val="000000"/>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DBE-24C8-4316-B887-62F58EBCD4E6}"/>
              </a:ext>
            </a:extLst>
          </p:cNvPr>
          <p:cNvSpPr>
            <a:spLocks noGrp="1"/>
          </p:cNvSpPr>
          <p:nvPr>
            <p:ph type="title"/>
          </p:nvPr>
        </p:nvSpPr>
        <p:spPr/>
        <p:txBody>
          <a:bodyPr/>
          <a:lstStyle/>
          <a:p>
            <a:r>
              <a:rPr lang="en-US" dirty="0"/>
              <a:t>Numerical on </a:t>
            </a:r>
            <a:r>
              <a:rPr lang="en-US" dirty="0" err="1"/>
              <a:t>Cocomo</a:t>
            </a:r>
            <a:endParaRPr lang="en-IN" dirty="0"/>
          </a:p>
        </p:txBody>
      </p:sp>
      <p:sp>
        <p:nvSpPr>
          <p:cNvPr id="4" name="Slide Number Placeholder 3">
            <a:extLst>
              <a:ext uri="{FF2B5EF4-FFF2-40B4-BE49-F238E27FC236}">
                <a16:creationId xmlns:a16="http://schemas.microsoft.com/office/drawing/2014/main" id="{49696D72-E0D8-4D46-89BD-8D4FC361CBD1}"/>
              </a:ext>
            </a:extLst>
          </p:cNvPr>
          <p:cNvSpPr>
            <a:spLocks noGrp="1"/>
          </p:cNvSpPr>
          <p:nvPr>
            <p:ph type="sldNum" sz="quarter" idx="10"/>
          </p:nvPr>
        </p:nvSpPr>
        <p:spPr/>
        <p:txBody>
          <a:bodyPr/>
          <a:lstStyle/>
          <a:p>
            <a:pPr>
              <a:defRPr/>
            </a:pPr>
            <a:fld id="{B00B82FD-0104-47F7-AB88-5ABCFD619C6C}" type="slidenum">
              <a:rPr lang="en-US" altLang="en-US" smtClean="0"/>
              <a:pPr>
                <a:defRPr/>
              </a:pPr>
              <a:t>172</a:t>
            </a:fld>
            <a:endParaRPr lang="en-US" altLang="en-US" dirty="0"/>
          </a:p>
        </p:txBody>
      </p:sp>
      <p:pic>
        <p:nvPicPr>
          <p:cNvPr id="1026" name="Picture 2">
            <a:extLst>
              <a:ext uri="{FF2B5EF4-FFF2-40B4-BE49-F238E27FC236}">
                <a16:creationId xmlns:a16="http://schemas.microsoft.com/office/drawing/2014/main" id="{55C4C9C3-29E4-4697-ACE7-4527002773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599" y="1143000"/>
            <a:ext cx="9597549" cy="631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0442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913" y="807535"/>
            <a:ext cx="6514800"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 name="object 3"/>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p:nvPr/>
        </p:nvSpPr>
        <p:spPr>
          <a:xfrm>
            <a:off x="838687" y="1629963"/>
            <a:ext cx="5407623" cy="1604380"/>
          </a:xfrm>
          <a:prstGeom prst="rect">
            <a:avLst/>
          </a:prstGeom>
        </p:spPr>
        <p:txBody>
          <a:bodyPr vert="horz" wrap="square" lIns="0" tIns="175036" rIns="0" bIns="0" rtlCol="0">
            <a:spAutoFit/>
          </a:bodyPr>
          <a:lstStyle/>
          <a:p>
            <a:pPr marL="36981">
              <a:spcBef>
                <a:spcPts val="1378"/>
              </a:spcBef>
            </a:pPr>
            <a:r>
              <a:rPr sz="2330" b="1" u="heavy" spc="-4" dirty="0">
                <a:solidFill>
                  <a:srgbClr val="FF3200"/>
                </a:solidFill>
                <a:uFill>
                  <a:solidFill>
                    <a:srgbClr val="FF3200"/>
                  </a:solidFill>
                </a:uFill>
                <a:latin typeface="Times New Roman"/>
                <a:cs typeface="Times New Roman"/>
              </a:rPr>
              <a:t>Solution</a:t>
            </a:r>
            <a:endParaRPr sz="2330">
              <a:latin typeface="Times New Roman"/>
              <a:cs typeface="Times New Roman"/>
            </a:endParaRPr>
          </a:p>
          <a:p>
            <a:pPr marL="36981">
              <a:spcBef>
                <a:spcPts val="1282"/>
              </a:spcBef>
            </a:pPr>
            <a:r>
              <a:rPr sz="2330" spc="-4" dirty="0">
                <a:solidFill>
                  <a:srgbClr val="0000FF"/>
                </a:solidFill>
                <a:latin typeface="Times New Roman"/>
                <a:cs typeface="Times New Roman"/>
              </a:rPr>
              <a:t>The</a:t>
            </a:r>
            <a:r>
              <a:rPr sz="2330" dirty="0">
                <a:solidFill>
                  <a:srgbClr val="0000FF"/>
                </a:solidFill>
                <a:latin typeface="Times New Roman"/>
                <a:cs typeface="Times New Roman"/>
              </a:rPr>
              <a:t> </a:t>
            </a:r>
            <a:r>
              <a:rPr sz="2330" spc="-4" dirty="0">
                <a:solidFill>
                  <a:srgbClr val="0000FF"/>
                </a:solidFill>
                <a:latin typeface="Times New Roman"/>
                <a:cs typeface="Times New Roman"/>
              </a:rPr>
              <a:t>basic</a:t>
            </a:r>
            <a:r>
              <a:rPr sz="2330" dirty="0">
                <a:solidFill>
                  <a:srgbClr val="0000FF"/>
                </a:solidFill>
                <a:latin typeface="Times New Roman"/>
                <a:cs typeface="Times New Roman"/>
              </a:rPr>
              <a:t> </a:t>
            </a:r>
            <a:r>
              <a:rPr sz="2330" spc="-4" dirty="0">
                <a:solidFill>
                  <a:srgbClr val="0000FF"/>
                </a:solidFill>
                <a:latin typeface="Times New Roman"/>
                <a:cs typeface="Times New Roman"/>
              </a:rPr>
              <a:t>COCOMO equation</a:t>
            </a:r>
            <a:r>
              <a:rPr sz="2330" spc="-14" dirty="0">
                <a:solidFill>
                  <a:srgbClr val="0000FF"/>
                </a:solidFill>
                <a:latin typeface="Times New Roman"/>
                <a:cs typeface="Times New Roman"/>
              </a:rPr>
              <a:t> </a:t>
            </a:r>
            <a:r>
              <a:rPr sz="2330" spc="-4" dirty="0">
                <a:solidFill>
                  <a:srgbClr val="0000FF"/>
                </a:solidFill>
                <a:latin typeface="Times New Roman"/>
                <a:cs typeface="Times New Roman"/>
              </a:rPr>
              <a:t>take</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the</a:t>
            </a:r>
            <a:r>
              <a:rPr sz="2330" dirty="0">
                <a:solidFill>
                  <a:srgbClr val="0000FF"/>
                </a:solidFill>
                <a:latin typeface="Times New Roman"/>
                <a:cs typeface="Times New Roman"/>
              </a:rPr>
              <a:t> </a:t>
            </a:r>
            <a:r>
              <a:rPr sz="2330" spc="-10" dirty="0">
                <a:solidFill>
                  <a:srgbClr val="0000FF"/>
                </a:solidFill>
                <a:latin typeface="Times New Roman"/>
                <a:cs typeface="Times New Roman"/>
              </a:rPr>
              <a:t>form:</a:t>
            </a:r>
            <a:endParaRPr sz="2330">
              <a:latin typeface="Times New Roman"/>
              <a:cs typeface="Times New Roman"/>
            </a:endParaRPr>
          </a:p>
          <a:p>
            <a:pPr marR="1449054" algn="r">
              <a:lnSpc>
                <a:spcPts val="989"/>
              </a:lnSpc>
              <a:spcBef>
                <a:spcPts val="893"/>
              </a:spcBef>
            </a:pPr>
            <a:r>
              <a:rPr sz="1553" i="1" spc="-34" dirty="0">
                <a:latin typeface="Times New Roman"/>
                <a:cs typeface="Times New Roman"/>
              </a:rPr>
              <a:t>b</a:t>
            </a:r>
            <a:r>
              <a:rPr sz="1674" i="1" spc="-51" baseline="-19323" dirty="0">
                <a:latin typeface="Times New Roman"/>
                <a:cs typeface="Times New Roman"/>
              </a:rPr>
              <a:t>b</a:t>
            </a:r>
            <a:endParaRPr sz="1674" baseline="-19323">
              <a:latin typeface="Times New Roman"/>
              <a:cs typeface="Times New Roman"/>
            </a:endParaRPr>
          </a:p>
          <a:p>
            <a:pPr marL="107863" algn="ctr">
              <a:lnSpc>
                <a:spcPts val="2330"/>
              </a:lnSpc>
            </a:pPr>
            <a:r>
              <a:rPr sz="2670" i="1" spc="4" dirty="0">
                <a:latin typeface="Times New Roman"/>
                <a:cs typeface="Times New Roman"/>
              </a:rPr>
              <a:t>E</a:t>
            </a:r>
            <a:r>
              <a:rPr sz="2670" i="1" spc="54" dirty="0">
                <a:latin typeface="Times New Roman"/>
                <a:cs typeface="Times New Roman"/>
              </a:rPr>
              <a:t> </a:t>
            </a:r>
            <a:r>
              <a:rPr sz="2670" spc="4" dirty="0">
                <a:latin typeface="Symbol"/>
                <a:cs typeface="Symbol"/>
              </a:rPr>
              <a:t></a:t>
            </a:r>
            <a:r>
              <a:rPr sz="2670" spc="-63" dirty="0">
                <a:latin typeface="Times New Roman"/>
                <a:cs typeface="Times New Roman"/>
              </a:rPr>
              <a:t> </a:t>
            </a:r>
            <a:r>
              <a:rPr sz="2670" i="1" spc="-4" dirty="0">
                <a:latin typeface="Times New Roman"/>
                <a:cs typeface="Times New Roman"/>
              </a:rPr>
              <a:t>a</a:t>
            </a:r>
            <a:r>
              <a:rPr sz="2330" i="1" spc="-7" baseline="-24305" dirty="0">
                <a:latin typeface="Times New Roman"/>
                <a:cs typeface="Times New Roman"/>
              </a:rPr>
              <a:t>b</a:t>
            </a:r>
            <a:r>
              <a:rPr sz="2330" i="1" spc="-117" baseline="-24305" dirty="0">
                <a:latin typeface="Times New Roman"/>
                <a:cs typeface="Times New Roman"/>
              </a:rPr>
              <a:t> </a:t>
            </a:r>
            <a:r>
              <a:rPr sz="2670" spc="63" dirty="0">
                <a:latin typeface="Times New Roman"/>
                <a:cs typeface="Times New Roman"/>
              </a:rPr>
              <a:t>(</a:t>
            </a:r>
            <a:r>
              <a:rPr sz="2670" i="1" spc="63" dirty="0">
                <a:latin typeface="Times New Roman"/>
                <a:cs typeface="Times New Roman"/>
              </a:rPr>
              <a:t>KLOC</a:t>
            </a:r>
            <a:r>
              <a:rPr sz="2670" spc="63" dirty="0">
                <a:latin typeface="Times New Roman"/>
                <a:cs typeface="Times New Roman"/>
              </a:rPr>
              <a:t>)</a:t>
            </a:r>
            <a:endParaRPr sz="2670">
              <a:latin typeface="Times New Roman"/>
              <a:cs typeface="Times New Roman"/>
            </a:endParaRPr>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48</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5" name="object 5"/>
          <p:cNvSpPr txBox="1"/>
          <p:nvPr/>
        </p:nvSpPr>
        <p:spPr>
          <a:xfrm>
            <a:off x="3287716" y="3591199"/>
            <a:ext cx="123881" cy="252668"/>
          </a:xfrm>
          <a:prstGeom prst="rect">
            <a:avLst/>
          </a:prstGeom>
        </p:spPr>
        <p:txBody>
          <a:bodyPr vert="horz" wrap="square" lIns="0" tIns="13559" rIns="0" bIns="0" rtlCol="0">
            <a:spAutoFit/>
          </a:bodyPr>
          <a:lstStyle/>
          <a:p>
            <a:pPr marL="12327">
              <a:spcBef>
                <a:spcPts val="107"/>
              </a:spcBef>
            </a:pPr>
            <a:r>
              <a:rPr sz="1553" i="1" dirty="0">
                <a:latin typeface="Times New Roman"/>
                <a:cs typeface="Times New Roman"/>
              </a:rPr>
              <a:t>b</a:t>
            </a:r>
            <a:endParaRPr sz="1553">
              <a:latin typeface="Times New Roman"/>
              <a:cs typeface="Times New Roman"/>
            </a:endParaRPr>
          </a:p>
        </p:txBody>
      </p:sp>
      <p:sp>
        <p:nvSpPr>
          <p:cNvPr id="6" name="object 6"/>
          <p:cNvSpPr txBox="1"/>
          <p:nvPr/>
        </p:nvSpPr>
        <p:spPr>
          <a:xfrm>
            <a:off x="2526432" y="3363711"/>
            <a:ext cx="2310597" cy="423951"/>
          </a:xfrm>
          <a:prstGeom prst="rect">
            <a:avLst/>
          </a:prstGeom>
        </p:spPr>
        <p:txBody>
          <a:bodyPr vert="horz" wrap="square" lIns="0" tIns="12943" rIns="0" bIns="0" rtlCol="0">
            <a:spAutoFit/>
          </a:bodyPr>
          <a:lstStyle/>
          <a:p>
            <a:pPr marL="36981">
              <a:spcBef>
                <a:spcPts val="102"/>
              </a:spcBef>
              <a:tabLst>
                <a:tab pos="915289" algn="l"/>
              </a:tabLst>
            </a:pPr>
            <a:r>
              <a:rPr sz="2670" i="1" spc="4" dirty="0">
                <a:latin typeface="Times New Roman"/>
                <a:cs typeface="Times New Roman"/>
              </a:rPr>
              <a:t>D</a:t>
            </a:r>
            <a:r>
              <a:rPr sz="2670" i="1" spc="-4" dirty="0">
                <a:latin typeface="Times New Roman"/>
                <a:cs typeface="Times New Roman"/>
              </a:rPr>
              <a:t> </a:t>
            </a:r>
            <a:r>
              <a:rPr sz="2670" spc="4" dirty="0">
                <a:latin typeface="Symbol"/>
                <a:cs typeface="Symbol"/>
              </a:rPr>
              <a:t></a:t>
            </a:r>
            <a:r>
              <a:rPr sz="2670" spc="-87" dirty="0">
                <a:latin typeface="Times New Roman"/>
                <a:cs typeface="Times New Roman"/>
              </a:rPr>
              <a:t> </a:t>
            </a:r>
            <a:r>
              <a:rPr sz="2670" i="1" dirty="0">
                <a:latin typeface="Times New Roman"/>
                <a:cs typeface="Times New Roman"/>
              </a:rPr>
              <a:t>c	</a:t>
            </a:r>
            <a:r>
              <a:rPr sz="2670" spc="141" dirty="0">
                <a:latin typeface="Times New Roman"/>
                <a:cs typeface="Times New Roman"/>
              </a:rPr>
              <a:t>(</a:t>
            </a:r>
            <a:r>
              <a:rPr sz="2670" i="1" dirty="0">
                <a:latin typeface="Times New Roman"/>
                <a:cs typeface="Times New Roman"/>
              </a:rPr>
              <a:t>K</a:t>
            </a:r>
            <a:r>
              <a:rPr sz="2670" i="1" spc="4" dirty="0">
                <a:latin typeface="Times New Roman"/>
                <a:cs typeface="Times New Roman"/>
              </a:rPr>
              <a:t>LO</a:t>
            </a:r>
            <a:r>
              <a:rPr sz="2670" i="1" spc="209" dirty="0">
                <a:latin typeface="Times New Roman"/>
                <a:cs typeface="Times New Roman"/>
              </a:rPr>
              <a:t>C</a:t>
            </a:r>
            <a:r>
              <a:rPr sz="2670" spc="141" dirty="0">
                <a:latin typeface="Times New Roman"/>
                <a:cs typeface="Times New Roman"/>
              </a:rPr>
              <a:t>)</a:t>
            </a:r>
            <a:r>
              <a:rPr sz="2330" i="1" spc="117" baseline="43402" dirty="0">
                <a:latin typeface="Times New Roman"/>
                <a:cs typeface="Times New Roman"/>
              </a:rPr>
              <a:t>d</a:t>
            </a:r>
            <a:r>
              <a:rPr sz="1674" i="1" baseline="43478" dirty="0">
                <a:latin typeface="Times New Roman"/>
                <a:cs typeface="Times New Roman"/>
              </a:rPr>
              <a:t>b</a:t>
            </a:r>
            <a:endParaRPr sz="1674" baseline="43478">
              <a:latin typeface="Times New Roman"/>
              <a:cs typeface="Times New Roman"/>
            </a:endParaRPr>
          </a:p>
        </p:txBody>
      </p:sp>
      <p:sp>
        <p:nvSpPr>
          <p:cNvPr id="7" name="object 7"/>
          <p:cNvSpPr txBox="1"/>
          <p:nvPr/>
        </p:nvSpPr>
        <p:spPr>
          <a:xfrm>
            <a:off x="834743" y="3759976"/>
            <a:ext cx="5218411" cy="2215826"/>
          </a:xfrm>
          <a:prstGeom prst="rect">
            <a:avLst/>
          </a:prstGeom>
        </p:spPr>
        <p:txBody>
          <a:bodyPr vert="horz" wrap="square" lIns="0" tIns="189828" rIns="0" bIns="0" rtlCol="0">
            <a:spAutoFit/>
          </a:bodyPr>
          <a:lstStyle/>
          <a:p>
            <a:pPr marL="52391">
              <a:spcBef>
                <a:spcPts val="1495"/>
              </a:spcBef>
            </a:pPr>
            <a:r>
              <a:rPr sz="2330" spc="-4" dirty="0">
                <a:solidFill>
                  <a:srgbClr val="0000FF"/>
                </a:solidFill>
                <a:latin typeface="Times New Roman"/>
                <a:cs typeface="Times New Roman"/>
              </a:rPr>
              <a:t>Estimated</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size</a:t>
            </a:r>
            <a:r>
              <a:rPr sz="2330" spc="-10" dirty="0">
                <a:solidFill>
                  <a:srgbClr val="0000FF"/>
                </a:solidFill>
                <a:latin typeface="Times New Roman"/>
                <a:cs typeface="Times New Roman"/>
              </a:rPr>
              <a:t> </a:t>
            </a:r>
            <a:r>
              <a:rPr sz="2330" dirty="0">
                <a:solidFill>
                  <a:srgbClr val="0000FF"/>
                </a:solidFill>
                <a:latin typeface="Times New Roman"/>
                <a:cs typeface="Times New Roman"/>
              </a:rPr>
              <a:t>of</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the</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project</a:t>
            </a:r>
            <a:r>
              <a:rPr sz="2330" spc="-10" dirty="0">
                <a:solidFill>
                  <a:srgbClr val="0000FF"/>
                </a:solidFill>
                <a:latin typeface="Times New Roman"/>
                <a:cs typeface="Times New Roman"/>
              </a:rPr>
              <a:t> </a:t>
            </a:r>
            <a:r>
              <a:rPr sz="2330" dirty="0">
                <a:solidFill>
                  <a:srgbClr val="0000FF"/>
                </a:solidFill>
                <a:latin typeface="Times New Roman"/>
                <a:cs typeface="Times New Roman"/>
              </a:rPr>
              <a:t>=</a:t>
            </a:r>
            <a:r>
              <a:rPr sz="2330" spc="-10" dirty="0">
                <a:solidFill>
                  <a:srgbClr val="0000FF"/>
                </a:solidFill>
                <a:latin typeface="Times New Roman"/>
                <a:cs typeface="Times New Roman"/>
              </a:rPr>
              <a:t> </a:t>
            </a:r>
            <a:r>
              <a:rPr sz="2330" dirty="0">
                <a:solidFill>
                  <a:srgbClr val="0000FF"/>
                </a:solidFill>
                <a:latin typeface="Times New Roman"/>
                <a:cs typeface="Times New Roman"/>
              </a:rPr>
              <a:t>400</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24654">
              <a:spcBef>
                <a:spcPts val="1398"/>
              </a:spcBef>
              <a:tabLst>
                <a:tab pos="453022" algn="l"/>
              </a:tabLst>
            </a:pPr>
            <a:r>
              <a:rPr sz="2330" b="1" dirty="0">
                <a:solidFill>
                  <a:srgbClr val="650065"/>
                </a:solidFill>
                <a:latin typeface="Times New Roman"/>
                <a:cs typeface="Times New Roman"/>
              </a:rPr>
              <a:t>(i)	</a:t>
            </a:r>
            <a:r>
              <a:rPr sz="2330" spc="-4" dirty="0">
                <a:solidFill>
                  <a:srgbClr val="650065"/>
                </a:solidFill>
                <a:latin typeface="Times New Roman"/>
                <a:cs typeface="Times New Roman"/>
              </a:rPr>
              <a:t>Organic</a:t>
            </a:r>
            <a:r>
              <a:rPr sz="2330" spc="-48" dirty="0">
                <a:solidFill>
                  <a:srgbClr val="650065"/>
                </a:solidFill>
                <a:latin typeface="Times New Roman"/>
                <a:cs typeface="Times New Roman"/>
              </a:rPr>
              <a:t> </a:t>
            </a:r>
            <a:r>
              <a:rPr sz="2330" spc="-4" dirty="0">
                <a:solidFill>
                  <a:srgbClr val="650065"/>
                </a:solidFill>
                <a:latin typeface="Times New Roman"/>
                <a:cs typeface="Times New Roman"/>
              </a:rPr>
              <a:t>mode</a:t>
            </a:r>
            <a:endParaRPr sz="2330">
              <a:latin typeface="Times New Roman"/>
              <a:cs typeface="Times New Roman"/>
            </a:endParaRPr>
          </a:p>
          <a:p>
            <a:pPr marL="1309758">
              <a:spcBef>
                <a:spcPts val="1757"/>
              </a:spcBef>
            </a:pPr>
            <a:r>
              <a:rPr sz="2330" dirty="0">
                <a:latin typeface="Times New Roman"/>
                <a:cs typeface="Times New Roman"/>
              </a:rPr>
              <a:t>E</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2.4(400)</a:t>
            </a:r>
            <a:r>
              <a:rPr sz="2330" spc="-7" baseline="24305" dirty="0">
                <a:latin typeface="Times New Roman"/>
                <a:cs typeface="Times New Roman"/>
              </a:rPr>
              <a:t>1.05 </a:t>
            </a:r>
            <a:r>
              <a:rPr sz="2330" dirty="0">
                <a:latin typeface="Times New Roman"/>
                <a:cs typeface="Times New Roman"/>
              </a:rPr>
              <a:t>=</a:t>
            </a:r>
            <a:r>
              <a:rPr sz="2330" spc="-4" dirty="0">
                <a:latin typeface="Times New Roman"/>
                <a:cs typeface="Times New Roman"/>
              </a:rPr>
              <a:t> 1295.31 PM</a:t>
            </a:r>
            <a:endParaRPr sz="2330">
              <a:latin typeface="Times New Roman"/>
              <a:cs typeface="Times New Roman"/>
            </a:endParaRPr>
          </a:p>
          <a:p>
            <a:pPr marL="1309758">
              <a:spcBef>
                <a:spcPts val="1388"/>
              </a:spcBef>
            </a:pPr>
            <a:r>
              <a:rPr sz="2330" spc="-4" dirty="0">
                <a:latin typeface="Times New Roman"/>
                <a:cs typeface="Times New Roman"/>
              </a:rPr>
              <a:t>D</a:t>
            </a:r>
            <a:r>
              <a:rPr sz="2330" spc="-10" dirty="0">
                <a:latin typeface="Times New Roman"/>
                <a:cs typeface="Times New Roman"/>
              </a:rPr>
              <a:t> </a:t>
            </a:r>
            <a:r>
              <a:rPr sz="2330" dirty="0">
                <a:latin typeface="Times New Roman"/>
                <a:cs typeface="Times New Roman"/>
              </a:rPr>
              <a:t>= </a:t>
            </a:r>
            <a:r>
              <a:rPr sz="2330" spc="-4" dirty="0">
                <a:latin typeface="Times New Roman"/>
                <a:cs typeface="Times New Roman"/>
              </a:rPr>
              <a:t>2.5(1295.31)</a:t>
            </a:r>
            <a:r>
              <a:rPr sz="2330" spc="-7" baseline="24305" dirty="0">
                <a:latin typeface="Times New Roman"/>
                <a:cs typeface="Times New Roman"/>
              </a:rPr>
              <a:t>0.38</a:t>
            </a:r>
            <a:r>
              <a:rPr sz="2330" baseline="24305" dirty="0">
                <a:latin typeface="Times New Roman"/>
                <a:cs typeface="Times New Roman"/>
              </a:rPr>
              <a:t> </a:t>
            </a:r>
            <a:r>
              <a:rPr sz="2330" dirty="0">
                <a:latin typeface="Times New Roman"/>
                <a:cs typeface="Times New Roman"/>
              </a:rPr>
              <a:t>= </a:t>
            </a:r>
            <a:r>
              <a:rPr sz="2330" spc="-4" dirty="0">
                <a:latin typeface="Times New Roman"/>
                <a:cs typeface="Times New Roman"/>
              </a:rPr>
              <a:t>38.07</a:t>
            </a:r>
            <a:r>
              <a:rPr sz="2330" dirty="0">
                <a:latin typeface="Times New Roman"/>
                <a:cs typeface="Times New Roman"/>
              </a:rPr>
              <a:t> </a:t>
            </a:r>
            <a:r>
              <a:rPr sz="2330" spc="-4" dirty="0">
                <a:latin typeface="Times New Roman"/>
                <a:cs typeface="Times New Roman"/>
              </a:rPr>
              <a:t>PM</a:t>
            </a:r>
            <a:endParaRPr sz="2330">
              <a:latin typeface="Times New Roman"/>
              <a:cs typeface="Times New Roman"/>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 name="object 3"/>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p:nvPr/>
        </p:nvSpPr>
        <p:spPr>
          <a:xfrm>
            <a:off x="810090" y="2014549"/>
            <a:ext cx="5267717" cy="3436846"/>
          </a:xfrm>
          <a:prstGeom prst="rect">
            <a:avLst/>
          </a:prstGeom>
        </p:spPr>
        <p:txBody>
          <a:bodyPr vert="horz" wrap="square" lIns="0" tIns="12327" rIns="0" bIns="0" rtlCol="0">
            <a:spAutoFit/>
          </a:bodyPr>
          <a:lstStyle/>
          <a:p>
            <a:pPr marL="559651" indent="-510343">
              <a:spcBef>
                <a:spcPts val="97"/>
              </a:spcBef>
              <a:buFont typeface="Times New Roman"/>
              <a:buAutoNum type="romanLcParenBoth" startAt="2"/>
              <a:tabLst>
                <a:tab pos="559035" algn="l"/>
                <a:tab pos="559651" algn="l"/>
              </a:tabLst>
            </a:pPr>
            <a:r>
              <a:rPr sz="2330" spc="-4" dirty="0">
                <a:solidFill>
                  <a:srgbClr val="650065"/>
                </a:solidFill>
                <a:latin typeface="Times New Roman"/>
                <a:cs typeface="Times New Roman"/>
              </a:rPr>
              <a:t>Semidetached</a:t>
            </a:r>
            <a:r>
              <a:rPr sz="2330" spc="-34" dirty="0">
                <a:solidFill>
                  <a:srgbClr val="650065"/>
                </a:solidFill>
                <a:latin typeface="Times New Roman"/>
                <a:cs typeface="Times New Roman"/>
              </a:rPr>
              <a:t> </a:t>
            </a:r>
            <a:r>
              <a:rPr sz="2330" spc="-4" dirty="0">
                <a:solidFill>
                  <a:srgbClr val="650065"/>
                </a:solidFill>
                <a:latin typeface="Times New Roman"/>
                <a:cs typeface="Times New Roman"/>
              </a:rPr>
              <a:t>mode</a:t>
            </a:r>
            <a:endParaRPr sz="2330">
              <a:latin typeface="Times New Roman"/>
              <a:cs typeface="Times New Roman"/>
            </a:endParaRPr>
          </a:p>
          <a:p>
            <a:pPr marL="1334411">
              <a:spcBef>
                <a:spcPts val="1747"/>
              </a:spcBef>
            </a:pPr>
            <a:r>
              <a:rPr sz="2330" dirty="0">
                <a:latin typeface="Times New Roman"/>
                <a:cs typeface="Times New Roman"/>
              </a:rPr>
              <a:t>E</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3.0(400)</a:t>
            </a:r>
            <a:r>
              <a:rPr sz="2330" spc="-7" baseline="24305" dirty="0">
                <a:latin typeface="Times New Roman"/>
                <a:cs typeface="Times New Roman"/>
              </a:rPr>
              <a:t>1.12 </a:t>
            </a:r>
            <a:r>
              <a:rPr sz="2330" dirty="0">
                <a:latin typeface="Times New Roman"/>
                <a:cs typeface="Times New Roman"/>
              </a:rPr>
              <a:t>=</a:t>
            </a:r>
            <a:r>
              <a:rPr sz="2330" spc="-4" dirty="0">
                <a:latin typeface="Times New Roman"/>
                <a:cs typeface="Times New Roman"/>
              </a:rPr>
              <a:t> 2462.79 PM</a:t>
            </a:r>
            <a:endParaRPr sz="2330">
              <a:latin typeface="Times New Roman"/>
              <a:cs typeface="Times New Roman"/>
            </a:endParaRPr>
          </a:p>
          <a:p>
            <a:pPr marL="1334411">
              <a:spcBef>
                <a:spcPts val="1398"/>
              </a:spcBef>
            </a:pPr>
            <a:r>
              <a:rPr sz="2330" spc="-4" dirty="0">
                <a:latin typeface="Times New Roman"/>
                <a:cs typeface="Times New Roman"/>
              </a:rPr>
              <a:t>D</a:t>
            </a:r>
            <a:r>
              <a:rPr sz="2330" spc="-10" dirty="0">
                <a:latin typeface="Times New Roman"/>
                <a:cs typeface="Times New Roman"/>
              </a:rPr>
              <a:t> </a:t>
            </a:r>
            <a:r>
              <a:rPr sz="2330" dirty="0">
                <a:latin typeface="Times New Roman"/>
                <a:cs typeface="Times New Roman"/>
              </a:rPr>
              <a:t>= </a:t>
            </a:r>
            <a:r>
              <a:rPr sz="2330" spc="-4" dirty="0">
                <a:latin typeface="Times New Roman"/>
                <a:cs typeface="Times New Roman"/>
              </a:rPr>
              <a:t>2.5(2462.79)</a:t>
            </a:r>
            <a:r>
              <a:rPr sz="2330" spc="-7" baseline="24305" dirty="0">
                <a:latin typeface="Times New Roman"/>
                <a:cs typeface="Times New Roman"/>
              </a:rPr>
              <a:t>0.35</a:t>
            </a:r>
            <a:r>
              <a:rPr sz="2330" baseline="24305" dirty="0">
                <a:latin typeface="Times New Roman"/>
                <a:cs typeface="Times New Roman"/>
              </a:rPr>
              <a:t> </a:t>
            </a:r>
            <a:r>
              <a:rPr sz="2330" dirty="0">
                <a:latin typeface="Times New Roman"/>
                <a:cs typeface="Times New Roman"/>
              </a:rPr>
              <a:t>= </a:t>
            </a:r>
            <a:r>
              <a:rPr sz="2330" spc="-4" dirty="0">
                <a:latin typeface="Times New Roman"/>
                <a:cs typeface="Times New Roman"/>
              </a:rPr>
              <a:t>38.45</a:t>
            </a:r>
            <a:r>
              <a:rPr sz="2330" dirty="0">
                <a:latin typeface="Times New Roman"/>
                <a:cs typeface="Times New Roman"/>
              </a:rPr>
              <a:t> </a:t>
            </a:r>
            <a:r>
              <a:rPr sz="2330" spc="-4" dirty="0">
                <a:latin typeface="Times New Roman"/>
                <a:cs typeface="Times New Roman"/>
              </a:rPr>
              <a:t>PM</a:t>
            </a:r>
            <a:endParaRPr sz="2330">
              <a:latin typeface="Times New Roman"/>
              <a:cs typeface="Times New Roman"/>
            </a:endParaRPr>
          </a:p>
          <a:p>
            <a:pPr>
              <a:spcBef>
                <a:spcPts val="38"/>
              </a:spcBef>
            </a:pPr>
            <a:endParaRPr sz="3106">
              <a:latin typeface="Times New Roman"/>
              <a:cs typeface="Times New Roman"/>
            </a:endParaRPr>
          </a:p>
          <a:p>
            <a:pPr marL="668747" indent="-592318">
              <a:buFont typeface="Times New Roman"/>
              <a:buAutoNum type="romanLcParenBoth" startAt="3"/>
              <a:tabLst>
                <a:tab pos="668747" algn="l"/>
                <a:tab pos="669363" algn="l"/>
              </a:tabLst>
            </a:pPr>
            <a:r>
              <a:rPr sz="2330" spc="-4" dirty="0">
                <a:solidFill>
                  <a:srgbClr val="650065"/>
                </a:solidFill>
                <a:latin typeface="Times New Roman"/>
                <a:cs typeface="Times New Roman"/>
              </a:rPr>
              <a:t>Embedded</a:t>
            </a:r>
            <a:r>
              <a:rPr sz="2330" spc="-38" dirty="0">
                <a:solidFill>
                  <a:srgbClr val="650065"/>
                </a:solidFill>
                <a:latin typeface="Times New Roman"/>
                <a:cs typeface="Times New Roman"/>
              </a:rPr>
              <a:t> </a:t>
            </a:r>
            <a:r>
              <a:rPr sz="2330" spc="-4" dirty="0">
                <a:solidFill>
                  <a:srgbClr val="650065"/>
                </a:solidFill>
                <a:latin typeface="Times New Roman"/>
                <a:cs typeface="Times New Roman"/>
              </a:rPr>
              <a:t>mode</a:t>
            </a:r>
            <a:endParaRPr sz="2330">
              <a:latin typeface="Times New Roman"/>
              <a:cs typeface="Times New Roman"/>
            </a:endParaRPr>
          </a:p>
          <a:p>
            <a:pPr marL="1362764">
              <a:spcBef>
                <a:spcPts val="1747"/>
              </a:spcBef>
            </a:pPr>
            <a:r>
              <a:rPr sz="2330" dirty="0">
                <a:latin typeface="Times New Roman"/>
                <a:cs typeface="Times New Roman"/>
              </a:rPr>
              <a:t>E</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3.6(400)</a:t>
            </a:r>
            <a:r>
              <a:rPr sz="2330" spc="-7" baseline="24305" dirty="0">
                <a:latin typeface="Times New Roman"/>
                <a:cs typeface="Times New Roman"/>
              </a:rPr>
              <a:t>1.20 </a:t>
            </a:r>
            <a:r>
              <a:rPr sz="2330" dirty="0">
                <a:latin typeface="Times New Roman"/>
                <a:cs typeface="Times New Roman"/>
              </a:rPr>
              <a:t>=</a:t>
            </a:r>
            <a:r>
              <a:rPr sz="2330" spc="-4" dirty="0">
                <a:latin typeface="Times New Roman"/>
                <a:cs typeface="Times New Roman"/>
              </a:rPr>
              <a:t> 4772.81 PM</a:t>
            </a:r>
            <a:endParaRPr sz="2330">
              <a:latin typeface="Times New Roman"/>
              <a:cs typeface="Times New Roman"/>
            </a:endParaRPr>
          </a:p>
          <a:p>
            <a:pPr marL="1362764">
              <a:spcBef>
                <a:spcPts val="1398"/>
              </a:spcBef>
            </a:pPr>
            <a:r>
              <a:rPr sz="2330" spc="-4" dirty="0">
                <a:latin typeface="Times New Roman"/>
                <a:cs typeface="Times New Roman"/>
              </a:rPr>
              <a:t>D</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2.5(4772.8)</a:t>
            </a:r>
            <a:r>
              <a:rPr sz="2330" spc="-7" baseline="24305" dirty="0">
                <a:latin typeface="Times New Roman"/>
                <a:cs typeface="Times New Roman"/>
              </a:rPr>
              <a:t>0.32</a:t>
            </a:r>
            <a:r>
              <a:rPr sz="2330" baseline="24305" dirty="0">
                <a:latin typeface="Times New Roman"/>
                <a:cs typeface="Times New Roman"/>
              </a:rPr>
              <a:t> </a:t>
            </a:r>
            <a:r>
              <a:rPr sz="2330" dirty="0">
                <a:latin typeface="Times New Roman"/>
                <a:cs typeface="Times New Roman"/>
              </a:rPr>
              <a:t>=</a:t>
            </a:r>
            <a:r>
              <a:rPr sz="2330" spc="-4" dirty="0">
                <a:latin typeface="Times New Roman"/>
                <a:cs typeface="Times New Roman"/>
              </a:rPr>
              <a:t> </a:t>
            </a:r>
            <a:r>
              <a:rPr sz="2330" dirty="0">
                <a:latin typeface="Times New Roman"/>
                <a:cs typeface="Times New Roman"/>
              </a:rPr>
              <a:t>38</a:t>
            </a:r>
            <a:r>
              <a:rPr sz="2330" spc="-14" dirty="0">
                <a:latin typeface="Times New Roman"/>
                <a:cs typeface="Times New Roman"/>
              </a:rPr>
              <a:t> </a:t>
            </a:r>
            <a:r>
              <a:rPr sz="2330" spc="-4" dirty="0">
                <a:latin typeface="Times New Roman"/>
                <a:cs typeface="Times New Roman"/>
              </a:rPr>
              <a:t>PM</a:t>
            </a:r>
            <a:endParaRPr sz="2330">
              <a:latin typeface="Times New Roman"/>
              <a:cs typeface="Times New Roman"/>
            </a:endParaRPr>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49</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9" y="2058924"/>
            <a:ext cx="1599976"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Example:</a:t>
            </a:r>
            <a:r>
              <a:rPr sz="2330" spc="-68" dirty="0">
                <a:latin typeface="Times New Roman"/>
                <a:cs typeface="Times New Roman"/>
              </a:rPr>
              <a:t> </a:t>
            </a:r>
            <a:r>
              <a:rPr sz="2330" spc="-4" dirty="0">
                <a:latin typeface="Times New Roman"/>
                <a:cs typeface="Times New Roman"/>
              </a:rPr>
              <a:t>4.6</a:t>
            </a:r>
            <a:endParaRPr sz="2330">
              <a:latin typeface="Times New Roman"/>
              <a:cs typeface="Times New Roman"/>
            </a:endParaRPr>
          </a:p>
        </p:txBody>
      </p:sp>
      <p:sp>
        <p:nvSpPr>
          <p:cNvPr id="3" name="object 3"/>
          <p:cNvSpPr txBox="1"/>
          <p:nvPr/>
        </p:nvSpPr>
        <p:spPr>
          <a:xfrm>
            <a:off x="963924" y="2665385"/>
            <a:ext cx="1931557" cy="371007"/>
          </a:xfrm>
          <a:prstGeom prst="rect">
            <a:avLst/>
          </a:prstGeom>
        </p:spPr>
        <p:txBody>
          <a:bodyPr vert="horz" wrap="square" lIns="0" tIns="12327" rIns="0" bIns="0" rtlCol="0">
            <a:spAutoFit/>
          </a:bodyPr>
          <a:lstStyle/>
          <a:p>
            <a:pPr marL="12327">
              <a:spcBef>
                <a:spcPts val="97"/>
              </a:spcBef>
              <a:tabLst>
                <a:tab pos="432065" algn="l"/>
                <a:tab pos="1458916" algn="l"/>
              </a:tabLst>
            </a:pPr>
            <a:r>
              <a:rPr sz="2330" spc="-4" dirty="0">
                <a:solidFill>
                  <a:srgbClr val="650065"/>
                </a:solidFill>
                <a:latin typeface="Times New Roman"/>
                <a:cs typeface="Times New Roman"/>
              </a:rPr>
              <a:t>A	pr</a:t>
            </a:r>
            <a:r>
              <a:rPr sz="2330" dirty="0">
                <a:solidFill>
                  <a:srgbClr val="650065"/>
                </a:solidFill>
                <a:latin typeface="Times New Roman"/>
                <a:cs typeface="Times New Roman"/>
              </a:rPr>
              <a:t>oj</a:t>
            </a:r>
            <a:r>
              <a:rPr sz="2330" spc="-10" dirty="0">
                <a:solidFill>
                  <a:srgbClr val="650065"/>
                </a:solidFill>
                <a:latin typeface="Times New Roman"/>
                <a:cs typeface="Times New Roman"/>
              </a:rPr>
              <a:t>e</a:t>
            </a:r>
            <a:r>
              <a:rPr sz="2330" dirty="0">
                <a:solidFill>
                  <a:srgbClr val="650065"/>
                </a:solidFill>
                <a:latin typeface="Times New Roman"/>
                <a:cs typeface="Times New Roman"/>
              </a:rPr>
              <a:t>ct	</a:t>
            </a:r>
            <a:r>
              <a:rPr sz="2330" spc="-4" dirty="0">
                <a:solidFill>
                  <a:srgbClr val="650065"/>
                </a:solidFill>
                <a:latin typeface="Times New Roman"/>
                <a:cs typeface="Times New Roman"/>
              </a:rPr>
              <a:t>s</a:t>
            </a:r>
            <a:r>
              <a:rPr sz="2330" dirty="0">
                <a:solidFill>
                  <a:srgbClr val="650065"/>
                </a:solidFill>
                <a:latin typeface="Times New Roman"/>
                <a:cs typeface="Times New Roman"/>
              </a:rPr>
              <a:t>i</a:t>
            </a:r>
            <a:r>
              <a:rPr sz="2330" spc="-10" dirty="0">
                <a:solidFill>
                  <a:srgbClr val="650065"/>
                </a:solidFill>
                <a:latin typeface="Times New Roman"/>
                <a:cs typeface="Times New Roman"/>
              </a:rPr>
              <a:t>z</a:t>
            </a:r>
            <a:r>
              <a:rPr sz="2330" dirty="0">
                <a:solidFill>
                  <a:srgbClr val="650065"/>
                </a:solidFill>
                <a:latin typeface="Times New Roman"/>
                <a:cs typeface="Times New Roman"/>
              </a:rPr>
              <a:t>e</a:t>
            </a:r>
            <a:endParaRPr sz="2330">
              <a:latin typeface="Times New Roman"/>
              <a:cs typeface="Times New Roman"/>
            </a:endParaRPr>
          </a:p>
        </p:txBody>
      </p:sp>
      <p:sp>
        <p:nvSpPr>
          <p:cNvPr id="4" name="object 4"/>
          <p:cNvSpPr txBox="1"/>
          <p:nvPr/>
        </p:nvSpPr>
        <p:spPr>
          <a:xfrm>
            <a:off x="3077665" y="2665385"/>
            <a:ext cx="6015318" cy="371007"/>
          </a:xfrm>
          <a:prstGeom prst="rect">
            <a:avLst/>
          </a:prstGeom>
        </p:spPr>
        <p:txBody>
          <a:bodyPr vert="horz" wrap="square" lIns="0" tIns="12327" rIns="0" bIns="0" rtlCol="0">
            <a:spAutoFit/>
          </a:bodyPr>
          <a:lstStyle/>
          <a:p>
            <a:pPr marL="12327">
              <a:spcBef>
                <a:spcPts val="97"/>
              </a:spcBef>
              <a:tabLst>
                <a:tab pos="462882" algn="l"/>
                <a:tab pos="1111290" algn="l"/>
                <a:tab pos="2119649" algn="l"/>
                <a:tab pos="2523980" algn="l"/>
                <a:tab pos="2958511" algn="l"/>
                <a:tab pos="3442351" algn="l"/>
                <a:tab pos="4935165" algn="l"/>
              </a:tabLst>
            </a:pPr>
            <a:r>
              <a:rPr sz="2330" dirty="0">
                <a:solidFill>
                  <a:srgbClr val="650065"/>
                </a:solidFill>
                <a:latin typeface="Times New Roman"/>
                <a:cs typeface="Times New Roman"/>
              </a:rPr>
              <a:t>of	</a:t>
            </a:r>
            <a:r>
              <a:rPr sz="2330" spc="-4" dirty="0">
                <a:solidFill>
                  <a:srgbClr val="650065"/>
                </a:solidFill>
                <a:latin typeface="Times New Roman"/>
                <a:cs typeface="Times New Roman"/>
              </a:rPr>
              <a:t>200	KLOC	</a:t>
            </a:r>
            <a:r>
              <a:rPr sz="2330" dirty="0">
                <a:solidFill>
                  <a:srgbClr val="650065"/>
                </a:solidFill>
                <a:latin typeface="Times New Roman"/>
                <a:cs typeface="Times New Roman"/>
              </a:rPr>
              <a:t>is	to	be	</a:t>
            </a:r>
            <a:r>
              <a:rPr sz="2330" spc="-4" dirty="0">
                <a:solidFill>
                  <a:srgbClr val="650065"/>
                </a:solidFill>
                <a:latin typeface="Times New Roman"/>
                <a:cs typeface="Times New Roman"/>
              </a:rPr>
              <a:t>developed.	Software</a:t>
            </a:r>
            <a:endParaRPr sz="2330">
              <a:latin typeface="Times New Roman"/>
              <a:cs typeface="Times New Roman"/>
            </a:endParaRPr>
          </a:p>
        </p:txBody>
      </p:sp>
      <p:sp>
        <p:nvSpPr>
          <p:cNvPr id="5" name="object 5"/>
          <p:cNvSpPr txBox="1"/>
          <p:nvPr/>
        </p:nvSpPr>
        <p:spPr>
          <a:xfrm>
            <a:off x="963923" y="3020388"/>
            <a:ext cx="8130540" cy="1088748"/>
          </a:xfrm>
          <a:prstGeom prst="rect">
            <a:avLst/>
          </a:prstGeom>
        </p:spPr>
        <p:txBody>
          <a:bodyPr vert="horz" wrap="square" lIns="0" tIns="12943" rIns="0" bIns="0" rtlCol="0">
            <a:spAutoFit/>
          </a:bodyPr>
          <a:lstStyle/>
          <a:p>
            <a:pPr marL="12327" marR="4931" algn="just">
              <a:lnSpc>
                <a:spcPct val="99800"/>
              </a:lnSpc>
              <a:spcBef>
                <a:spcPts val="102"/>
              </a:spcBef>
            </a:pPr>
            <a:r>
              <a:rPr sz="2330" spc="-4" dirty="0">
                <a:solidFill>
                  <a:srgbClr val="650065"/>
                </a:solidFill>
                <a:latin typeface="Times New Roman"/>
                <a:cs typeface="Times New Roman"/>
              </a:rPr>
              <a:t>development</a:t>
            </a:r>
            <a:r>
              <a:rPr sz="2330" dirty="0">
                <a:solidFill>
                  <a:srgbClr val="650065"/>
                </a:solidFill>
                <a:latin typeface="Times New Roman"/>
                <a:cs typeface="Times New Roman"/>
              </a:rPr>
              <a:t> </a:t>
            </a:r>
            <a:r>
              <a:rPr sz="2330" spc="-4" dirty="0">
                <a:solidFill>
                  <a:srgbClr val="650065"/>
                </a:solidFill>
                <a:latin typeface="Times New Roman"/>
                <a:cs typeface="Times New Roman"/>
              </a:rPr>
              <a:t>team</a:t>
            </a:r>
            <a:r>
              <a:rPr sz="2330" dirty="0">
                <a:solidFill>
                  <a:srgbClr val="650065"/>
                </a:solidFill>
                <a:latin typeface="Times New Roman"/>
                <a:cs typeface="Times New Roman"/>
              </a:rPr>
              <a:t> has</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average</a:t>
            </a:r>
            <a:r>
              <a:rPr sz="2330" dirty="0">
                <a:solidFill>
                  <a:srgbClr val="650065"/>
                </a:solidFill>
                <a:latin typeface="Times New Roman"/>
                <a:cs typeface="Times New Roman"/>
              </a:rPr>
              <a:t> </a:t>
            </a:r>
            <a:r>
              <a:rPr sz="2330" spc="-4" dirty="0">
                <a:solidFill>
                  <a:srgbClr val="650065"/>
                </a:solidFill>
                <a:latin typeface="Times New Roman"/>
                <a:cs typeface="Times New Roman"/>
              </a:rPr>
              <a:t>experience</a:t>
            </a:r>
            <a:r>
              <a:rPr sz="2330" dirty="0">
                <a:solidFill>
                  <a:srgbClr val="650065"/>
                </a:solidFill>
                <a:latin typeface="Times New Roman"/>
                <a:cs typeface="Times New Roman"/>
              </a:rPr>
              <a:t> </a:t>
            </a:r>
            <a:r>
              <a:rPr sz="2330" spc="-10" dirty="0">
                <a:solidFill>
                  <a:srgbClr val="650065"/>
                </a:solidFill>
                <a:latin typeface="Times New Roman"/>
                <a:cs typeface="Times New Roman"/>
              </a:rPr>
              <a:t>on</a:t>
            </a:r>
            <a:r>
              <a:rPr sz="2330" spc="-4" dirty="0">
                <a:solidFill>
                  <a:srgbClr val="650065"/>
                </a:solidFill>
                <a:latin typeface="Times New Roman"/>
                <a:cs typeface="Times New Roman"/>
              </a:rPr>
              <a:t> similar</a:t>
            </a:r>
            <a:r>
              <a:rPr sz="2330" dirty="0">
                <a:solidFill>
                  <a:srgbClr val="650065"/>
                </a:solidFill>
                <a:latin typeface="Times New Roman"/>
                <a:cs typeface="Times New Roman"/>
              </a:rPr>
              <a:t> </a:t>
            </a:r>
            <a:r>
              <a:rPr sz="2330" spc="-4" dirty="0">
                <a:solidFill>
                  <a:srgbClr val="650065"/>
                </a:solidFill>
                <a:latin typeface="Times New Roman"/>
                <a:cs typeface="Times New Roman"/>
              </a:rPr>
              <a:t>type</a:t>
            </a:r>
            <a:r>
              <a:rPr sz="2330" dirty="0">
                <a:solidFill>
                  <a:srgbClr val="650065"/>
                </a:solidFill>
                <a:latin typeface="Times New Roman"/>
                <a:cs typeface="Times New Roman"/>
              </a:rPr>
              <a:t> of </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projects. </a:t>
            </a:r>
            <a:r>
              <a:rPr sz="2330" spc="-10" dirty="0">
                <a:solidFill>
                  <a:srgbClr val="650065"/>
                </a:solidFill>
                <a:latin typeface="Times New Roman"/>
                <a:cs typeface="Times New Roman"/>
              </a:rPr>
              <a:t>The </a:t>
            </a:r>
            <a:r>
              <a:rPr sz="2330" spc="-4" dirty="0">
                <a:solidFill>
                  <a:srgbClr val="650065"/>
                </a:solidFill>
                <a:latin typeface="Times New Roman"/>
                <a:cs typeface="Times New Roman"/>
              </a:rPr>
              <a:t>project schedule </a:t>
            </a:r>
            <a:r>
              <a:rPr sz="2330" dirty="0">
                <a:solidFill>
                  <a:srgbClr val="650065"/>
                </a:solidFill>
                <a:latin typeface="Times New Roman"/>
                <a:cs typeface="Times New Roman"/>
              </a:rPr>
              <a:t>is </a:t>
            </a:r>
            <a:r>
              <a:rPr sz="2330" spc="-4" dirty="0">
                <a:solidFill>
                  <a:srgbClr val="650065"/>
                </a:solidFill>
                <a:latin typeface="Times New Roman"/>
                <a:cs typeface="Times New Roman"/>
              </a:rPr>
              <a:t>not </a:t>
            </a:r>
            <a:r>
              <a:rPr sz="2330" dirty="0">
                <a:solidFill>
                  <a:srgbClr val="650065"/>
                </a:solidFill>
                <a:latin typeface="Times New Roman"/>
                <a:cs typeface="Times New Roman"/>
              </a:rPr>
              <a:t>very </a:t>
            </a:r>
            <a:r>
              <a:rPr sz="2330" spc="-4" dirty="0">
                <a:solidFill>
                  <a:srgbClr val="650065"/>
                </a:solidFill>
                <a:latin typeface="Times New Roman"/>
                <a:cs typeface="Times New Roman"/>
              </a:rPr>
              <a:t>tight. Calculate the effort, </a:t>
            </a:r>
            <a:r>
              <a:rPr sz="2330" dirty="0">
                <a:solidFill>
                  <a:srgbClr val="650065"/>
                </a:solidFill>
                <a:latin typeface="Times New Roman"/>
                <a:cs typeface="Times New Roman"/>
              </a:rPr>
              <a:t> </a:t>
            </a:r>
            <a:r>
              <a:rPr sz="2330" spc="-4" dirty="0">
                <a:solidFill>
                  <a:srgbClr val="650065"/>
                </a:solidFill>
                <a:latin typeface="Times New Roman"/>
                <a:cs typeface="Times New Roman"/>
              </a:rPr>
              <a:t>development</a:t>
            </a:r>
            <a:r>
              <a:rPr sz="2330" spc="-14" dirty="0">
                <a:solidFill>
                  <a:srgbClr val="650065"/>
                </a:solidFill>
                <a:latin typeface="Times New Roman"/>
                <a:cs typeface="Times New Roman"/>
              </a:rPr>
              <a:t> </a:t>
            </a:r>
            <a:r>
              <a:rPr sz="2330" spc="-4" dirty="0">
                <a:solidFill>
                  <a:srgbClr val="650065"/>
                </a:solidFill>
                <a:latin typeface="Times New Roman"/>
                <a:cs typeface="Times New Roman"/>
              </a:rPr>
              <a:t>time,</a:t>
            </a:r>
            <a:r>
              <a:rPr sz="2330" dirty="0">
                <a:solidFill>
                  <a:srgbClr val="650065"/>
                </a:solidFill>
                <a:latin typeface="Times New Roman"/>
                <a:cs typeface="Times New Roman"/>
              </a:rPr>
              <a:t> </a:t>
            </a:r>
            <a:r>
              <a:rPr sz="2330" spc="-4" dirty="0">
                <a:solidFill>
                  <a:srgbClr val="650065"/>
                </a:solidFill>
                <a:latin typeface="Times New Roman"/>
                <a:cs typeface="Times New Roman"/>
              </a:rPr>
              <a:t>average staff</a:t>
            </a:r>
            <a:r>
              <a:rPr sz="2330" spc="-10" dirty="0">
                <a:solidFill>
                  <a:srgbClr val="650065"/>
                </a:solidFill>
                <a:latin typeface="Times New Roman"/>
                <a:cs typeface="Times New Roman"/>
              </a:rPr>
              <a:t> </a:t>
            </a:r>
            <a:r>
              <a:rPr sz="2330" dirty="0">
                <a:solidFill>
                  <a:srgbClr val="650065"/>
                </a:solidFill>
                <a:latin typeface="Times New Roman"/>
                <a:cs typeface="Times New Roman"/>
              </a:rPr>
              <a:t>size</a:t>
            </a:r>
            <a:r>
              <a:rPr sz="2330" spc="-10" dirty="0">
                <a:solidFill>
                  <a:srgbClr val="650065"/>
                </a:solidFill>
                <a:latin typeface="Times New Roman"/>
                <a:cs typeface="Times New Roman"/>
              </a:rPr>
              <a:t> </a:t>
            </a:r>
            <a:r>
              <a:rPr sz="2330" dirty="0">
                <a:solidFill>
                  <a:srgbClr val="650065"/>
                </a:solidFill>
                <a:latin typeface="Times New Roman"/>
                <a:cs typeface="Times New Roman"/>
              </a:rPr>
              <a:t>and</a:t>
            </a:r>
            <a:r>
              <a:rPr sz="2330" spc="-4" dirty="0">
                <a:solidFill>
                  <a:srgbClr val="650065"/>
                </a:solidFill>
                <a:latin typeface="Times New Roman"/>
                <a:cs typeface="Times New Roman"/>
              </a:rPr>
              <a:t> productivity</a:t>
            </a:r>
            <a:r>
              <a:rPr sz="2330" dirty="0">
                <a:solidFill>
                  <a:srgbClr val="650065"/>
                </a:solidFill>
                <a:latin typeface="Times New Roman"/>
                <a:cs typeface="Times New Roman"/>
              </a:rPr>
              <a:t> of</a:t>
            </a:r>
            <a:r>
              <a:rPr sz="2330" spc="-14" dirty="0">
                <a:solidFill>
                  <a:srgbClr val="650065"/>
                </a:solidFill>
                <a:latin typeface="Times New Roman"/>
                <a:cs typeface="Times New Roman"/>
              </a:rPr>
              <a:t> </a:t>
            </a:r>
            <a:r>
              <a:rPr sz="2330" dirty="0">
                <a:solidFill>
                  <a:srgbClr val="650065"/>
                </a:solidFill>
                <a:latin typeface="Times New Roman"/>
                <a:cs typeface="Times New Roman"/>
              </a:rPr>
              <a:t>the </a:t>
            </a:r>
            <a:r>
              <a:rPr sz="2330" spc="-4" dirty="0">
                <a:solidFill>
                  <a:srgbClr val="650065"/>
                </a:solidFill>
                <a:latin typeface="Times New Roman"/>
                <a:cs typeface="Times New Roman"/>
              </a:rPr>
              <a:t>project.</a:t>
            </a:r>
            <a:endParaRPr sz="2330">
              <a:latin typeface="Times New Roman"/>
              <a:cs typeface="Times New Roman"/>
            </a:endParaRPr>
          </a:p>
        </p:txBody>
      </p:sp>
      <p:sp>
        <p:nvSpPr>
          <p:cNvPr id="6" name="object 6"/>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50</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340" y="1792673"/>
            <a:ext cx="7893872" cy="1357431"/>
          </a:xfrm>
          <a:prstGeom prst="rect">
            <a:avLst/>
          </a:prstGeom>
        </p:spPr>
        <p:txBody>
          <a:bodyPr vert="horz" wrap="square" lIns="0" tIns="12327" rIns="0" bIns="0" rtlCol="0">
            <a:spAutoFit/>
          </a:bodyPr>
          <a:lstStyle/>
          <a:p>
            <a:pPr marL="12327">
              <a:spcBef>
                <a:spcPts val="97"/>
              </a:spcBef>
            </a:pPr>
            <a:r>
              <a:rPr sz="2330" b="1" u="heavy" spc="-4" dirty="0">
                <a:solidFill>
                  <a:srgbClr val="FF3200"/>
                </a:solidFill>
                <a:uFill>
                  <a:solidFill>
                    <a:srgbClr val="FF3200"/>
                  </a:solidFill>
                </a:uFill>
                <a:latin typeface="Times New Roman"/>
                <a:cs typeface="Times New Roman"/>
              </a:rPr>
              <a:t>Solution</a:t>
            </a:r>
            <a:endParaRPr sz="2330">
              <a:latin typeface="Times New Roman"/>
              <a:cs typeface="Times New Roman"/>
            </a:endParaRPr>
          </a:p>
          <a:p>
            <a:pPr marL="12327" marR="4931">
              <a:spcBef>
                <a:spcPts val="2097"/>
              </a:spcBef>
            </a:pPr>
            <a:r>
              <a:rPr sz="2330" spc="-4" dirty="0">
                <a:solidFill>
                  <a:srgbClr val="0000FF"/>
                </a:solidFill>
                <a:latin typeface="Times New Roman"/>
                <a:cs typeface="Times New Roman"/>
              </a:rPr>
              <a:t>The semi-detached</a:t>
            </a:r>
            <a:r>
              <a:rPr sz="2330" dirty="0">
                <a:solidFill>
                  <a:srgbClr val="0000FF"/>
                </a:solidFill>
                <a:latin typeface="Times New Roman"/>
                <a:cs typeface="Times New Roman"/>
              </a:rPr>
              <a:t> </a:t>
            </a:r>
            <a:r>
              <a:rPr sz="2330" spc="-4" dirty="0">
                <a:solidFill>
                  <a:srgbClr val="0000FF"/>
                </a:solidFill>
                <a:latin typeface="Times New Roman"/>
                <a:cs typeface="Times New Roman"/>
              </a:rPr>
              <a:t>mode</a:t>
            </a:r>
            <a:r>
              <a:rPr sz="2330" dirty="0">
                <a:solidFill>
                  <a:srgbClr val="0000FF"/>
                </a:solidFill>
                <a:latin typeface="Times New Roman"/>
                <a:cs typeface="Times New Roman"/>
              </a:rPr>
              <a:t> is</a:t>
            </a:r>
            <a:r>
              <a:rPr sz="2330" spc="-4" dirty="0">
                <a:solidFill>
                  <a:srgbClr val="0000FF"/>
                </a:solidFill>
                <a:latin typeface="Times New Roman"/>
                <a:cs typeface="Times New Roman"/>
              </a:rPr>
              <a:t> the</a:t>
            </a:r>
            <a:r>
              <a:rPr sz="2330" dirty="0">
                <a:solidFill>
                  <a:srgbClr val="0000FF"/>
                </a:solidFill>
                <a:latin typeface="Times New Roman"/>
                <a:cs typeface="Times New Roman"/>
              </a:rPr>
              <a:t> </a:t>
            </a:r>
            <a:r>
              <a:rPr sz="2330" spc="-4" dirty="0">
                <a:solidFill>
                  <a:srgbClr val="0000FF"/>
                </a:solidFill>
                <a:latin typeface="Times New Roman"/>
                <a:cs typeface="Times New Roman"/>
              </a:rPr>
              <a:t>most</a:t>
            </a:r>
            <a:r>
              <a:rPr sz="2330" dirty="0">
                <a:solidFill>
                  <a:srgbClr val="0000FF"/>
                </a:solidFill>
                <a:latin typeface="Times New Roman"/>
                <a:cs typeface="Times New Roman"/>
              </a:rPr>
              <a:t> </a:t>
            </a:r>
            <a:r>
              <a:rPr sz="2330" spc="-4" dirty="0">
                <a:solidFill>
                  <a:srgbClr val="0000FF"/>
                </a:solidFill>
                <a:latin typeface="Times New Roman"/>
                <a:cs typeface="Times New Roman"/>
              </a:rPr>
              <a:t>appropriate</a:t>
            </a:r>
            <a:r>
              <a:rPr sz="2330" spc="-14" dirty="0">
                <a:solidFill>
                  <a:srgbClr val="0000FF"/>
                </a:solidFill>
                <a:latin typeface="Times New Roman"/>
                <a:cs typeface="Times New Roman"/>
              </a:rPr>
              <a:t> </a:t>
            </a:r>
            <a:r>
              <a:rPr sz="2330" spc="-4" dirty="0">
                <a:solidFill>
                  <a:srgbClr val="0000FF"/>
                </a:solidFill>
                <a:latin typeface="Times New Roman"/>
                <a:cs typeface="Times New Roman"/>
              </a:rPr>
              <a:t>mode;</a:t>
            </a:r>
            <a:r>
              <a:rPr sz="2330" dirty="0">
                <a:solidFill>
                  <a:srgbClr val="0000FF"/>
                </a:solidFill>
                <a:latin typeface="Times New Roman"/>
                <a:cs typeface="Times New Roman"/>
              </a:rPr>
              <a:t> </a:t>
            </a:r>
            <a:r>
              <a:rPr sz="2330" spc="-4" dirty="0">
                <a:solidFill>
                  <a:srgbClr val="0000FF"/>
                </a:solidFill>
                <a:latin typeface="Times New Roman"/>
                <a:cs typeface="Times New Roman"/>
              </a:rPr>
              <a:t>keeping</a:t>
            </a:r>
            <a:r>
              <a:rPr sz="2330" dirty="0">
                <a:solidFill>
                  <a:srgbClr val="0000FF"/>
                </a:solidFill>
                <a:latin typeface="Times New Roman"/>
                <a:cs typeface="Times New Roman"/>
              </a:rPr>
              <a:t> in </a:t>
            </a:r>
            <a:r>
              <a:rPr sz="2330" spc="-568" dirty="0">
                <a:solidFill>
                  <a:srgbClr val="0000FF"/>
                </a:solidFill>
                <a:latin typeface="Times New Roman"/>
                <a:cs typeface="Times New Roman"/>
              </a:rPr>
              <a:t> </a:t>
            </a:r>
            <a:r>
              <a:rPr sz="2330" dirty="0">
                <a:solidFill>
                  <a:srgbClr val="0000FF"/>
                </a:solidFill>
                <a:latin typeface="Times New Roman"/>
                <a:cs typeface="Times New Roman"/>
              </a:rPr>
              <a:t>view</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the</a:t>
            </a:r>
            <a:r>
              <a:rPr sz="2330" dirty="0">
                <a:solidFill>
                  <a:srgbClr val="0000FF"/>
                </a:solidFill>
                <a:latin typeface="Times New Roman"/>
                <a:cs typeface="Times New Roman"/>
              </a:rPr>
              <a:t> </a:t>
            </a:r>
            <a:r>
              <a:rPr sz="2330" spc="-4" dirty="0">
                <a:solidFill>
                  <a:srgbClr val="0000FF"/>
                </a:solidFill>
                <a:latin typeface="Times New Roman"/>
                <a:cs typeface="Times New Roman"/>
              </a:rPr>
              <a:t>size,</a:t>
            </a:r>
            <a:r>
              <a:rPr sz="2330" dirty="0">
                <a:solidFill>
                  <a:srgbClr val="0000FF"/>
                </a:solidFill>
                <a:latin typeface="Times New Roman"/>
                <a:cs typeface="Times New Roman"/>
              </a:rPr>
              <a:t> </a:t>
            </a:r>
            <a:r>
              <a:rPr sz="2330" spc="-4" dirty="0">
                <a:solidFill>
                  <a:srgbClr val="0000FF"/>
                </a:solidFill>
                <a:latin typeface="Times New Roman"/>
                <a:cs typeface="Times New Roman"/>
              </a:rPr>
              <a:t>schedule</a:t>
            </a:r>
            <a:r>
              <a:rPr sz="2330" spc="-14" dirty="0">
                <a:solidFill>
                  <a:srgbClr val="0000FF"/>
                </a:solidFill>
                <a:latin typeface="Times New Roman"/>
                <a:cs typeface="Times New Roman"/>
              </a:rPr>
              <a:t> </a:t>
            </a:r>
            <a:r>
              <a:rPr sz="2330" dirty="0">
                <a:solidFill>
                  <a:srgbClr val="0000FF"/>
                </a:solidFill>
                <a:latin typeface="Times New Roman"/>
                <a:cs typeface="Times New Roman"/>
              </a:rPr>
              <a:t>and </a:t>
            </a:r>
            <a:r>
              <a:rPr sz="2330" spc="-4" dirty="0">
                <a:solidFill>
                  <a:srgbClr val="0000FF"/>
                </a:solidFill>
                <a:latin typeface="Times New Roman"/>
                <a:cs typeface="Times New Roman"/>
              </a:rPr>
              <a:t>experience</a:t>
            </a:r>
            <a:r>
              <a:rPr sz="2330" dirty="0">
                <a:solidFill>
                  <a:srgbClr val="0000FF"/>
                </a:solidFill>
                <a:latin typeface="Times New Roman"/>
                <a:cs typeface="Times New Roman"/>
              </a:rPr>
              <a:t> of</a:t>
            </a:r>
            <a:r>
              <a:rPr sz="2330" spc="-14" dirty="0">
                <a:solidFill>
                  <a:srgbClr val="0000FF"/>
                </a:solidFill>
                <a:latin typeface="Times New Roman"/>
                <a:cs typeface="Times New Roman"/>
              </a:rPr>
              <a:t> </a:t>
            </a:r>
            <a:r>
              <a:rPr sz="2330" spc="-4" dirty="0">
                <a:solidFill>
                  <a:srgbClr val="0000FF"/>
                </a:solidFill>
                <a:latin typeface="Times New Roman"/>
                <a:cs typeface="Times New Roman"/>
              </a:rPr>
              <a:t>the</a:t>
            </a:r>
            <a:r>
              <a:rPr sz="2330" dirty="0">
                <a:solidFill>
                  <a:srgbClr val="0000FF"/>
                </a:solidFill>
                <a:latin typeface="Times New Roman"/>
                <a:cs typeface="Times New Roman"/>
              </a:rPr>
              <a:t> </a:t>
            </a:r>
            <a:r>
              <a:rPr sz="2330" spc="-4" dirty="0">
                <a:solidFill>
                  <a:srgbClr val="0000FF"/>
                </a:solidFill>
                <a:latin typeface="Times New Roman"/>
                <a:cs typeface="Times New Roman"/>
              </a:rPr>
              <a:t>development</a:t>
            </a:r>
            <a:r>
              <a:rPr sz="2330" spc="-10" dirty="0">
                <a:solidFill>
                  <a:srgbClr val="0000FF"/>
                </a:solidFill>
                <a:latin typeface="Times New Roman"/>
                <a:cs typeface="Times New Roman"/>
              </a:rPr>
              <a:t> team.</a:t>
            </a:r>
            <a:endParaRPr sz="2330">
              <a:latin typeface="Times New Roman"/>
              <a:cs typeface="Times New Roman"/>
            </a:endParaRPr>
          </a:p>
        </p:txBody>
      </p:sp>
      <p:sp>
        <p:nvSpPr>
          <p:cNvPr id="3" name="object 3"/>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75173" y="4941791"/>
            <a:ext cx="3181462" cy="430081"/>
          </a:xfrm>
          <a:prstGeom prst="rect">
            <a:avLst/>
          </a:prstGeom>
        </p:spPr>
        <p:txBody>
          <a:bodyPr vert="horz" wrap="square" lIns="0" tIns="11711" rIns="0" bIns="0" rtlCol="0">
            <a:spAutoFit/>
          </a:bodyPr>
          <a:lstStyle/>
          <a:p>
            <a:pPr marL="12327">
              <a:spcBef>
                <a:spcPts val="92"/>
              </a:spcBef>
              <a:tabLst>
                <a:tab pos="2278054" algn="l"/>
              </a:tabLst>
            </a:pPr>
            <a:r>
              <a:rPr sz="2330" spc="-10" dirty="0">
                <a:latin typeface="Times New Roman"/>
                <a:cs typeface="Times New Roman"/>
              </a:rPr>
              <a:t>A</a:t>
            </a:r>
            <a:r>
              <a:rPr sz="2330" dirty="0">
                <a:latin typeface="Times New Roman"/>
                <a:cs typeface="Times New Roman"/>
              </a:rPr>
              <a:t>verage </a:t>
            </a:r>
            <a:r>
              <a:rPr sz="2330" spc="-14" dirty="0">
                <a:latin typeface="Times New Roman"/>
                <a:cs typeface="Times New Roman"/>
              </a:rPr>
              <a:t>s</a:t>
            </a:r>
            <a:r>
              <a:rPr sz="2330" dirty="0">
                <a:latin typeface="Times New Roman"/>
                <a:cs typeface="Times New Roman"/>
              </a:rPr>
              <a:t>ta</a:t>
            </a:r>
            <a:r>
              <a:rPr sz="2330" spc="-10" dirty="0">
                <a:latin typeface="Times New Roman"/>
                <a:cs typeface="Times New Roman"/>
              </a:rPr>
              <a:t>f</a:t>
            </a:r>
            <a:r>
              <a:rPr sz="2330" dirty="0">
                <a:latin typeface="Times New Roman"/>
                <a:cs typeface="Times New Roman"/>
              </a:rPr>
              <a:t>f</a:t>
            </a:r>
            <a:r>
              <a:rPr sz="2330" spc="-10" dirty="0">
                <a:latin typeface="Times New Roman"/>
                <a:cs typeface="Times New Roman"/>
              </a:rPr>
              <a:t> </a:t>
            </a:r>
            <a:r>
              <a:rPr sz="2330" spc="-4" dirty="0">
                <a:latin typeface="Times New Roman"/>
                <a:cs typeface="Times New Roman"/>
              </a:rPr>
              <a:t>s</a:t>
            </a:r>
            <a:r>
              <a:rPr sz="2330" dirty="0">
                <a:latin typeface="Times New Roman"/>
                <a:cs typeface="Times New Roman"/>
              </a:rPr>
              <a:t>ize	</a:t>
            </a:r>
            <a:r>
              <a:rPr sz="4077" spc="153" baseline="-2976" dirty="0">
                <a:latin typeface="Times New Roman"/>
                <a:cs typeface="Times New Roman"/>
              </a:rPr>
              <a:t>(</a:t>
            </a:r>
            <a:r>
              <a:rPr sz="4077" i="1" baseline="-2976" dirty="0">
                <a:latin typeface="Times New Roman"/>
                <a:cs typeface="Times New Roman"/>
              </a:rPr>
              <a:t>S</a:t>
            </a:r>
            <a:r>
              <a:rPr sz="4077" i="1" spc="-7" baseline="-2976" dirty="0">
                <a:latin typeface="Times New Roman"/>
                <a:cs typeface="Times New Roman"/>
              </a:rPr>
              <a:t>S</a:t>
            </a:r>
            <a:r>
              <a:rPr sz="4077" i="1" spc="-648" baseline="-2976" dirty="0">
                <a:latin typeface="Times New Roman"/>
                <a:cs typeface="Times New Roman"/>
              </a:rPr>
              <a:t> </a:t>
            </a:r>
            <a:r>
              <a:rPr sz="4077" spc="-7" baseline="-2976" dirty="0">
                <a:latin typeface="Times New Roman"/>
                <a:cs typeface="Times New Roman"/>
              </a:rPr>
              <a:t>)</a:t>
            </a:r>
            <a:r>
              <a:rPr sz="4077" spc="-73" baseline="-2976" dirty="0">
                <a:latin typeface="Times New Roman"/>
                <a:cs typeface="Times New Roman"/>
              </a:rPr>
              <a:t> </a:t>
            </a:r>
            <a:r>
              <a:rPr sz="4077" spc="-7" baseline="-2976" dirty="0">
                <a:latin typeface="Symbol"/>
                <a:cs typeface="Symbol"/>
              </a:rPr>
              <a:t></a:t>
            </a:r>
            <a:endParaRPr sz="4077" baseline="-2976">
              <a:latin typeface="Symbol"/>
              <a:cs typeface="Symbol"/>
            </a:endParaRPr>
          </a:p>
        </p:txBody>
      </p:sp>
      <p:sp>
        <p:nvSpPr>
          <p:cNvPr id="6" name="object 6"/>
          <p:cNvSpPr txBox="1"/>
          <p:nvPr/>
        </p:nvSpPr>
        <p:spPr>
          <a:xfrm>
            <a:off x="2329695" y="3245223"/>
            <a:ext cx="3785459" cy="1086470"/>
          </a:xfrm>
          <a:prstGeom prst="rect">
            <a:avLst/>
          </a:prstGeom>
        </p:spPr>
        <p:txBody>
          <a:bodyPr vert="horz" wrap="square" lIns="0" tIns="187979" rIns="0" bIns="0" rtlCol="0">
            <a:spAutoFit/>
          </a:bodyPr>
          <a:lstStyle/>
          <a:p>
            <a:pPr marL="36981">
              <a:spcBef>
                <a:spcPts val="1481"/>
              </a:spcBef>
            </a:pPr>
            <a:r>
              <a:rPr sz="2330" dirty="0">
                <a:latin typeface="Times New Roman"/>
                <a:cs typeface="Times New Roman"/>
              </a:rPr>
              <a:t>E</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3.0(200)</a:t>
            </a:r>
            <a:r>
              <a:rPr sz="2330" spc="-7" baseline="24305" dirty="0">
                <a:latin typeface="Times New Roman"/>
                <a:cs typeface="Times New Roman"/>
              </a:rPr>
              <a:t>1.12 </a:t>
            </a:r>
            <a:r>
              <a:rPr sz="2330" dirty="0">
                <a:latin typeface="Times New Roman"/>
                <a:cs typeface="Times New Roman"/>
              </a:rPr>
              <a:t>=</a:t>
            </a:r>
            <a:r>
              <a:rPr sz="2330" spc="-4" dirty="0">
                <a:latin typeface="Times New Roman"/>
                <a:cs typeface="Times New Roman"/>
              </a:rPr>
              <a:t> 1133.12 PM</a:t>
            </a:r>
            <a:endParaRPr sz="2330">
              <a:latin typeface="Times New Roman"/>
              <a:cs typeface="Times New Roman"/>
            </a:endParaRPr>
          </a:p>
          <a:p>
            <a:pPr marL="36981">
              <a:spcBef>
                <a:spcPts val="1388"/>
              </a:spcBef>
            </a:pPr>
            <a:r>
              <a:rPr sz="2330" spc="-4" dirty="0">
                <a:latin typeface="Times New Roman"/>
                <a:cs typeface="Times New Roman"/>
              </a:rPr>
              <a:t>D</a:t>
            </a:r>
            <a:r>
              <a:rPr sz="2330" spc="-10" dirty="0">
                <a:latin typeface="Times New Roman"/>
                <a:cs typeface="Times New Roman"/>
              </a:rPr>
              <a:t> </a:t>
            </a:r>
            <a:r>
              <a:rPr sz="2330" dirty="0">
                <a:latin typeface="Times New Roman"/>
                <a:cs typeface="Times New Roman"/>
              </a:rPr>
              <a:t>= </a:t>
            </a:r>
            <a:r>
              <a:rPr sz="2330" spc="-4" dirty="0">
                <a:latin typeface="Times New Roman"/>
                <a:cs typeface="Times New Roman"/>
              </a:rPr>
              <a:t>2.5(1133.12)</a:t>
            </a:r>
            <a:r>
              <a:rPr sz="2330" spc="-7" baseline="24305" dirty="0">
                <a:latin typeface="Times New Roman"/>
                <a:cs typeface="Times New Roman"/>
              </a:rPr>
              <a:t>0.35</a:t>
            </a:r>
            <a:r>
              <a:rPr sz="2330" baseline="24305" dirty="0">
                <a:latin typeface="Times New Roman"/>
                <a:cs typeface="Times New Roman"/>
              </a:rPr>
              <a:t> </a:t>
            </a:r>
            <a:r>
              <a:rPr sz="2330" dirty="0">
                <a:latin typeface="Times New Roman"/>
                <a:cs typeface="Times New Roman"/>
              </a:rPr>
              <a:t>=</a:t>
            </a:r>
            <a:r>
              <a:rPr sz="2330" spc="-4" dirty="0">
                <a:latin typeface="Times New Roman"/>
                <a:cs typeface="Times New Roman"/>
              </a:rPr>
              <a:t> 29.3</a:t>
            </a:r>
            <a:r>
              <a:rPr sz="2330" dirty="0">
                <a:latin typeface="Times New Roman"/>
                <a:cs typeface="Times New Roman"/>
              </a:rPr>
              <a:t> </a:t>
            </a:r>
            <a:r>
              <a:rPr sz="2330" spc="-4" dirty="0">
                <a:latin typeface="Times New Roman"/>
                <a:cs typeface="Times New Roman"/>
              </a:rPr>
              <a:t>PM</a:t>
            </a:r>
            <a:endParaRPr sz="2330">
              <a:latin typeface="Times New Roman"/>
              <a:cs typeface="Times New Roman"/>
            </a:endParaRPr>
          </a:p>
        </p:txBody>
      </p:sp>
      <p:sp>
        <p:nvSpPr>
          <p:cNvPr id="7" name="object 7"/>
          <p:cNvSpPr txBox="1"/>
          <p:nvPr/>
        </p:nvSpPr>
        <p:spPr>
          <a:xfrm>
            <a:off x="1023090" y="3419765"/>
            <a:ext cx="780265" cy="371007"/>
          </a:xfrm>
          <a:prstGeom prst="rect">
            <a:avLst/>
          </a:prstGeom>
        </p:spPr>
        <p:txBody>
          <a:bodyPr vert="horz" wrap="square" lIns="0" tIns="12327" rIns="0" bIns="0" rtlCol="0">
            <a:spAutoFit/>
          </a:bodyPr>
          <a:lstStyle/>
          <a:p>
            <a:pPr marL="12327">
              <a:spcBef>
                <a:spcPts val="97"/>
              </a:spcBef>
            </a:pPr>
            <a:r>
              <a:rPr sz="2330" spc="-10" dirty="0">
                <a:solidFill>
                  <a:srgbClr val="0000FF"/>
                </a:solidFill>
                <a:latin typeface="Times New Roman"/>
                <a:cs typeface="Times New Roman"/>
              </a:rPr>
              <a:t>H</a:t>
            </a:r>
            <a:r>
              <a:rPr sz="2330" dirty="0">
                <a:solidFill>
                  <a:srgbClr val="0000FF"/>
                </a:solidFill>
                <a:latin typeface="Times New Roman"/>
                <a:cs typeface="Times New Roman"/>
              </a:rPr>
              <a:t>ence</a:t>
            </a:r>
            <a:endParaRPr sz="2330">
              <a:latin typeface="Times New Roman"/>
              <a:cs typeface="Times New Roman"/>
            </a:endParaRPr>
          </a:p>
        </p:txBody>
      </p:sp>
      <p:sp>
        <p:nvSpPr>
          <p:cNvPr id="8" name="object 8"/>
          <p:cNvSpPr/>
          <p:nvPr/>
        </p:nvSpPr>
        <p:spPr>
          <a:xfrm>
            <a:off x="4129860" y="5233729"/>
            <a:ext cx="305081" cy="0"/>
          </a:xfrm>
          <a:custGeom>
            <a:avLst/>
            <a:gdLst/>
            <a:ahLst/>
            <a:cxnLst/>
            <a:rect l="l" t="t" r="r" b="b"/>
            <a:pathLst>
              <a:path w="314325">
                <a:moveTo>
                  <a:pt x="0" y="0"/>
                </a:moveTo>
                <a:lnTo>
                  <a:pt x="313943" y="0"/>
                </a:lnTo>
              </a:path>
            </a:pathLst>
          </a:custGeom>
          <a:ln w="14752">
            <a:solidFill>
              <a:srgbClr val="000000"/>
            </a:solidFill>
          </a:ln>
        </p:spPr>
        <p:txBody>
          <a:bodyPr wrap="square" lIns="0" tIns="0" rIns="0" bIns="0" rtlCol="0"/>
          <a:lstStyle/>
          <a:p>
            <a:endParaRPr sz="1980"/>
          </a:p>
        </p:txBody>
      </p:sp>
      <p:sp>
        <p:nvSpPr>
          <p:cNvPr id="9" name="object 9"/>
          <p:cNvSpPr txBox="1"/>
          <p:nvPr/>
        </p:nvSpPr>
        <p:spPr>
          <a:xfrm>
            <a:off x="4493244" y="4962500"/>
            <a:ext cx="1136500" cy="430081"/>
          </a:xfrm>
          <a:prstGeom prst="rect">
            <a:avLst/>
          </a:prstGeom>
        </p:spPr>
        <p:txBody>
          <a:bodyPr vert="horz" wrap="square" lIns="0" tIns="11711" rIns="0" bIns="0" rtlCol="0">
            <a:spAutoFit/>
          </a:bodyPr>
          <a:lstStyle/>
          <a:p>
            <a:pPr marL="12327">
              <a:spcBef>
                <a:spcPts val="92"/>
              </a:spcBef>
            </a:pPr>
            <a:r>
              <a:rPr sz="2718" i="1" spc="-10" dirty="0">
                <a:latin typeface="Times New Roman"/>
                <a:cs typeface="Times New Roman"/>
              </a:rPr>
              <a:t>P</a:t>
            </a:r>
            <a:r>
              <a:rPr sz="2718" i="1" spc="-14" dirty="0">
                <a:latin typeface="Times New Roman"/>
                <a:cs typeface="Times New Roman"/>
              </a:rPr>
              <a:t>e</a:t>
            </a:r>
            <a:r>
              <a:rPr sz="2718" i="1" spc="-4" dirty="0">
                <a:latin typeface="Times New Roman"/>
                <a:cs typeface="Times New Roman"/>
              </a:rPr>
              <a:t>rs</a:t>
            </a:r>
            <a:r>
              <a:rPr sz="2718" i="1" dirty="0">
                <a:latin typeface="Times New Roman"/>
                <a:cs typeface="Times New Roman"/>
              </a:rPr>
              <a:t>on</a:t>
            </a:r>
            <a:r>
              <a:rPr sz="2718" i="1" spc="-4" dirty="0">
                <a:latin typeface="Times New Roman"/>
                <a:cs typeface="Times New Roman"/>
              </a:rPr>
              <a:t>s</a:t>
            </a:r>
            <a:endParaRPr sz="2718">
              <a:latin typeface="Times New Roman"/>
              <a:cs typeface="Times New Roman"/>
            </a:endParaRPr>
          </a:p>
        </p:txBody>
      </p:sp>
      <p:sp>
        <p:nvSpPr>
          <p:cNvPr id="10" name="object 10"/>
          <p:cNvSpPr txBox="1"/>
          <p:nvPr/>
        </p:nvSpPr>
        <p:spPr>
          <a:xfrm>
            <a:off x="4151554" y="5231709"/>
            <a:ext cx="273648" cy="430081"/>
          </a:xfrm>
          <a:prstGeom prst="rect">
            <a:avLst/>
          </a:prstGeom>
        </p:spPr>
        <p:txBody>
          <a:bodyPr vert="horz" wrap="square" lIns="0" tIns="11711" rIns="0" bIns="0" rtlCol="0">
            <a:spAutoFit/>
          </a:bodyPr>
          <a:lstStyle/>
          <a:p>
            <a:pPr marL="12327">
              <a:spcBef>
                <a:spcPts val="92"/>
              </a:spcBef>
            </a:pPr>
            <a:r>
              <a:rPr sz="2718" i="1" spc="-4" dirty="0">
                <a:latin typeface="Times New Roman"/>
                <a:cs typeface="Times New Roman"/>
              </a:rPr>
              <a:t>D</a:t>
            </a:r>
            <a:endParaRPr sz="2718">
              <a:latin typeface="Times New Roman"/>
              <a:cs typeface="Times New Roman"/>
            </a:endParaRPr>
          </a:p>
        </p:txBody>
      </p:sp>
      <p:sp>
        <p:nvSpPr>
          <p:cNvPr id="11" name="object 11"/>
          <p:cNvSpPr txBox="1"/>
          <p:nvPr/>
        </p:nvSpPr>
        <p:spPr>
          <a:xfrm>
            <a:off x="4164866" y="4745061"/>
            <a:ext cx="235435" cy="430081"/>
          </a:xfrm>
          <a:prstGeom prst="rect">
            <a:avLst/>
          </a:prstGeom>
        </p:spPr>
        <p:txBody>
          <a:bodyPr vert="horz" wrap="square" lIns="0" tIns="11711" rIns="0" bIns="0" rtlCol="0">
            <a:spAutoFit/>
          </a:bodyPr>
          <a:lstStyle/>
          <a:p>
            <a:pPr marL="12327">
              <a:spcBef>
                <a:spcPts val="92"/>
              </a:spcBef>
            </a:pPr>
            <a:r>
              <a:rPr sz="2718" i="1" spc="-4" dirty="0">
                <a:latin typeface="Times New Roman"/>
                <a:cs typeface="Times New Roman"/>
              </a:rPr>
              <a:t>E</a:t>
            </a:r>
            <a:endParaRPr sz="2718">
              <a:latin typeface="Times New Roman"/>
              <a:cs typeface="Times New Roman"/>
            </a:endParaRPr>
          </a:p>
        </p:txBody>
      </p:sp>
      <p:sp>
        <p:nvSpPr>
          <p:cNvPr id="12" name="object 12"/>
          <p:cNvSpPr/>
          <p:nvPr/>
        </p:nvSpPr>
        <p:spPr>
          <a:xfrm>
            <a:off x="3933129" y="6375653"/>
            <a:ext cx="861003" cy="0"/>
          </a:xfrm>
          <a:custGeom>
            <a:avLst/>
            <a:gdLst/>
            <a:ahLst/>
            <a:cxnLst/>
            <a:rect l="l" t="t" r="r" b="b"/>
            <a:pathLst>
              <a:path w="887095">
                <a:moveTo>
                  <a:pt x="0" y="0"/>
                </a:moveTo>
                <a:lnTo>
                  <a:pt x="886967" y="0"/>
                </a:lnTo>
              </a:path>
            </a:pathLst>
          </a:custGeom>
          <a:ln w="13435">
            <a:solidFill>
              <a:srgbClr val="000000"/>
            </a:solidFill>
          </a:ln>
        </p:spPr>
        <p:txBody>
          <a:bodyPr wrap="square" lIns="0" tIns="0" rIns="0" bIns="0" rtlCol="0"/>
          <a:lstStyle/>
          <a:p>
            <a:endParaRPr sz="1980"/>
          </a:p>
        </p:txBody>
      </p:sp>
      <p:sp>
        <p:nvSpPr>
          <p:cNvPr id="13" name="object 13"/>
          <p:cNvSpPr txBox="1"/>
          <p:nvPr/>
        </p:nvSpPr>
        <p:spPr>
          <a:xfrm>
            <a:off x="4129366" y="6373471"/>
            <a:ext cx="484429" cy="329170"/>
          </a:xfrm>
          <a:prstGeom prst="rect">
            <a:avLst/>
          </a:prstGeom>
        </p:spPr>
        <p:txBody>
          <a:bodyPr vert="horz" wrap="square" lIns="0" tIns="15408" rIns="0" bIns="0" rtlCol="0">
            <a:spAutoFit/>
          </a:bodyPr>
          <a:lstStyle/>
          <a:p>
            <a:pPr marL="12327">
              <a:spcBef>
                <a:spcPts val="121"/>
              </a:spcBef>
            </a:pPr>
            <a:r>
              <a:rPr sz="2038" spc="14" dirty="0">
                <a:latin typeface="Times New Roman"/>
                <a:cs typeface="Times New Roman"/>
              </a:rPr>
              <a:t>29</a:t>
            </a:r>
            <a:r>
              <a:rPr sz="2038" b="1" dirty="0">
                <a:latin typeface="Times New Roman"/>
                <a:cs typeface="Times New Roman"/>
              </a:rPr>
              <a:t>.</a:t>
            </a:r>
            <a:r>
              <a:rPr sz="2038" spc="10" dirty="0">
                <a:latin typeface="Times New Roman"/>
                <a:cs typeface="Times New Roman"/>
              </a:rPr>
              <a:t>3</a:t>
            </a:r>
            <a:endParaRPr sz="2038">
              <a:latin typeface="Times New Roman"/>
              <a:cs typeface="Times New Roman"/>
            </a:endParaRPr>
          </a:p>
        </p:txBody>
      </p:sp>
      <p:sp>
        <p:nvSpPr>
          <p:cNvPr id="15" name="object 1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51</a:t>
            </a:r>
            <a:endParaRPr sz="1359">
              <a:latin typeface="Arial MT"/>
              <a:cs typeface="Arial MT"/>
            </a:endParaRPr>
          </a:p>
        </p:txBody>
      </p:sp>
      <p:sp>
        <p:nvSpPr>
          <p:cNvPr id="16" name="object 1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14" name="object 14"/>
          <p:cNvSpPr txBox="1"/>
          <p:nvPr/>
        </p:nvSpPr>
        <p:spPr>
          <a:xfrm>
            <a:off x="3683148" y="6166386"/>
            <a:ext cx="2876998" cy="329234"/>
          </a:xfrm>
          <a:prstGeom prst="rect">
            <a:avLst/>
          </a:prstGeom>
        </p:spPr>
        <p:txBody>
          <a:bodyPr vert="horz" wrap="square" lIns="0" tIns="15408" rIns="0" bIns="0" rtlCol="0">
            <a:spAutoFit/>
          </a:bodyPr>
          <a:lstStyle/>
          <a:p>
            <a:pPr marL="36981">
              <a:spcBef>
                <a:spcPts val="121"/>
              </a:spcBef>
            </a:pPr>
            <a:r>
              <a:rPr sz="2038" spc="10" dirty="0">
                <a:latin typeface="Symbol"/>
                <a:cs typeface="Symbol"/>
              </a:rPr>
              <a:t></a:t>
            </a:r>
            <a:r>
              <a:rPr sz="2038" spc="-24" dirty="0">
                <a:latin typeface="Times New Roman"/>
                <a:cs typeface="Times New Roman"/>
              </a:rPr>
              <a:t> </a:t>
            </a:r>
            <a:r>
              <a:rPr sz="3058" spc="14" baseline="35714" dirty="0">
                <a:latin typeface="Times New Roman"/>
                <a:cs typeface="Times New Roman"/>
              </a:rPr>
              <a:t>1133</a:t>
            </a:r>
            <a:r>
              <a:rPr sz="3058" b="1" spc="14" baseline="35714" dirty="0">
                <a:latin typeface="Times New Roman"/>
                <a:cs typeface="Times New Roman"/>
              </a:rPr>
              <a:t>.</a:t>
            </a:r>
            <a:r>
              <a:rPr sz="3058" spc="14" baseline="35714" dirty="0">
                <a:latin typeface="Times New Roman"/>
                <a:cs typeface="Times New Roman"/>
              </a:rPr>
              <a:t>12</a:t>
            </a:r>
            <a:r>
              <a:rPr sz="3058" spc="246" baseline="35714" dirty="0">
                <a:latin typeface="Times New Roman"/>
                <a:cs typeface="Times New Roman"/>
              </a:rPr>
              <a:t> </a:t>
            </a:r>
            <a:r>
              <a:rPr sz="2038" spc="10" dirty="0">
                <a:latin typeface="Symbol"/>
                <a:cs typeface="Symbol"/>
              </a:rPr>
              <a:t></a:t>
            </a:r>
            <a:r>
              <a:rPr sz="2038" spc="-58" dirty="0">
                <a:latin typeface="Times New Roman"/>
                <a:cs typeface="Times New Roman"/>
              </a:rPr>
              <a:t> </a:t>
            </a:r>
            <a:r>
              <a:rPr sz="2038" spc="20" dirty="0">
                <a:latin typeface="Times New Roman"/>
                <a:cs typeface="Times New Roman"/>
              </a:rPr>
              <a:t>38</a:t>
            </a:r>
            <a:r>
              <a:rPr sz="2038" b="1" spc="20" dirty="0">
                <a:latin typeface="Times New Roman"/>
                <a:cs typeface="Times New Roman"/>
              </a:rPr>
              <a:t>.</a:t>
            </a:r>
            <a:r>
              <a:rPr sz="2038" spc="20" dirty="0">
                <a:latin typeface="Times New Roman"/>
                <a:cs typeface="Times New Roman"/>
              </a:rPr>
              <a:t>67</a:t>
            </a:r>
            <a:r>
              <a:rPr sz="2038" i="1" spc="20" dirty="0">
                <a:latin typeface="Times New Roman"/>
                <a:cs typeface="Times New Roman"/>
              </a:rPr>
              <a:t>Persons</a:t>
            </a:r>
            <a:endParaRPr sz="2038">
              <a:latin typeface="Times New Roman"/>
              <a:cs typeface="Times New Roman"/>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912" y="80753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 name="object 3"/>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p:nvPr/>
        </p:nvSpPr>
        <p:spPr>
          <a:xfrm>
            <a:off x="972799" y="2692011"/>
            <a:ext cx="1486572"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Productivity</a:t>
            </a:r>
            <a:endParaRPr sz="2330">
              <a:latin typeface="Times New Roman"/>
              <a:cs typeface="Times New Roman"/>
            </a:endParaRPr>
          </a:p>
        </p:txBody>
      </p:sp>
      <p:sp>
        <p:nvSpPr>
          <p:cNvPr id="5" name="object 5"/>
          <p:cNvSpPr/>
          <p:nvPr/>
        </p:nvSpPr>
        <p:spPr>
          <a:xfrm>
            <a:off x="2915457" y="2938048"/>
            <a:ext cx="975022" cy="0"/>
          </a:xfrm>
          <a:custGeom>
            <a:avLst/>
            <a:gdLst/>
            <a:ahLst/>
            <a:cxnLst/>
            <a:rect l="l" t="t" r="r" b="b"/>
            <a:pathLst>
              <a:path w="1004570">
                <a:moveTo>
                  <a:pt x="0" y="0"/>
                </a:moveTo>
                <a:lnTo>
                  <a:pt x="1004315" y="0"/>
                </a:lnTo>
              </a:path>
            </a:pathLst>
          </a:custGeom>
          <a:ln w="14752">
            <a:solidFill>
              <a:srgbClr val="000000"/>
            </a:solidFill>
          </a:ln>
        </p:spPr>
        <p:txBody>
          <a:bodyPr wrap="square" lIns="0" tIns="0" rIns="0" bIns="0" rtlCol="0"/>
          <a:lstStyle/>
          <a:p>
            <a:endParaRPr sz="1980"/>
          </a:p>
        </p:txBody>
      </p:sp>
      <p:sp>
        <p:nvSpPr>
          <p:cNvPr id="6" name="object 6"/>
          <p:cNvSpPr/>
          <p:nvPr/>
        </p:nvSpPr>
        <p:spPr>
          <a:xfrm>
            <a:off x="4257070" y="2938048"/>
            <a:ext cx="1119859" cy="0"/>
          </a:xfrm>
          <a:custGeom>
            <a:avLst/>
            <a:gdLst/>
            <a:ahLst/>
            <a:cxnLst/>
            <a:rect l="l" t="t" r="r" b="b"/>
            <a:pathLst>
              <a:path w="1153795">
                <a:moveTo>
                  <a:pt x="0" y="0"/>
                </a:moveTo>
                <a:lnTo>
                  <a:pt x="1153667" y="0"/>
                </a:lnTo>
              </a:path>
            </a:pathLst>
          </a:custGeom>
          <a:ln w="14752">
            <a:solidFill>
              <a:srgbClr val="000000"/>
            </a:solidFill>
          </a:ln>
        </p:spPr>
        <p:txBody>
          <a:bodyPr wrap="square" lIns="0" tIns="0" rIns="0" bIns="0" rtlCol="0"/>
          <a:lstStyle/>
          <a:p>
            <a:endParaRPr sz="1980"/>
          </a:p>
        </p:txBody>
      </p:sp>
      <p:sp>
        <p:nvSpPr>
          <p:cNvPr id="7" name="object 7"/>
          <p:cNvSpPr txBox="1"/>
          <p:nvPr/>
        </p:nvSpPr>
        <p:spPr>
          <a:xfrm>
            <a:off x="5456186" y="2666820"/>
            <a:ext cx="2927537" cy="430081"/>
          </a:xfrm>
          <a:prstGeom prst="rect">
            <a:avLst/>
          </a:prstGeom>
        </p:spPr>
        <p:txBody>
          <a:bodyPr vert="horz" wrap="square" lIns="0" tIns="11711" rIns="0" bIns="0" rtlCol="0">
            <a:spAutoFit/>
          </a:bodyPr>
          <a:lstStyle/>
          <a:p>
            <a:pPr marL="12327">
              <a:spcBef>
                <a:spcPts val="92"/>
              </a:spcBef>
            </a:pPr>
            <a:r>
              <a:rPr sz="2718" spc="-4" dirty="0">
                <a:latin typeface="Symbol"/>
                <a:cs typeface="Symbol"/>
              </a:rPr>
              <a:t></a:t>
            </a:r>
            <a:r>
              <a:rPr sz="2718" spc="-97" dirty="0">
                <a:latin typeface="Times New Roman"/>
                <a:cs typeface="Times New Roman"/>
              </a:rPr>
              <a:t> </a:t>
            </a:r>
            <a:r>
              <a:rPr sz="2718" dirty="0">
                <a:latin typeface="Times New Roman"/>
                <a:cs typeface="Times New Roman"/>
              </a:rPr>
              <a:t>0</a:t>
            </a:r>
            <a:r>
              <a:rPr sz="2718" spc="-10" dirty="0">
                <a:latin typeface="Times New Roman"/>
                <a:cs typeface="Times New Roman"/>
              </a:rPr>
              <a:t>.</a:t>
            </a:r>
            <a:r>
              <a:rPr sz="2718" dirty="0">
                <a:latin typeface="Times New Roman"/>
                <a:cs typeface="Times New Roman"/>
              </a:rPr>
              <a:t>176</a:t>
            </a:r>
            <a:r>
              <a:rPr sz="2718" spc="-4" dirty="0">
                <a:latin typeface="Times New Roman"/>
                <a:cs typeface="Times New Roman"/>
              </a:rPr>
              <a:t>5</a:t>
            </a:r>
            <a:r>
              <a:rPr sz="2718" spc="-306" dirty="0">
                <a:latin typeface="Times New Roman"/>
                <a:cs typeface="Times New Roman"/>
              </a:rPr>
              <a:t> </a:t>
            </a:r>
            <a:r>
              <a:rPr sz="2718" i="1" spc="-14" dirty="0">
                <a:latin typeface="Times New Roman"/>
                <a:cs typeface="Times New Roman"/>
              </a:rPr>
              <a:t>K</a:t>
            </a:r>
            <a:r>
              <a:rPr sz="2718" i="1" dirty="0">
                <a:latin typeface="Times New Roman"/>
                <a:cs typeface="Times New Roman"/>
              </a:rPr>
              <a:t>L</a:t>
            </a:r>
            <a:r>
              <a:rPr sz="2718" i="1" spc="-10" dirty="0">
                <a:latin typeface="Times New Roman"/>
                <a:cs typeface="Times New Roman"/>
              </a:rPr>
              <a:t>O</a:t>
            </a:r>
            <a:r>
              <a:rPr sz="2718" i="1" spc="-4" dirty="0">
                <a:latin typeface="Times New Roman"/>
                <a:cs typeface="Times New Roman"/>
              </a:rPr>
              <a:t>C</a:t>
            </a:r>
            <a:r>
              <a:rPr sz="2718" i="1" spc="-83" dirty="0">
                <a:latin typeface="Times New Roman"/>
                <a:cs typeface="Times New Roman"/>
              </a:rPr>
              <a:t> </a:t>
            </a:r>
            <a:r>
              <a:rPr sz="2718" spc="-4" dirty="0">
                <a:latin typeface="Times New Roman"/>
                <a:cs typeface="Times New Roman"/>
              </a:rPr>
              <a:t>/</a:t>
            </a:r>
            <a:r>
              <a:rPr sz="2718" spc="-121" dirty="0">
                <a:latin typeface="Times New Roman"/>
                <a:cs typeface="Times New Roman"/>
              </a:rPr>
              <a:t> </a:t>
            </a:r>
            <a:r>
              <a:rPr sz="2718" i="1" spc="-10" dirty="0">
                <a:latin typeface="Times New Roman"/>
                <a:cs typeface="Times New Roman"/>
              </a:rPr>
              <a:t>P</a:t>
            </a:r>
            <a:r>
              <a:rPr sz="2718" i="1" spc="-4" dirty="0">
                <a:latin typeface="Times New Roman"/>
                <a:cs typeface="Times New Roman"/>
              </a:rPr>
              <a:t>M</a:t>
            </a:r>
            <a:endParaRPr sz="2718">
              <a:latin typeface="Times New Roman"/>
              <a:cs typeface="Times New Roman"/>
            </a:endParaRPr>
          </a:p>
        </p:txBody>
      </p:sp>
      <p:sp>
        <p:nvSpPr>
          <p:cNvPr id="14" name="object 14"/>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52</a:t>
            </a:r>
            <a:endParaRPr sz="1359">
              <a:latin typeface="Arial MT"/>
              <a:cs typeface="Arial MT"/>
            </a:endParaRPr>
          </a:p>
        </p:txBody>
      </p:sp>
      <p:sp>
        <p:nvSpPr>
          <p:cNvPr id="15" name="object 15"/>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8" name="object 8"/>
          <p:cNvSpPr txBox="1"/>
          <p:nvPr/>
        </p:nvSpPr>
        <p:spPr>
          <a:xfrm>
            <a:off x="3284757" y="2936029"/>
            <a:ext cx="2092419" cy="430081"/>
          </a:xfrm>
          <a:prstGeom prst="rect">
            <a:avLst/>
          </a:prstGeom>
        </p:spPr>
        <p:txBody>
          <a:bodyPr vert="horz" wrap="square" lIns="0" tIns="11711" rIns="0" bIns="0" rtlCol="0">
            <a:spAutoFit/>
          </a:bodyPr>
          <a:lstStyle/>
          <a:p>
            <a:pPr marL="12327">
              <a:spcBef>
                <a:spcPts val="92"/>
              </a:spcBef>
              <a:tabLst>
                <a:tab pos="957201" algn="l"/>
              </a:tabLst>
            </a:pPr>
            <a:r>
              <a:rPr sz="2718" i="1" spc="-4" dirty="0">
                <a:latin typeface="Times New Roman"/>
                <a:cs typeface="Times New Roman"/>
              </a:rPr>
              <a:t>E	</a:t>
            </a:r>
            <a:r>
              <a:rPr sz="2718" spc="-4" dirty="0">
                <a:latin typeface="Times New Roman"/>
                <a:cs typeface="Times New Roman"/>
              </a:rPr>
              <a:t>1133.12</a:t>
            </a:r>
            <a:endParaRPr sz="2718">
              <a:latin typeface="Times New Roman"/>
              <a:cs typeface="Times New Roman"/>
            </a:endParaRPr>
          </a:p>
        </p:txBody>
      </p:sp>
      <p:sp>
        <p:nvSpPr>
          <p:cNvPr id="9" name="object 9"/>
          <p:cNvSpPr txBox="1"/>
          <p:nvPr/>
        </p:nvSpPr>
        <p:spPr>
          <a:xfrm>
            <a:off x="2937151" y="2449380"/>
            <a:ext cx="925101" cy="430081"/>
          </a:xfrm>
          <a:prstGeom prst="rect">
            <a:avLst/>
          </a:prstGeom>
        </p:spPr>
        <p:txBody>
          <a:bodyPr vert="horz" wrap="square" lIns="0" tIns="11711" rIns="0" bIns="0" rtlCol="0">
            <a:spAutoFit/>
          </a:bodyPr>
          <a:lstStyle/>
          <a:p>
            <a:pPr marL="12327">
              <a:spcBef>
                <a:spcPts val="92"/>
              </a:spcBef>
            </a:pPr>
            <a:r>
              <a:rPr sz="2718" i="1" spc="-14" dirty="0">
                <a:latin typeface="Times New Roman"/>
                <a:cs typeface="Times New Roman"/>
              </a:rPr>
              <a:t>K</a:t>
            </a:r>
            <a:r>
              <a:rPr sz="2718" i="1" dirty="0">
                <a:latin typeface="Times New Roman"/>
                <a:cs typeface="Times New Roman"/>
              </a:rPr>
              <a:t>L</a:t>
            </a:r>
            <a:r>
              <a:rPr sz="2718" i="1" spc="-10" dirty="0">
                <a:latin typeface="Times New Roman"/>
                <a:cs typeface="Times New Roman"/>
              </a:rPr>
              <a:t>O</a:t>
            </a:r>
            <a:r>
              <a:rPr sz="2718" i="1" spc="-4" dirty="0">
                <a:latin typeface="Times New Roman"/>
                <a:cs typeface="Times New Roman"/>
              </a:rPr>
              <a:t>C</a:t>
            </a:r>
            <a:endParaRPr sz="2718">
              <a:latin typeface="Times New Roman"/>
              <a:cs typeface="Times New Roman"/>
            </a:endParaRPr>
          </a:p>
        </p:txBody>
      </p:sp>
      <p:sp>
        <p:nvSpPr>
          <p:cNvPr id="10" name="object 10"/>
          <p:cNvSpPr txBox="1"/>
          <p:nvPr/>
        </p:nvSpPr>
        <p:spPr>
          <a:xfrm>
            <a:off x="4550932" y="2449380"/>
            <a:ext cx="543597" cy="430081"/>
          </a:xfrm>
          <a:prstGeom prst="rect">
            <a:avLst/>
          </a:prstGeom>
        </p:spPr>
        <p:txBody>
          <a:bodyPr vert="horz" wrap="square" lIns="0" tIns="11711" rIns="0" bIns="0" rtlCol="0">
            <a:spAutoFit/>
          </a:bodyPr>
          <a:lstStyle/>
          <a:p>
            <a:pPr marL="12327">
              <a:spcBef>
                <a:spcPts val="92"/>
              </a:spcBef>
            </a:pPr>
            <a:r>
              <a:rPr sz="2718" dirty="0">
                <a:latin typeface="Times New Roman"/>
                <a:cs typeface="Times New Roman"/>
              </a:rPr>
              <a:t>20</a:t>
            </a:r>
            <a:r>
              <a:rPr sz="2718" spc="-4" dirty="0">
                <a:latin typeface="Times New Roman"/>
                <a:cs typeface="Times New Roman"/>
              </a:rPr>
              <a:t>0</a:t>
            </a:r>
            <a:endParaRPr sz="2718">
              <a:latin typeface="Times New Roman"/>
              <a:cs typeface="Times New Roman"/>
            </a:endParaRPr>
          </a:p>
        </p:txBody>
      </p:sp>
      <p:sp>
        <p:nvSpPr>
          <p:cNvPr id="11" name="object 11"/>
          <p:cNvSpPr txBox="1"/>
          <p:nvPr/>
        </p:nvSpPr>
        <p:spPr>
          <a:xfrm>
            <a:off x="3969616" y="2666819"/>
            <a:ext cx="214479" cy="430081"/>
          </a:xfrm>
          <a:prstGeom prst="rect">
            <a:avLst/>
          </a:prstGeom>
        </p:spPr>
        <p:txBody>
          <a:bodyPr vert="horz" wrap="square" lIns="0" tIns="11711" rIns="0" bIns="0" rtlCol="0">
            <a:spAutoFit/>
          </a:bodyPr>
          <a:lstStyle/>
          <a:p>
            <a:pPr marL="12327">
              <a:spcBef>
                <a:spcPts val="92"/>
              </a:spcBef>
            </a:pPr>
            <a:r>
              <a:rPr sz="2718" spc="-4" dirty="0">
                <a:latin typeface="Symbol"/>
                <a:cs typeface="Symbol"/>
              </a:rPr>
              <a:t></a:t>
            </a:r>
            <a:endParaRPr sz="2718">
              <a:latin typeface="Symbol"/>
              <a:cs typeface="Symbol"/>
            </a:endParaRPr>
          </a:p>
        </p:txBody>
      </p:sp>
      <p:sp>
        <p:nvSpPr>
          <p:cNvPr id="12" name="object 12"/>
          <p:cNvSpPr txBox="1"/>
          <p:nvPr/>
        </p:nvSpPr>
        <p:spPr>
          <a:xfrm>
            <a:off x="2628003" y="2666819"/>
            <a:ext cx="214479" cy="430081"/>
          </a:xfrm>
          <a:prstGeom prst="rect">
            <a:avLst/>
          </a:prstGeom>
        </p:spPr>
        <p:txBody>
          <a:bodyPr vert="horz" wrap="square" lIns="0" tIns="11711" rIns="0" bIns="0" rtlCol="0">
            <a:spAutoFit/>
          </a:bodyPr>
          <a:lstStyle/>
          <a:p>
            <a:pPr marL="12327">
              <a:spcBef>
                <a:spcPts val="92"/>
              </a:spcBef>
            </a:pPr>
            <a:r>
              <a:rPr sz="2718" spc="-4" dirty="0">
                <a:latin typeface="Symbol"/>
                <a:cs typeface="Symbol"/>
              </a:rPr>
              <a:t></a:t>
            </a:r>
            <a:endParaRPr sz="2718">
              <a:latin typeface="Symbol"/>
              <a:cs typeface="Symbol"/>
            </a:endParaRPr>
          </a:p>
        </p:txBody>
      </p:sp>
      <p:sp>
        <p:nvSpPr>
          <p:cNvPr id="13" name="object 13"/>
          <p:cNvSpPr txBox="1"/>
          <p:nvPr/>
        </p:nvSpPr>
        <p:spPr>
          <a:xfrm>
            <a:off x="2216791" y="3884596"/>
            <a:ext cx="3432306" cy="572601"/>
          </a:xfrm>
          <a:prstGeom prst="rect">
            <a:avLst/>
          </a:prstGeom>
        </p:spPr>
        <p:txBody>
          <a:bodyPr vert="horz" wrap="square" lIns="0" tIns="12327" rIns="0" bIns="0" rtlCol="0">
            <a:spAutoFit/>
          </a:bodyPr>
          <a:lstStyle/>
          <a:p>
            <a:pPr marL="12327">
              <a:spcBef>
                <a:spcPts val="97"/>
              </a:spcBef>
            </a:pPr>
            <a:r>
              <a:rPr sz="3640" i="1" dirty="0">
                <a:latin typeface="Times New Roman"/>
                <a:cs typeface="Times New Roman"/>
              </a:rPr>
              <a:t>P</a:t>
            </a:r>
            <a:r>
              <a:rPr sz="3640" i="1" spc="-4" dirty="0">
                <a:latin typeface="Times New Roman"/>
                <a:cs typeface="Times New Roman"/>
              </a:rPr>
              <a:t> </a:t>
            </a:r>
            <a:r>
              <a:rPr sz="3640" dirty="0">
                <a:latin typeface="Symbol"/>
                <a:cs typeface="Symbol"/>
              </a:rPr>
              <a:t></a:t>
            </a:r>
            <a:r>
              <a:rPr sz="3640" spc="-466" dirty="0">
                <a:latin typeface="Times New Roman"/>
                <a:cs typeface="Times New Roman"/>
              </a:rPr>
              <a:t> </a:t>
            </a:r>
            <a:r>
              <a:rPr sz="3640" spc="4" dirty="0">
                <a:latin typeface="Times New Roman"/>
                <a:cs typeface="Times New Roman"/>
              </a:rPr>
              <a:t>17</a:t>
            </a:r>
            <a:r>
              <a:rPr sz="3640" dirty="0">
                <a:latin typeface="Times New Roman"/>
                <a:cs typeface="Times New Roman"/>
              </a:rPr>
              <a:t>6</a:t>
            </a:r>
            <a:r>
              <a:rPr sz="3640" spc="-20" dirty="0">
                <a:latin typeface="Times New Roman"/>
                <a:cs typeface="Times New Roman"/>
              </a:rPr>
              <a:t> </a:t>
            </a:r>
            <a:r>
              <a:rPr sz="3640" i="1" dirty="0">
                <a:latin typeface="Times New Roman"/>
                <a:cs typeface="Times New Roman"/>
              </a:rPr>
              <a:t>LOC</a:t>
            </a:r>
            <a:r>
              <a:rPr sz="3640" i="1" spc="-141" dirty="0">
                <a:latin typeface="Times New Roman"/>
                <a:cs typeface="Times New Roman"/>
              </a:rPr>
              <a:t> </a:t>
            </a:r>
            <a:r>
              <a:rPr sz="3640" dirty="0">
                <a:latin typeface="Times New Roman"/>
                <a:cs typeface="Times New Roman"/>
              </a:rPr>
              <a:t>/</a:t>
            </a:r>
            <a:r>
              <a:rPr sz="3640" spc="-165" dirty="0">
                <a:latin typeface="Times New Roman"/>
                <a:cs typeface="Times New Roman"/>
              </a:rPr>
              <a:t> </a:t>
            </a:r>
            <a:r>
              <a:rPr sz="3640" i="1" spc="-4" dirty="0">
                <a:latin typeface="Times New Roman"/>
                <a:cs typeface="Times New Roman"/>
              </a:rPr>
              <a:t>P</a:t>
            </a:r>
            <a:r>
              <a:rPr sz="3640" i="1" dirty="0">
                <a:latin typeface="Times New Roman"/>
                <a:cs typeface="Times New Roman"/>
              </a:rPr>
              <a:t>M</a:t>
            </a:r>
            <a:endParaRPr sz="3640">
              <a:latin typeface="Times New Roman"/>
              <a:cs typeface="Times New Roman"/>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8" y="2058924"/>
            <a:ext cx="3227071" cy="371007"/>
          </a:xfrm>
          <a:prstGeom prst="rect">
            <a:avLst/>
          </a:prstGeom>
        </p:spPr>
        <p:txBody>
          <a:bodyPr vert="horz" wrap="square" lIns="0" tIns="12327" rIns="0" bIns="0" rtlCol="0">
            <a:spAutoFit/>
          </a:bodyPr>
          <a:lstStyle/>
          <a:p>
            <a:pPr marL="12327" marR="0" lvl="0" indent="0" algn="l" defTabSz="914400" rtl="0" eaLnBrk="1" fontAlgn="auto" latinLnBrk="0" hangingPunct="1">
              <a:lnSpc>
                <a:spcPct val="100000"/>
              </a:lnSpc>
              <a:spcBef>
                <a:spcPts val="97"/>
              </a:spcBef>
              <a:spcAft>
                <a:spcPts val="0"/>
              </a:spcAft>
              <a:buClrTx/>
              <a:buSzTx/>
              <a:buFontTx/>
              <a:buNone/>
              <a:tabLst/>
              <a:defRPr/>
            </a:pPr>
            <a:r>
              <a:rPr kumimoji="0" lang="en-US" sz="2330" b="0" i="0" u="none" strike="noStrike" kern="1200" cap="none" spc="0" normalizeH="0" baseline="0" noProof="0" dirty="0">
                <a:ln>
                  <a:noFill/>
                </a:ln>
                <a:solidFill>
                  <a:srgbClr val="000000"/>
                </a:solidFill>
                <a:effectLst/>
                <a:uLnTx/>
                <a:uFillTx/>
                <a:latin typeface="Times New Roman"/>
                <a:ea typeface="+mn-ea"/>
                <a:cs typeface="Times New Roman"/>
              </a:rPr>
              <a:t>Solve own your own</a:t>
            </a:r>
            <a:endParaRPr kumimoji="0" sz="233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3" name="object 3"/>
          <p:cNvSpPr txBox="1"/>
          <p:nvPr/>
        </p:nvSpPr>
        <p:spPr>
          <a:xfrm>
            <a:off x="963924" y="2665385"/>
            <a:ext cx="1931557" cy="371007"/>
          </a:xfrm>
          <a:prstGeom prst="rect">
            <a:avLst/>
          </a:prstGeom>
        </p:spPr>
        <p:txBody>
          <a:bodyPr vert="horz" wrap="square" lIns="0" tIns="12327" rIns="0" bIns="0" rtlCol="0">
            <a:spAutoFit/>
          </a:bodyPr>
          <a:lstStyle/>
          <a:p>
            <a:pPr marL="12327" marR="0" lvl="0" indent="0" algn="l" defTabSz="914400" rtl="0" eaLnBrk="1" fontAlgn="auto" latinLnBrk="0" hangingPunct="1">
              <a:lnSpc>
                <a:spcPct val="100000"/>
              </a:lnSpc>
              <a:spcBef>
                <a:spcPts val="97"/>
              </a:spcBef>
              <a:spcAft>
                <a:spcPts val="0"/>
              </a:spcAft>
              <a:buClrTx/>
              <a:buSzTx/>
              <a:buFontTx/>
              <a:buNone/>
              <a:tabLst>
                <a:tab pos="432065" algn="l"/>
                <a:tab pos="1458916" algn="l"/>
              </a:tabLst>
              <a:defRPr/>
            </a:pP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A	pr</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oj</a:t>
            </a:r>
            <a:r>
              <a:rPr kumimoji="0" sz="2330" b="0" i="0" u="none" strike="noStrike" kern="1200" cap="none" spc="-10" normalizeH="0" baseline="0" noProof="0" dirty="0">
                <a:ln>
                  <a:noFill/>
                </a:ln>
                <a:solidFill>
                  <a:srgbClr val="650065"/>
                </a:solidFill>
                <a:effectLst/>
                <a:uLnTx/>
                <a:uFillTx/>
                <a:latin typeface="Times New Roman"/>
                <a:ea typeface="+mn-ea"/>
                <a:cs typeface="Times New Roman"/>
              </a:rPr>
              <a:t>e</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ct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s</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i</a:t>
            </a:r>
            <a:r>
              <a:rPr kumimoji="0" sz="2330" b="0" i="0" u="none" strike="noStrike" kern="1200" cap="none" spc="-10" normalizeH="0" baseline="0" noProof="0" dirty="0">
                <a:ln>
                  <a:noFill/>
                </a:ln>
                <a:solidFill>
                  <a:srgbClr val="650065"/>
                </a:solidFill>
                <a:effectLst/>
                <a:uLnTx/>
                <a:uFillTx/>
                <a:latin typeface="Times New Roman"/>
                <a:ea typeface="+mn-ea"/>
                <a:cs typeface="Times New Roman"/>
              </a:rPr>
              <a:t>z</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e</a:t>
            </a:r>
            <a:endParaRPr kumimoji="0" sz="2330" b="0" i="0" u="none" strike="noStrike" kern="1200" cap="none" spc="0" normalizeH="0" baseline="0" noProof="0">
              <a:ln>
                <a:noFill/>
              </a:ln>
              <a:solidFill>
                <a:srgbClr val="000000"/>
              </a:solidFill>
              <a:effectLst/>
              <a:uLnTx/>
              <a:uFillTx/>
              <a:latin typeface="Times New Roman"/>
              <a:ea typeface="+mn-ea"/>
              <a:cs typeface="Times New Roman"/>
            </a:endParaRPr>
          </a:p>
        </p:txBody>
      </p:sp>
      <p:sp>
        <p:nvSpPr>
          <p:cNvPr id="4" name="object 4"/>
          <p:cNvSpPr txBox="1"/>
          <p:nvPr/>
        </p:nvSpPr>
        <p:spPr>
          <a:xfrm>
            <a:off x="3077665" y="2665385"/>
            <a:ext cx="6015318" cy="371007"/>
          </a:xfrm>
          <a:prstGeom prst="rect">
            <a:avLst/>
          </a:prstGeom>
        </p:spPr>
        <p:txBody>
          <a:bodyPr vert="horz" wrap="square" lIns="0" tIns="12327" rIns="0" bIns="0" rtlCol="0">
            <a:spAutoFit/>
          </a:bodyPr>
          <a:lstStyle/>
          <a:p>
            <a:pPr marL="12327" marR="0" lvl="0" indent="0" defTabSz="914400" rtl="0" eaLnBrk="1" fontAlgn="auto" latinLnBrk="0" hangingPunct="1">
              <a:lnSpc>
                <a:spcPct val="100000"/>
              </a:lnSpc>
              <a:spcBef>
                <a:spcPts val="97"/>
              </a:spcBef>
              <a:spcAft>
                <a:spcPts val="0"/>
              </a:spcAft>
              <a:buClrTx/>
              <a:buSzTx/>
              <a:buFontTx/>
              <a:buNone/>
              <a:tabLst>
                <a:tab pos="462882" algn="l"/>
                <a:tab pos="1111290" algn="l"/>
                <a:tab pos="2119649" algn="l"/>
                <a:tab pos="2523980" algn="l"/>
                <a:tab pos="2958511" algn="l"/>
                <a:tab pos="3442351" algn="l"/>
                <a:tab pos="4935165" algn="l"/>
              </a:tabLst>
              <a:defRPr/>
            </a:pP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of	</a:t>
            </a:r>
            <a:r>
              <a:rPr kumimoji="0" lang="en-US" sz="2330" b="0" i="0" u="none" strike="noStrike" kern="1200" cap="none" spc="-4" normalizeH="0" baseline="0" noProof="0" dirty="0">
                <a:ln>
                  <a:noFill/>
                </a:ln>
                <a:solidFill>
                  <a:srgbClr val="650065"/>
                </a:solidFill>
                <a:effectLst/>
                <a:uLnTx/>
                <a:uFillTx/>
                <a:latin typeface="Times New Roman"/>
                <a:ea typeface="+mn-ea"/>
                <a:cs typeface="Times New Roman"/>
              </a:rPr>
              <a:t>8</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00	KLOC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is	to	be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developed.	</a:t>
            </a:r>
            <a:endParaRPr kumimoji="0" sz="233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5" name="object 5"/>
          <p:cNvSpPr txBox="1"/>
          <p:nvPr/>
        </p:nvSpPr>
        <p:spPr>
          <a:xfrm>
            <a:off x="963923" y="3020388"/>
            <a:ext cx="8130540" cy="730189"/>
          </a:xfrm>
          <a:prstGeom prst="rect">
            <a:avLst/>
          </a:prstGeom>
        </p:spPr>
        <p:txBody>
          <a:bodyPr vert="horz" wrap="square" lIns="0" tIns="12943" rIns="0" bIns="0" rtlCol="0">
            <a:spAutoFit/>
          </a:bodyPr>
          <a:lstStyle/>
          <a:p>
            <a:pPr marL="12327" marR="4931" lvl="0" indent="0" algn="just" defTabSz="914400" rtl="0" eaLnBrk="1" fontAlgn="auto" latinLnBrk="0" hangingPunct="1">
              <a:lnSpc>
                <a:spcPct val="99800"/>
              </a:lnSpc>
              <a:spcBef>
                <a:spcPts val="102"/>
              </a:spcBef>
              <a:spcAft>
                <a:spcPts val="0"/>
              </a:spcAft>
              <a:buClrTx/>
              <a:buSzTx/>
              <a:buFontTx/>
              <a:buNone/>
              <a:tabLst/>
              <a:defRPr/>
            </a:pP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Calculate the effort,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development</a:t>
            </a:r>
            <a:r>
              <a:rPr kumimoji="0" sz="2330" b="0" i="0" u="none" strike="noStrike" kern="1200" cap="none" spc="-14"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time,</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average staff</a:t>
            </a:r>
            <a:r>
              <a:rPr kumimoji="0" sz="2330" b="0" i="0" u="none" strike="noStrike" kern="1200" cap="none" spc="-10"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size</a:t>
            </a:r>
            <a:r>
              <a:rPr kumimoji="0" sz="2330" b="0" i="0" u="none" strike="noStrike" kern="1200" cap="none" spc="-10"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and</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 productivity</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 of</a:t>
            </a:r>
            <a:r>
              <a:rPr kumimoji="0" sz="2330" b="0" i="0" u="none" strike="noStrike" kern="1200" cap="none" spc="-14"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the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project.</a:t>
            </a:r>
            <a:endParaRPr kumimoji="0" sz="233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6" name="object 6"/>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80" b="0" i="0" u="none" strike="noStrike" kern="1200" cap="none" spc="0" normalizeH="0" baseline="0" noProof="0">
              <a:ln>
                <a:noFill/>
              </a:ln>
              <a:solidFill>
                <a:srgbClr val="000000"/>
              </a:solidFill>
              <a:effectLst/>
              <a:uLnTx/>
              <a:uFillTx/>
              <a:latin typeface="Arial"/>
              <a:ea typeface="+mn-ea"/>
              <a:cs typeface="+mn-cs"/>
            </a:endParaRPr>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marR="0" lvl="0" indent="0" algn="l" defTabSz="914400" rtl="0" eaLnBrk="1" fontAlgn="auto" latinLnBrk="0" hangingPunct="1">
              <a:lnSpc>
                <a:spcPts val="1422"/>
              </a:lnSpc>
              <a:spcBef>
                <a:spcPts val="0"/>
              </a:spcBef>
              <a:spcAft>
                <a:spcPts val="0"/>
              </a:spcAft>
              <a:buClrTx/>
              <a:buSzTx/>
              <a:buFontTx/>
              <a:buNone/>
              <a:tabLst/>
              <a:defRPr/>
            </a:pPr>
            <a:r>
              <a:rPr kumimoji="0" sz="1359" b="0" i="0" u="none" strike="noStrike" kern="1200" cap="none" spc="0" normalizeH="0" baseline="0" noProof="0" dirty="0">
                <a:ln>
                  <a:noFill/>
                </a:ln>
                <a:solidFill>
                  <a:srgbClr val="000000"/>
                </a:solidFill>
                <a:effectLst/>
                <a:uLnTx/>
                <a:uFillTx/>
                <a:latin typeface="Arial MT"/>
                <a:ea typeface="+mn-ea"/>
                <a:cs typeface="Arial MT"/>
              </a:rPr>
              <a:t>50</a:t>
            </a:r>
            <a:endParaRPr kumimoji="0" sz="1359" b="0" i="0" u="none" strike="noStrike" kern="1200" cap="none" spc="0" normalizeH="0" baseline="0" noProof="0">
              <a:ln>
                <a:noFill/>
              </a:ln>
              <a:solidFill>
                <a:srgbClr val="000000"/>
              </a:solidFill>
              <a:effectLst/>
              <a:uLnTx/>
              <a:uFillTx/>
              <a:latin typeface="Arial MT"/>
              <a:ea typeface="+mn-ea"/>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marR="0" lvl="0" indent="0" algn="l" defTabSz="1005840" rtl="0" eaLnBrk="1" fontAlgn="auto" latinLnBrk="0" hangingPunct="1">
              <a:lnSpc>
                <a:spcPts val="844"/>
              </a:lnSpc>
              <a:spcBef>
                <a:spcPts val="0"/>
              </a:spcBef>
              <a:spcAft>
                <a:spcPts val="0"/>
              </a:spcAft>
              <a:buClrTx/>
              <a:buSzTx/>
              <a:buFontTx/>
              <a:buNone/>
              <a:tabLst/>
              <a:defRPr/>
            </a:pP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Software</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Engineering</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(3</a:t>
            </a:r>
            <a:r>
              <a:rPr kumimoji="0" lang="en-GB" sz="825" b="0" i="0" u="none" strike="noStrike" kern="1200" cap="none" spc="-17" normalizeH="0" baseline="22222" noProof="0">
                <a:ln>
                  <a:noFill/>
                </a:ln>
                <a:solidFill>
                  <a:srgbClr val="000000"/>
                </a:solidFill>
                <a:effectLst/>
                <a:uLnTx/>
                <a:uFillTx/>
                <a:latin typeface="Times New Roman"/>
                <a:ea typeface="+mn-ea"/>
                <a:cs typeface="Times New Roman"/>
              </a:rPr>
              <a:t>rd</a:t>
            </a:r>
            <a:r>
              <a:rPr kumimoji="0" lang="en-GB" sz="825" b="0" i="0" u="none" strike="noStrike" kern="1200" cap="none" spc="132" normalizeH="0" baseline="22222"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ed.),</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 By</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K.K</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Aggarwal</a:t>
            </a:r>
            <a:r>
              <a:rPr kumimoji="0" lang="en-GB" sz="880" b="0" i="0" u="none" strike="noStrike" kern="1200" cap="none" spc="17"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&amp;</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 Yogesh</a:t>
            </a:r>
            <a:r>
              <a:rPr kumimoji="0" lang="en-GB" sz="880" b="0" i="0" u="none" strike="noStrike" kern="1200" cap="none" spc="17"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Singh,</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Copyright</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a:t>
            </a:r>
            <a:r>
              <a:rPr kumimoji="0" lang="en-GB" sz="880" b="0" i="0" u="none" strike="noStrike" kern="1200" cap="none" spc="17"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New</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Age</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International</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Publishers,</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2007</a:t>
            </a:r>
            <a:endParaRPr kumimoji="0" sz="777" b="0" i="0" u="none" strike="noStrike" kern="1200" cap="none" spc="0" normalizeH="0" baseline="0" noProof="0">
              <a:ln>
                <a:noFill/>
              </a:ln>
              <a:solidFill>
                <a:srgbClr val="000000"/>
              </a:solidFill>
              <a:effectLst/>
              <a:uLnTx/>
              <a:uFillTx/>
              <a:latin typeface="Times New Roman"/>
              <a:ea typeface="+mn-ea"/>
              <a:cs typeface="Times New Roman"/>
            </a:endParaRPr>
          </a:p>
        </p:txBody>
      </p:sp>
    </p:spTree>
    <p:extLst>
      <p:ext uri="{BB962C8B-B14F-4D97-AF65-F5344CB8AC3E}">
        <p14:creationId xmlns:p14="http://schemas.microsoft.com/office/powerpoint/2010/main" val="15193734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179</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INTERMEDIATE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287382" y="2293621"/>
            <a:ext cx="9483637" cy="3342453"/>
          </a:xfrm>
          <a:prstGeom prst="rect">
            <a:avLst/>
          </a:prstGeom>
          <a:noFill/>
        </p:spPr>
        <p:txBody>
          <a:bodyPr wrap="square">
            <a:spAutoFit/>
          </a:bodyPr>
          <a:lstStyle/>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basic Cocomo model assumes that the effort is only a function of the number of lines of code and some constants evaluated according to the different software system. However, in reality, no system’s effort and schedule can be solely calculated on the basis of Lines of Code. For that, various other factors such as reliability, experience, Capability. These factors are known as Cost Drivers and the Intermediate Model utilizes 15 such drivers for cost estimation.</a:t>
            </a:r>
            <a:endParaRPr lang="en-IN" sz="2640"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3342013268"/>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633912" y="2186368"/>
          <a:ext cx="4724400" cy="4581126"/>
        </p:xfrm>
        <a:graphic>
          <a:graphicData uri="http://schemas.openxmlformats.org/drawingml/2006/table">
            <a:tbl>
              <a:tblPr firstRow="1" bandRow="1">
                <a:tableStyleId>{2D5ABB26-0587-4C30-8999-92F81FD0307C}</a:tableStyleId>
              </a:tblPr>
              <a:tblGrid>
                <a:gridCol w="563880">
                  <a:extLst>
                    <a:ext uri="{9D8B030D-6E8A-4147-A177-3AD203B41FA5}">
                      <a16:colId xmlns:a16="http://schemas.microsoft.com/office/drawing/2014/main" val="20000"/>
                    </a:ext>
                  </a:extLst>
                </a:gridCol>
                <a:gridCol w="4160520">
                  <a:extLst>
                    <a:ext uri="{9D8B030D-6E8A-4147-A177-3AD203B41FA5}">
                      <a16:colId xmlns:a16="http://schemas.microsoft.com/office/drawing/2014/main" val="20001"/>
                    </a:ext>
                  </a:extLst>
                </a:gridCol>
              </a:tblGrid>
              <a:tr h="211835">
                <a:tc>
                  <a:txBody>
                    <a:bodyPr/>
                    <a:lstStyle/>
                    <a:p>
                      <a:pPr marL="90805">
                        <a:lnSpc>
                          <a:spcPts val="1570"/>
                        </a:lnSpc>
                      </a:pPr>
                      <a:r>
                        <a:rPr sz="1400" spc="-5" dirty="0">
                          <a:latin typeface="Arial"/>
                          <a:cs typeface="Arial"/>
                        </a:rPr>
                        <a:t>1.</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FFFF00"/>
                    </a:solidFill>
                  </a:tcPr>
                </a:tc>
                <a:tc>
                  <a:txBody>
                    <a:bodyPr/>
                    <a:lstStyle/>
                    <a:p>
                      <a:pPr marL="90805">
                        <a:lnSpc>
                          <a:spcPts val="1570"/>
                        </a:lnSpc>
                      </a:pPr>
                      <a:r>
                        <a:rPr sz="1400" spc="-5" dirty="0">
                          <a:latin typeface="Arial"/>
                          <a:cs typeface="Arial"/>
                        </a:rPr>
                        <a:t>int. </a:t>
                      </a:r>
                      <a:r>
                        <a:rPr sz="1400" spc="-10" dirty="0">
                          <a:latin typeface="Arial"/>
                          <a:cs typeface="Arial"/>
                        </a:rPr>
                        <a:t>sort </a:t>
                      </a:r>
                      <a:r>
                        <a:rPr sz="1400" spc="-5" dirty="0">
                          <a:latin typeface="Arial"/>
                          <a:cs typeface="Arial"/>
                        </a:rPr>
                        <a:t>(int </a:t>
                      </a:r>
                      <a:r>
                        <a:rPr sz="1400" spc="-10" dirty="0">
                          <a:latin typeface="Arial"/>
                          <a:cs typeface="Arial"/>
                        </a:rPr>
                        <a:t>x[ </a:t>
                      </a:r>
                      <a:r>
                        <a:rPr sz="1400" dirty="0">
                          <a:latin typeface="Arial"/>
                          <a:cs typeface="Arial"/>
                        </a:rPr>
                        <a:t>], </a:t>
                      </a:r>
                      <a:r>
                        <a:rPr sz="1400" spc="-5" dirty="0">
                          <a:latin typeface="Arial"/>
                          <a:cs typeface="Arial"/>
                        </a:rPr>
                        <a:t>int</a:t>
                      </a:r>
                      <a:r>
                        <a:rPr sz="1400" spc="10" dirty="0">
                          <a:latin typeface="Arial"/>
                          <a:cs typeface="Arial"/>
                        </a:rPr>
                        <a:t> </a:t>
                      </a:r>
                      <a:r>
                        <a:rPr sz="1400" spc="-5" dirty="0">
                          <a:latin typeface="Arial"/>
                          <a:cs typeface="Arial"/>
                        </a:rPr>
                        <a:t>n)</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0"/>
                  </a:ext>
                </a:extLst>
              </a:tr>
              <a:tr h="373379">
                <a:tc>
                  <a:txBody>
                    <a:bodyPr/>
                    <a:lstStyle/>
                    <a:p>
                      <a:pPr marL="90805">
                        <a:lnSpc>
                          <a:spcPts val="1635"/>
                        </a:lnSpc>
                      </a:pPr>
                      <a:r>
                        <a:rPr sz="1400" spc="-5" dirty="0">
                          <a:latin typeface="Arial"/>
                          <a:cs typeface="Arial"/>
                        </a:rPr>
                        <a:t>2.</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1"/>
                  </a:ext>
                </a:extLst>
              </a:tr>
              <a:tr h="249935">
                <a:tc>
                  <a:txBody>
                    <a:bodyPr/>
                    <a:lstStyle/>
                    <a:p>
                      <a:pPr marL="90805">
                        <a:lnSpc>
                          <a:spcPts val="1635"/>
                        </a:lnSpc>
                      </a:pPr>
                      <a:r>
                        <a:rPr sz="1400" spc="-5" dirty="0">
                          <a:latin typeface="Arial"/>
                          <a:cs typeface="Arial"/>
                        </a:rPr>
                        <a:t>3.</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spc="-5" dirty="0">
                          <a:latin typeface="Arial"/>
                          <a:cs typeface="Arial"/>
                        </a:rPr>
                        <a:t>int </a:t>
                      </a:r>
                      <a:r>
                        <a:rPr sz="1400" dirty="0">
                          <a:latin typeface="Arial"/>
                          <a:cs typeface="Arial"/>
                        </a:rPr>
                        <a:t>i, </a:t>
                      </a:r>
                      <a:r>
                        <a:rPr sz="1400" spc="-10" dirty="0">
                          <a:latin typeface="Arial"/>
                          <a:cs typeface="Arial"/>
                        </a:rPr>
                        <a:t>j, save,</a:t>
                      </a:r>
                      <a:r>
                        <a:rPr sz="1400" spc="20" dirty="0">
                          <a:latin typeface="Arial"/>
                          <a:cs typeface="Arial"/>
                        </a:rPr>
                        <a:t> </a:t>
                      </a:r>
                      <a:r>
                        <a:rPr sz="1400" spc="-5" dirty="0">
                          <a:latin typeface="Arial"/>
                          <a:cs typeface="Arial"/>
                        </a:rPr>
                        <a:t>im1;</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2"/>
                  </a:ext>
                </a:extLst>
              </a:tr>
              <a:tr h="248411">
                <a:tc>
                  <a:txBody>
                    <a:bodyPr/>
                    <a:lstStyle/>
                    <a:p>
                      <a:pPr marL="90805">
                        <a:lnSpc>
                          <a:spcPts val="1625"/>
                        </a:lnSpc>
                      </a:pPr>
                      <a:r>
                        <a:rPr sz="1400" spc="-5" dirty="0">
                          <a:latin typeface="Arial"/>
                          <a:cs typeface="Arial"/>
                        </a:rPr>
                        <a:t>4.</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/*This function sorts array </a:t>
                      </a:r>
                      <a:r>
                        <a:rPr sz="1400" dirty="0">
                          <a:latin typeface="Arial"/>
                          <a:cs typeface="Arial"/>
                        </a:rPr>
                        <a:t>x in </a:t>
                      </a:r>
                      <a:r>
                        <a:rPr sz="1400" spc="-10" dirty="0">
                          <a:latin typeface="Arial"/>
                          <a:cs typeface="Arial"/>
                        </a:rPr>
                        <a:t>ascending </a:t>
                      </a:r>
                      <a:r>
                        <a:rPr sz="1400" spc="-5" dirty="0">
                          <a:latin typeface="Arial"/>
                          <a:cs typeface="Arial"/>
                        </a:rPr>
                        <a:t>order</a:t>
                      </a:r>
                      <a:r>
                        <a:rPr sz="1400" spc="-40" dirty="0">
                          <a:latin typeface="Arial"/>
                          <a:cs typeface="Arial"/>
                        </a:rPr>
                        <a:t> </a:t>
                      </a:r>
                      <a:r>
                        <a:rPr sz="1400" spc="-5" dirty="0">
                          <a:latin typeface="Arial"/>
                          <a:cs typeface="Arial"/>
                        </a:rPr>
                        <a:t>*/</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3"/>
                  </a:ext>
                </a:extLst>
              </a:tr>
              <a:tr h="251459">
                <a:tc>
                  <a:txBody>
                    <a:bodyPr/>
                    <a:lstStyle/>
                    <a:p>
                      <a:pPr marL="90805">
                        <a:lnSpc>
                          <a:spcPts val="1635"/>
                        </a:lnSpc>
                      </a:pPr>
                      <a:r>
                        <a:rPr sz="1400" spc="-5" dirty="0">
                          <a:latin typeface="Arial"/>
                          <a:cs typeface="Arial"/>
                        </a:rPr>
                        <a:t>5.</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If </a:t>
                      </a:r>
                      <a:r>
                        <a:rPr sz="1400" spc="-5" dirty="0">
                          <a:latin typeface="Arial"/>
                          <a:cs typeface="Arial"/>
                        </a:rPr>
                        <a:t>(n&lt;2) </a:t>
                      </a:r>
                      <a:r>
                        <a:rPr sz="1400" spc="-10" dirty="0">
                          <a:latin typeface="Arial"/>
                          <a:cs typeface="Arial"/>
                        </a:rPr>
                        <a:t>return</a:t>
                      </a:r>
                      <a:r>
                        <a:rPr sz="1400" spc="-30" dirty="0">
                          <a:latin typeface="Arial"/>
                          <a:cs typeface="Arial"/>
                        </a:rPr>
                        <a:t> </a:t>
                      </a:r>
                      <a:r>
                        <a:rPr sz="1400" spc="-10" dirty="0">
                          <a:latin typeface="Arial"/>
                          <a:cs typeface="Arial"/>
                        </a:rPr>
                        <a:t>1;</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4"/>
                  </a:ext>
                </a:extLst>
              </a:tr>
              <a:tr h="248411">
                <a:tc>
                  <a:txBody>
                    <a:bodyPr/>
                    <a:lstStyle/>
                    <a:p>
                      <a:pPr marL="90805">
                        <a:lnSpc>
                          <a:spcPts val="1625"/>
                        </a:lnSpc>
                      </a:pPr>
                      <a:r>
                        <a:rPr sz="1400" spc="-5" dirty="0">
                          <a:latin typeface="Arial"/>
                          <a:cs typeface="Arial"/>
                        </a:rPr>
                        <a:t>6.</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for (i=2; </a:t>
                      </a:r>
                      <a:r>
                        <a:rPr sz="1400" spc="-10" dirty="0">
                          <a:latin typeface="Arial"/>
                          <a:cs typeface="Arial"/>
                        </a:rPr>
                        <a:t>i&lt;=n;</a:t>
                      </a:r>
                      <a:r>
                        <a:rPr sz="1400" spc="10" dirty="0">
                          <a:latin typeface="Arial"/>
                          <a:cs typeface="Arial"/>
                        </a:rPr>
                        <a:t> </a:t>
                      </a:r>
                      <a:r>
                        <a:rPr sz="1400" spc="-5" dirty="0">
                          <a:latin typeface="Arial"/>
                          <a:cs typeface="Arial"/>
                        </a:rPr>
                        <a:t>i++)</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5"/>
                  </a:ext>
                </a:extLst>
              </a:tr>
              <a:tr h="249935">
                <a:tc>
                  <a:txBody>
                    <a:bodyPr/>
                    <a:lstStyle/>
                    <a:p>
                      <a:pPr marL="90805">
                        <a:lnSpc>
                          <a:spcPts val="1635"/>
                        </a:lnSpc>
                      </a:pPr>
                      <a:r>
                        <a:rPr sz="1400" spc="-5" dirty="0">
                          <a:latin typeface="Arial"/>
                          <a:cs typeface="Arial"/>
                        </a:rPr>
                        <a:t>7.</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6"/>
                  </a:ext>
                </a:extLst>
              </a:tr>
              <a:tr h="249935">
                <a:tc>
                  <a:txBody>
                    <a:bodyPr/>
                    <a:lstStyle/>
                    <a:p>
                      <a:pPr marL="90805">
                        <a:lnSpc>
                          <a:spcPts val="1625"/>
                        </a:lnSpc>
                      </a:pPr>
                      <a:r>
                        <a:rPr sz="1400" spc="-5" dirty="0">
                          <a:latin typeface="Arial"/>
                          <a:cs typeface="Arial"/>
                        </a:rPr>
                        <a:t>8.</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im1=i-1;</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7"/>
                  </a:ext>
                </a:extLst>
              </a:tr>
              <a:tr h="249935">
                <a:tc>
                  <a:txBody>
                    <a:bodyPr/>
                    <a:lstStyle/>
                    <a:p>
                      <a:pPr marL="90805">
                        <a:lnSpc>
                          <a:spcPts val="1635"/>
                        </a:lnSpc>
                      </a:pPr>
                      <a:r>
                        <a:rPr sz="1400" spc="-5" dirty="0">
                          <a:latin typeface="Arial"/>
                          <a:cs typeface="Arial"/>
                        </a:rPr>
                        <a:t>9.</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spc="-5" dirty="0">
                          <a:latin typeface="Arial"/>
                          <a:cs typeface="Arial"/>
                        </a:rPr>
                        <a:t>for (j=1; j&lt;=im;</a:t>
                      </a:r>
                      <a:r>
                        <a:rPr sz="1400" dirty="0">
                          <a:latin typeface="Arial"/>
                          <a:cs typeface="Arial"/>
                        </a:rPr>
                        <a:t> </a:t>
                      </a:r>
                      <a:r>
                        <a:rPr sz="1400" spc="-5" dirty="0">
                          <a:latin typeface="Arial"/>
                          <a:cs typeface="Arial"/>
                        </a:rPr>
                        <a:t>j++)</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8"/>
                  </a:ext>
                </a:extLst>
              </a:tr>
              <a:tr h="249935">
                <a:tc>
                  <a:txBody>
                    <a:bodyPr/>
                    <a:lstStyle/>
                    <a:p>
                      <a:pPr marL="90805">
                        <a:lnSpc>
                          <a:spcPts val="1635"/>
                        </a:lnSpc>
                      </a:pPr>
                      <a:r>
                        <a:rPr sz="1400" spc="-5" dirty="0">
                          <a:latin typeface="Arial"/>
                          <a:cs typeface="Arial"/>
                        </a:rPr>
                        <a:t>10.</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if </a:t>
                      </a:r>
                      <a:r>
                        <a:rPr sz="1400" spc="-5" dirty="0">
                          <a:latin typeface="Arial"/>
                          <a:cs typeface="Arial"/>
                        </a:rPr>
                        <a:t>(x[i] </a:t>
                      </a:r>
                      <a:r>
                        <a:rPr sz="1400" dirty="0">
                          <a:latin typeface="Arial"/>
                          <a:cs typeface="Arial"/>
                        </a:rPr>
                        <a:t>&lt;</a:t>
                      </a:r>
                      <a:r>
                        <a:rPr sz="1400" spc="-10" dirty="0">
                          <a:latin typeface="Arial"/>
                          <a:cs typeface="Arial"/>
                        </a:rPr>
                        <a:t> </a:t>
                      </a:r>
                      <a:r>
                        <a:rPr sz="1400" spc="-5" dirty="0">
                          <a:latin typeface="Arial"/>
                          <a:cs typeface="Arial"/>
                        </a:rPr>
                        <a:t>x[j])</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9"/>
                  </a:ext>
                </a:extLst>
              </a:tr>
              <a:tr h="249935">
                <a:tc>
                  <a:txBody>
                    <a:bodyPr/>
                    <a:lstStyle/>
                    <a:p>
                      <a:pPr marL="90805">
                        <a:lnSpc>
                          <a:spcPts val="1625"/>
                        </a:lnSpc>
                      </a:pPr>
                      <a:r>
                        <a:rPr sz="1400" spc="-5" dirty="0">
                          <a:latin typeface="Arial"/>
                          <a:cs typeface="Arial"/>
                        </a:rPr>
                        <a:t>11.</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0"/>
                  </a:ext>
                </a:extLst>
              </a:tr>
              <a:tr h="249935">
                <a:tc>
                  <a:txBody>
                    <a:bodyPr/>
                    <a:lstStyle/>
                    <a:p>
                      <a:pPr marL="90805">
                        <a:lnSpc>
                          <a:spcPts val="1635"/>
                        </a:lnSpc>
                      </a:pPr>
                      <a:r>
                        <a:rPr sz="1400" spc="-5" dirty="0">
                          <a:latin typeface="Arial"/>
                          <a:cs typeface="Arial"/>
                        </a:rPr>
                        <a:t>12.</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spc="-10" dirty="0">
                          <a:latin typeface="Arial"/>
                          <a:cs typeface="Arial"/>
                        </a:rPr>
                        <a:t>Save </a:t>
                      </a:r>
                      <a:r>
                        <a:rPr sz="1400" dirty="0">
                          <a:latin typeface="Arial"/>
                          <a:cs typeface="Arial"/>
                        </a:rPr>
                        <a:t>=</a:t>
                      </a:r>
                      <a:r>
                        <a:rPr sz="1400" spc="10" dirty="0">
                          <a:latin typeface="Arial"/>
                          <a:cs typeface="Arial"/>
                        </a:rPr>
                        <a:t> </a:t>
                      </a:r>
                      <a:r>
                        <a:rPr sz="1400" spc="-5" dirty="0">
                          <a:latin typeface="Arial"/>
                          <a:cs typeface="Arial"/>
                        </a:rPr>
                        <a:t>x[i];</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1"/>
                  </a:ext>
                </a:extLst>
              </a:tr>
              <a:tr h="248411">
                <a:tc>
                  <a:txBody>
                    <a:bodyPr/>
                    <a:lstStyle/>
                    <a:p>
                      <a:pPr marL="90805">
                        <a:lnSpc>
                          <a:spcPts val="1625"/>
                        </a:lnSpc>
                      </a:pPr>
                      <a:r>
                        <a:rPr sz="1400" spc="-5" dirty="0">
                          <a:latin typeface="Arial"/>
                          <a:cs typeface="Arial"/>
                        </a:rPr>
                        <a:t>13.</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x[i] </a:t>
                      </a:r>
                      <a:r>
                        <a:rPr sz="1400" dirty="0">
                          <a:latin typeface="Arial"/>
                          <a:cs typeface="Arial"/>
                        </a:rPr>
                        <a:t>= </a:t>
                      </a:r>
                      <a:r>
                        <a:rPr sz="1400" spc="-5" dirty="0">
                          <a:latin typeface="Arial"/>
                          <a:cs typeface="Arial"/>
                        </a:rPr>
                        <a:t>x[j];</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2"/>
                  </a:ext>
                </a:extLst>
              </a:tr>
              <a:tr h="251459">
                <a:tc>
                  <a:txBody>
                    <a:bodyPr/>
                    <a:lstStyle/>
                    <a:p>
                      <a:pPr marL="90805">
                        <a:lnSpc>
                          <a:spcPts val="1635"/>
                        </a:lnSpc>
                      </a:pPr>
                      <a:r>
                        <a:rPr sz="1400" spc="-5" dirty="0">
                          <a:latin typeface="Arial"/>
                          <a:cs typeface="Arial"/>
                        </a:rPr>
                        <a:t>14.</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spc="-5" dirty="0">
                          <a:latin typeface="Arial"/>
                          <a:cs typeface="Arial"/>
                        </a:rPr>
                        <a:t>x[j] </a:t>
                      </a:r>
                      <a:r>
                        <a:rPr sz="1400" dirty="0">
                          <a:latin typeface="Arial"/>
                          <a:cs typeface="Arial"/>
                        </a:rPr>
                        <a:t>= </a:t>
                      </a:r>
                      <a:r>
                        <a:rPr sz="1400" spc="-10" dirty="0">
                          <a:latin typeface="Arial"/>
                          <a:cs typeface="Arial"/>
                        </a:rPr>
                        <a:t>save;</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3"/>
                  </a:ext>
                </a:extLst>
              </a:tr>
              <a:tr h="248411">
                <a:tc>
                  <a:txBody>
                    <a:bodyPr/>
                    <a:lstStyle/>
                    <a:p>
                      <a:pPr marL="90805">
                        <a:lnSpc>
                          <a:spcPts val="1625"/>
                        </a:lnSpc>
                      </a:pPr>
                      <a:r>
                        <a:rPr sz="1400" spc="-5" dirty="0">
                          <a:latin typeface="Arial"/>
                          <a:cs typeface="Arial"/>
                        </a:rPr>
                        <a:t>15.</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4"/>
                  </a:ext>
                </a:extLst>
              </a:tr>
              <a:tr h="249935">
                <a:tc>
                  <a:txBody>
                    <a:bodyPr/>
                    <a:lstStyle/>
                    <a:p>
                      <a:pPr marL="90805">
                        <a:lnSpc>
                          <a:spcPts val="1635"/>
                        </a:lnSpc>
                      </a:pPr>
                      <a:r>
                        <a:rPr sz="1400" spc="-5" dirty="0">
                          <a:latin typeface="Arial"/>
                          <a:cs typeface="Arial"/>
                        </a:rPr>
                        <a:t>16.</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5"/>
                  </a:ext>
                </a:extLst>
              </a:tr>
              <a:tr h="249935">
                <a:tc>
                  <a:txBody>
                    <a:bodyPr/>
                    <a:lstStyle/>
                    <a:p>
                      <a:pPr marL="90805">
                        <a:lnSpc>
                          <a:spcPts val="1625"/>
                        </a:lnSpc>
                      </a:pPr>
                      <a:r>
                        <a:rPr sz="1400" spc="-5" dirty="0">
                          <a:latin typeface="Arial"/>
                          <a:cs typeface="Arial"/>
                        </a:rPr>
                        <a:t>17.</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return</a:t>
                      </a:r>
                      <a:r>
                        <a:rPr sz="1400" spc="-15" dirty="0">
                          <a:latin typeface="Arial"/>
                          <a:cs typeface="Arial"/>
                        </a:rPr>
                        <a:t> </a:t>
                      </a:r>
                      <a:r>
                        <a:rPr sz="1400" spc="-10" dirty="0">
                          <a:latin typeface="Arial"/>
                          <a:cs typeface="Arial"/>
                        </a:rPr>
                        <a:t>0;</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6"/>
                  </a:ext>
                </a:extLst>
              </a:tr>
              <a:tr h="249935">
                <a:tc>
                  <a:txBody>
                    <a:bodyPr/>
                    <a:lstStyle/>
                    <a:p>
                      <a:pPr marL="90805">
                        <a:lnSpc>
                          <a:spcPts val="1635"/>
                        </a:lnSpc>
                      </a:pPr>
                      <a:r>
                        <a:rPr sz="1400" spc="-5" dirty="0">
                          <a:latin typeface="Arial"/>
                          <a:cs typeface="Arial"/>
                        </a:rPr>
                        <a:t>18.</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FFFF00"/>
                    </a:solidFill>
                  </a:tcPr>
                </a:tc>
                <a:tc>
                  <a:txBody>
                    <a:bodyPr/>
                    <a:lstStyle/>
                    <a:p>
                      <a:pPr marL="90805">
                        <a:lnSpc>
                          <a:spcPts val="163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FF00"/>
                    </a:solidFill>
                  </a:tcPr>
                </a:tc>
                <a:extLst>
                  <a:ext uri="{0D108BD9-81ED-4DB2-BD59-A6C34878D82A}">
                    <a16:rowId xmlns:a16="http://schemas.microsoft.com/office/drawing/2014/main" val="10017"/>
                  </a:ext>
                </a:extLst>
              </a:tr>
            </a:tbl>
          </a:graphicData>
        </a:graphic>
      </p:graphicFrame>
      <p:sp>
        <p:nvSpPr>
          <p:cNvPr id="3" name="object 3"/>
          <p:cNvSpPr txBox="1">
            <a:spLocks noGrp="1"/>
          </p:cNvSpPr>
          <p:nvPr>
            <p:ph sz="half" idx="2"/>
          </p:nvPr>
        </p:nvSpPr>
        <p:spPr>
          <a:prstGeom prst="rect">
            <a:avLst/>
          </a:prstGeom>
        </p:spPr>
        <p:txBody>
          <a:bodyPr vert="horz" wrap="square" lIns="0" tIns="161290" rIns="0" bIns="0" rtlCol="0">
            <a:spAutoFit/>
          </a:bodyPr>
          <a:lstStyle/>
          <a:p>
            <a:pPr marL="12700" algn="just">
              <a:lnSpc>
                <a:spcPct val="100000"/>
              </a:lnSpc>
              <a:spcBef>
                <a:spcPts val="1270"/>
              </a:spcBef>
            </a:pPr>
            <a:r>
              <a:rPr spc="-5" dirty="0"/>
              <a:t>Size</a:t>
            </a:r>
            <a:r>
              <a:rPr spc="-15" dirty="0"/>
              <a:t> </a:t>
            </a:r>
            <a:r>
              <a:rPr dirty="0"/>
              <a:t>Estimation</a:t>
            </a:r>
          </a:p>
          <a:p>
            <a:pPr marL="44450" algn="just">
              <a:lnSpc>
                <a:spcPct val="100000"/>
              </a:lnSpc>
              <a:spcBef>
                <a:spcPts val="1075"/>
              </a:spcBef>
            </a:pPr>
            <a:r>
              <a:rPr sz="2400" spc="-5" dirty="0">
                <a:solidFill>
                  <a:srgbClr val="650065"/>
                </a:solidFill>
              </a:rPr>
              <a:t>Lines </a:t>
            </a:r>
            <a:r>
              <a:rPr sz="2400" dirty="0">
                <a:solidFill>
                  <a:srgbClr val="650065"/>
                </a:solidFill>
              </a:rPr>
              <a:t>of </a:t>
            </a:r>
            <a:r>
              <a:rPr sz="2400" spc="-5" dirty="0">
                <a:solidFill>
                  <a:srgbClr val="650065"/>
                </a:solidFill>
              </a:rPr>
              <a:t>Code</a:t>
            </a:r>
            <a:r>
              <a:rPr sz="2400" spc="-10" dirty="0">
                <a:solidFill>
                  <a:srgbClr val="650065"/>
                </a:solidFill>
              </a:rPr>
              <a:t> </a:t>
            </a:r>
            <a:r>
              <a:rPr sz="2400" spc="-5" dirty="0">
                <a:solidFill>
                  <a:srgbClr val="650065"/>
                </a:solidFill>
              </a:rPr>
              <a:t>(LOC)</a:t>
            </a:r>
            <a:endParaRPr sz="2400" dirty="0"/>
          </a:p>
          <a:p>
            <a:pPr>
              <a:lnSpc>
                <a:spcPct val="100000"/>
              </a:lnSpc>
              <a:spcBef>
                <a:spcPts val="20"/>
              </a:spcBef>
            </a:pPr>
            <a:endParaRPr sz="2500" dirty="0">
              <a:latin typeface="Times New Roman"/>
              <a:cs typeface="Times New Roman"/>
            </a:endParaRPr>
          </a:p>
          <a:p>
            <a:pPr marL="56515" marR="5080" algn="just">
              <a:lnSpc>
                <a:spcPct val="99900"/>
              </a:lnSpc>
            </a:pPr>
            <a:r>
              <a:rPr sz="2400" b="0" dirty="0">
                <a:solidFill>
                  <a:srgbClr val="000000"/>
                </a:solidFill>
                <a:latin typeface="Times New Roman"/>
                <a:cs typeface="Times New Roman"/>
              </a:rPr>
              <a:t>If </a:t>
            </a:r>
            <a:r>
              <a:rPr sz="2400" b="0" spc="-5" dirty="0">
                <a:solidFill>
                  <a:srgbClr val="000000"/>
                </a:solidFill>
                <a:latin typeface="Times New Roman"/>
                <a:cs typeface="Times New Roman"/>
              </a:rPr>
              <a:t>LOC </a:t>
            </a:r>
            <a:r>
              <a:rPr sz="2400" b="0" dirty="0">
                <a:solidFill>
                  <a:srgbClr val="000000"/>
                </a:solidFill>
                <a:latin typeface="Times New Roman"/>
                <a:cs typeface="Times New Roman"/>
              </a:rPr>
              <a:t>is </a:t>
            </a:r>
            <a:r>
              <a:rPr sz="2400" b="0" spc="-5" dirty="0">
                <a:solidFill>
                  <a:srgbClr val="000000"/>
                </a:solidFill>
                <a:latin typeface="Times New Roman"/>
                <a:cs typeface="Times New Roman"/>
              </a:rPr>
              <a:t>simply </a:t>
            </a:r>
            <a:r>
              <a:rPr sz="2400" b="0" dirty="0">
                <a:solidFill>
                  <a:srgbClr val="000000"/>
                </a:solidFill>
                <a:latin typeface="Times New Roman"/>
                <a:cs typeface="Times New Roman"/>
              </a:rPr>
              <a:t>a </a:t>
            </a:r>
            <a:r>
              <a:rPr sz="2400" b="0" spc="-5" dirty="0">
                <a:solidFill>
                  <a:srgbClr val="000000"/>
                </a:solidFill>
                <a:latin typeface="Times New Roman"/>
                <a:cs typeface="Times New Roman"/>
              </a:rPr>
              <a:t>count </a:t>
            </a:r>
            <a:r>
              <a:rPr sz="2400" b="0" dirty="0">
                <a:solidFill>
                  <a:srgbClr val="000000"/>
                </a:solidFill>
                <a:latin typeface="Times New Roman"/>
                <a:cs typeface="Times New Roman"/>
              </a:rPr>
              <a:t>of  the </a:t>
            </a:r>
            <a:r>
              <a:rPr sz="2400" b="0" spc="-5" dirty="0">
                <a:solidFill>
                  <a:srgbClr val="000000"/>
                </a:solidFill>
                <a:latin typeface="Times New Roman"/>
                <a:cs typeface="Times New Roman"/>
              </a:rPr>
              <a:t>number </a:t>
            </a:r>
            <a:r>
              <a:rPr sz="2400" b="0" dirty="0">
                <a:solidFill>
                  <a:srgbClr val="000000"/>
                </a:solidFill>
                <a:latin typeface="Times New Roman"/>
                <a:cs typeface="Times New Roman"/>
              </a:rPr>
              <a:t>of lines </a:t>
            </a:r>
            <a:r>
              <a:rPr sz="2400" b="0" spc="-5" dirty="0">
                <a:solidFill>
                  <a:srgbClr val="000000"/>
                </a:solidFill>
                <a:latin typeface="Times New Roman"/>
                <a:cs typeface="Times New Roman"/>
              </a:rPr>
              <a:t>then  figure shown </a:t>
            </a:r>
            <a:r>
              <a:rPr sz="2400" b="0" dirty="0">
                <a:solidFill>
                  <a:srgbClr val="000000"/>
                </a:solidFill>
                <a:latin typeface="Times New Roman"/>
                <a:cs typeface="Times New Roman"/>
              </a:rPr>
              <a:t>below </a:t>
            </a:r>
            <a:r>
              <a:rPr sz="2400" b="0" spc="-5" dirty="0">
                <a:solidFill>
                  <a:srgbClr val="000000"/>
                </a:solidFill>
                <a:latin typeface="Times New Roman"/>
                <a:cs typeface="Times New Roman"/>
              </a:rPr>
              <a:t>contains  </a:t>
            </a:r>
            <a:r>
              <a:rPr sz="2400" b="0" dirty="0">
                <a:solidFill>
                  <a:srgbClr val="000000"/>
                </a:solidFill>
                <a:latin typeface="Times New Roman"/>
                <a:cs typeface="Times New Roman"/>
              </a:rPr>
              <a:t>18 </a:t>
            </a:r>
            <a:r>
              <a:rPr sz="2400" b="0" spc="-5" dirty="0">
                <a:solidFill>
                  <a:srgbClr val="000000"/>
                </a:solidFill>
                <a:latin typeface="Times New Roman"/>
                <a:cs typeface="Times New Roman"/>
              </a:rPr>
              <a:t>LOC</a:t>
            </a:r>
            <a:r>
              <a:rPr sz="2400" b="0" spc="-15" dirty="0">
                <a:solidFill>
                  <a:srgbClr val="000000"/>
                </a:solidFill>
                <a:latin typeface="Times New Roman"/>
                <a:cs typeface="Times New Roman"/>
              </a:rPr>
              <a:t> </a:t>
            </a:r>
            <a:r>
              <a:rPr sz="2400" b="0" dirty="0">
                <a:solidFill>
                  <a:srgbClr val="000000"/>
                </a:solidFill>
                <a:latin typeface="Times New Roman"/>
                <a:cs typeface="Times New Roman"/>
              </a:rPr>
              <a:t>.</a:t>
            </a:r>
            <a:endParaRPr sz="2400" dirty="0">
              <a:latin typeface="Times New Roman"/>
              <a:cs typeface="Times New Roman"/>
            </a:endParaRPr>
          </a:p>
          <a:p>
            <a:pPr>
              <a:lnSpc>
                <a:spcPct val="100000"/>
              </a:lnSpc>
            </a:pPr>
            <a:endParaRPr sz="2100" dirty="0">
              <a:latin typeface="Times New Roman"/>
              <a:cs typeface="Times New Roman"/>
            </a:endParaRPr>
          </a:p>
          <a:p>
            <a:pPr marL="56515" marR="74930" algn="just">
              <a:lnSpc>
                <a:spcPct val="99900"/>
              </a:lnSpc>
            </a:pPr>
            <a:r>
              <a:rPr sz="2400" b="0" spc="-5" dirty="0">
                <a:solidFill>
                  <a:srgbClr val="650065"/>
                </a:solidFill>
                <a:latin typeface="Times New Roman"/>
                <a:cs typeface="Times New Roman"/>
              </a:rPr>
              <a:t>When comments </a:t>
            </a:r>
            <a:r>
              <a:rPr sz="2400" b="0" dirty="0">
                <a:solidFill>
                  <a:srgbClr val="650065"/>
                </a:solidFill>
                <a:latin typeface="Times New Roman"/>
                <a:cs typeface="Times New Roman"/>
              </a:rPr>
              <a:t>and </a:t>
            </a:r>
            <a:r>
              <a:rPr sz="2400" b="0" spc="-5" dirty="0">
                <a:solidFill>
                  <a:srgbClr val="650065"/>
                </a:solidFill>
                <a:latin typeface="Times New Roman"/>
                <a:cs typeface="Times New Roman"/>
              </a:rPr>
              <a:t>blank  lines </a:t>
            </a:r>
            <a:r>
              <a:rPr sz="2400" b="0" dirty="0">
                <a:solidFill>
                  <a:srgbClr val="650065"/>
                </a:solidFill>
                <a:latin typeface="Times New Roman"/>
                <a:cs typeface="Times New Roman"/>
              </a:rPr>
              <a:t>are </a:t>
            </a:r>
            <a:r>
              <a:rPr sz="2400" b="0" spc="-5" dirty="0">
                <a:solidFill>
                  <a:srgbClr val="650065"/>
                </a:solidFill>
                <a:latin typeface="Times New Roman"/>
                <a:cs typeface="Times New Roman"/>
              </a:rPr>
              <a:t>ignored, the  </a:t>
            </a:r>
            <a:r>
              <a:rPr sz="2400" b="0" dirty="0">
                <a:solidFill>
                  <a:srgbClr val="650065"/>
                </a:solidFill>
                <a:latin typeface="Times New Roman"/>
                <a:cs typeface="Times New Roman"/>
              </a:rPr>
              <a:t>program in </a:t>
            </a:r>
            <a:r>
              <a:rPr sz="2400" b="0" spc="-5" dirty="0">
                <a:solidFill>
                  <a:srgbClr val="650065"/>
                </a:solidFill>
                <a:latin typeface="Times New Roman"/>
                <a:cs typeface="Times New Roman"/>
              </a:rPr>
              <a:t>figure </a:t>
            </a:r>
            <a:r>
              <a:rPr sz="2400" b="0" dirty="0">
                <a:solidFill>
                  <a:srgbClr val="650065"/>
                </a:solidFill>
                <a:latin typeface="Times New Roman"/>
                <a:cs typeface="Times New Roman"/>
              </a:rPr>
              <a:t>2</a:t>
            </a:r>
            <a:r>
              <a:rPr sz="2400" b="0" spc="515" dirty="0">
                <a:solidFill>
                  <a:srgbClr val="650065"/>
                </a:solidFill>
                <a:latin typeface="Times New Roman"/>
                <a:cs typeface="Times New Roman"/>
              </a:rPr>
              <a:t> </a:t>
            </a:r>
            <a:r>
              <a:rPr sz="2400" b="0" spc="-5" dirty="0">
                <a:solidFill>
                  <a:srgbClr val="650065"/>
                </a:solidFill>
                <a:latin typeface="Times New Roman"/>
                <a:cs typeface="Times New Roman"/>
              </a:rPr>
              <a:t>shown  </a:t>
            </a:r>
            <a:r>
              <a:rPr sz="2400" b="0" dirty="0">
                <a:solidFill>
                  <a:srgbClr val="650065"/>
                </a:solidFill>
                <a:latin typeface="Times New Roman"/>
                <a:cs typeface="Times New Roman"/>
              </a:rPr>
              <a:t>below </a:t>
            </a:r>
            <a:r>
              <a:rPr sz="2400" b="0" spc="-5" dirty="0">
                <a:solidFill>
                  <a:srgbClr val="650065"/>
                </a:solidFill>
                <a:latin typeface="Times New Roman"/>
                <a:cs typeface="Times New Roman"/>
              </a:rPr>
              <a:t>contains </a:t>
            </a:r>
            <a:r>
              <a:rPr sz="2400" b="0" dirty="0">
                <a:solidFill>
                  <a:srgbClr val="650065"/>
                </a:solidFill>
                <a:latin typeface="Times New Roman"/>
                <a:cs typeface="Times New Roman"/>
              </a:rPr>
              <a:t>17</a:t>
            </a:r>
            <a:r>
              <a:rPr sz="2400" b="0" spc="-25" dirty="0">
                <a:solidFill>
                  <a:srgbClr val="650065"/>
                </a:solidFill>
                <a:latin typeface="Times New Roman"/>
                <a:cs typeface="Times New Roman"/>
              </a:rPr>
              <a:t> </a:t>
            </a:r>
            <a:r>
              <a:rPr sz="2400" b="0" spc="-5" dirty="0">
                <a:solidFill>
                  <a:srgbClr val="650065"/>
                </a:solidFill>
                <a:latin typeface="Times New Roman"/>
                <a:cs typeface="Times New Roman"/>
              </a:rPr>
              <a:t>LOC.</a:t>
            </a:r>
            <a:endParaRPr sz="2400" dirty="0">
              <a:latin typeface="Times New Roman"/>
              <a:cs typeface="Times New Roman"/>
            </a:endParaRPr>
          </a:p>
        </p:txBody>
      </p:sp>
      <p:sp>
        <p:nvSpPr>
          <p:cNvPr id="4" name="object 4"/>
          <p:cNvSpPr txBox="1">
            <a:spLocks noGrp="1"/>
          </p:cNvSpPr>
          <p:nvPr>
            <p:ph type="title"/>
          </p:nvPr>
        </p:nvSpPr>
        <p:spPr>
          <a:xfrm>
            <a:off x="2786880" y="304800"/>
            <a:ext cx="7119120" cy="1243289"/>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br>
              <a:rPr lang="en-US" dirty="0"/>
            </a:br>
            <a:endParaRPr dirty="0"/>
          </a:p>
        </p:txBody>
      </p:sp>
      <p:sp>
        <p:nvSpPr>
          <p:cNvPr id="5" name="object 5"/>
          <p:cNvSpPr/>
          <p:nvPr/>
        </p:nvSpPr>
        <p:spPr>
          <a:xfrm>
            <a:off x="914393" y="1546859"/>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6" name="object 6"/>
          <p:cNvSpPr txBox="1"/>
          <p:nvPr/>
        </p:nvSpPr>
        <p:spPr>
          <a:xfrm>
            <a:off x="4688838" y="1622551"/>
            <a:ext cx="44011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Fig. </a:t>
            </a:r>
            <a:r>
              <a:rPr sz="2400" dirty="0">
                <a:latin typeface="Times New Roman"/>
                <a:cs typeface="Times New Roman"/>
              </a:rPr>
              <a:t>2: </a:t>
            </a:r>
            <a:r>
              <a:rPr sz="2400" spc="-5" dirty="0">
                <a:latin typeface="Times New Roman"/>
                <a:cs typeface="Times New Roman"/>
              </a:rPr>
              <a:t>Function for sorting </a:t>
            </a:r>
            <a:r>
              <a:rPr sz="2400" dirty="0">
                <a:latin typeface="Times New Roman"/>
                <a:cs typeface="Times New Roman"/>
              </a:rPr>
              <a:t>an</a:t>
            </a:r>
            <a:r>
              <a:rPr sz="2400" spc="-15" dirty="0">
                <a:latin typeface="Times New Roman"/>
                <a:cs typeface="Times New Roman"/>
              </a:rPr>
              <a:t> </a:t>
            </a:r>
            <a:r>
              <a:rPr sz="2400" spc="-5" dirty="0">
                <a:latin typeface="Times New Roman"/>
                <a:cs typeface="Times New Roman"/>
              </a:rPr>
              <a:t>array</a:t>
            </a:r>
            <a:endParaRPr sz="2400" dirty="0">
              <a:latin typeface="Times New Roman"/>
              <a:cs typeface="Times New Roman"/>
            </a:endParaRPr>
          </a:p>
        </p:txBody>
      </p:sp>
      <p:sp>
        <p:nvSpPr>
          <p:cNvPr id="7" name="object 7"/>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18</a:t>
            </a:fld>
            <a:endParaRPr sz="1400" dirty="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F1B12E-101D-4CA4-A70F-8DE8D74A9885}"/>
              </a:ext>
            </a:extLst>
          </p:cNvPr>
          <p:cNvSpPr txBox="1"/>
          <p:nvPr/>
        </p:nvSpPr>
        <p:spPr>
          <a:xfrm>
            <a:off x="6278627"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180</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INTERMEDIATE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167640" y="2139987"/>
            <a:ext cx="9483637" cy="498598"/>
          </a:xfrm>
          <a:prstGeom prst="rect">
            <a:avLst/>
          </a:prstGeom>
          <a:noFill/>
        </p:spPr>
        <p:txBody>
          <a:bodyPr wrap="square">
            <a:spAutoFit/>
          </a:bodyPr>
          <a:lstStyle/>
          <a:p>
            <a:pPr algn="ctr" defTabSz="1005840" eaLnBrk="0" fontAlgn="base" hangingPunct="0">
              <a:spcBef>
                <a:spcPct val="0"/>
              </a:spcBef>
              <a:spcAft>
                <a:spcPct val="0"/>
              </a:spcAft>
              <a:defRPr/>
            </a:pPr>
            <a:r>
              <a:rPr lang="en-US" sz="2640" b="1" dirty="0">
                <a:solidFill>
                  <a:srgbClr val="40424E"/>
                </a:solidFill>
                <a:latin typeface="Book Antiqua" panose="02040602050305030304" pitchFamily="18" charset="0"/>
              </a:rPr>
              <a:t>Classification of Cost Drivers and their attributes</a:t>
            </a:r>
            <a:endParaRPr lang="en-IN" sz="2640" b="1" dirty="0">
              <a:solidFill>
                <a:srgbClr val="000000"/>
              </a:solidFill>
              <a:latin typeface="Book Antiqua" panose="02040602050305030304" pitchFamily="18" charset="0"/>
            </a:endParaRPr>
          </a:p>
        </p:txBody>
      </p:sp>
      <p:sp>
        <p:nvSpPr>
          <p:cNvPr id="8" name="TextBox 7">
            <a:extLst>
              <a:ext uri="{FF2B5EF4-FFF2-40B4-BE49-F238E27FC236}">
                <a16:creationId xmlns:a16="http://schemas.microsoft.com/office/drawing/2014/main" id="{698D6713-9072-4B0D-8BA8-16BB0F8FA0F7}"/>
              </a:ext>
            </a:extLst>
          </p:cNvPr>
          <p:cNvSpPr txBox="1"/>
          <p:nvPr/>
        </p:nvSpPr>
        <p:spPr>
          <a:xfrm>
            <a:off x="292122" y="2964180"/>
            <a:ext cx="3939540" cy="1677319"/>
          </a:xfrm>
          <a:prstGeom prst="rect">
            <a:avLst/>
          </a:prstGeom>
          <a:noFill/>
        </p:spPr>
        <p:txBody>
          <a:bodyPr wrap="square">
            <a:spAutoFit/>
          </a:bodyPr>
          <a:lstStyle/>
          <a:p>
            <a:pPr algn="l" fontAlgn="base">
              <a:lnSpc>
                <a:spcPct val="150000"/>
              </a:lnSpc>
            </a:pPr>
            <a:r>
              <a:rPr lang="en-US" sz="1760" b="1" dirty="0">
                <a:solidFill>
                  <a:srgbClr val="FF0000"/>
                </a:solidFill>
                <a:latin typeface="Book Antiqua" panose="02040602050305030304" pitchFamily="18" charset="0"/>
              </a:rPr>
              <a:t>Product attributes –</a:t>
            </a:r>
            <a:endParaRPr lang="en-US" sz="1760" dirty="0">
              <a:solidFill>
                <a:srgbClr val="FF0000"/>
              </a:solidFill>
              <a:latin typeface="Book Antiqua" panose="02040602050305030304" pitchFamily="18" charset="0"/>
            </a:endParaRP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Required software reliability extent</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Size of the application database</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The complexity of the product</a:t>
            </a:r>
          </a:p>
        </p:txBody>
      </p:sp>
      <p:sp>
        <p:nvSpPr>
          <p:cNvPr id="11" name="TextBox 10">
            <a:extLst>
              <a:ext uri="{FF2B5EF4-FFF2-40B4-BE49-F238E27FC236}">
                <a16:creationId xmlns:a16="http://schemas.microsoft.com/office/drawing/2014/main" id="{F8DA2B01-97B1-4872-89F4-2A534B59F7B2}"/>
              </a:ext>
            </a:extLst>
          </p:cNvPr>
          <p:cNvSpPr txBox="1"/>
          <p:nvPr/>
        </p:nvSpPr>
        <p:spPr>
          <a:xfrm>
            <a:off x="4574178" y="3000129"/>
            <a:ext cx="5216049" cy="2083584"/>
          </a:xfrm>
          <a:prstGeom prst="rect">
            <a:avLst/>
          </a:prstGeom>
          <a:noFill/>
        </p:spPr>
        <p:txBody>
          <a:bodyPr wrap="square">
            <a:spAutoFit/>
          </a:bodyPr>
          <a:lstStyle/>
          <a:p>
            <a:pPr algn="l" fontAlgn="base">
              <a:lnSpc>
                <a:spcPct val="150000"/>
              </a:lnSpc>
            </a:pPr>
            <a:r>
              <a:rPr lang="en-US" sz="1760" b="1" dirty="0">
                <a:solidFill>
                  <a:srgbClr val="00B050"/>
                </a:solidFill>
                <a:latin typeface="Book Antiqua" panose="02040602050305030304" pitchFamily="18" charset="0"/>
              </a:rPr>
              <a:t>Hardware attributes –</a:t>
            </a:r>
            <a:endParaRPr lang="en-US" sz="1760" dirty="0">
              <a:solidFill>
                <a:srgbClr val="00B050"/>
              </a:solidFill>
              <a:latin typeface="Book Antiqua" panose="02040602050305030304" pitchFamily="18" charset="0"/>
            </a:endParaRP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Run-time performance constraints</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Memory constraints</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The volatility of the virtual machine environment</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Required turnabout time</a:t>
            </a:r>
          </a:p>
        </p:txBody>
      </p:sp>
      <p:sp>
        <p:nvSpPr>
          <p:cNvPr id="12" name="TextBox 11">
            <a:extLst>
              <a:ext uri="{FF2B5EF4-FFF2-40B4-BE49-F238E27FC236}">
                <a16:creationId xmlns:a16="http://schemas.microsoft.com/office/drawing/2014/main" id="{44825905-0B1B-40BA-816E-61EF4DADBD7E}"/>
              </a:ext>
            </a:extLst>
          </p:cNvPr>
          <p:cNvSpPr txBox="1"/>
          <p:nvPr/>
        </p:nvSpPr>
        <p:spPr>
          <a:xfrm>
            <a:off x="311332" y="4808220"/>
            <a:ext cx="3939540" cy="2489849"/>
          </a:xfrm>
          <a:prstGeom prst="rect">
            <a:avLst/>
          </a:prstGeom>
          <a:noFill/>
        </p:spPr>
        <p:txBody>
          <a:bodyPr wrap="square">
            <a:spAutoFit/>
          </a:bodyPr>
          <a:lstStyle/>
          <a:p>
            <a:pPr algn="l" fontAlgn="base">
              <a:lnSpc>
                <a:spcPct val="150000"/>
              </a:lnSpc>
            </a:pPr>
            <a:r>
              <a:rPr lang="en-US" sz="1760" b="1" dirty="0">
                <a:solidFill>
                  <a:srgbClr val="7030A0"/>
                </a:solidFill>
                <a:latin typeface="Book Antiqua" panose="02040602050305030304" pitchFamily="18" charset="0"/>
              </a:rPr>
              <a:t>Personnel attributes –</a:t>
            </a:r>
            <a:endParaRPr lang="en-US" sz="1760" dirty="0">
              <a:solidFill>
                <a:srgbClr val="7030A0"/>
              </a:solidFill>
              <a:latin typeface="Book Antiqua" panose="02040602050305030304" pitchFamily="18" charset="0"/>
            </a:endParaRP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Analyst capability</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Software engineering capability</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Applications experience</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Virtual machine experience</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Programming language experience</a:t>
            </a:r>
          </a:p>
        </p:txBody>
      </p:sp>
      <p:sp>
        <p:nvSpPr>
          <p:cNvPr id="14" name="TextBox 13">
            <a:extLst>
              <a:ext uri="{FF2B5EF4-FFF2-40B4-BE49-F238E27FC236}">
                <a16:creationId xmlns:a16="http://schemas.microsoft.com/office/drawing/2014/main" id="{CC936892-7C45-4BA2-814A-52C6926D0958}"/>
              </a:ext>
            </a:extLst>
          </p:cNvPr>
          <p:cNvSpPr txBox="1"/>
          <p:nvPr/>
        </p:nvSpPr>
        <p:spPr>
          <a:xfrm>
            <a:off x="4574177" y="5327084"/>
            <a:ext cx="5029200" cy="1677319"/>
          </a:xfrm>
          <a:prstGeom prst="rect">
            <a:avLst/>
          </a:prstGeom>
          <a:noFill/>
        </p:spPr>
        <p:txBody>
          <a:bodyPr wrap="square">
            <a:spAutoFit/>
          </a:bodyPr>
          <a:lstStyle/>
          <a:p>
            <a:pPr algn="l" fontAlgn="base">
              <a:lnSpc>
                <a:spcPct val="150000"/>
              </a:lnSpc>
            </a:pPr>
            <a:r>
              <a:rPr lang="en-US" sz="1760" b="1" dirty="0">
                <a:solidFill>
                  <a:srgbClr val="00B0F0"/>
                </a:solidFill>
                <a:latin typeface="Book Antiqua" panose="02040602050305030304" pitchFamily="18" charset="0"/>
              </a:rPr>
              <a:t>Project attributes –</a:t>
            </a:r>
            <a:endParaRPr lang="en-US" sz="1760" dirty="0">
              <a:solidFill>
                <a:srgbClr val="00B0F0"/>
              </a:solidFill>
              <a:latin typeface="Book Antiqua" panose="02040602050305030304" pitchFamily="18" charset="0"/>
            </a:endParaRP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Use of software tools</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Application of software engineering methods</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Required development schedule</a:t>
            </a:r>
          </a:p>
        </p:txBody>
      </p:sp>
    </p:spTree>
    <p:custDataLst>
      <p:tags r:id="rId1"/>
    </p:custDataLst>
    <p:extLst>
      <p:ext uri="{BB962C8B-B14F-4D97-AF65-F5344CB8AC3E}">
        <p14:creationId xmlns:p14="http://schemas.microsoft.com/office/powerpoint/2010/main" val="1202098604"/>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181</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INTERMEDIATE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383177" y="2128014"/>
            <a:ext cx="4610100" cy="3139321"/>
          </a:xfrm>
          <a:prstGeom prst="rect">
            <a:avLst/>
          </a:prstGeom>
          <a:noFill/>
        </p:spPr>
        <p:txBody>
          <a:bodyPr wrap="square">
            <a:spAutoFit/>
          </a:bodyPr>
          <a:lstStyle/>
          <a:p>
            <a:pPr algn="just" defTabSz="1005840" eaLnBrk="0" fontAlgn="base" hangingPunct="0">
              <a:spcBef>
                <a:spcPct val="0"/>
              </a:spcBef>
              <a:spcAft>
                <a:spcPct val="0"/>
              </a:spcAft>
              <a:defRPr/>
            </a:pPr>
            <a:r>
              <a:rPr lang="en-US" sz="1980" dirty="0">
                <a:solidFill>
                  <a:srgbClr val="40424E"/>
                </a:solidFill>
                <a:latin typeface="Book Antiqua" panose="02040602050305030304" pitchFamily="18" charset="0"/>
              </a:rPr>
              <a:t>The project manager is to rate these 15 different parameters for a particular project on a scale of one to three. Then, depending on these ratings, appropriate cost driver values are taken from the above table. These 15 values are then multiplied to calculate the EAF (Effort Adjustment Factor). The Intermediate COCOMO formula now takes the form:</a:t>
            </a:r>
            <a:endParaRPr lang="en-IN" sz="1980" dirty="0">
              <a:solidFill>
                <a:srgbClr val="000000"/>
              </a:solidFill>
              <a:latin typeface="Book Antiqua" panose="02040602050305030304" pitchFamily="18" charset="0"/>
            </a:endParaRPr>
          </a:p>
        </p:txBody>
      </p:sp>
      <p:pic>
        <p:nvPicPr>
          <p:cNvPr id="4" name="Picture 3">
            <a:extLst>
              <a:ext uri="{FF2B5EF4-FFF2-40B4-BE49-F238E27FC236}">
                <a16:creationId xmlns:a16="http://schemas.microsoft.com/office/drawing/2014/main" id="{AEEFE430-6BE0-4391-A949-380548FC3584}"/>
              </a:ext>
            </a:extLst>
          </p:cNvPr>
          <p:cNvPicPr>
            <a:picLocks noChangeAspect="1"/>
          </p:cNvPicPr>
          <p:nvPr/>
        </p:nvPicPr>
        <p:blipFill rotWithShape="1">
          <a:blip r:embed="rId3"/>
          <a:srcRect l="10000" t="47037" r="65000" b="45556"/>
          <a:stretch/>
        </p:blipFill>
        <p:spPr>
          <a:xfrm>
            <a:off x="311332" y="5562600"/>
            <a:ext cx="4526280" cy="754380"/>
          </a:xfrm>
          <a:prstGeom prst="rect">
            <a:avLst/>
          </a:prstGeom>
        </p:spPr>
      </p:pic>
      <p:sp>
        <p:nvSpPr>
          <p:cNvPr id="12" name="TextBox 11">
            <a:extLst>
              <a:ext uri="{FF2B5EF4-FFF2-40B4-BE49-F238E27FC236}">
                <a16:creationId xmlns:a16="http://schemas.microsoft.com/office/drawing/2014/main" id="{6839B910-78A5-4EEB-96BA-EF2AE303DC0C}"/>
              </a:ext>
            </a:extLst>
          </p:cNvPr>
          <p:cNvSpPr txBox="1"/>
          <p:nvPr/>
        </p:nvSpPr>
        <p:spPr>
          <a:xfrm>
            <a:off x="5465014" y="2667964"/>
            <a:ext cx="4210209" cy="701731"/>
          </a:xfrm>
          <a:prstGeom prst="rect">
            <a:avLst/>
          </a:prstGeom>
          <a:noFill/>
        </p:spPr>
        <p:txBody>
          <a:bodyPr wrap="square">
            <a:spAutoFit/>
          </a:bodyPr>
          <a:lstStyle/>
          <a:p>
            <a:pPr algn="just"/>
            <a:r>
              <a:rPr lang="en-US" sz="1980" dirty="0">
                <a:solidFill>
                  <a:srgbClr val="40424E"/>
                </a:solidFill>
                <a:latin typeface="Book Antiqua" panose="02040602050305030304" pitchFamily="18" charset="0"/>
              </a:rPr>
              <a:t>The values of a and b in case of the intermediate model are as follows:</a:t>
            </a:r>
            <a:endParaRPr lang="en-IN" sz="1980" dirty="0">
              <a:solidFill>
                <a:srgbClr val="40424E"/>
              </a:solidFill>
              <a:latin typeface="Book Antiqua" panose="02040602050305030304" pitchFamily="18" charset="0"/>
            </a:endParaRPr>
          </a:p>
        </p:txBody>
      </p:sp>
      <p:graphicFrame>
        <p:nvGraphicFramePr>
          <p:cNvPr id="6" name="Table 5">
            <a:extLst>
              <a:ext uri="{FF2B5EF4-FFF2-40B4-BE49-F238E27FC236}">
                <a16:creationId xmlns:a16="http://schemas.microsoft.com/office/drawing/2014/main" id="{C2D2379A-1CD5-4144-A75B-EEC08442711C}"/>
              </a:ext>
            </a:extLst>
          </p:cNvPr>
          <p:cNvGraphicFramePr>
            <a:graphicFrameLocks noGrp="1"/>
          </p:cNvGraphicFramePr>
          <p:nvPr/>
        </p:nvGraphicFramePr>
        <p:xfrm>
          <a:off x="5364480" y="3556508"/>
          <a:ext cx="4310745" cy="2344420"/>
        </p:xfrm>
        <a:graphic>
          <a:graphicData uri="http://schemas.openxmlformats.org/drawingml/2006/table">
            <a:tbl>
              <a:tblPr/>
              <a:tblGrid>
                <a:gridCol w="1436915">
                  <a:extLst>
                    <a:ext uri="{9D8B030D-6E8A-4147-A177-3AD203B41FA5}">
                      <a16:colId xmlns:a16="http://schemas.microsoft.com/office/drawing/2014/main" val="2655184378"/>
                    </a:ext>
                  </a:extLst>
                </a:gridCol>
                <a:gridCol w="1436915">
                  <a:extLst>
                    <a:ext uri="{9D8B030D-6E8A-4147-A177-3AD203B41FA5}">
                      <a16:colId xmlns:a16="http://schemas.microsoft.com/office/drawing/2014/main" val="1222335553"/>
                    </a:ext>
                  </a:extLst>
                </a:gridCol>
                <a:gridCol w="1436915">
                  <a:extLst>
                    <a:ext uri="{9D8B030D-6E8A-4147-A177-3AD203B41FA5}">
                      <a16:colId xmlns:a16="http://schemas.microsoft.com/office/drawing/2014/main" val="798849564"/>
                    </a:ext>
                  </a:extLst>
                </a:gridCol>
              </a:tblGrid>
              <a:tr h="648208">
                <a:tc>
                  <a:txBody>
                    <a:bodyPr/>
                    <a:lstStyle/>
                    <a:p>
                      <a:pPr algn="ctr" fontAlgn="base"/>
                      <a:r>
                        <a:rPr lang="en-IN" sz="1800" b="0" dirty="0">
                          <a:effectLst/>
                          <a:latin typeface="Book Antiqua" panose="02040602050305030304" pitchFamily="18" charset="0"/>
                        </a:rPr>
                        <a:t>Software Projects</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dirty="0">
                          <a:effectLst/>
                          <a:latin typeface="Book Antiqua" panose="02040602050305030304" pitchFamily="18" charset="0"/>
                        </a:rPr>
                        <a:t>a</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a:effectLst/>
                          <a:latin typeface="Book Antiqua" panose="02040602050305030304" pitchFamily="18" charset="0"/>
                        </a:rPr>
                        <a:t>b</a:t>
                      </a:r>
                    </a:p>
                  </a:txBody>
                  <a:tcPr marL="55880" marR="55880" marT="55880" marB="55880" anchor="ctr">
                    <a:lnL>
                      <a:noFill/>
                    </a:lnL>
                    <a:lnR>
                      <a:noFill/>
                    </a:lnR>
                    <a:lnT>
                      <a:noFill/>
                    </a:lnT>
                    <a:lnB>
                      <a:noFill/>
                    </a:lnB>
                    <a:solidFill>
                      <a:srgbClr val="4CB96B"/>
                    </a:solidFill>
                  </a:tcPr>
                </a:tc>
                <a:extLst>
                  <a:ext uri="{0D108BD9-81ED-4DB2-BD59-A6C34878D82A}">
                    <a16:rowId xmlns:a16="http://schemas.microsoft.com/office/drawing/2014/main" val="2127047448"/>
                  </a:ext>
                </a:extLst>
              </a:tr>
              <a:tr h="463804">
                <a:tc>
                  <a:txBody>
                    <a:bodyPr/>
                    <a:lstStyle/>
                    <a:p>
                      <a:pPr algn="ctr" fontAlgn="base"/>
                      <a:r>
                        <a:rPr lang="en-IN" sz="1800" b="0">
                          <a:effectLst/>
                          <a:latin typeface="Book Antiqua" panose="02040602050305030304" pitchFamily="18" charset="0"/>
                        </a:rPr>
                        <a:t>Organic</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3.2</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1.05</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641947669"/>
                  </a:ext>
                </a:extLst>
              </a:tr>
              <a:tr h="732028">
                <a:tc>
                  <a:txBody>
                    <a:bodyPr/>
                    <a:lstStyle/>
                    <a:p>
                      <a:pPr algn="ctr" fontAlgn="base"/>
                      <a:r>
                        <a:rPr lang="en-IN" sz="1800" b="0">
                          <a:effectLst/>
                          <a:latin typeface="Book Antiqua" panose="02040602050305030304" pitchFamily="18" charset="0"/>
                        </a:rPr>
                        <a:t>Semi Detached</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3.0</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1.12</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2680638698"/>
                  </a:ext>
                </a:extLst>
              </a:tr>
              <a:tr h="463804">
                <a:tc>
                  <a:txBody>
                    <a:bodyPr/>
                    <a:lstStyle/>
                    <a:p>
                      <a:pPr algn="ctr" fontAlgn="base"/>
                      <a:r>
                        <a:rPr lang="en-IN" sz="1800" b="0" dirty="0">
                          <a:effectLst/>
                          <a:latin typeface="Book Antiqua" panose="02040602050305030304" pitchFamily="18" charset="0"/>
                        </a:rPr>
                        <a:t>Embedded</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2.8</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1.20</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2111959658"/>
                  </a:ext>
                </a:extLst>
              </a:tr>
            </a:tbl>
          </a:graphicData>
        </a:graphic>
      </p:graphicFrame>
    </p:spTree>
    <p:custDataLst>
      <p:tags r:id="rId1"/>
    </p:custDataLst>
    <p:extLst>
      <p:ext uri="{BB962C8B-B14F-4D97-AF65-F5344CB8AC3E}">
        <p14:creationId xmlns:p14="http://schemas.microsoft.com/office/powerpoint/2010/main" val="4288517695"/>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499" y="1371593"/>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3" name="object 3"/>
          <p:cNvSpPr txBox="1">
            <a:spLocks noGrp="1"/>
          </p:cNvSpPr>
          <p:nvPr>
            <p:ph type="title"/>
          </p:nvPr>
        </p:nvSpPr>
        <p:spPr>
          <a:xfrm>
            <a:off x="2704912" y="0"/>
            <a:ext cx="6972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55</a:t>
            </a:r>
            <a:endParaRPr sz="1359">
              <a:latin typeface="Arial MT"/>
              <a:cs typeface="Arial MT"/>
            </a:endParaRPr>
          </a:p>
        </p:txBody>
      </p:sp>
      <p:sp>
        <p:nvSpPr>
          <p:cNvPr id="7" name="object 7"/>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graphicFrame>
        <p:nvGraphicFramePr>
          <p:cNvPr id="4" name="object 4"/>
          <p:cNvGraphicFramePr>
            <a:graphicFrameLocks noGrp="1"/>
          </p:cNvGraphicFramePr>
          <p:nvPr/>
        </p:nvGraphicFramePr>
        <p:xfrm>
          <a:off x="710924" y="2097321"/>
          <a:ext cx="8590931" cy="5172914"/>
        </p:xfrm>
        <a:graphic>
          <a:graphicData uri="http://schemas.openxmlformats.org/drawingml/2006/table">
            <a:tbl>
              <a:tblPr firstRow="1" bandRow="1">
                <a:tableStyleId>{2D5ABB26-0587-4C30-8999-92F81FD0307C}</a:tableStyleId>
              </a:tblPr>
              <a:tblGrid>
                <a:gridCol w="2381474">
                  <a:extLst>
                    <a:ext uri="{9D8B030D-6E8A-4147-A177-3AD203B41FA5}">
                      <a16:colId xmlns:a16="http://schemas.microsoft.com/office/drawing/2014/main" val="20000"/>
                    </a:ext>
                  </a:extLst>
                </a:gridCol>
                <a:gridCol w="1035423">
                  <a:extLst>
                    <a:ext uri="{9D8B030D-6E8A-4147-A177-3AD203B41FA5}">
                      <a16:colId xmlns:a16="http://schemas.microsoft.com/office/drawing/2014/main" val="20001"/>
                    </a:ext>
                  </a:extLst>
                </a:gridCol>
                <a:gridCol w="1035423">
                  <a:extLst>
                    <a:ext uri="{9D8B030D-6E8A-4147-A177-3AD203B41FA5}">
                      <a16:colId xmlns:a16="http://schemas.microsoft.com/office/drawing/2014/main" val="20002"/>
                    </a:ext>
                  </a:extLst>
                </a:gridCol>
                <a:gridCol w="1035423">
                  <a:extLst>
                    <a:ext uri="{9D8B030D-6E8A-4147-A177-3AD203B41FA5}">
                      <a16:colId xmlns:a16="http://schemas.microsoft.com/office/drawing/2014/main" val="20003"/>
                    </a:ext>
                  </a:extLst>
                </a:gridCol>
                <a:gridCol w="1035423">
                  <a:extLst>
                    <a:ext uri="{9D8B030D-6E8A-4147-A177-3AD203B41FA5}">
                      <a16:colId xmlns:a16="http://schemas.microsoft.com/office/drawing/2014/main" val="20004"/>
                    </a:ext>
                  </a:extLst>
                </a:gridCol>
                <a:gridCol w="1035423">
                  <a:extLst>
                    <a:ext uri="{9D8B030D-6E8A-4147-A177-3AD203B41FA5}">
                      <a16:colId xmlns:a16="http://schemas.microsoft.com/office/drawing/2014/main" val="20005"/>
                    </a:ext>
                  </a:extLst>
                </a:gridCol>
                <a:gridCol w="1032342">
                  <a:extLst>
                    <a:ext uri="{9D8B030D-6E8A-4147-A177-3AD203B41FA5}">
                      <a16:colId xmlns:a16="http://schemas.microsoft.com/office/drawing/2014/main" val="20006"/>
                    </a:ext>
                  </a:extLst>
                </a:gridCol>
              </a:tblGrid>
              <a:tr h="378668">
                <a:tc rowSpan="2">
                  <a:txBody>
                    <a:bodyPr/>
                    <a:lstStyle/>
                    <a:p>
                      <a:pPr marL="622935">
                        <a:lnSpc>
                          <a:spcPct val="100000"/>
                        </a:lnSpc>
                        <a:spcBef>
                          <a:spcPts val="330"/>
                        </a:spcBef>
                      </a:pPr>
                      <a:r>
                        <a:rPr sz="1500" b="1" spc="-5" dirty="0">
                          <a:latin typeface="Arial"/>
                          <a:cs typeface="Arial"/>
                        </a:rPr>
                        <a:t>Cost</a:t>
                      </a:r>
                      <a:r>
                        <a:rPr sz="1500" b="1" spc="-40" dirty="0">
                          <a:latin typeface="Arial"/>
                          <a:cs typeface="Arial"/>
                        </a:rPr>
                        <a:t> </a:t>
                      </a:r>
                      <a:r>
                        <a:rPr sz="1500" b="1" spc="-5" dirty="0">
                          <a:latin typeface="Arial"/>
                          <a:cs typeface="Arial"/>
                        </a:rPr>
                        <a:t>Drivers</a:t>
                      </a:r>
                      <a:endParaRPr sz="1500">
                        <a:latin typeface="Arial"/>
                        <a:cs typeface="Arial"/>
                      </a:endParaRPr>
                    </a:p>
                  </a:txBody>
                  <a:tcPr marL="0" marR="0" marT="40677"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00"/>
                    </a:solidFill>
                  </a:tcPr>
                </a:tc>
                <a:tc gridSpan="6">
                  <a:txBody>
                    <a:bodyPr/>
                    <a:lstStyle/>
                    <a:p>
                      <a:pPr algn="ctr">
                        <a:lnSpc>
                          <a:spcPct val="100000"/>
                        </a:lnSpc>
                        <a:spcBef>
                          <a:spcPts val="330"/>
                        </a:spcBef>
                      </a:pPr>
                      <a:r>
                        <a:rPr sz="1500" b="1" spc="-10" dirty="0">
                          <a:latin typeface="Arial"/>
                          <a:cs typeface="Arial"/>
                        </a:rPr>
                        <a:t>RATINGS</a:t>
                      </a:r>
                      <a:endParaRPr sz="1500">
                        <a:latin typeface="Arial"/>
                        <a:cs typeface="Arial"/>
                      </a:endParaRPr>
                    </a:p>
                  </a:txBody>
                  <a:tcPr marL="0" marR="0" marT="40677"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CCCC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979461">
                <a:tc vMerge="1">
                  <a:txBody>
                    <a:bodyPr/>
                    <a:lstStyle/>
                    <a:p>
                      <a:endParaRPr/>
                    </a:p>
                  </a:txBody>
                  <a:tcPr marL="0" marR="0" marT="4191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00"/>
                    </a:solidFill>
                  </a:tcPr>
                </a:tc>
                <a:tc>
                  <a:txBody>
                    <a:bodyPr/>
                    <a:lstStyle/>
                    <a:p>
                      <a:pPr marR="635" algn="ctr">
                        <a:lnSpc>
                          <a:spcPct val="100000"/>
                        </a:lnSpc>
                        <a:spcBef>
                          <a:spcPts val="330"/>
                        </a:spcBef>
                      </a:pPr>
                      <a:r>
                        <a:rPr sz="1500" b="1" dirty="0">
                          <a:latin typeface="Arial"/>
                          <a:cs typeface="Arial"/>
                        </a:rPr>
                        <a:t>Very</a:t>
                      </a:r>
                      <a:r>
                        <a:rPr sz="1500" b="1" spc="-60" dirty="0">
                          <a:latin typeface="Arial"/>
                          <a:cs typeface="Arial"/>
                        </a:rPr>
                        <a:t> </a:t>
                      </a:r>
                      <a:r>
                        <a:rPr sz="1500" b="1" spc="-10" dirty="0">
                          <a:latin typeface="Arial"/>
                          <a:cs typeface="Arial"/>
                        </a:rPr>
                        <a:t>low</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algn="ctr">
                        <a:lnSpc>
                          <a:spcPct val="100000"/>
                        </a:lnSpc>
                        <a:spcBef>
                          <a:spcPts val="330"/>
                        </a:spcBef>
                      </a:pPr>
                      <a:r>
                        <a:rPr sz="1500" b="1" spc="-15" dirty="0">
                          <a:latin typeface="Arial"/>
                          <a:cs typeface="Arial"/>
                        </a:rPr>
                        <a:t>Low</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algn="ctr">
                        <a:lnSpc>
                          <a:spcPct val="100000"/>
                        </a:lnSpc>
                        <a:spcBef>
                          <a:spcPts val="330"/>
                        </a:spcBef>
                      </a:pPr>
                      <a:r>
                        <a:rPr sz="1500" b="1" spc="-5" dirty="0">
                          <a:latin typeface="Arial"/>
                          <a:cs typeface="Arial"/>
                        </a:rPr>
                        <a:t>Nominal</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07340">
                        <a:lnSpc>
                          <a:spcPct val="100000"/>
                        </a:lnSpc>
                        <a:spcBef>
                          <a:spcPts val="330"/>
                        </a:spcBef>
                      </a:pPr>
                      <a:r>
                        <a:rPr sz="1500" b="1" spc="-5" dirty="0">
                          <a:latin typeface="Arial"/>
                          <a:cs typeface="Arial"/>
                        </a:rPr>
                        <a:t>High</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18135" marR="304800" indent="-6350">
                        <a:lnSpc>
                          <a:spcPct val="100000"/>
                        </a:lnSpc>
                        <a:spcBef>
                          <a:spcPts val="330"/>
                        </a:spcBef>
                      </a:pPr>
                      <a:r>
                        <a:rPr sz="1500" b="1" dirty="0">
                          <a:latin typeface="Arial"/>
                          <a:cs typeface="Arial"/>
                        </a:rPr>
                        <a:t>Ve</a:t>
                      </a:r>
                      <a:r>
                        <a:rPr sz="1500" b="1" spc="15" dirty="0">
                          <a:latin typeface="Arial"/>
                          <a:cs typeface="Arial"/>
                        </a:rPr>
                        <a:t>r</a:t>
                      </a:r>
                      <a:r>
                        <a:rPr sz="1500" b="1" dirty="0">
                          <a:latin typeface="Arial"/>
                          <a:cs typeface="Arial"/>
                        </a:rPr>
                        <a:t>y  </a:t>
                      </a:r>
                      <a:r>
                        <a:rPr sz="1500" b="1" spc="-5" dirty="0">
                          <a:latin typeface="Arial"/>
                          <a:cs typeface="Arial"/>
                        </a:rPr>
                        <a:t>h</a:t>
                      </a:r>
                      <a:r>
                        <a:rPr sz="1500" b="1" dirty="0">
                          <a:latin typeface="Arial"/>
                          <a:cs typeface="Arial"/>
                        </a:rPr>
                        <a:t>i</a:t>
                      </a:r>
                      <a:r>
                        <a:rPr sz="1500" b="1" spc="-5" dirty="0">
                          <a:latin typeface="Arial"/>
                          <a:cs typeface="Arial"/>
                        </a:rPr>
                        <a:t>g</a:t>
                      </a:r>
                      <a:r>
                        <a:rPr sz="1500" b="1" dirty="0">
                          <a:latin typeface="Arial"/>
                          <a:cs typeface="Arial"/>
                        </a:rPr>
                        <a:t>h</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16865" marR="271145" indent="-40005">
                        <a:lnSpc>
                          <a:spcPct val="100000"/>
                        </a:lnSpc>
                        <a:spcBef>
                          <a:spcPts val="330"/>
                        </a:spcBef>
                      </a:pPr>
                      <a:r>
                        <a:rPr sz="1500" b="1" dirty="0">
                          <a:latin typeface="Arial"/>
                          <a:cs typeface="Arial"/>
                        </a:rPr>
                        <a:t>Ex</a:t>
                      </a:r>
                      <a:r>
                        <a:rPr sz="1500" b="1" spc="-5" dirty="0">
                          <a:latin typeface="Arial"/>
                          <a:cs typeface="Arial"/>
                        </a:rPr>
                        <a:t>t</a:t>
                      </a:r>
                      <a:r>
                        <a:rPr sz="1500" b="1" dirty="0">
                          <a:latin typeface="Arial"/>
                          <a:cs typeface="Arial"/>
                        </a:rPr>
                        <a:t>ra  </a:t>
                      </a:r>
                      <a:r>
                        <a:rPr sz="1500" b="1" spc="-5" dirty="0">
                          <a:latin typeface="Arial"/>
                          <a:cs typeface="Arial"/>
                        </a:rPr>
                        <a:t>high</a:t>
                      </a:r>
                      <a:endParaRPr sz="1500">
                        <a:latin typeface="Arial"/>
                        <a:cs typeface="Arial"/>
                      </a:endParaRPr>
                    </a:p>
                  </a:txBody>
                  <a:tcPr marL="0" marR="0" marT="40677"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CFF32"/>
                    </a:solidFill>
                  </a:tcPr>
                </a:tc>
                <a:extLst>
                  <a:ext uri="{0D108BD9-81ED-4DB2-BD59-A6C34878D82A}">
                    <a16:rowId xmlns:a16="http://schemas.microsoft.com/office/drawing/2014/main" val="10001"/>
                  </a:ext>
                </a:extLst>
              </a:tr>
              <a:tr h="415647">
                <a:tc>
                  <a:txBody>
                    <a:bodyPr/>
                    <a:lstStyle/>
                    <a:p>
                      <a:pPr marL="90805">
                        <a:lnSpc>
                          <a:spcPct val="100000"/>
                        </a:lnSpc>
                        <a:spcBef>
                          <a:spcPts val="320"/>
                        </a:spcBef>
                      </a:pPr>
                      <a:r>
                        <a:rPr sz="1500" b="1" spc="-5" dirty="0">
                          <a:latin typeface="Arial"/>
                          <a:cs typeface="Arial"/>
                        </a:rPr>
                        <a:t>Product Attributes</a:t>
                      </a:r>
                      <a:endParaRPr sz="1500">
                        <a:latin typeface="Arial"/>
                        <a:cs typeface="Arial"/>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AEA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15647">
                <a:tc>
                  <a:txBody>
                    <a:bodyPr/>
                    <a:lstStyle/>
                    <a:p>
                      <a:pPr marL="90805">
                        <a:lnSpc>
                          <a:spcPct val="100000"/>
                        </a:lnSpc>
                        <a:spcBef>
                          <a:spcPts val="330"/>
                        </a:spcBef>
                      </a:pPr>
                      <a:r>
                        <a:rPr sz="1500" spc="-5" dirty="0">
                          <a:latin typeface="Arial MT"/>
                          <a:cs typeface="Arial MT"/>
                        </a:rPr>
                        <a:t>RELY</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75"/>
                        </a:spcBef>
                      </a:pPr>
                      <a:r>
                        <a:rPr sz="1500" spc="-5" dirty="0">
                          <a:latin typeface="Arial MT"/>
                          <a:cs typeface="Arial MT"/>
                        </a:rPr>
                        <a:t>0.75</a:t>
                      </a:r>
                      <a:endParaRPr sz="1500">
                        <a:latin typeface="Arial MT"/>
                        <a:cs typeface="Arial MT"/>
                      </a:endParaRPr>
                    </a:p>
                  </a:txBody>
                  <a:tcPr marL="0" marR="0" marT="1325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1110"/>
                        </a:spcBef>
                      </a:pPr>
                      <a:r>
                        <a:rPr sz="1500" spc="-5" dirty="0">
                          <a:latin typeface="Arial MT"/>
                          <a:cs typeface="Arial MT"/>
                        </a:rPr>
                        <a:t>0.88</a:t>
                      </a:r>
                      <a:endParaRPr sz="15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1110"/>
                        </a:spcBef>
                      </a:pPr>
                      <a:r>
                        <a:rPr sz="1500" spc="-5" dirty="0">
                          <a:latin typeface="Arial MT"/>
                          <a:cs typeface="Arial MT"/>
                        </a:rPr>
                        <a:t>1.00</a:t>
                      </a:r>
                      <a:endParaRPr sz="15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990"/>
                        </a:spcBef>
                      </a:pPr>
                      <a:r>
                        <a:rPr sz="1500" spc="-5" dirty="0">
                          <a:latin typeface="Arial MT"/>
                          <a:cs typeface="Arial MT"/>
                        </a:rPr>
                        <a:t>1.15</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110"/>
                        </a:spcBef>
                      </a:pPr>
                      <a:r>
                        <a:rPr sz="1500" spc="-5" dirty="0">
                          <a:latin typeface="Arial MT"/>
                          <a:cs typeface="Arial MT"/>
                        </a:rPr>
                        <a:t>1.40</a:t>
                      </a:r>
                      <a:endParaRPr sz="15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95"/>
                        </a:spcBef>
                      </a:pPr>
                      <a:r>
                        <a:rPr sz="1300" dirty="0">
                          <a:latin typeface="Arial MT"/>
                          <a:cs typeface="Arial MT"/>
                        </a:rPr>
                        <a:t>--</a:t>
                      </a:r>
                      <a:endParaRPr sz="1300">
                        <a:latin typeface="Arial MT"/>
                        <a:cs typeface="Arial MT"/>
                      </a:endParaRPr>
                    </a:p>
                  </a:txBody>
                  <a:tcPr marL="0" marR="0" marT="13497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17127">
                <a:tc>
                  <a:txBody>
                    <a:bodyPr/>
                    <a:lstStyle/>
                    <a:p>
                      <a:pPr marL="90805">
                        <a:lnSpc>
                          <a:spcPct val="100000"/>
                        </a:lnSpc>
                        <a:spcBef>
                          <a:spcPts val="330"/>
                        </a:spcBef>
                      </a:pPr>
                      <a:r>
                        <a:rPr sz="1500" spc="-10" dirty="0">
                          <a:latin typeface="Arial MT"/>
                          <a:cs typeface="Arial MT"/>
                        </a:rPr>
                        <a:t>DATA</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35"/>
                        </a:spcBef>
                      </a:pPr>
                      <a:r>
                        <a:rPr sz="1300" dirty="0">
                          <a:latin typeface="Arial MT"/>
                          <a:cs typeface="Arial MT"/>
                        </a:rPr>
                        <a:t>--</a:t>
                      </a:r>
                      <a:endParaRPr sz="1300">
                        <a:latin typeface="Arial MT"/>
                        <a:cs typeface="Arial MT"/>
                      </a:endParaRPr>
                    </a:p>
                  </a:txBody>
                  <a:tcPr marL="0" marR="0" marT="1275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1000"/>
                        </a:spcBef>
                      </a:pPr>
                      <a:r>
                        <a:rPr sz="1500" spc="-5" dirty="0">
                          <a:latin typeface="Arial MT"/>
                          <a:cs typeface="Arial MT"/>
                        </a:rPr>
                        <a:t>0.94</a:t>
                      </a:r>
                      <a:endParaRPr sz="1500">
                        <a:latin typeface="Arial MT"/>
                        <a:cs typeface="Arial MT"/>
                      </a:endParaRPr>
                    </a:p>
                  </a:txBody>
                  <a:tcPr marL="0" marR="0" marT="123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930"/>
                        </a:spcBef>
                      </a:pPr>
                      <a:r>
                        <a:rPr sz="1500" spc="-5" dirty="0">
                          <a:latin typeface="Arial MT"/>
                          <a:cs typeface="Arial MT"/>
                        </a:rPr>
                        <a:t>1.00</a:t>
                      </a:r>
                      <a:endParaRPr sz="1500">
                        <a:latin typeface="Arial MT"/>
                        <a:cs typeface="Arial MT"/>
                      </a:endParaRPr>
                    </a:p>
                  </a:txBody>
                  <a:tcPr marL="0" marR="0" marT="11463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1000"/>
                        </a:spcBef>
                      </a:pPr>
                      <a:r>
                        <a:rPr sz="1500" spc="-5" dirty="0">
                          <a:latin typeface="Arial MT"/>
                          <a:cs typeface="Arial MT"/>
                        </a:rPr>
                        <a:t>1.08</a:t>
                      </a:r>
                      <a:endParaRPr sz="1500">
                        <a:latin typeface="Arial MT"/>
                        <a:cs typeface="Arial MT"/>
                      </a:endParaRPr>
                    </a:p>
                  </a:txBody>
                  <a:tcPr marL="0" marR="0" marT="123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8135">
                        <a:lnSpc>
                          <a:spcPct val="100000"/>
                        </a:lnSpc>
                        <a:spcBef>
                          <a:spcPts val="880"/>
                        </a:spcBef>
                      </a:pPr>
                      <a:r>
                        <a:rPr sz="1500" spc="-5" dirty="0">
                          <a:latin typeface="Arial MT"/>
                          <a:cs typeface="Arial MT"/>
                        </a:rPr>
                        <a:t>1.16</a:t>
                      </a:r>
                      <a:endParaRPr sz="1500">
                        <a:latin typeface="Arial MT"/>
                        <a:cs typeface="Arial MT"/>
                      </a:endParaRPr>
                    </a:p>
                  </a:txBody>
                  <a:tcPr marL="0" marR="0" marT="1084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19"/>
                        </a:spcBef>
                      </a:pPr>
                      <a:r>
                        <a:rPr sz="1300" dirty="0">
                          <a:latin typeface="Arial MT"/>
                          <a:cs typeface="Arial MT"/>
                        </a:rPr>
                        <a:t>--</a:t>
                      </a:r>
                      <a:endParaRPr sz="1300">
                        <a:latin typeface="Arial MT"/>
                        <a:cs typeface="Arial MT"/>
                      </a:endParaRPr>
                    </a:p>
                  </a:txBody>
                  <a:tcPr marL="0" marR="0" marT="12572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17127">
                <a:tc>
                  <a:txBody>
                    <a:bodyPr/>
                    <a:lstStyle/>
                    <a:p>
                      <a:pPr marL="90805">
                        <a:lnSpc>
                          <a:spcPct val="100000"/>
                        </a:lnSpc>
                        <a:spcBef>
                          <a:spcPts val="330"/>
                        </a:spcBef>
                      </a:pPr>
                      <a:r>
                        <a:rPr sz="1500" spc="-5" dirty="0">
                          <a:latin typeface="Arial MT"/>
                          <a:cs typeface="Arial MT"/>
                        </a:rPr>
                        <a:t>CPLX</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90"/>
                        </a:spcBef>
                      </a:pPr>
                      <a:r>
                        <a:rPr sz="1500" spc="-5" dirty="0">
                          <a:latin typeface="Arial MT"/>
                          <a:cs typeface="Arial MT"/>
                        </a:rPr>
                        <a:t>0.70</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1015"/>
                        </a:spcBef>
                      </a:pPr>
                      <a:r>
                        <a:rPr sz="1500" spc="-5" dirty="0">
                          <a:latin typeface="Arial MT"/>
                          <a:cs typeface="Arial MT"/>
                        </a:rPr>
                        <a:t>0.85</a:t>
                      </a:r>
                      <a:endParaRPr sz="1500">
                        <a:latin typeface="Arial MT"/>
                        <a:cs typeface="Arial MT"/>
                      </a:endParaRPr>
                    </a:p>
                  </a:txBody>
                  <a:tcPr marL="0" marR="0" marT="125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894"/>
                        </a:spcBef>
                      </a:pPr>
                      <a:r>
                        <a:rPr sz="1500" spc="-5" dirty="0">
                          <a:latin typeface="Arial MT"/>
                          <a:cs typeface="Arial MT"/>
                        </a:rPr>
                        <a:t>1.00</a:t>
                      </a:r>
                      <a:endParaRPr sz="1500">
                        <a:latin typeface="Arial MT"/>
                        <a:cs typeface="Arial MT"/>
                      </a:endParaRPr>
                    </a:p>
                  </a:txBody>
                  <a:tcPr marL="0" marR="0" marT="1103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040"/>
                        </a:spcBef>
                      </a:pPr>
                      <a:r>
                        <a:rPr sz="1500" spc="-5" dirty="0">
                          <a:latin typeface="Arial MT"/>
                          <a:cs typeface="Arial MT"/>
                        </a:rPr>
                        <a:t>1.15</a:t>
                      </a:r>
                      <a:endParaRPr sz="1500">
                        <a:latin typeface="Arial MT"/>
                        <a:cs typeface="Arial MT"/>
                      </a:endParaRPr>
                    </a:p>
                  </a:txBody>
                  <a:tcPr marL="0" marR="0" marT="128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8135">
                        <a:lnSpc>
                          <a:spcPct val="100000"/>
                        </a:lnSpc>
                        <a:spcBef>
                          <a:spcPts val="894"/>
                        </a:spcBef>
                      </a:pPr>
                      <a:r>
                        <a:rPr sz="1500" spc="-5" dirty="0">
                          <a:latin typeface="Arial MT"/>
                          <a:cs typeface="Arial MT"/>
                        </a:rPr>
                        <a:t>1.30</a:t>
                      </a:r>
                      <a:endParaRPr sz="1500">
                        <a:latin typeface="Arial MT"/>
                        <a:cs typeface="Arial MT"/>
                      </a:endParaRPr>
                    </a:p>
                  </a:txBody>
                  <a:tcPr marL="0" marR="0" marT="1103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130" algn="ctr">
                        <a:lnSpc>
                          <a:spcPct val="100000"/>
                        </a:lnSpc>
                        <a:spcBef>
                          <a:spcPts val="894"/>
                        </a:spcBef>
                      </a:pPr>
                      <a:r>
                        <a:rPr sz="1500" spc="-5" dirty="0">
                          <a:latin typeface="Arial MT"/>
                          <a:cs typeface="Arial MT"/>
                        </a:rPr>
                        <a:t>1.65</a:t>
                      </a:r>
                      <a:endParaRPr sz="1500">
                        <a:latin typeface="Arial MT"/>
                        <a:cs typeface="Arial MT"/>
                      </a:endParaRPr>
                    </a:p>
                  </a:txBody>
                  <a:tcPr marL="0" marR="0" marT="110321"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15647">
                <a:tc>
                  <a:txBody>
                    <a:bodyPr/>
                    <a:lstStyle/>
                    <a:p>
                      <a:pPr marL="90805">
                        <a:lnSpc>
                          <a:spcPct val="100000"/>
                        </a:lnSpc>
                        <a:spcBef>
                          <a:spcPts val="320"/>
                        </a:spcBef>
                      </a:pPr>
                      <a:r>
                        <a:rPr sz="1500" b="1" spc="-5" dirty="0">
                          <a:latin typeface="Arial"/>
                          <a:cs typeface="Arial"/>
                        </a:rPr>
                        <a:t>Computer</a:t>
                      </a:r>
                      <a:r>
                        <a:rPr sz="1500" b="1" spc="-10" dirty="0">
                          <a:latin typeface="Arial"/>
                          <a:cs typeface="Arial"/>
                        </a:rPr>
                        <a:t> </a:t>
                      </a:r>
                      <a:r>
                        <a:rPr sz="1500" b="1" spc="-5" dirty="0">
                          <a:latin typeface="Arial"/>
                          <a:cs typeface="Arial"/>
                        </a:rPr>
                        <a:t>Attributes</a:t>
                      </a:r>
                      <a:endParaRPr sz="1500">
                        <a:latin typeface="Arial"/>
                        <a:cs typeface="Arial"/>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AEA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83690">
                <a:tc>
                  <a:txBody>
                    <a:bodyPr/>
                    <a:lstStyle/>
                    <a:p>
                      <a:pPr marL="90805">
                        <a:lnSpc>
                          <a:spcPct val="100000"/>
                        </a:lnSpc>
                        <a:spcBef>
                          <a:spcPts val="330"/>
                        </a:spcBef>
                      </a:pPr>
                      <a:r>
                        <a:rPr sz="1500" spc="-5" dirty="0">
                          <a:latin typeface="Arial MT"/>
                          <a:cs typeface="Arial MT"/>
                        </a:rPr>
                        <a:t>TIME</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1000"/>
                        </a:spcBef>
                      </a:pPr>
                      <a:r>
                        <a:rPr sz="1300" dirty="0">
                          <a:latin typeface="Arial MT"/>
                          <a:cs typeface="Arial MT"/>
                        </a:rPr>
                        <a:t>--</a:t>
                      </a:r>
                      <a:endParaRPr sz="1300">
                        <a:latin typeface="Arial MT"/>
                        <a:cs typeface="Arial MT"/>
                      </a:endParaRPr>
                    </a:p>
                  </a:txBody>
                  <a:tcPr marL="0" marR="0" marT="123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685" algn="ctr">
                        <a:lnSpc>
                          <a:spcPct val="100000"/>
                        </a:lnSpc>
                        <a:spcBef>
                          <a:spcPts val="1095"/>
                        </a:spcBef>
                      </a:pPr>
                      <a:r>
                        <a:rPr sz="1300" dirty="0">
                          <a:latin typeface="Arial MT"/>
                          <a:cs typeface="Arial MT"/>
                        </a:rPr>
                        <a:t>--</a:t>
                      </a:r>
                      <a:endParaRPr sz="1300">
                        <a:latin typeface="Arial MT"/>
                        <a:cs typeface="Arial MT"/>
                      </a:endParaRPr>
                    </a:p>
                  </a:txBody>
                  <a:tcPr marL="0" marR="0" marT="13497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0955" algn="ctr">
                        <a:lnSpc>
                          <a:spcPct val="100000"/>
                        </a:lnSpc>
                        <a:spcBef>
                          <a:spcPts val="990"/>
                        </a:spcBef>
                      </a:pPr>
                      <a:r>
                        <a:rPr sz="1500" spc="-5" dirty="0">
                          <a:latin typeface="Arial MT"/>
                          <a:cs typeface="Arial MT"/>
                        </a:rPr>
                        <a:t>1.00</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0">
                        <a:lnSpc>
                          <a:spcPct val="100000"/>
                        </a:lnSpc>
                        <a:spcBef>
                          <a:spcPts val="990"/>
                        </a:spcBef>
                      </a:pPr>
                      <a:r>
                        <a:rPr sz="1500" spc="-5" dirty="0">
                          <a:latin typeface="Arial MT"/>
                          <a:cs typeface="Arial MT"/>
                        </a:rPr>
                        <a:t>1.11</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990"/>
                        </a:spcBef>
                      </a:pPr>
                      <a:r>
                        <a:rPr sz="1500" spc="-5" dirty="0">
                          <a:latin typeface="Arial MT"/>
                          <a:cs typeface="Arial MT"/>
                        </a:rPr>
                        <a:t>1.30</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90"/>
                        </a:spcBef>
                      </a:pPr>
                      <a:r>
                        <a:rPr sz="1500" spc="-5" dirty="0">
                          <a:latin typeface="Arial MT"/>
                          <a:cs typeface="Arial MT"/>
                        </a:rPr>
                        <a:t>1.66</a:t>
                      </a:r>
                      <a:endParaRPr sz="1500">
                        <a:latin typeface="Arial MT"/>
                        <a:cs typeface="Arial MT"/>
                      </a:endParaRPr>
                    </a:p>
                  </a:txBody>
                  <a:tcPr marL="0" marR="0" marT="122032"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415647">
                <a:tc>
                  <a:txBody>
                    <a:bodyPr/>
                    <a:lstStyle/>
                    <a:p>
                      <a:pPr marL="90805">
                        <a:lnSpc>
                          <a:spcPct val="100000"/>
                        </a:lnSpc>
                        <a:spcBef>
                          <a:spcPts val="330"/>
                        </a:spcBef>
                      </a:pPr>
                      <a:r>
                        <a:rPr sz="1500" spc="-10" dirty="0">
                          <a:latin typeface="Arial MT"/>
                          <a:cs typeface="Arial MT"/>
                        </a:rPr>
                        <a:t>STOR</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459"/>
                        </a:spcBef>
                      </a:pPr>
                      <a:r>
                        <a:rPr sz="1300" dirty="0">
                          <a:latin typeface="Arial MT"/>
                          <a:cs typeface="Arial MT"/>
                        </a:rPr>
                        <a:t>--</a:t>
                      </a:r>
                      <a:endParaRPr sz="1300">
                        <a:latin typeface="Arial MT"/>
                        <a:cs typeface="Arial MT"/>
                      </a:endParaRPr>
                    </a:p>
                  </a:txBody>
                  <a:tcPr marL="0" marR="0" marT="567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565"/>
                        </a:spcBef>
                      </a:pPr>
                      <a:r>
                        <a:rPr sz="1300" dirty="0">
                          <a:latin typeface="Arial MT"/>
                          <a:cs typeface="Arial MT"/>
                        </a:rPr>
                        <a:t>--</a:t>
                      </a:r>
                      <a:endParaRPr sz="1300">
                        <a:latin typeface="Arial MT"/>
                        <a:cs typeface="Arial MT"/>
                      </a:endParaRPr>
                    </a:p>
                  </a:txBody>
                  <a:tcPr marL="0" marR="0" marT="696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0955" algn="ctr">
                        <a:lnSpc>
                          <a:spcPct val="100000"/>
                        </a:lnSpc>
                        <a:spcBef>
                          <a:spcPts val="560"/>
                        </a:spcBef>
                      </a:pPr>
                      <a:r>
                        <a:rPr sz="1500" spc="-5" dirty="0">
                          <a:latin typeface="Arial MT"/>
                          <a:cs typeface="Arial MT"/>
                        </a:rPr>
                        <a:t>1.00</a:t>
                      </a:r>
                      <a:endParaRPr sz="1500">
                        <a:latin typeface="Arial MT"/>
                        <a:cs typeface="Arial MT"/>
                      </a:endParaRPr>
                    </a:p>
                  </a:txBody>
                  <a:tcPr marL="0" marR="0" marT="6902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0">
                        <a:lnSpc>
                          <a:spcPct val="100000"/>
                        </a:lnSpc>
                        <a:spcBef>
                          <a:spcPts val="475"/>
                        </a:spcBef>
                      </a:pPr>
                      <a:r>
                        <a:rPr sz="1500" spc="-5" dirty="0">
                          <a:latin typeface="Arial MT"/>
                          <a:cs typeface="Arial MT"/>
                        </a:rPr>
                        <a:t>1.06</a:t>
                      </a:r>
                      <a:endParaRPr sz="1500">
                        <a:latin typeface="Arial MT"/>
                        <a:cs typeface="Arial MT"/>
                      </a:endParaRPr>
                    </a:p>
                  </a:txBody>
                  <a:tcPr marL="0" marR="0" marT="585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475"/>
                        </a:spcBef>
                      </a:pPr>
                      <a:r>
                        <a:rPr sz="1500" spc="-5" dirty="0">
                          <a:latin typeface="Arial MT"/>
                          <a:cs typeface="Arial MT"/>
                        </a:rPr>
                        <a:t>1.21</a:t>
                      </a:r>
                      <a:endParaRPr sz="1500">
                        <a:latin typeface="Arial MT"/>
                        <a:cs typeface="Arial MT"/>
                      </a:endParaRPr>
                    </a:p>
                  </a:txBody>
                  <a:tcPr marL="0" marR="0" marT="585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80"/>
                        </a:spcBef>
                      </a:pPr>
                      <a:r>
                        <a:rPr sz="1500" spc="-5" dirty="0">
                          <a:latin typeface="Arial MT"/>
                          <a:cs typeface="Arial MT"/>
                        </a:rPr>
                        <a:t>1.56</a:t>
                      </a:r>
                      <a:endParaRPr sz="1500">
                        <a:latin typeface="Arial MT"/>
                        <a:cs typeface="Arial MT"/>
                      </a:endParaRPr>
                    </a:p>
                  </a:txBody>
                  <a:tcPr marL="0" marR="0" marT="468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418606">
                <a:tc>
                  <a:txBody>
                    <a:bodyPr/>
                    <a:lstStyle/>
                    <a:p>
                      <a:pPr marL="90805">
                        <a:lnSpc>
                          <a:spcPct val="100000"/>
                        </a:lnSpc>
                        <a:spcBef>
                          <a:spcPts val="330"/>
                        </a:spcBef>
                      </a:pPr>
                      <a:r>
                        <a:rPr sz="1500" spc="-5" dirty="0">
                          <a:latin typeface="Arial MT"/>
                          <a:cs typeface="Arial MT"/>
                        </a:rPr>
                        <a:t>VIRT</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480"/>
                        </a:spcBef>
                      </a:pPr>
                      <a:r>
                        <a:rPr sz="1300" dirty="0">
                          <a:latin typeface="Arial MT"/>
                          <a:cs typeface="Arial MT"/>
                        </a:rPr>
                        <a:t>--</a:t>
                      </a:r>
                      <a:endParaRPr sz="1300">
                        <a:latin typeface="Arial MT"/>
                        <a:cs typeface="Arial MT"/>
                      </a:endParaRPr>
                    </a:p>
                  </a:txBody>
                  <a:tcPr marL="0" marR="0" marT="5916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439"/>
                        </a:spcBef>
                      </a:pPr>
                      <a:r>
                        <a:rPr sz="1500" spc="-5" dirty="0">
                          <a:latin typeface="Arial MT"/>
                          <a:cs typeface="Arial MT"/>
                        </a:rPr>
                        <a:t>0.87</a:t>
                      </a:r>
                      <a:endParaRPr sz="1500">
                        <a:latin typeface="Arial MT"/>
                        <a:cs typeface="Arial MT"/>
                      </a:endParaRPr>
                    </a:p>
                  </a:txBody>
                  <a:tcPr marL="0" marR="0" marT="542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0955" algn="ctr">
                        <a:lnSpc>
                          <a:spcPct val="100000"/>
                        </a:lnSpc>
                        <a:spcBef>
                          <a:spcPts val="459"/>
                        </a:spcBef>
                      </a:pPr>
                      <a:r>
                        <a:rPr sz="1500" spc="-5" dirty="0">
                          <a:latin typeface="Arial MT"/>
                          <a:cs typeface="Arial MT"/>
                        </a:rPr>
                        <a:t>1.00</a:t>
                      </a:r>
                      <a:endParaRPr sz="1500">
                        <a:latin typeface="Arial MT"/>
                        <a:cs typeface="Arial MT"/>
                      </a:endParaRPr>
                    </a:p>
                  </a:txBody>
                  <a:tcPr marL="0" marR="0" marT="567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0">
                        <a:lnSpc>
                          <a:spcPct val="100000"/>
                        </a:lnSpc>
                        <a:spcBef>
                          <a:spcPts val="459"/>
                        </a:spcBef>
                      </a:pPr>
                      <a:r>
                        <a:rPr sz="1500" spc="-5" dirty="0">
                          <a:latin typeface="Arial MT"/>
                          <a:cs typeface="Arial MT"/>
                        </a:rPr>
                        <a:t>1.15</a:t>
                      </a:r>
                      <a:endParaRPr sz="1500">
                        <a:latin typeface="Arial MT"/>
                        <a:cs typeface="Arial MT"/>
                      </a:endParaRPr>
                    </a:p>
                  </a:txBody>
                  <a:tcPr marL="0" marR="0" marT="567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340"/>
                        </a:spcBef>
                      </a:pPr>
                      <a:r>
                        <a:rPr sz="1500" spc="-5" dirty="0">
                          <a:latin typeface="Arial MT"/>
                          <a:cs typeface="Arial MT"/>
                        </a:rPr>
                        <a:t>1.30</a:t>
                      </a:r>
                      <a:endParaRPr sz="1500">
                        <a:latin typeface="Arial MT"/>
                        <a:cs typeface="Arial MT"/>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5"/>
                        </a:spcBef>
                      </a:pPr>
                      <a:r>
                        <a:rPr sz="1300" dirty="0">
                          <a:latin typeface="Arial MT"/>
                          <a:cs typeface="Arial MT"/>
                        </a:rPr>
                        <a:t>--</a:t>
                      </a:r>
                      <a:endParaRPr sz="1300">
                        <a:latin typeface="Arial MT"/>
                        <a:cs typeface="Arial MT"/>
                      </a:endParaRPr>
                    </a:p>
                  </a:txBody>
                  <a:tcPr marL="0" marR="0" marT="40061"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415647">
                <a:tc>
                  <a:txBody>
                    <a:bodyPr/>
                    <a:lstStyle/>
                    <a:p>
                      <a:pPr marL="90805">
                        <a:lnSpc>
                          <a:spcPct val="100000"/>
                        </a:lnSpc>
                        <a:spcBef>
                          <a:spcPts val="320"/>
                        </a:spcBef>
                      </a:pPr>
                      <a:r>
                        <a:rPr sz="1500" spc="-10" dirty="0">
                          <a:latin typeface="Arial MT"/>
                          <a:cs typeface="Arial MT"/>
                        </a:rPr>
                        <a:t>TURN</a:t>
                      </a:r>
                      <a:endParaRPr sz="1500">
                        <a:latin typeface="Arial MT"/>
                        <a:cs typeface="Arial MT"/>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540" algn="ctr">
                        <a:lnSpc>
                          <a:spcPct val="100000"/>
                        </a:lnSpc>
                        <a:spcBef>
                          <a:spcPts val="470"/>
                        </a:spcBef>
                      </a:pPr>
                      <a:r>
                        <a:rPr sz="1300" dirty="0">
                          <a:latin typeface="Arial MT"/>
                          <a:cs typeface="Arial MT"/>
                        </a:rPr>
                        <a:t>--</a:t>
                      </a:r>
                      <a:endParaRPr sz="1300">
                        <a:latin typeface="Arial MT"/>
                        <a:cs typeface="Arial MT"/>
                      </a:endParaRPr>
                    </a:p>
                  </a:txBody>
                  <a:tcPr marL="0" marR="0" marT="5793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270" algn="ctr">
                        <a:lnSpc>
                          <a:spcPct val="100000"/>
                        </a:lnSpc>
                        <a:spcBef>
                          <a:spcPts val="400"/>
                        </a:spcBef>
                      </a:pPr>
                      <a:r>
                        <a:rPr sz="1500" spc="-5" dirty="0">
                          <a:latin typeface="Arial MT"/>
                          <a:cs typeface="Arial MT"/>
                        </a:rPr>
                        <a:t>0.87</a:t>
                      </a:r>
                      <a:endParaRPr sz="1500">
                        <a:latin typeface="Arial MT"/>
                        <a:cs typeface="Arial MT"/>
                      </a:endParaRPr>
                    </a:p>
                  </a:txBody>
                  <a:tcPr marL="0" marR="0" marT="49306"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20955" algn="ctr">
                        <a:lnSpc>
                          <a:spcPct val="100000"/>
                        </a:lnSpc>
                        <a:spcBef>
                          <a:spcPts val="280"/>
                        </a:spcBef>
                      </a:pPr>
                      <a:r>
                        <a:rPr sz="1500" spc="-5" dirty="0">
                          <a:latin typeface="Arial MT"/>
                          <a:cs typeface="Arial MT"/>
                        </a:rPr>
                        <a:t>1.00</a:t>
                      </a:r>
                      <a:endParaRPr sz="1500" dirty="0">
                        <a:latin typeface="Arial MT"/>
                        <a:cs typeface="Arial MT"/>
                      </a:endParaRPr>
                    </a:p>
                  </a:txBody>
                  <a:tcPr marL="0" marR="0" marT="3451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36550">
                        <a:lnSpc>
                          <a:spcPct val="100000"/>
                        </a:lnSpc>
                        <a:spcBef>
                          <a:spcPts val="400"/>
                        </a:spcBef>
                      </a:pPr>
                      <a:r>
                        <a:rPr sz="1500" spc="-5" dirty="0">
                          <a:latin typeface="Arial MT"/>
                          <a:cs typeface="Arial MT"/>
                        </a:rPr>
                        <a:t>1.07</a:t>
                      </a:r>
                      <a:endParaRPr sz="1500">
                        <a:latin typeface="Arial MT"/>
                        <a:cs typeface="Arial MT"/>
                      </a:endParaRPr>
                    </a:p>
                  </a:txBody>
                  <a:tcPr marL="0" marR="0" marT="49306"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37820">
                        <a:lnSpc>
                          <a:spcPct val="100000"/>
                        </a:lnSpc>
                        <a:spcBef>
                          <a:spcPts val="390"/>
                        </a:spcBef>
                      </a:pPr>
                      <a:r>
                        <a:rPr sz="1500" spc="-5" dirty="0">
                          <a:latin typeface="Arial MT"/>
                          <a:cs typeface="Arial MT"/>
                        </a:rPr>
                        <a:t>1.15</a:t>
                      </a:r>
                      <a:endParaRPr sz="1500">
                        <a:latin typeface="Arial MT"/>
                        <a:cs typeface="Arial MT"/>
                      </a:endParaRPr>
                    </a:p>
                  </a:txBody>
                  <a:tcPr marL="0" marR="0" marT="48073"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15"/>
                        </a:spcBef>
                      </a:pPr>
                      <a:r>
                        <a:rPr sz="1300" dirty="0">
                          <a:latin typeface="Arial MT"/>
                          <a:cs typeface="Arial MT"/>
                        </a:rPr>
                        <a:t>--</a:t>
                      </a:r>
                    </a:p>
                  </a:txBody>
                  <a:tcPr marL="0" marR="0" marT="38829"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0"/>
                  </a:ext>
                </a:extLst>
              </a:tr>
            </a:tbl>
          </a:graphicData>
        </a:graphic>
      </p:graphicFrame>
      <p:sp>
        <p:nvSpPr>
          <p:cNvPr id="5" name="object 5"/>
          <p:cNvSpPr txBox="1"/>
          <p:nvPr/>
        </p:nvSpPr>
        <p:spPr>
          <a:xfrm>
            <a:off x="889964" y="1479087"/>
            <a:ext cx="4194698"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Multipliers</a:t>
            </a:r>
            <a:r>
              <a:rPr sz="2330" spc="-24" dirty="0">
                <a:latin typeface="Times New Roman"/>
                <a:cs typeface="Times New Roman"/>
              </a:rPr>
              <a:t> </a:t>
            </a:r>
            <a:r>
              <a:rPr sz="2330" dirty="0">
                <a:latin typeface="Times New Roman"/>
                <a:cs typeface="Times New Roman"/>
              </a:rPr>
              <a:t>of</a:t>
            </a:r>
            <a:r>
              <a:rPr sz="2330" spc="-20" dirty="0">
                <a:latin typeface="Times New Roman"/>
                <a:cs typeface="Times New Roman"/>
              </a:rPr>
              <a:t> </a:t>
            </a:r>
            <a:r>
              <a:rPr sz="2330" spc="-4" dirty="0">
                <a:latin typeface="Times New Roman"/>
                <a:cs typeface="Times New Roman"/>
              </a:rPr>
              <a:t>different</a:t>
            </a:r>
            <a:r>
              <a:rPr sz="2330" spc="-24" dirty="0">
                <a:latin typeface="Times New Roman"/>
                <a:cs typeface="Times New Roman"/>
              </a:rPr>
              <a:t> </a:t>
            </a:r>
            <a:r>
              <a:rPr sz="2330" dirty="0">
                <a:latin typeface="Times New Roman"/>
                <a:cs typeface="Times New Roman"/>
              </a:rPr>
              <a:t>cost</a:t>
            </a:r>
            <a:r>
              <a:rPr sz="2330" spc="-10" dirty="0">
                <a:latin typeface="Times New Roman"/>
                <a:cs typeface="Times New Roman"/>
              </a:rPr>
              <a:t> </a:t>
            </a:r>
            <a:r>
              <a:rPr sz="2330" spc="-4" dirty="0">
                <a:latin typeface="Times New Roman"/>
                <a:cs typeface="Times New Roman"/>
              </a:rPr>
              <a:t>drivers</a:t>
            </a:r>
            <a:endParaRPr sz="2330">
              <a:latin typeface="Times New Roman"/>
              <a:cs typeface="Times New Roman"/>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499" y="1297635"/>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56</a:t>
            </a:r>
            <a:endParaRPr sz="1359">
              <a:latin typeface="Arial MT"/>
              <a:cs typeface="Arial MT"/>
            </a:endParaRPr>
          </a:p>
        </p:txBody>
      </p:sp>
      <p:sp>
        <p:nvSpPr>
          <p:cNvPr id="7" name="object 7"/>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graphicFrame>
        <p:nvGraphicFramePr>
          <p:cNvPr id="4" name="object 4"/>
          <p:cNvGraphicFramePr>
            <a:graphicFrameLocks noGrp="1"/>
          </p:cNvGraphicFramePr>
          <p:nvPr/>
        </p:nvGraphicFramePr>
        <p:xfrm>
          <a:off x="710923" y="1431686"/>
          <a:ext cx="8590931" cy="5473725"/>
        </p:xfrm>
        <a:graphic>
          <a:graphicData uri="http://schemas.openxmlformats.org/drawingml/2006/table">
            <a:tbl>
              <a:tblPr firstRow="1" bandRow="1">
                <a:tableStyleId>{2D5ABB26-0587-4C30-8999-92F81FD0307C}</a:tableStyleId>
              </a:tblPr>
              <a:tblGrid>
                <a:gridCol w="2381474">
                  <a:extLst>
                    <a:ext uri="{9D8B030D-6E8A-4147-A177-3AD203B41FA5}">
                      <a16:colId xmlns:a16="http://schemas.microsoft.com/office/drawing/2014/main" val="20000"/>
                    </a:ext>
                  </a:extLst>
                </a:gridCol>
                <a:gridCol w="1035423">
                  <a:extLst>
                    <a:ext uri="{9D8B030D-6E8A-4147-A177-3AD203B41FA5}">
                      <a16:colId xmlns:a16="http://schemas.microsoft.com/office/drawing/2014/main" val="20001"/>
                    </a:ext>
                  </a:extLst>
                </a:gridCol>
                <a:gridCol w="1035423">
                  <a:extLst>
                    <a:ext uri="{9D8B030D-6E8A-4147-A177-3AD203B41FA5}">
                      <a16:colId xmlns:a16="http://schemas.microsoft.com/office/drawing/2014/main" val="20002"/>
                    </a:ext>
                  </a:extLst>
                </a:gridCol>
                <a:gridCol w="1035423">
                  <a:extLst>
                    <a:ext uri="{9D8B030D-6E8A-4147-A177-3AD203B41FA5}">
                      <a16:colId xmlns:a16="http://schemas.microsoft.com/office/drawing/2014/main" val="20003"/>
                    </a:ext>
                  </a:extLst>
                </a:gridCol>
                <a:gridCol w="1035423">
                  <a:extLst>
                    <a:ext uri="{9D8B030D-6E8A-4147-A177-3AD203B41FA5}">
                      <a16:colId xmlns:a16="http://schemas.microsoft.com/office/drawing/2014/main" val="20004"/>
                    </a:ext>
                  </a:extLst>
                </a:gridCol>
                <a:gridCol w="1035423">
                  <a:extLst>
                    <a:ext uri="{9D8B030D-6E8A-4147-A177-3AD203B41FA5}">
                      <a16:colId xmlns:a16="http://schemas.microsoft.com/office/drawing/2014/main" val="20005"/>
                    </a:ext>
                  </a:extLst>
                </a:gridCol>
                <a:gridCol w="1032342">
                  <a:extLst>
                    <a:ext uri="{9D8B030D-6E8A-4147-A177-3AD203B41FA5}">
                      <a16:colId xmlns:a16="http://schemas.microsoft.com/office/drawing/2014/main" val="20006"/>
                    </a:ext>
                  </a:extLst>
                </a:gridCol>
              </a:tblGrid>
              <a:tr h="378675">
                <a:tc rowSpan="2">
                  <a:txBody>
                    <a:bodyPr/>
                    <a:lstStyle/>
                    <a:p>
                      <a:pPr marL="622935">
                        <a:lnSpc>
                          <a:spcPct val="100000"/>
                        </a:lnSpc>
                        <a:spcBef>
                          <a:spcPts val="330"/>
                        </a:spcBef>
                      </a:pPr>
                      <a:r>
                        <a:rPr sz="1500" b="1" spc="-5" dirty="0">
                          <a:latin typeface="Arial"/>
                          <a:cs typeface="Arial"/>
                        </a:rPr>
                        <a:t>Cost</a:t>
                      </a:r>
                      <a:r>
                        <a:rPr sz="1500" b="1" spc="-40" dirty="0">
                          <a:latin typeface="Arial"/>
                          <a:cs typeface="Arial"/>
                        </a:rPr>
                        <a:t> </a:t>
                      </a:r>
                      <a:r>
                        <a:rPr sz="1500" b="1" spc="-5" dirty="0">
                          <a:latin typeface="Arial"/>
                          <a:cs typeface="Arial"/>
                        </a:rPr>
                        <a:t>Drivers</a:t>
                      </a:r>
                      <a:endParaRPr sz="1500">
                        <a:latin typeface="Arial"/>
                        <a:cs typeface="Arial"/>
                      </a:endParaRPr>
                    </a:p>
                  </a:txBody>
                  <a:tcPr marL="0" marR="0" marT="40677"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00"/>
                    </a:solidFill>
                  </a:tcPr>
                </a:tc>
                <a:tc gridSpan="6">
                  <a:txBody>
                    <a:bodyPr/>
                    <a:lstStyle/>
                    <a:p>
                      <a:pPr algn="ctr">
                        <a:lnSpc>
                          <a:spcPct val="100000"/>
                        </a:lnSpc>
                        <a:spcBef>
                          <a:spcPts val="330"/>
                        </a:spcBef>
                      </a:pPr>
                      <a:r>
                        <a:rPr sz="1500" b="1" spc="-10" dirty="0">
                          <a:latin typeface="Arial"/>
                          <a:cs typeface="Arial"/>
                        </a:rPr>
                        <a:t>RATINGS</a:t>
                      </a:r>
                      <a:endParaRPr sz="1500">
                        <a:latin typeface="Arial"/>
                        <a:cs typeface="Arial"/>
                      </a:endParaRPr>
                    </a:p>
                  </a:txBody>
                  <a:tcPr marL="0" marR="0" marT="40677"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CCCC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979461">
                <a:tc vMerge="1">
                  <a:txBody>
                    <a:bodyPr/>
                    <a:lstStyle/>
                    <a:p>
                      <a:endParaRPr/>
                    </a:p>
                  </a:txBody>
                  <a:tcPr marL="0" marR="0" marT="4191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00"/>
                    </a:solidFill>
                  </a:tcPr>
                </a:tc>
                <a:tc>
                  <a:txBody>
                    <a:bodyPr/>
                    <a:lstStyle/>
                    <a:p>
                      <a:pPr marR="635" algn="ctr">
                        <a:lnSpc>
                          <a:spcPct val="100000"/>
                        </a:lnSpc>
                        <a:spcBef>
                          <a:spcPts val="330"/>
                        </a:spcBef>
                      </a:pPr>
                      <a:r>
                        <a:rPr sz="1500" b="1" dirty="0">
                          <a:latin typeface="Arial"/>
                          <a:cs typeface="Arial"/>
                        </a:rPr>
                        <a:t>Very</a:t>
                      </a:r>
                      <a:r>
                        <a:rPr sz="1500" b="1" spc="-60" dirty="0">
                          <a:latin typeface="Arial"/>
                          <a:cs typeface="Arial"/>
                        </a:rPr>
                        <a:t> </a:t>
                      </a:r>
                      <a:r>
                        <a:rPr sz="1500" b="1" spc="-10" dirty="0">
                          <a:latin typeface="Arial"/>
                          <a:cs typeface="Arial"/>
                        </a:rPr>
                        <a:t>low</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28930">
                        <a:lnSpc>
                          <a:spcPct val="100000"/>
                        </a:lnSpc>
                        <a:spcBef>
                          <a:spcPts val="330"/>
                        </a:spcBef>
                      </a:pPr>
                      <a:r>
                        <a:rPr sz="1500" b="1" spc="-15" dirty="0">
                          <a:latin typeface="Arial"/>
                          <a:cs typeface="Arial"/>
                        </a:rPr>
                        <a:t>Low</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algn="ctr">
                        <a:lnSpc>
                          <a:spcPct val="100000"/>
                        </a:lnSpc>
                        <a:spcBef>
                          <a:spcPts val="330"/>
                        </a:spcBef>
                      </a:pPr>
                      <a:r>
                        <a:rPr sz="1500" b="1" spc="-5" dirty="0">
                          <a:latin typeface="Arial"/>
                          <a:cs typeface="Arial"/>
                        </a:rPr>
                        <a:t>Nominal</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07340">
                        <a:lnSpc>
                          <a:spcPct val="100000"/>
                        </a:lnSpc>
                        <a:spcBef>
                          <a:spcPts val="330"/>
                        </a:spcBef>
                      </a:pPr>
                      <a:r>
                        <a:rPr sz="1500" b="1" spc="-5" dirty="0">
                          <a:latin typeface="Arial"/>
                          <a:cs typeface="Arial"/>
                        </a:rPr>
                        <a:t>High</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18135" marR="304800" indent="-6350">
                        <a:lnSpc>
                          <a:spcPct val="100000"/>
                        </a:lnSpc>
                        <a:spcBef>
                          <a:spcPts val="330"/>
                        </a:spcBef>
                      </a:pPr>
                      <a:r>
                        <a:rPr sz="1500" b="1" dirty="0">
                          <a:latin typeface="Arial"/>
                          <a:cs typeface="Arial"/>
                        </a:rPr>
                        <a:t>Ve</a:t>
                      </a:r>
                      <a:r>
                        <a:rPr sz="1500" b="1" spc="15" dirty="0">
                          <a:latin typeface="Arial"/>
                          <a:cs typeface="Arial"/>
                        </a:rPr>
                        <a:t>r</a:t>
                      </a:r>
                      <a:r>
                        <a:rPr sz="1500" b="1" dirty="0">
                          <a:latin typeface="Arial"/>
                          <a:cs typeface="Arial"/>
                        </a:rPr>
                        <a:t>y  </a:t>
                      </a:r>
                      <a:r>
                        <a:rPr sz="1500" b="1" spc="-5" dirty="0">
                          <a:latin typeface="Arial"/>
                          <a:cs typeface="Arial"/>
                        </a:rPr>
                        <a:t>h</a:t>
                      </a:r>
                      <a:r>
                        <a:rPr sz="1500" b="1" dirty="0">
                          <a:latin typeface="Arial"/>
                          <a:cs typeface="Arial"/>
                        </a:rPr>
                        <a:t>i</a:t>
                      </a:r>
                      <a:r>
                        <a:rPr sz="1500" b="1" spc="-5" dirty="0">
                          <a:latin typeface="Arial"/>
                          <a:cs typeface="Arial"/>
                        </a:rPr>
                        <a:t>g</a:t>
                      </a:r>
                      <a:r>
                        <a:rPr sz="1500" b="1" dirty="0">
                          <a:latin typeface="Arial"/>
                          <a:cs typeface="Arial"/>
                        </a:rPr>
                        <a:t>h</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16865" marR="271145" indent="-40005">
                        <a:lnSpc>
                          <a:spcPct val="100000"/>
                        </a:lnSpc>
                        <a:spcBef>
                          <a:spcPts val="330"/>
                        </a:spcBef>
                      </a:pPr>
                      <a:r>
                        <a:rPr sz="1500" b="1" dirty="0">
                          <a:latin typeface="Arial"/>
                          <a:cs typeface="Arial"/>
                        </a:rPr>
                        <a:t>Ex</a:t>
                      </a:r>
                      <a:r>
                        <a:rPr sz="1500" b="1" spc="-5" dirty="0">
                          <a:latin typeface="Arial"/>
                          <a:cs typeface="Arial"/>
                        </a:rPr>
                        <a:t>t</a:t>
                      </a:r>
                      <a:r>
                        <a:rPr sz="1500" b="1" dirty="0">
                          <a:latin typeface="Arial"/>
                          <a:cs typeface="Arial"/>
                        </a:rPr>
                        <a:t>ra  </a:t>
                      </a:r>
                      <a:r>
                        <a:rPr sz="1500" b="1" spc="-5" dirty="0">
                          <a:latin typeface="Arial"/>
                          <a:cs typeface="Arial"/>
                        </a:rPr>
                        <a:t>high</a:t>
                      </a:r>
                      <a:endParaRPr sz="1500">
                        <a:latin typeface="Arial"/>
                        <a:cs typeface="Arial"/>
                      </a:endParaRPr>
                    </a:p>
                  </a:txBody>
                  <a:tcPr marL="0" marR="0" marT="40677"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CFF32"/>
                    </a:solidFill>
                  </a:tcPr>
                </a:tc>
                <a:extLst>
                  <a:ext uri="{0D108BD9-81ED-4DB2-BD59-A6C34878D82A}">
                    <a16:rowId xmlns:a16="http://schemas.microsoft.com/office/drawing/2014/main" val="10001"/>
                  </a:ext>
                </a:extLst>
              </a:tr>
              <a:tr h="415647">
                <a:tc>
                  <a:txBody>
                    <a:bodyPr/>
                    <a:lstStyle/>
                    <a:p>
                      <a:pPr marL="90805">
                        <a:lnSpc>
                          <a:spcPct val="100000"/>
                        </a:lnSpc>
                        <a:spcBef>
                          <a:spcPts val="320"/>
                        </a:spcBef>
                      </a:pPr>
                      <a:r>
                        <a:rPr sz="1500" b="1" spc="-5" dirty="0">
                          <a:latin typeface="Arial"/>
                          <a:cs typeface="Arial"/>
                        </a:rPr>
                        <a:t>Personnel</a:t>
                      </a:r>
                      <a:r>
                        <a:rPr sz="1500" b="1" spc="-20" dirty="0">
                          <a:latin typeface="Arial"/>
                          <a:cs typeface="Arial"/>
                        </a:rPr>
                        <a:t> </a:t>
                      </a:r>
                      <a:r>
                        <a:rPr sz="1500" b="1" spc="-5" dirty="0">
                          <a:latin typeface="Arial"/>
                          <a:cs typeface="Arial"/>
                        </a:rPr>
                        <a:t>Attributes</a:t>
                      </a:r>
                      <a:endParaRPr sz="1500">
                        <a:latin typeface="Arial"/>
                        <a:cs typeface="Arial"/>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AEA5"/>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48190">
                <a:tc>
                  <a:txBody>
                    <a:bodyPr/>
                    <a:lstStyle/>
                    <a:p>
                      <a:pPr marL="90805">
                        <a:lnSpc>
                          <a:spcPct val="100000"/>
                        </a:lnSpc>
                        <a:spcBef>
                          <a:spcPts val="330"/>
                        </a:spcBef>
                      </a:pPr>
                      <a:r>
                        <a:rPr sz="1500" spc="-10" dirty="0">
                          <a:latin typeface="Arial MT"/>
                          <a:cs typeface="Arial MT"/>
                        </a:rPr>
                        <a:t>ACAP</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ct val="100000"/>
                        </a:lnSpc>
                        <a:spcBef>
                          <a:spcPts val="1205"/>
                        </a:spcBef>
                      </a:pPr>
                      <a:r>
                        <a:rPr sz="1500" spc="-5" dirty="0">
                          <a:latin typeface="Arial MT"/>
                          <a:cs typeface="Arial MT"/>
                        </a:rPr>
                        <a:t>1.46</a:t>
                      </a:r>
                      <a:endParaRPr sz="1500">
                        <a:latin typeface="Arial MT"/>
                        <a:cs typeface="Arial MT"/>
                      </a:endParaRPr>
                    </a:p>
                  </a:txBody>
                  <a:tcPr marL="0" marR="0" marT="1485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205"/>
                        </a:spcBef>
                      </a:pPr>
                      <a:r>
                        <a:rPr sz="1500" spc="-5" dirty="0">
                          <a:latin typeface="Arial MT"/>
                          <a:cs typeface="Arial MT"/>
                        </a:rPr>
                        <a:t>1.19</a:t>
                      </a:r>
                      <a:endParaRPr sz="1500">
                        <a:latin typeface="Arial MT"/>
                        <a:cs typeface="Arial MT"/>
                      </a:endParaRPr>
                    </a:p>
                  </a:txBody>
                  <a:tcPr marL="0" marR="0" marT="1485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85"/>
                        </a:spcBef>
                      </a:pPr>
                      <a:r>
                        <a:rPr sz="1500" spc="-5" dirty="0">
                          <a:latin typeface="Arial MT"/>
                          <a:cs typeface="Arial MT"/>
                        </a:rPr>
                        <a:t>1.00</a:t>
                      </a:r>
                      <a:endParaRPr sz="1500">
                        <a:latin typeface="Arial MT"/>
                        <a:cs typeface="Arial MT"/>
                      </a:endParaRPr>
                    </a:p>
                  </a:txBody>
                  <a:tcPr marL="0" marR="0" marT="13374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085"/>
                        </a:spcBef>
                      </a:pPr>
                      <a:r>
                        <a:rPr sz="1500" spc="-5" dirty="0">
                          <a:latin typeface="Arial MT"/>
                          <a:cs typeface="Arial MT"/>
                        </a:rPr>
                        <a:t>0.86</a:t>
                      </a:r>
                      <a:endParaRPr sz="1500">
                        <a:latin typeface="Arial MT"/>
                        <a:cs typeface="Arial MT"/>
                      </a:endParaRPr>
                    </a:p>
                  </a:txBody>
                  <a:tcPr marL="0" marR="0" marT="13374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540" algn="ctr">
                        <a:lnSpc>
                          <a:spcPct val="100000"/>
                        </a:lnSpc>
                        <a:spcBef>
                          <a:spcPts val="965"/>
                        </a:spcBef>
                      </a:pPr>
                      <a:r>
                        <a:rPr sz="1500" spc="-5" dirty="0">
                          <a:latin typeface="Arial MT"/>
                          <a:cs typeface="Arial MT"/>
                        </a:rPr>
                        <a:t>0.71</a:t>
                      </a:r>
                      <a:endParaRPr sz="1500">
                        <a:latin typeface="Arial MT"/>
                        <a:cs typeface="Arial MT"/>
                      </a:endParaRPr>
                    </a:p>
                  </a:txBody>
                  <a:tcPr marL="0" marR="0" marT="1189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6565">
                        <a:lnSpc>
                          <a:spcPct val="100000"/>
                        </a:lnSpc>
                        <a:spcBef>
                          <a:spcPts val="1190"/>
                        </a:spcBef>
                      </a:pPr>
                      <a:r>
                        <a:rPr sz="1300" dirty="0">
                          <a:latin typeface="Arial MT"/>
                          <a:cs typeface="Arial MT"/>
                        </a:rPr>
                        <a:t>--</a:t>
                      </a:r>
                      <a:endParaRPr sz="1300">
                        <a:latin typeface="Arial MT"/>
                        <a:cs typeface="Arial MT"/>
                      </a:endParaRPr>
                    </a:p>
                  </a:txBody>
                  <a:tcPr marL="0" marR="0" marT="14668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17127">
                <a:tc>
                  <a:txBody>
                    <a:bodyPr/>
                    <a:lstStyle/>
                    <a:p>
                      <a:pPr marL="90805">
                        <a:lnSpc>
                          <a:spcPct val="100000"/>
                        </a:lnSpc>
                        <a:spcBef>
                          <a:spcPts val="330"/>
                        </a:spcBef>
                      </a:pPr>
                      <a:r>
                        <a:rPr sz="1500" spc="-10" dirty="0">
                          <a:latin typeface="Arial MT"/>
                          <a:cs typeface="Arial MT"/>
                        </a:rPr>
                        <a:t>AEXP</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ct val="100000"/>
                        </a:lnSpc>
                        <a:spcBef>
                          <a:spcPts val="1160"/>
                        </a:spcBef>
                      </a:pPr>
                      <a:r>
                        <a:rPr sz="1500" spc="-5" dirty="0">
                          <a:latin typeface="Arial MT"/>
                          <a:cs typeface="Arial MT"/>
                        </a:rPr>
                        <a:t>1.29</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ts val="1895"/>
                        </a:lnSpc>
                        <a:spcBef>
                          <a:spcPts val="1385"/>
                        </a:spcBef>
                      </a:pPr>
                      <a:r>
                        <a:rPr sz="1500" spc="-5" dirty="0">
                          <a:latin typeface="Arial MT"/>
                          <a:cs typeface="Arial MT"/>
                        </a:rPr>
                        <a:t>1.13</a:t>
                      </a:r>
                      <a:endParaRPr sz="1500">
                        <a:latin typeface="Arial MT"/>
                        <a:cs typeface="Arial MT"/>
                      </a:endParaRPr>
                    </a:p>
                  </a:txBody>
                  <a:tcPr marL="0" marR="0" marT="1707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60"/>
                        </a:spcBef>
                      </a:pPr>
                      <a:r>
                        <a:rPr sz="1500" spc="-5" dirty="0">
                          <a:latin typeface="Arial MT"/>
                          <a:cs typeface="Arial MT"/>
                        </a:rPr>
                        <a:t>1.00</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160"/>
                        </a:spcBef>
                      </a:pPr>
                      <a:r>
                        <a:rPr sz="1500" spc="-5" dirty="0">
                          <a:latin typeface="Arial MT"/>
                          <a:cs typeface="Arial MT"/>
                        </a:rPr>
                        <a:t>0.91</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540" algn="ctr">
                        <a:lnSpc>
                          <a:spcPct val="100000"/>
                        </a:lnSpc>
                        <a:spcBef>
                          <a:spcPts val="1160"/>
                        </a:spcBef>
                      </a:pPr>
                      <a:r>
                        <a:rPr sz="1500" spc="-5" dirty="0">
                          <a:latin typeface="Arial MT"/>
                          <a:cs typeface="Arial MT"/>
                        </a:rPr>
                        <a:t>0.82</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6565">
                        <a:lnSpc>
                          <a:spcPct val="100000"/>
                        </a:lnSpc>
                        <a:spcBef>
                          <a:spcPts val="900"/>
                        </a:spcBef>
                      </a:pPr>
                      <a:r>
                        <a:rPr sz="1300" dirty="0">
                          <a:latin typeface="Arial MT"/>
                          <a:cs typeface="Arial MT"/>
                        </a:rPr>
                        <a:t>--</a:t>
                      </a:r>
                      <a:endParaRPr sz="1300">
                        <a:latin typeface="Arial MT"/>
                        <a:cs typeface="Arial MT"/>
                      </a:endParaRPr>
                    </a:p>
                  </a:txBody>
                  <a:tcPr marL="0" marR="0" marT="110938"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17127">
                <a:tc>
                  <a:txBody>
                    <a:bodyPr/>
                    <a:lstStyle/>
                    <a:p>
                      <a:pPr marL="90805">
                        <a:lnSpc>
                          <a:spcPct val="100000"/>
                        </a:lnSpc>
                        <a:spcBef>
                          <a:spcPts val="330"/>
                        </a:spcBef>
                      </a:pPr>
                      <a:r>
                        <a:rPr sz="1500" spc="-10" dirty="0">
                          <a:latin typeface="Arial MT"/>
                          <a:cs typeface="Arial MT"/>
                        </a:rPr>
                        <a:t>PCAP</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ct val="100000"/>
                        </a:lnSpc>
                        <a:spcBef>
                          <a:spcPts val="1160"/>
                        </a:spcBef>
                      </a:pPr>
                      <a:r>
                        <a:rPr sz="1500" spc="-5" dirty="0">
                          <a:latin typeface="Arial MT"/>
                          <a:cs typeface="Arial MT"/>
                        </a:rPr>
                        <a:t>1.42</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280"/>
                        </a:spcBef>
                      </a:pPr>
                      <a:r>
                        <a:rPr sz="1500" spc="-5" dirty="0">
                          <a:latin typeface="Arial MT"/>
                          <a:cs typeface="Arial MT"/>
                        </a:rPr>
                        <a:t>1.17</a:t>
                      </a:r>
                      <a:endParaRPr sz="1500">
                        <a:latin typeface="Arial MT"/>
                        <a:cs typeface="Arial MT"/>
                      </a:endParaRPr>
                    </a:p>
                  </a:txBody>
                  <a:tcPr marL="0" marR="0" marT="1577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60"/>
                        </a:spcBef>
                      </a:pPr>
                      <a:r>
                        <a:rPr sz="1500" spc="-5" dirty="0">
                          <a:latin typeface="Arial MT"/>
                          <a:cs typeface="Arial MT"/>
                        </a:rPr>
                        <a:t>1.00</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050"/>
                        </a:spcBef>
                      </a:pPr>
                      <a:r>
                        <a:rPr sz="1500" spc="-5" dirty="0">
                          <a:latin typeface="Arial MT"/>
                          <a:cs typeface="Arial MT"/>
                        </a:rPr>
                        <a:t>0.86</a:t>
                      </a:r>
                      <a:endParaRPr sz="1500">
                        <a:latin typeface="Arial MT"/>
                        <a:cs typeface="Arial MT"/>
                      </a:endParaRPr>
                    </a:p>
                  </a:txBody>
                  <a:tcPr marL="0" marR="0" marT="12942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540" algn="ctr">
                        <a:lnSpc>
                          <a:spcPct val="100000"/>
                        </a:lnSpc>
                        <a:spcBef>
                          <a:spcPts val="1025"/>
                        </a:spcBef>
                      </a:pPr>
                      <a:r>
                        <a:rPr sz="1500" spc="-5" dirty="0">
                          <a:latin typeface="Arial MT"/>
                          <a:cs typeface="Arial MT"/>
                        </a:rPr>
                        <a:t>0.70</a:t>
                      </a:r>
                      <a:endParaRPr sz="1500">
                        <a:latin typeface="Arial MT"/>
                        <a:cs typeface="Arial MT"/>
                      </a:endParaRPr>
                    </a:p>
                  </a:txBody>
                  <a:tcPr marL="0" marR="0" marT="1263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71805">
                        <a:lnSpc>
                          <a:spcPct val="100000"/>
                        </a:lnSpc>
                        <a:spcBef>
                          <a:spcPts val="1060"/>
                        </a:spcBef>
                      </a:pPr>
                      <a:r>
                        <a:rPr sz="1300" dirty="0">
                          <a:latin typeface="Arial MT"/>
                          <a:cs typeface="Arial MT"/>
                        </a:rPr>
                        <a:t>--</a:t>
                      </a:r>
                      <a:endParaRPr sz="1300">
                        <a:latin typeface="Arial MT"/>
                        <a:cs typeface="Arial MT"/>
                      </a:endParaRPr>
                    </a:p>
                  </a:txBody>
                  <a:tcPr marL="0" marR="0" marT="130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15647">
                <a:tc>
                  <a:txBody>
                    <a:bodyPr/>
                    <a:lstStyle/>
                    <a:p>
                      <a:pPr marL="90805">
                        <a:lnSpc>
                          <a:spcPct val="100000"/>
                        </a:lnSpc>
                        <a:spcBef>
                          <a:spcPts val="320"/>
                        </a:spcBef>
                      </a:pPr>
                      <a:r>
                        <a:rPr sz="1500" spc="-10" dirty="0">
                          <a:latin typeface="Arial MT"/>
                          <a:cs typeface="Arial MT"/>
                        </a:rPr>
                        <a:t>VEXP</a:t>
                      </a:r>
                      <a:endParaRPr sz="1500">
                        <a:latin typeface="Arial MT"/>
                        <a:cs typeface="Arial MT"/>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ct val="100000"/>
                        </a:lnSpc>
                        <a:spcBef>
                          <a:spcPts val="1195"/>
                        </a:spcBef>
                      </a:pPr>
                      <a:r>
                        <a:rPr sz="1500" spc="-5" dirty="0">
                          <a:latin typeface="Arial MT"/>
                          <a:cs typeface="Arial MT"/>
                        </a:rPr>
                        <a:t>1.21</a:t>
                      </a:r>
                      <a:endParaRPr sz="1500">
                        <a:latin typeface="Arial MT"/>
                        <a:cs typeface="Arial MT"/>
                      </a:endParaRPr>
                    </a:p>
                  </a:txBody>
                  <a:tcPr marL="0" marR="0" marT="1473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325"/>
                        </a:spcBef>
                      </a:pPr>
                      <a:r>
                        <a:rPr sz="1500" spc="-5" dirty="0">
                          <a:latin typeface="Arial MT"/>
                          <a:cs typeface="Arial MT"/>
                        </a:rPr>
                        <a:t>1.10</a:t>
                      </a:r>
                      <a:endParaRPr sz="1500">
                        <a:latin typeface="Arial MT"/>
                        <a:cs typeface="Arial MT"/>
                      </a:endParaRPr>
                    </a:p>
                  </a:txBody>
                  <a:tcPr marL="0" marR="0" marT="16332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1500" spc="-5" dirty="0">
                          <a:latin typeface="Arial MT"/>
                          <a:cs typeface="Arial MT"/>
                        </a:rPr>
                        <a:t>1.00</a:t>
                      </a:r>
                      <a:endParaRPr sz="15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120"/>
                        </a:spcBef>
                      </a:pPr>
                      <a:r>
                        <a:rPr sz="1500" spc="-5" dirty="0">
                          <a:latin typeface="Arial MT"/>
                          <a:cs typeface="Arial MT"/>
                        </a:rPr>
                        <a:t>0.90</a:t>
                      </a:r>
                      <a:endParaRPr sz="15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70" algn="ctr">
                        <a:lnSpc>
                          <a:spcPct val="100000"/>
                        </a:lnSpc>
                        <a:spcBef>
                          <a:spcPts val="1130"/>
                        </a:spcBef>
                      </a:pPr>
                      <a:r>
                        <a:rPr sz="1300" dirty="0">
                          <a:latin typeface="Arial MT"/>
                          <a:cs typeface="Arial MT"/>
                        </a:rPr>
                        <a:t>--</a:t>
                      </a:r>
                      <a:endParaRPr sz="1300">
                        <a:latin typeface="Arial MT"/>
                        <a:cs typeface="Arial MT"/>
                      </a:endParaRPr>
                    </a:p>
                  </a:txBody>
                  <a:tcPr marL="0" marR="0" marT="1392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71805">
                        <a:lnSpc>
                          <a:spcPct val="100000"/>
                        </a:lnSpc>
                        <a:spcBef>
                          <a:spcPts val="1019"/>
                        </a:spcBef>
                      </a:pPr>
                      <a:r>
                        <a:rPr sz="1300" dirty="0">
                          <a:latin typeface="Arial MT"/>
                          <a:cs typeface="Arial MT"/>
                        </a:rPr>
                        <a:t>--</a:t>
                      </a:r>
                      <a:endParaRPr sz="1300">
                        <a:latin typeface="Arial MT"/>
                        <a:cs typeface="Arial MT"/>
                      </a:endParaRPr>
                    </a:p>
                  </a:txBody>
                  <a:tcPr marL="0" marR="0" marT="12572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0391">
                <a:tc>
                  <a:txBody>
                    <a:bodyPr/>
                    <a:lstStyle/>
                    <a:p>
                      <a:pPr marL="90805">
                        <a:lnSpc>
                          <a:spcPct val="100000"/>
                        </a:lnSpc>
                        <a:spcBef>
                          <a:spcPts val="320"/>
                        </a:spcBef>
                      </a:pPr>
                      <a:r>
                        <a:rPr sz="1500" spc="-5" dirty="0">
                          <a:latin typeface="Arial MT"/>
                          <a:cs typeface="Arial MT"/>
                        </a:rPr>
                        <a:t>LEXP</a:t>
                      </a:r>
                      <a:endParaRPr sz="1500">
                        <a:latin typeface="Arial MT"/>
                        <a:cs typeface="Arial MT"/>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ts val="1885"/>
                        </a:lnSpc>
                        <a:spcBef>
                          <a:spcPts val="1075"/>
                        </a:spcBef>
                      </a:pPr>
                      <a:r>
                        <a:rPr sz="1500" spc="-5" dirty="0">
                          <a:latin typeface="Arial MT"/>
                          <a:cs typeface="Arial MT"/>
                        </a:rPr>
                        <a:t>1.14</a:t>
                      </a:r>
                      <a:endParaRPr sz="1500">
                        <a:latin typeface="Arial MT"/>
                        <a:cs typeface="Arial MT"/>
                      </a:endParaRPr>
                    </a:p>
                  </a:txBody>
                  <a:tcPr marL="0" marR="0" marT="1325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ts val="1764"/>
                        </a:lnSpc>
                        <a:spcBef>
                          <a:spcPts val="1195"/>
                        </a:spcBef>
                      </a:pPr>
                      <a:r>
                        <a:rPr sz="1500" spc="-5" dirty="0">
                          <a:latin typeface="Arial MT"/>
                          <a:cs typeface="Arial MT"/>
                        </a:rPr>
                        <a:t>1.07</a:t>
                      </a:r>
                      <a:endParaRPr sz="1500">
                        <a:latin typeface="Arial MT"/>
                        <a:cs typeface="Arial MT"/>
                      </a:endParaRPr>
                    </a:p>
                  </a:txBody>
                  <a:tcPr marL="0" marR="0" marT="1473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764"/>
                        </a:lnSpc>
                        <a:spcBef>
                          <a:spcPts val="1195"/>
                        </a:spcBef>
                      </a:pPr>
                      <a:r>
                        <a:rPr sz="1500" spc="-5" dirty="0">
                          <a:latin typeface="Arial MT"/>
                          <a:cs typeface="Arial MT"/>
                        </a:rPr>
                        <a:t>1.00</a:t>
                      </a:r>
                      <a:endParaRPr sz="1500">
                        <a:latin typeface="Arial MT"/>
                        <a:cs typeface="Arial MT"/>
                      </a:endParaRPr>
                    </a:p>
                  </a:txBody>
                  <a:tcPr marL="0" marR="0" marT="1473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ts val="1764"/>
                        </a:lnSpc>
                        <a:spcBef>
                          <a:spcPts val="1195"/>
                        </a:spcBef>
                      </a:pPr>
                      <a:r>
                        <a:rPr sz="1500" spc="-5" dirty="0">
                          <a:latin typeface="Arial MT"/>
                          <a:cs typeface="Arial MT"/>
                        </a:rPr>
                        <a:t>0.95</a:t>
                      </a:r>
                      <a:endParaRPr sz="1500">
                        <a:latin typeface="Arial MT"/>
                        <a:cs typeface="Arial MT"/>
                      </a:endParaRPr>
                    </a:p>
                  </a:txBody>
                  <a:tcPr marL="0" marR="0" marT="1473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70" algn="ctr">
                        <a:lnSpc>
                          <a:spcPct val="100000"/>
                        </a:lnSpc>
                        <a:spcBef>
                          <a:spcPts val="1190"/>
                        </a:spcBef>
                      </a:pPr>
                      <a:r>
                        <a:rPr sz="1300" dirty="0">
                          <a:latin typeface="Arial MT"/>
                          <a:cs typeface="Arial MT"/>
                        </a:rPr>
                        <a:t>--</a:t>
                      </a:r>
                      <a:endParaRPr sz="1300">
                        <a:latin typeface="Arial MT"/>
                        <a:cs typeface="Arial MT"/>
                      </a:endParaRPr>
                    </a:p>
                  </a:txBody>
                  <a:tcPr marL="0" marR="0" marT="1466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71805">
                        <a:lnSpc>
                          <a:spcPct val="100000"/>
                        </a:lnSpc>
                        <a:spcBef>
                          <a:spcPts val="960"/>
                        </a:spcBef>
                      </a:pPr>
                      <a:r>
                        <a:rPr sz="1300" dirty="0">
                          <a:latin typeface="Arial MT"/>
                          <a:cs typeface="Arial MT"/>
                        </a:rPr>
                        <a:t>--</a:t>
                      </a:r>
                      <a:endParaRPr sz="1300">
                        <a:latin typeface="Arial MT"/>
                        <a:cs typeface="Arial MT"/>
                      </a:endParaRPr>
                    </a:p>
                  </a:txBody>
                  <a:tcPr marL="0" marR="0" marT="11833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415647">
                <a:tc>
                  <a:txBody>
                    <a:bodyPr/>
                    <a:lstStyle/>
                    <a:p>
                      <a:pPr marL="90805">
                        <a:lnSpc>
                          <a:spcPct val="100000"/>
                        </a:lnSpc>
                        <a:spcBef>
                          <a:spcPts val="330"/>
                        </a:spcBef>
                      </a:pPr>
                      <a:r>
                        <a:rPr sz="1500" b="1" spc="-5" dirty="0">
                          <a:latin typeface="Arial"/>
                          <a:cs typeface="Arial"/>
                        </a:rPr>
                        <a:t>Project</a:t>
                      </a:r>
                      <a:r>
                        <a:rPr sz="1500" b="1" dirty="0">
                          <a:latin typeface="Arial"/>
                          <a:cs typeface="Arial"/>
                        </a:rPr>
                        <a:t> </a:t>
                      </a:r>
                      <a:r>
                        <a:rPr sz="1500" b="1" spc="-5" dirty="0">
                          <a:latin typeface="Arial"/>
                          <a:cs typeface="Arial"/>
                        </a:rPr>
                        <a:t>Attributes</a:t>
                      </a:r>
                      <a:endParaRPr sz="1500">
                        <a:latin typeface="Arial"/>
                        <a:cs typeface="Arial"/>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AEA5"/>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418606">
                <a:tc>
                  <a:txBody>
                    <a:bodyPr/>
                    <a:lstStyle/>
                    <a:p>
                      <a:pPr marL="90805">
                        <a:lnSpc>
                          <a:spcPct val="100000"/>
                        </a:lnSpc>
                        <a:spcBef>
                          <a:spcPts val="330"/>
                        </a:spcBef>
                      </a:pPr>
                      <a:r>
                        <a:rPr sz="1500" spc="-5" dirty="0">
                          <a:latin typeface="Arial MT"/>
                          <a:cs typeface="Arial MT"/>
                        </a:rPr>
                        <a:t>MODP</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45"/>
                        </a:spcBef>
                      </a:pPr>
                      <a:r>
                        <a:rPr sz="1500" spc="-5" dirty="0">
                          <a:latin typeface="Arial MT"/>
                          <a:cs typeface="Arial MT"/>
                        </a:rPr>
                        <a:t>1.24</a:t>
                      </a:r>
                      <a:endParaRPr sz="1500">
                        <a:latin typeface="Arial MT"/>
                        <a:cs typeface="Arial MT"/>
                      </a:endParaRPr>
                    </a:p>
                  </a:txBody>
                  <a:tcPr marL="0" marR="0" marT="1411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180"/>
                        </a:spcBef>
                      </a:pPr>
                      <a:r>
                        <a:rPr sz="1500" spc="-5" dirty="0">
                          <a:latin typeface="Arial MT"/>
                          <a:cs typeface="Arial MT"/>
                        </a:rPr>
                        <a:t>1.10</a:t>
                      </a:r>
                      <a:endParaRPr sz="1500">
                        <a:latin typeface="Arial MT"/>
                        <a:cs typeface="Arial MT"/>
                      </a:endParaRPr>
                    </a:p>
                  </a:txBody>
                  <a:tcPr marL="0" marR="0" marT="1454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45"/>
                        </a:spcBef>
                      </a:pPr>
                      <a:r>
                        <a:rPr sz="1500" spc="-5" dirty="0">
                          <a:latin typeface="Arial MT"/>
                          <a:cs typeface="Arial MT"/>
                        </a:rPr>
                        <a:t>1.00</a:t>
                      </a:r>
                      <a:endParaRPr sz="1500">
                        <a:latin typeface="Arial MT"/>
                        <a:cs typeface="Arial MT"/>
                      </a:endParaRPr>
                    </a:p>
                  </a:txBody>
                  <a:tcPr marL="0" marR="0" marT="1411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0200">
                        <a:lnSpc>
                          <a:spcPct val="100000"/>
                        </a:lnSpc>
                        <a:spcBef>
                          <a:spcPts val="1145"/>
                        </a:spcBef>
                      </a:pPr>
                      <a:r>
                        <a:rPr sz="1500" spc="-5" dirty="0">
                          <a:latin typeface="Arial MT"/>
                          <a:cs typeface="Arial MT"/>
                        </a:rPr>
                        <a:t>0.91</a:t>
                      </a:r>
                      <a:endParaRPr sz="1500">
                        <a:latin typeface="Arial MT"/>
                        <a:cs typeface="Arial MT"/>
                      </a:endParaRPr>
                    </a:p>
                  </a:txBody>
                  <a:tcPr marL="0" marR="0" marT="1411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335" algn="ctr">
                        <a:lnSpc>
                          <a:spcPct val="100000"/>
                        </a:lnSpc>
                        <a:spcBef>
                          <a:spcPts val="1145"/>
                        </a:spcBef>
                      </a:pPr>
                      <a:r>
                        <a:rPr sz="1500" spc="-5" dirty="0">
                          <a:latin typeface="Arial MT"/>
                          <a:cs typeface="Arial MT"/>
                        </a:rPr>
                        <a:t>0.82</a:t>
                      </a:r>
                      <a:endParaRPr sz="1500">
                        <a:latin typeface="Arial MT"/>
                        <a:cs typeface="Arial MT"/>
                      </a:endParaRPr>
                    </a:p>
                  </a:txBody>
                  <a:tcPr marL="0" marR="0" marT="1411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9740">
                        <a:lnSpc>
                          <a:spcPct val="100000"/>
                        </a:lnSpc>
                        <a:spcBef>
                          <a:spcPts val="975"/>
                        </a:spcBef>
                      </a:pPr>
                      <a:r>
                        <a:rPr sz="1300" dirty="0">
                          <a:latin typeface="Arial MT"/>
                          <a:cs typeface="Arial MT"/>
                        </a:rPr>
                        <a:t>--</a:t>
                      </a:r>
                      <a:endParaRPr sz="1300">
                        <a:latin typeface="Arial MT"/>
                        <a:cs typeface="Arial MT"/>
                      </a:endParaRPr>
                    </a:p>
                  </a:txBody>
                  <a:tcPr marL="0" marR="0" marT="120183"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61577">
                <a:tc>
                  <a:txBody>
                    <a:bodyPr/>
                    <a:lstStyle/>
                    <a:p>
                      <a:pPr marL="90805">
                        <a:lnSpc>
                          <a:spcPct val="100000"/>
                        </a:lnSpc>
                        <a:spcBef>
                          <a:spcPts val="320"/>
                        </a:spcBef>
                      </a:pPr>
                      <a:r>
                        <a:rPr sz="1500" spc="-5" dirty="0">
                          <a:latin typeface="Arial MT"/>
                          <a:cs typeface="Arial MT"/>
                        </a:rPr>
                        <a:t>TOOL</a:t>
                      </a:r>
                      <a:endParaRPr sz="1500">
                        <a:latin typeface="Arial MT"/>
                        <a:cs typeface="Arial MT"/>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705"/>
                        </a:lnSpc>
                        <a:spcBef>
                          <a:spcPts val="1025"/>
                        </a:spcBef>
                      </a:pPr>
                      <a:r>
                        <a:rPr sz="1500" spc="-5" dirty="0">
                          <a:latin typeface="Arial MT"/>
                          <a:cs typeface="Arial MT"/>
                        </a:rPr>
                        <a:t>1.24</a:t>
                      </a:r>
                      <a:endParaRPr sz="1500">
                        <a:latin typeface="Arial MT"/>
                        <a:cs typeface="Arial MT"/>
                      </a:endParaRPr>
                    </a:p>
                  </a:txBody>
                  <a:tcPr marL="0" marR="0" marT="1263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ts val="1645"/>
                        </a:lnSpc>
                        <a:spcBef>
                          <a:spcPts val="1085"/>
                        </a:spcBef>
                      </a:pPr>
                      <a:r>
                        <a:rPr sz="1500" spc="-5" dirty="0">
                          <a:latin typeface="Arial MT"/>
                          <a:cs typeface="Arial MT"/>
                        </a:rPr>
                        <a:t>1.10</a:t>
                      </a:r>
                      <a:endParaRPr sz="1500">
                        <a:latin typeface="Arial MT"/>
                        <a:cs typeface="Arial MT"/>
                      </a:endParaRPr>
                    </a:p>
                  </a:txBody>
                  <a:tcPr marL="0" marR="0" marT="13374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610"/>
                        </a:lnSpc>
                        <a:spcBef>
                          <a:spcPts val="1120"/>
                        </a:spcBef>
                      </a:pPr>
                      <a:r>
                        <a:rPr sz="1500" spc="-5" dirty="0">
                          <a:latin typeface="Arial MT"/>
                          <a:cs typeface="Arial MT"/>
                        </a:rPr>
                        <a:t>1.00</a:t>
                      </a:r>
                      <a:endParaRPr sz="15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0200">
                        <a:lnSpc>
                          <a:spcPts val="1610"/>
                        </a:lnSpc>
                        <a:spcBef>
                          <a:spcPts val="1120"/>
                        </a:spcBef>
                      </a:pPr>
                      <a:r>
                        <a:rPr sz="1500" spc="-5" dirty="0">
                          <a:latin typeface="Arial MT"/>
                          <a:cs typeface="Arial MT"/>
                        </a:rPr>
                        <a:t>0.91</a:t>
                      </a:r>
                      <a:endParaRPr sz="15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335" algn="ctr">
                        <a:lnSpc>
                          <a:spcPts val="1739"/>
                        </a:lnSpc>
                        <a:spcBef>
                          <a:spcPts val="990"/>
                        </a:spcBef>
                      </a:pPr>
                      <a:r>
                        <a:rPr sz="1500" spc="-5" dirty="0">
                          <a:latin typeface="Arial MT"/>
                          <a:cs typeface="Arial MT"/>
                        </a:rPr>
                        <a:t>0.83</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9740">
                        <a:lnSpc>
                          <a:spcPct val="100000"/>
                        </a:lnSpc>
                        <a:spcBef>
                          <a:spcPts val="925"/>
                        </a:spcBef>
                      </a:pPr>
                      <a:r>
                        <a:rPr sz="1300" dirty="0">
                          <a:latin typeface="Arial MT"/>
                          <a:cs typeface="Arial MT"/>
                        </a:rPr>
                        <a:t>--</a:t>
                      </a:r>
                      <a:endParaRPr sz="1300">
                        <a:latin typeface="Arial MT"/>
                        <a:cs typeface="Arial MT"/>
                      </a:endParaRPr>
                    </a:p>
                  </a:txBody>
                  <a:tcPr marL="0" marR="0" marT="11401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425630">
                <a:tc>
                  <a:txBody>
                    <a:bodyPr/>
                    <a:lstStyle/>
                    <a:p>
                      <a:pPr marL="90805">
                        <a:lnSpc>
                          <a:spcPct val="100000"/>
                        </a:lnSpc>
                        <a:spcBef>
                          <a:spcPts val="330"/>
                        </a:spcBef>
                      </a:pPr>
                      <a:r>
                        <a:rPr sz="1500" spc="-5" dirty="0">
                          <a:latin typeface="Arial MT"/>
                          <a:cs typeface="Arial MT"/>
                        </a:rPr>
                        <a:t>SCED</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ts val="1870"/>
                        </a:lnSpc>
                        <a:spcBef>
                          <a:spcPts val="1400"/>
                        </a:spcBef>
                      </a:pPr>
                      <a:r>
                        <a:rPr sz="1500" spc="-5" dirty="0">
                          <a:latin typeface="Arial MT"/>
                          <a:cs typeface="Arial MT"/>
                        </a:rPr>
                        <a:t>1.23</a:t>
                      </a:r>
                      <a:endParaRPr sz="1500">
                        <a:latin typeface="Arial MT"/>
                        <a:cs typeface="Arial MT"/>
                      </a:endParaRPr>
                    </a:p>
                  </a:txBody>
                  <a:tcPr marL="0" marR="0" marT="1725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300">
                        <a:latin typeface="Times New Roman"/>
                        <a:cs typeface="Times New Roman"/>
                      </a:endParaRPr>
                    </a:p>
                    <a:p>
                      <a:pPr marL="333375">
                        <a:lnSpc>
                          <a:spcPts val="1714"/>
                        </a:lnSpc>
                      </a:pPr>
                      <a:r>
                        <a:rPr sz="1500" spc="-5" dirty="0">
                          <a:latin typeface="Arial MT"/>
                          <a:cs typeface="Arial MT"/>
                        </a:rPr>
                        <a:t>1.08</a:t>
                      </a:r>
                      <a:endParaRPr sz="15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15"/>
                        </a:spcBef>
                      </a:pPr>
                      <a:endParaRPr sz="1300">
                        <a:latin typeface="Times New Roman"/>
                        <a:cs typeface="Times New Roman"/>
                      </a:endParaRPr>
                    </a:p>
                    <a:p>
                      <a:pPr algn="ctr">
                        <a:lnSpc>
                          <a:spcPts val="1705"/>
                        </a:lnSpc>
                      </a:pPr>
                      <a:r>
                        <a:rPr sz="1500" spc="-5" dirty="0">
                          <a:latin typeface="Arial MT"/>
                          <a:cs typeface="Arial MT"/>
                        </a:rPr>
                        <a:t>1.00</a:t>
                      </a:r>
                      <a:endParaRPr sz="1500">
                        <a:latin typeface="Arial MT"/>
                        <a:cs typeface="Arial MT"/>
                      </a:endParaRPr>
                    </a:p>
                  </a:txBody>
                  <a:tcPr marL="0" marR="0" marT="184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45"/>
                        </a:spcBef>
                      </a:pPr>
                      <a:endParaRPr sz="1200">
                        <a:latin typeface="Times New Roman"/>
                        <a:cs typeface="Times New Roman"/>
                      </a:endParaRPr>
                    </a:p>
                    <a:p>
                      <a:pPr marL="330200">
                        <a:lnSpc>
                          <a:spcPts val="1730"/>
                        </a:lnSpc>
                        <a:spcBef>
                          <a:spcPts val="5"/>
                        </a:spcBef>
                      </a:pPr>
                      <a:r>
                        <a:rPr sz="1500" spc="-5" dirty="0">
                          <a:latin typeface="Arial MT"/>
                          <a:cs typeface="Arial MT"/>
                        </a:rPr>
                        <a:t>1.04</a:t>
                      </a:r>
                      <a:endParaRPr sz="1500">
                        <a:latin typeface="Arial MT"/>
                        <a:cs typeface="Arial MT"/>
                      </a:endParaRPr>
                    </a:p>
                  </a:txBody>
                  <a:tcPr marL="0" marR="0" marT="5547"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25"/>
                        </a:spcBef>
                      </a:pPr>
                      <a:endParaRPr sz="1200">
                        <a:latin typeface="Times New Roman"/>
                        <a:cs typeface="Times New Roman"/>
                      </a:endParaRPr>
                    </a:p>
                    <a:p>
                      <a:pPr marL="13335" algn="ctr">
                        <a:lnSpc>
                          <a:spcPts val="1750"/>
                        </a:lnSpc>
                      </a:pPr>
                      <a:r>
                        <a:rPr sz="1500" spc="-5" dirty="0">
                          <a:latin typeface="Arial MT"/>
                          <a:cs typeface="Arial MT"/>
                        </a:rPr>
                        <a:t>1.10</a:t>
                      </a:r>
                      <a:endParaRPr sz="1500">
                        <a:latin typeface="Arial MT"/>
                        <a:cs typeface="Arial MT"/>
                      </a:endParaRPr>
                    </a:p>
                  </a:txBody>
                  <a:tcPr marL="0" marR="0" marT="3081"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25"/>
                        </a:spcBef>
                      </a:pPr>
                      <a:endParaRPr sz="1200">
                        <a:latin typeface="Times New Roman"/>
                        <a:cs typeface="Times New Roman"/>
                      </a:endParaRPr>
                    </a:p>
                    <a:p>
                      <a:pPr marL="459740">
                        <a:lnSpc>
                          <a:spcPct val="100000"/>
                        </a:lnSpc>
                      </a:pPr>
                      <a:r>
                        <a:rPr sz="1300" dirty="0">
                          <a:latin typeface="Arial MT"/>
                          <a:cs typeface="Arial MT"/>
                        </a:rPr>
                        <a:t>--</a:t>
                      </a:r>
                      <a:endParaRPr sz="1300">
                        <a:latin typeface="Arial MT"/>
                        <a:cs typeface="Arial MT"/>
                      </a:endParaRPr>
                    </a:p>
                  </a:txBody>
                  <a:tcPr marL="0" marR="0" marT="3081"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1"/>
                  </a:ext>
                </a:extLst>
              </a:tr>
            </a:tbl>
          </a:graphicData>
        </a:graphic>
      </p:graphicFrame>
      <p:sp>
        <p:nvSpPr>
          <p:cNvPr id="5" name="object 5"/>
          <p:cNvSpPr txBox="1"/>
          <p:nvPr/>
        </p:nvSpPr>
        <p:spPr>
          <a:xfrm>
            <a:off x="2718231" y="6604430"/>
            <a:ext cx="4622427" cy="281304"/>
          </a:xfrm>
          <a:prstGeom prst="rect">
            <a:avLst/>
          </a:prstGeom>
        </p:spPr>
        <p:txBody>
          <a:bodyPr vert="horz" wrap="square" lIns="0" tIns="12327" rIns="0" bIns="0" rtlCol="0">
            <a:spAutoFit/>
          </a:bodyPr>
          <a:lstStyle/>
          <a:p>
            <a:pPr marL="12327">
              <a:spcBef>
                <a:spcPts val="97"/>
              </a:spcBef>
            </a:pPr>
            <a:r>
              <a:rPr sz="1747" b="1" spc="-4" dirty="0">
                <a:latin typeface="Arial"/>
                <a:cs typeface="Arial"/>
              </a:rPr>
              <a:t>Table</a:t>
            </a:r>
            <a:r>
              <a:rPr sz="1747" b="1" spc="-10" dirty="0">
                <a:latin typeface="Arial"/>
                <a:cs typeface="Arial"/>
              </a:rPr>
              <a:t> </a:t>
            </a:r>
            <a:r>
              <a:rPr sz="1747" b="1" spc="-4" dirty="0">
                <a:latin typeface="Arial"/>
                <a:cs typeface="Arial"/>
              </a:rPr>
              <a:t>5:</a:t>
            </a:r>
            <a:r>
              <a:rPr sz="1747" b="1" dirty="0">
                <a:latin typeface="Arial"/>
                <a:cs typeface="Arial"/>
              </a:rPr>
              <a:t> </a:t>
            </a:r>
            <a:r>
              <a:rPr sz="1747" spc="-4" dirty="0">
                <a:solidFill>
                  <a:srgbClr val="653200"/>
                </a:solidFill>
                <a:latin typeface="Arial MT"/>
                <a:cs typeface="Arial MT"/>
              </a:rPr>
              <a:t>Multiplier</a:t>
            </a:r>
            <a:r>
              <a:rPr sz="1747" dirty="0">
                <a:solidFill>
                  <a:srgbClr val="653200"/>
                </a:solidFill>
                <a:latin typeface="Arial MT"/>
                <a:cs typeface="Arial MT"/>
              </a:rPr>
              <a:t> </a:t>
            </a:r>
            <a:r>
              <a:rPr sz="1747" spc="-4" dirty="0">
                <a:solidFill>
                  <a:srgbClr val="653200"/>
                </a:solidFill>
                <a:latin typeface="Arial MT"/>
                <a:cs typeface="Arial MT"/>
              </a:rPr>
              <a:t>values</a:t>
            </a:r>
            <a:r>
              <a:rPr sz="1747" dirty="0">
                <a:solidFill>
                  <a:srgbClr val="653200"/>
                </a:solidFill>
                <a:latin typeface="Arial MT"/>
                <a:cs typeface="Arial MT"/>
              </a:rPr>
              <a:t> </a:t>
            </a:r>
            <a:r>
              <a:rPr sz="1747" spc="-4" dirty="0">
                <a:solidFill>
                  <a:srgbClr val="653200"/>
                </a:solidFill>
                <a:latin typeface="Arial MT"/>
                <a:cs typeface="Arial MT"/>
              </a:rPr>
              <a:t>for</a:t>
            </a:r>
            <a:r>
              <a:rPr sz="1747" dirty="0">
                <a:solidFill>
                  <a:srgbClr val="653200"/>
                </a:solidFill>
                <a:latin typeface="Arial MT"/>
                <a:cs typeface="Arial MT"/>
              </a:rPr>
              <a:t> effort</a:t>
            </a:r>
            <a:r>
              <a:rPr sz="1747" spc="4" dirty="0">
                <a:solidFill>
                  <a:srgbClr val="653200"/>
                </a:solidFill>
                <a:latin typeface="Arial MT"/>
                <a:cs typeface="Arial MT"/>
              </a:rPr>
              <a:t> </a:t>
            </a:r>
            <a:r>
              <a:rPr sz="1747" spc="-4" dirty="0">
                <a:solidFill>
                  <a:srgbClr val="653200"/>
                </a:solidFill>
                <a:latin typeface="Arial MT"/>
                <a:cs typeface="Arial MT"/>
              </a:rPr>
              <a:t>calculations</a:t>
            </a:r>
            <a:endParaRPr sz="1747">
              <a:latin typeface="Arial MT"/>
              <a:cs typeface="Arial MT"/>
            </a:endParaRPr>
          </a:p>
        </p:txBody>
      </p:sp>
      <p:sp>
        <p:nvSpPr>
          <p:cNvPr id="9" name="Title 8">
            <a:extLst>
              <a:ext uri="{FF2B5EF4-FFF2-40B4-BE49-F238E27FC236}">
                <a16:creationId xmlns:a16="http://schemas.microsoft.com/office/drawing/2014/main" id="{2C2E5110-0225-49E5-97FE-BED0635D18A0}"/>
              </a:ext>
            </a:extLst>
          </p:cNvPr>
          <p:cNvSpPr>
            <a:spLocks noGrp="1"/>
          </p:cNvSpPr>
          <p:nvPr>
            <p:ph type="title"/>
          </p:nvPr>
        </p:nvSpPr>
        <p:spPr/>
        <p:txBody>
          <a:bodyPr/>
          <a:lstStyle/>
          <a:p>
            <a:endParaRPr lang="en-IN" dirty="0"/>
          </a:p>
        </p:txBody>
      </p:sp>
      <p:sp>
        <p:nvSpPr>
          <p:cNvPr id="10" name="object 3">
            <a:extLst>
              <a:ext uri="{FF2B5EF4-FFF2-40B4-BE49-F238E27FC236}">
                <a16:creationId xmlns:a16="http://schemas.microsoft.com/office/drawing/2014/main" id="{D98DC075-1CCF-418F-AA25-EE75FDEFA5E3}"/>
              </a:ext>
            </a:extLst>
          </p:cNvPr>
          <p:cNvSpPr txBox="1">
            <a:spLocks/>
          </p:cNvSpPr>
          <p:nvPr/>
        </p:nvSpPr>
        <p:spPr>
          <a:xfrm>
            <a:off x="2704912" y="0"/>
            <a:ext cx="6972487" cy="756645"/>
          </a:xfrm>
          <a:prstGeom prst="rect">
            <a:avLst/>
          </a:prstGeom>
        </p:spPr>
        <p:txBody>
          <a:bodyPr vert="horz" wrap="square" lIns="0" tIns="11711" rIns="0" bIns="0" rtlCol="0">
            <a:spAutoFit/>
          </a:bodyPr>
          <a:lstStyle>
            <a:lvl1pPr algn="ctr" rtl="0" eaLnBrk="0" fontAlgn="base" hangingPunct="0">
              <a:spcBef>
                <a:spcPct val="0"/>
              </a:spcBef>
              <a:spcAft>
                <a:spcPct val="0"/>
              </a:spcAft>
              <a:defRPr sz="4840" kern="1200">
                <a:solidFill>
                  <a:schemeClr val="tx2"/>
                </a:solidFill>
                <a:latin typeface="+mj-lt"/>
                <a:ea typeface="+mj-ea"/>
                <a:cs typeface="+mj-cs"/>
              </a:defRPr>
            </a:lvl1pPr>
            <a:lvl2pPr algn="ctr" rtl="0" eaLnBrk="0" fontAlgn="base" hangingPunct="0">
              <a:spcBef>
                <a:spcPct val="0"/>
              </a:spcBef>
              <a:spcAft>
                <a:spcPct val="0"/>
              </a:spcAft>
              <a:defRPr sz="4840">
                <a:solidFill>
                  <a:schemeClr val="tx2"/>
                </a:solidFill>
                <a:latin typeface="Arial" panose="020B0604020202020204" pitchFamily="34" charset="0"/>
              </a:defRPr>
            </a:lvl2pPr>
            <a:lvl3pPr algn="ctr" rtl="0" eaLnBrk="0" fontAlgn="base" hangingPunct="0">
              <a:spcBef>
                <a:spcPct val="0"/>
              </a:spcBef>
              <a:spcAft>
                <a:spcPct val="0"/>
              </a:spcAft>
              <a:defRPr sz="4840">
                <a:solidFill>
                  <a:schemeClr val="tx2"/>
                </a:solidFill>
                <a:latin typeface="Arial" panose="020B0604020202020204" pitchFamily="34" charset="0"/>
              </a:defRPr>
            </a:lvl3pPr>
            <a:lvl4pPr algn="ctr" rtl="0" eaLnBrk="0" fontAlgn="base" hangingPunct="0">
              <a:spcBef>
                <a:spcPct val="0"/>
              </a:spcBef>
              <a:spcAft>
                <a:spcPct val="0"/>
              </a:spcAft>
              <a:defRPr sz="4840">
                <a:solidFill>
                  <a:schemeClr val="tx2"/>
                </a:solidFill>
                <a:latin typeface="Arial" panose="020B0604020202020204" pitchFamily="34" charset="0"/>
              </a:defRPr>
            </a:lvl4pPr>
            <a:lvl5pPr algn="ctr" rtl="0" eaLnBrk="0" fontAlgn="base" hangingPunct="0">
              <a:spcBef>
                <a:spcPct val="0"/>
              </a:spcBef>
              <a:spcAft>
                <a:spcPct val="0"/>
              </a:spcAft>
              <a:defRPr sz="4840">
                <a:solidFill>
                  <a:schemeClr val="tx2"/>
                </a:solidFill>
                <a:latin typeface="Arial" panose="020B0604020202020204" pitchFamily="34" charset="0"/>
              </a:defRPr>
            </a:lvl5pPr>
            <a:lvl6pPr marL="502920" algn="ctr" rtl="0" fontAlgn="base">
              <a:spcBef>
                <a:spcPct val="0"/>
              </a:spcBef>
              <a:spcAft>
                <a:spcPct val="0"/>
              </a:spcAft>
              <a:defRPr sz="4840">
                <a:solidFill>
                  <a:schemeClr val="tx2"/>
                </a:solidFill>
                <a:latin typeface="Arial" panose="020B0604020202020204" pitchFamily="34" charset="0"/>
              </a:defRPr>
            </a:lvl6pPr>
            <a:lvl7pPr marL="1005840" algn="ctr" rtl="0" fontAlgn="base">
              <a:spcBef>
                <a:spcPct val="0"/>
              </a:spcBef>
              <a:spcAft>
                <a:spcPct val="0"/>
              </a:spcAft>
              <a:defRPr sz="4840">
                <a:solidFill>
                  <a:schemeClr val="tx2"/>
                </a:solidFill>
                <a:latin typeface="Arial" panose="020B0604020202020204" pitchFamily="34" charset="0"/>
              </a:defRPr>
            </a:lvl7pPr>
            <a:lvl8pPr marL="1508760" algn="ctr" rtl="0" fontAlgn="base">
              <a:spcBef>
                <a:spcPct val="0"/>
              </a:spcBef>
              <a:spcAft>
                <a:spcPct val="0"/>
              </a:spcAft>
              <a:defRPr sz="4840">
                <a:solidFill>
                  <a:schemeClr val="tx2"/>
                </a:solidFill>
                <a:latin typeface="Arial" panose="020B0604020202020204" pitchFamily="34" charset="0"/>
              </a:defRPr>
            </a:lvl8pPr>
            <a:lvl9pPr marL="2011680" algn="ctr" rtl="0" fontAlgn="base">
              <a:spcBef>
                <a:spcPct val="0"/>
              </a:spcBef>
              <a:spcAft>
                <a:spcPct val="0"/>
              </a:spcAft>
              <a:defRPr sz="4840">
                <a:solidFill>
                  <a:schemeClr val="tx2"/>
                </a:solidFill>
                <a:latin typeface="Arial" panose="020B0604020202020204" pitchFamily="34" charset="0"/>
              </a:defRPr>
            </a:lvl9pPr>
          </a:lstStyle>
          <a:p>
            <a:pPr marL="12327">
              <a:spcBef>
                <a:spcPts val="92"/>
              </a:spcBef>
            </a:pPr>
            <a:r>
              <a:rPr lang="en-IN" spc="-403">
                <a:solidFill>
                  <a:srgbClr val="323299"/>
                </a:solidFill>
              </a:rPr>
              <a:t>S</a:t>
            </a:r>
            <a:r>
              <a:rPr lang="en-IN" spc="-529">
                <a:solidFill>
                  <a:srgbClr val="323299"/>
                </a:solidFill>
              </a:rPr>
              <a:t>o</a:t>
            </a:r>
            <a:r>
              <a:rPr lang="en-IN" spc="-38">
                <a:solidFill>
                  <a:srgbClr val="323299"/>
                </a:solidFill>
              </a:rPr>
              <a:t>f</a:t>
            </a:r>
            <a:r>
              <a:rPr lang="en-IN" spc="-97">
                <a:solidFill>
                  <a:srgbClr val="323299"/>
                </a:solidFill>
              </a:rPr>
              <a:t>t</a:t>
            </a:r>
            <a:r>
              <a:rPr lang="en-IN" spc="-553">
                <a:solidFill>
                  <a:srgbClr val="323299"/>
                </a:solidFill>
              </a:rPr>
              <a:t>w</a:t>
            </a:r>
            <a:r>
              <a:rPr lang="en-IN" spc="-597">
                <a:solidFill>
                  <a:srgbClr val="323299"/>
                </a:solidFill>
              </a:rPr>
              <a:t>a</a:t>
            </a:r>
            <a:r>
              <a:rPr lang="en-IN" spc="-631">
                <a:solidFill>
                  <a:srgbClr val="323299"/>
                </a:solidFill>
              </a:rPr>
              <a:t>r</a:t>
            </a:r>
            <a:r>
              <a:rPr lang="en-IN" spc="-515">
                <a:solidFill>
                  <a:srgbClr val="323299"/>
                </a:solidFill>
              </a:rPr>
              <a:t>e</a:t>
            </a:r>
            <a:r>
              <a:rPr lang="en-IN" spc="-78">
                <a:solidFill>
                  <a:srgbClr val="323299"/>
                </a:solidFill>
              </a:rPr>
              <a:t> </a:t>
            </a:r>
            <a:r>
              <a:rPr lang="en-IN" spc="-276">
                <a:solidFill>
                  <a:srgbClr val="323299"/>
                </a:solidFill>
              </a:rPr>
              <a:t>P</a:t>
            </a:r>
            <a:r>
              <a:rPr lang="en-IN" spc="-631">
                <a:solidFill>
                  <a:srgbClr val="323299"/>
                </a:solidFill>
              </a:rPr>
              <a:t>r</a:t>
            </a:r>
            <a:r>
              <a:rPr lang="en-IN" spc="-529">
                <a:solidFill>
                  <a:srgbClr val="323299"/>
                </a:solidFill>
              </a:rPr>
              <a:t>o</a:t>
            </a:r>
            <a:r>
              <a:rPr lang="en-IN" spc="-286">
                <a:solidFill>
                  <a:srgbClr val="323299"/>
                </a:solidFill>
              </a:rPr>
              <a:t>j</a:t>
            </a:r>
            <a:r>
              <a:rPr lang="en-IN" spc="-505">
                <a:solidFill>
                  <a:srgbClr val="323299"/>
                </a:solidFill>
              </a:rPr>
              <a:t>e</a:t>
            </a:r>
            <a:r>
              <a:rPr lang="en-IN" spc="-451">
                <a:solidFill>
                  <a:srgbClr val="323299"/>
                </a:solidFill>
              </a:rPr>
              <a:t>c</a:t>
            </a:r>
            <a:r>
              <a:rPr lang="en-IN" spc="-111">
                <a:solidFill>
                  <a:srgbClr val="323299"/>
                </a:solidFill>
              </a:rPr>
              <a:t>t</a:t>
            </a:r>
            <a:r>
              <a:rPr lang="en-IN" spc="-83">
                <a:solidFill>
                  <a:srgbClr val="323299"/>
                </a:solidFill>
              </a:rPr>
              <a:t> </a:t>
            </a:r>
            <a:r>
              <a:rPr lang="en-IN" spc="-276">
                <a:solidFill>
                  <a:srgbClr val="323299"/>
                </a:solidFill>
              </a:rPr>
              <a:t>P</a:t>
            </a:r>
            <a:r>
              <a:rPr lang="en-IN" spc="-165">
                <a:solidFill>
                  <a:srgbClr val="323299"/>
                </a:solidFill>
              </a:rPr>
              <a:t>l</a:t>
            </a:r>
            <a:r>
              <a:rPr lang="en-IN" spc="-597">
                <a:solidFill>
                  <a:srgbClr val="323299"/>
                </a:solidFill>
              </a:rPr>
              <a:t>a</a:t>
            </a:r>
            <a:r>
              <a:rPr lang="en-IN" spc="-515">
                <a:solidFill>
                  <a:srgbClr val="323299"/>
                </a:solidFill>
              </a:rPr>
              <a:t>nn</a:t>
            </a:r>
            <a:r>
              <a:rPr lang="en-IN" spc="-213">
                <a:solidFill>
                  <a:srgbClr val="323299"/>
                </a:solidFill>
              </a:rPr>
              <a:t>i</a:t>
            </a:r>
            <a:r>
              <a:rPr lang="en-IN" spc="-509">
                <a:solidFill>
                  <a:srgbClr val="323299"/>
                </a:solidFill>
              </a:rPr>
              <a:t>n</a:t>
            </a:r>
            <a:r>
              <a:rPr lang="en-IN" spc="-674">
                <a:solidFill>
                  <a:srgbClr val="323299"/>
                </a:solidFill>
              </a:rPr>
              <a:t>g</a:t>
            </a:r>
            <a:endParaRPr lang="en-IN" spc="-674" dirty="0">
              <a:solidFill>
                <a:srgbClr val="323299"/>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391344" y="3724416"/>
          <a:ext cx="7247965" cy="2489450"/>
        </p:xfrm>
        <a:graphic>
          <a:graphicData uri="http://schemas.openxmlformats.org/drawingml/2006/table">
            <a:tbl>
              <a:tblPr firstRow="1" bandRow="1">
                <a:tableStyleId>{2D5ABB26-0587-4C30-8999-92F81FD0307C}</a:tableStyleId>
              </a:tblPr>
              <a:tblGrid>
                <a:gridCol w="1996888">
                  <a:extLst>
                    <a:ext uri="{9D8B030D-6E8A-4147-A177-3AD203B41FA5}">
                      <a16:colId xmlns:a16="http://schemas.microsoft.com/office/drawing/2014/main" val="20000"/>
                    </a:ext>
                  </a:extLst>
                </a:gridCol>
                <a:gridCol w="1331259">
                  <a:extLst>
                    <a:ext uri="{9D8B030D-6E8A-4147-A177-3AD203B41FA5}">
                      <a16:colId xmlns:a16="http://schemas.microsoft.com/office/drawing/2014/main" val="20001"/>
                    </a:ext>
                  </a:extLst>
                </a:gridCol>
                <a:gridCol w="1479177">
                  <a:extLst>
                    <a:ext uri="{9D8B030D-6E8A-4147-A177-3AD203B41FA5}">
                      <a16:colId xmlns:a16="http://schemas.microsoft.com/office/drawing/2014/main" val="20002"/>
                    </a:ext>
                  </a:extLst>
                </a:gridCol>
                <a:gridCol w="1331259">
                  <a:extLst>
                    <a:ext uri="{9D8B030D-6E8A-4147-A177-3AD203B41FA5}">
                      <a16:colId xmlns:a16="http://schemas.microsoft.com/office/drawing/2014/main" val="20003"/>
                    </a:ext>
                  </a:extLst>
                </a:gridCol>
                <a:gridCol w="1109382">
                  <a:extLst>
                    <a:ext uri="{9D8B030D-6E8A-4147-A177-3AD203B41FA5}">
                      <a16:colId xmlns:a16="http://schemas.microsoft.com/office/drawing/2014/main" val="20004"/>
                    </a:ext>
                  </a:extLst>
                </a:gridCol>
              </a:tblGrid>
              <a:tr h="634566">
                <a:tc>
                  <a:txBody>
                    <a:bodyPr/>
                    <a:lstStyle/>
                    <a:p>
                      <a:pPr algn="ctr">
                        <a:lnSpc>
                          <a:spcPct val="100000"/>
                        </a:lnSpc>
                        <a:spcBef>
                          <a:spcPts val="1180"/>
                        </a:spcBef>
                      </a:pPr>
                      <a:r>
                        <a:rPr sz="2100" b="1" spc="-5" dirty="0">
                          <a:latin typeface="Arial"/>
                          <a:cs typeface="Arial"/>
                        </a:rPr>
                        <a:t>Project</a:t>
                      </a:r>
                      <a:endParaRPr sz="2100">
                        <a:latin typeface="Arial"/>
                        <a:cs typeface="Arial"/>
                      </a:endParaRPr>
                    </a:p>
                  </a:txBody>
                  <a:tcPr marL="0" marR="0" marT="145452"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8CC00"/>
                    </a:solidFill>
                  </a:tcPr>
                </a:tc>
                <a:tc>
                  <a:txBody>
                    <a:bodyPr/>
                    <a:lstStyle/>
                    <a:p>
                      <a:pPr algn="ctr">
                        <a:lnSpc>
                          <a:spcPct val="100000"/>
                        </a:lnSpc>
                        <a:spcBef>
                          <a:spcPts val="1180"/>
                        </a:spcBef>
                      </a:pPr>
                      <a:r>
                        <a:rPr sz="2100" b="1" spc="-5" dirty="0">
                          <a:latin typeface="Arial"/>
                          <a:cs typeface="Arial"/>
                        </a:rPr>
                        <a:t>a</a:t>
                      </a:r>
                      <a:r>
                        <a:rPr sz="2200" b="1" i="1" spc="-7" baseline="-22222" dirty="0">
                          <a:latin typeface="Arial"/>
                          <a:cs typeface="Arial"/>
                        </a:rPr>
                        <a:t>i</a:t>
                      </a:r>
                      <a:endParaRPr sz="2200" baseline="-22222">
                        <a:latin typeface="Arial"/>
                        <a:cs typeface="Arial"/>
                      </a:endParaRPr>
                    </a:p>
                  </a:txBody>
                  <a:tcPr marL="0" marR="0" marT="145452"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8CC00"/>
                    </a:solidFill>
                  </a:tcPr>
                </a:tc>
                <a:tc>
                  <a:txBody>
                    <a:bodyPr/>
                    <a:lstStyle/>
                    <a:p>
                      <a:pPr algn="ctr">
                        <a:lnSpc>
                          <a:spcPct val="100000"/>
                        </a:lnSpc>
                        <a:spcBef>
                          <a:spcPts val="1180"/>
                        </a:spcBef>
                      </a:pPr>
                      <a:r>
                        <a:rPr sz="2100" b="1" spc="-5" dirty="0">
                          <a:latin typeface="Arial"/>
                          <a:cs typeface="Arial"/>
                        </a:rPr>
                        <a:t>b</a:t>
                      </a:r>
                      <a:r>
                        <a:rPr sz="2200" b="1" i="1" spc="-7" baseline="-22222" dirty="0">
                          <a:latin typeface="Arial"/>
                          <a:cs typeface="Arial"/>
                        </a:rPr>
                        <a:t>i</a:t>
                      </a:r>
                      <a:endParaRPr sz="2200" baseline="-22222">
                        <a:latin typeface="Arial"/>
                        <a:cs typeface="Arial"/>
                      </a:endParaRPr>
                    </a:p>
                  </a:txBody>
                  <a:tcPr marL="0" marR="0" marT="145452"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8CC00"/>
                    </a:solidFill>
                  </a:tcPr>
                </a:tc>
                <a:tc>
                  <a:txBody>
                    <a:bodyPr/>
                    <a:lstStyle/>
                    <a:p>
                      <a:pPr algn="ctr">
                        <a:lnSpc>
                          <a:spcPct val="100000"/>
                        </a:lnSpc>
                        <a:spcBef>
                          <a:spcPts val="1180"/>
                        </a:spcBef>
                      </a:pPr>
                      <a:r>
                        <a:rPr sz="2100" b="1" spc="-5" dirty="0">
                          <a:latin typeface="Arial"/>
                          <a:cs typeface="Arial"/>
                        </a:rPr>
                        <a:t>c</a:t>
                      </a:r>
                      <a:r>
                        <a:rPr sz="2200" b="1" i="1" spc="-7" baseline="-22222" dirty="0">
                          <a:latin typeface="Arial"/>
                          <a:cs typeface="Arial"/>
                        </a:rPr>
                        <a:t>i</a:t>
                      </a:r>
                      <a:endParaRPr sz="2200" baseline="-22222">
                        <a:latin typeface="Arial"/>
                        <a:cs typeface="Arial"/>
                      </a:endParaRPr>
                    </a:p>
                  </a:txBody>
                  <a:tcPr marL="0" marR="0" marT="145452"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8CC00"/>
                    </a:solidFill>
                  </a:tcPr>
                </a:tc>
                <a:tc>
                  <a:txBody>
                    <a:bodyPr/>
                    <a:lstStyle/>
                    <a:p>
                      <a:pPr algn="ctr">
                        <a:lnSpc>
                          <a:spcPct val="100000"/>
                        </a:lnSpc>
                        <a:spcBef>
                          <a:spcPts val="1180"/>
                        </a:spcBef>
                      </a:pPr>
                      <a:r>
                        <a:rPr sz="2100" b="1" spc="-5" dirty="0">
                          <a:latin typeface="Arial"/>
                          <a:cs typeface="Arial"/>
                        </a:rPr>
                        <a:t>d</a:t>
                      </a:r>
                      <a:r>
                        <a:rPr sz="2200" b="1" i="1" spc="-7" baseline="-22222" dirty="0">
                          <a:latin typeface="Arial"/>
                          <a:cs typeface="Arial"/>
                        </a:rPr>
                        <a:t>i</a:t>
                      </a:r>
                      <a:endParaRPr sz="2200" baseline="-22222">
                        <a:latin typeface="Arial"/>
                        <a:cs typeface="Arial"/>
                      </a:endParaRPr>
                    </a:p>
                  </a:txBody>
                  <a:tcPr marL="0" marR="0" marT="145452"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98CC00"/>
                    </a:solidFill>
                  </a:tcPr>
                </a:tc>
                <a:extLst>
                  <a:ext uri="{0D108BD9-81ED-4DB2-BD59-A6C34878D82A}">
                    <a16:rowId xmlns:a16="http://schemas.microsoft.com/office/drawing/2014/main" val="10000"/>
                  </a:ext>
                </a:extLst>
              </a:tr>
              <a:tr h="618295">
                <a:tc>
                  <a:txBody>
                    <a:bodyPr/>
                    <a:lstStyle/>
                    <a:p>
                      <a:pPr algn="ctr">
                        <a:lnSpc>
                          <a:spcPct val="100000"/>
                        </a:lnSpc>
                        <a:spcBef>
                          <a:spcPts val="1120"/>
                        </a:spcBef>
                      </a:pPr>
                      <a:r>
                        <a:rPr sz="2100" spc="-5" dirty="0">
                          <a:latin typeface="Arial MT"/>
                          <a:cs typeface="Arial MT"/>
                        </a:rPr>
                        <a:t>Organic</a:t>
                      </a:r>
                      <a:endParaRPr sz="2100">
                        <a:latin typeface="Arial MT"/>
                        <a:cs typeface="Arial MT"/>
                      </a:endParaRPr>
                    </a:p>
                  </a:txBody>
                  <a:tcPr marL="0" marR="0" marT="13805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3.2</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1.05</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2.5</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0.38</a:t>
                      </a:r>
                      <a:endParaRPr sz="2100">
                        <a:latin typeface="Arial MT"/>
                        <a:cs typeface="Arial MT"/>
                      </a:endParaRPr>
                    </a:p>
                  </a:txBody>
                  <a:tcPr marL="0" marR="0" marT="138057"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19774">
                <a:tc>
                  <a:txBody>
                    <a:bodyPr/>
                    <a:lstStyle/>
                    <a:p>
                      <a:pPr algn="ctr">
                        <a:lnSpc>
                          <a:spcPct val="100000"/>
                        </a:lnSpc>
                        <a:spcBef>
                          <a:spcPts val="1120"/>
                        </a:spcBef>
                      </a:pPr>
                      <a:r>
                        <a:rPr sz="2100" spc="-5" dirty="0">
                          <a:latin typeface="Arial MT"/>
                          <a:cs typeface="Arial MT"/>
                        </a:rPr>
                        <a:t>Semidetached</a:t>
                      </a:r>
                      <a:endParaRPr sz="2100">
                        <a:latin typeface="Arial MT"/>
                        <a:cs typeface="Arial MT"/>
                      </a:endParaRPr>
                    </a:p>
                  </a:txBody>
                  <a:tcPr marL="0" marR="0" marT="13805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3.0</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1.12</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2.5</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0.35</a:t>
                      </a:r>
                      <a:endParaRPr sz="2100">
                        <a:latin typeface="Arial MT"/>
                        <a:cs typeface="Arial MT"/>
                      </a:endParaRPr>
                    </a:p>
                  </a:txBody>
                  <a:tcPr marL="0" marR="0" marT="138057"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16815">
                <a:tc>
                  <a:txBody>
                    <a:bodyPr/>
                    <a:lstStyle/>
                    <a:p>
                      <a:pPr algn="ctr">
                        <a:lnSpc>
                          <a:spcPct val="100000"/>
                        </a:lnSpc>
                        <a:spcBef>
                          <a:spcPts val="1110"/>
                        </a:spcBef>
                      </a:pPr>
                      <a:r>
                        <a:rPr sz="2100" spc="-5" dirty="0">
                          <a:latin typeface="Arial MT"/>
                          <a:cs typeface="Arial MT"/>
                        </a:rPr>
                        <a:t>Embedded</a:t>
                      </a:r>
                      <a:endParaRPr sz="2100">
                        <a:latin typeface="Arial MT"/>
                        <a:cs typeface="Arial MT"/>
                      </a:endParaRPr>
                    </a:p>
                  </a:txBody>
                  <a:tcPr marL="0" marR="0" marT="136824"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1110"/>
                        </a:spcBef>
                      </a:pPr>
                      <a:r>
                        <a:rPr sz="2100" spc="-5" dirty="0">
                          <a:latin typeface="Arial MT"/>
                          <a:cs typeface="Arial MT"/>
                        </a:rPr>
                        <a:t>2.8</a:t>
                      </a:r>
                      <a:endParaRPr sz="21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1110"/>
                        </a:spcBef>
                      </a:pPr>
                      <a:r>
                        <a:rPr sz="2100" spc="-5" dirty="0">
                          <a:latin typeface="Arial MT"/>
                          <a:cs typeface="Arial MT"/>
                        </a:rPr>
                        <a:t>1.20</a:t>
                      </a:r>
                      <a:endParaRPr sz="21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1110"/>
                        </a:spcBef>
                      </a:pPr>
                      <a:r>
                        <a:rPr sz="2100" spc="-5" dirty="0">
                          <a:latin typeface="Arial MT"/>
                          <a:cs typeface="Arial MT"/>
                        </a:rPr>
                        <a:t>2.5</a:t>
                      </a:r>
                      <a:endParaRPr sz="21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1110"/>
                        </a:spcBef>
                      </a:pPr>
                      <a:r>
                        <a:rPr sz="2100" spc="-5" dirty="0">
                          <a:latin typeface="Arial MT"/>
                          <a:cs typeface="Arial MT"/>
                        </a:rPr>
                        <a:t>0.32</a:t>
                      </a:r>
                      <a:endParaRPr sz="2100">
                        <a:latin typeface="Arial MT"/>
                        <a:cs typeface="Arial MT"/>
                      </a:endParaRPr>
                    </a:p>
                  </a:txBody>
                  <a:tcPr marL="0" marR="0" marT="136824"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1099515" y="1655292"/>
            <a:ext cx="5312709" cy="1322052"/>
          </a:xfrm>
          <a:prstGeom prst="rect">
            <a:avLst/>
          </a:prstGeom>
        </p:spPr>
        <p:txBody>
          <a:bodyPr vert="horz" wrap="square" lIns="0" tIns="194142" rIns="0" bIns="0" rtlCol="0">
            <a:spAutoFit/>
          </a:bodyPr>
          <a:lstStyle/>
          <a:p>
            <a:pPr marL="24654">
              <a:spcBef>
                <a:spcPts val="1529"/>
              </a:spcBef>
            </a:pPr>
            <a:r>
              <a:rPr sz="2330" spc="-4" dirty="0">
                <a:solidFill>
                  <a:srgbClr val="650065"/>
                </a:solidFill>
                <a:latin typeface="Times New Roman"/>
                <a:cs typeface="Times New Roman"/>
              </a:rPr>
              <a:t>Intermediate</a:t>
            </a:r>
            <a:r>
              <a:rPr sz="2330" spc="-20" dirty="0">
                <a:solidFill>
                  <a:srgbClr val="650065"/>
                </a:solidFill>
                <a:latin typeface="Times New Roman"/>
                <a:cs typeface="Times New Roman"/>
              </a:rPr>
              <a:t> </a:t>
            </a:r>
            <a:r>
              <a:rPr sz="2330" spc="-4" dirty="0">
                <a:solidFill>
                  <a:srgbClr val="650065"/>
                </a:solidFill>
                <a:latin typeface="Times New Roman"/>
                <a:cs typeface="Times New Roman"/>
              </a:rPr>
              <a:t>COCOMO equations</a:t>
            </a:r>
            <a:endParaRPr sz="2330" dirty="0">
              <a:latin typeface="Times New Roman"/>
              <a:cs typeface="Times New Roman"/>
            </a:endParaRPr>
          </a:p>
          <a:p>
            <a:pPr marL="1804075">
              <a:lnSpc>
                <a:spcPts val="2815"/>
              </a:lnSpc>
              <a:spcBef>
                <a:spcPts val="1834"/>
              </a:spcBef>
            </a:pPr>
            <a:r>
              <a:rPr sz="3009" i="1" spc="-4" dirty="0">
                <a:latin typeface="Times New Roman"/>
                <a:cs typeface="Times New Roman"/>
              </a:rPr>
              <a:t>E</a:t>
            </a:r>
            <a:r>
              <a:rPr sz="3009" i="1" spc="92" dirty="0">
                <a:latin typeface="Times New Roman"/>
                <a:cs typeface="Times New Roman"/>
              </a:rPr>
              <a:t> </a:t>
            </a:r>
            <a:r>
              <a:rPr sz="3009" spc="-4" dirty="0">
                <a:latin typeface="Symbol"/>
                <a:cs typeface="Symbol"/>
              </a:rPr>
              <a:t></a:t>
            </a:r>
            <a:r>
              <a:rPr sz="3009" spc="-48" dirty="0">
                <a:latin typeface="Times New Roman"/>
                <a:cs typeface="Times New Roman"/>
              </a:rPr>
              <a:t> </a:t>
            </a:r>
            <a:r>
              <a:rPr sz="3009" i="1" spc="-4" dirty="0">
                <a:latin typeface="Times New Roman"/>
                <a:cs typeface="Times New Roman"/>
              </a:rPr>
              <a:t>a</a:t>
            </a:r>
            <a:r>
              <a:rPr sz="3009" i="1" spc="121" dirty="0">
                <a:latin typeface="Times New Roman"/>
                <a:cs typeface="Times New Roman"/>
              </a:rPr>
              <a:t> </a:t>
            </a:r>
            <a:r>
              <a:rPr sz="3009" spc="169" dirty="0">
                <a:latin typeface="Times New Roman"/>
                <a:cs typeface="Times New Roman"/>
              </a:rPr>
              <a:t>(</a:t>
            </a:r>
            <a:r>
              <a:rPr sz="3009" i="1" spc="-10" dirty="0">
                <a:latin typeface="Times New Roman"/>
                <a:cs typeface="Times New Roman"/>
              </a:rPr>
              <a:t>K</a:t>
            </a:r>
            <a:r>
              <a:rPr sz="3009" i="1" spc="-14" dirty="0">
                <a:latin typeface="Times New Roman"/>
                <a:cs typeface="Times New Roman"/>
              </a:rPr>
              <a:t>LO</a:t>
            </a:r>
            <a:r>
              <a:rPr sz="3009" i="1" spc="233" dirty="0">
                <a:latin typeface="Times New Roman"/>
                <a:cs typeface="Times New Roman"/>
              </a:rPr>
              <a:t>C</a:t>
            </a:r>
            <a:r>
              <a:rPr sz="3009" spc="87" dirty="0">
                <a:latin typeface="Times New Roman"/>
                <a:cs typeface="Times New Roman"/>
              </a:rPr>
              <a:t>)</a:t>
            </a:r>
            <a:r>
              <a:rPr sz="2620" i="1" spc="-109" baseline="44753" dirty="0">
                <a:latin typeface="Times New Roman"/>
                <a:cs typeface="Times New Roman"/>
              </a:rPr>
              <a:t>b</a:t>
            </a:r>
            <a:r>
              <a:rPr sz="1820" i="1" spc="14" baseline="44444" dirty="0">
                <a:latin typeface="Times New Roman"/>
                <a:cs typeface="Times New Roman"/>
              </a:rPr>
              <a:t>i</a:t>
            </a:r>
            <a:r>
              <a:rPr sz="1820" i="1" baseline="44444" dirty="0">
                <a:latin typeface="Times New Roman"/>
                <a:cs typeface="Times New Roman"/>
              </a:rPr>
              <a:t>  </a:t>
            </a:r>
            <a:r>
              <a:rPr sz="1820" i="1" spc="-58" baseline="44444" dirty="0">
                <a:latin typeface="Times New Roman"/>
                <a:cs typeface="Times New Roman"/>
              </a:rPr>
              <a:t> </a:t>
            </a:r>
            <a:r>
              <a:rPr sz="3009" spc="-4" dirty="0">
                <a:latin typeface="Times New Roman"/>
                <a:cs typeface="Times New Roman"/>
              </a:rPr>
              <a:t>*</a:t>
            </a:r>
            <a:r>
              <a:rPr sz="3009" spc="-320" dirty="0">
                <a:latin typeface="Times New Roman"/>
                <a:cs typeface="Times New Roman"/>
              </a:rPr>
              <a:t> </a:t>
            </a:r>
            <a:r>
              <a:rPr sz="3009" i="1" dirty="0">
                <a:latin typeface="Times New Roman"/>
                <a:cs typeface="Times New Roman"/>
              </a:rPr>
              <a:t>EA</a:t>
            </a:r>
            <a:r>
              <a:rPr sz="3009" i="1" spc="-4" dirty="0">
                <a:latin typeface="Times New Roman"/>
                <a:cs typeface="Times New Roman"/>
              </a:rPr>
              <a:t>F</a:t>
            </a:r>
            <a:endParaRPr sz="3009" dirty="0">
              <a:latin typeface="Times New Roman"/>
              <a:cs typeface="Times New Roman"/>
            </a:endParaRPr>
          </a:p>
          <a:p>
            <a:pPr marL="14176" algn="ctr">
              <a:lnSpc>
                <a:spcPts val="1300"/>
              </a:lnSpc>
            </a:pPr>
            <a:r>
              <a:rPr sz="1747" i="1" dirty="0">
                <a:latin typeface="Times New Roman"/>
                <a:cs typeface="Times New Roman"/>
              </a:rPr>
              <a:t>i</a:t>
            </a:r>
            <a:endParaRPr sz="1747" dirty="0">
              <a:latin typeface="Times New Roman"/>
              <a:cs typeface="Times New Roman"/>
            </a:endParaRPr>
          </a:p>
        </p:txBody>
      </p:sp>
      <p:sp>
        <p:nvSpPr>
          <p:cNvPr id="9" name="object 9"/>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57</a:t>
            </a:r>
            <a:endParaRPr sz="1359">
              <a:latin typeface="Arial MT"/>
              <a:cs typeface="Arial MT"/>
            </a:endParaRPr>
          </a:p>
        </p:txBody>
      </p:sp>
      <p:sp>
        <p:nvSpPr>
          <p:cNvPr id="10" name="object 10"/>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6" name="object 6"/>
          <p:cNvSpPr txBox="1"/>
          <p:nvPr/>
        </p:nvSpPr>
        <p:spPr>
          <a:xfrm>
            <a:off x="2642794" y="6456513"/>
            <a:ext cx="4770961" cy="281304"/>
          </a:xfrm>
          <a:prstGeom prst="rect">
            <a:avLst/>
          </a:prstGeom>
        </p:spPr>
        <p:txBody>
          <a:bodyPr vert="horz" wrap="square" lIns="0" tIns="12327" rIns="0" bIns="0" rtlCol="0">
            <a:spAutoFit/>
          </a:bodyPr>
          <a:lstStyle/>
          <a:p>
            <a:pPr marL="12327">
              <a:spcBef>
                <a:spcPts val="97"/>
              </a:spcBef>
            </a:pPr>
            <a:r>
              <a:rPr sz="1747" b="1" spc="-4" dirty="0">
                <a:latin typeface="Arial"/>
                <a:cs typeface="Arial"/>
              </a:rPr>
              <a:t>Table</a:t>
            </a:r>
            <a:r>
              <a:rPr sz="1747" b="1" spc="-10" dirty="0">
                <a:latin typeface="Arial"/>
                <a:cs typeface="Arial"/>
              </a:rPr>
              <a:t> </a:t>
            </a:r>
            <a:r>
              <a:rPr sz="1747" b="1" spc="-4" dirty="0">
                <a:latin typeface="Arial"/>
                <a:cs typeface="Arial"/>
              </a:rPr>
              <a:t>6:</a:t>
            </a:r>
            <a:r>
              <a:rPr sz="1747" b="1" dirty="0">
                <a:latin typeface="Arial"/>
                <a:cs typeface="Arial"/>
              </a:rPr>
              <a:t> </a:t>
            </a:r>
            <a:r>
              <a:rPr sz="1747" spc="-4" dirty="0">
                <a:solidFill>
                  <a:srgbClr val="653200"/>
                </a:solidFill>
                <a:latin typeface="Arial MT"/>
                <a:cs typeface="Arial MT"/>
              </a:rPr>
              <a:t>Coefficients</a:t>
            </a:r>
            <a:r>
              <a:rPr sz="1747" dirty="0">
                <a:solidFill>
                  <a:srgbClr val="653200"/>
                </a:solidFill>
                <a:latin typeface="Arial MT"/>
                <a:cs typeface="Arial MT"/>
              </a:rPr>
              <a:t> </a:t>
            </a:r>
            <a:r>
              <a:rPr sz="1747" spc="-4" dirty="0">
                <a:solidFill>
                  <a:srgbClr val="653200"/>
                </a:solidFill>
                <a:latin typeface="Arial MT"/>
                <a:cs typeface="Arial MT"/>
              </a:rPr>
              <a:t>for intermediate </a:t>
            </a:r>
            <a:r>
              <a:rPr sz="1747" dirty="0">
                <a:solidFill>
                  <a:srgbClr val="653200"/>
                </a:solidFill>
                <a:latin typeface="Arial MT"/>
                <a:cs typeface="Arial MT"/>
              </a:rPr>
              <a:t>COCOMO</a:t>
            </a:r>
            <a:endParaRPr sz="1747">
              <a:latin typeface="Arial MT"/>
              <a:cs typeface="Arial MT"/>
            </a:endParaRPr>
          </a:p>
        </p:txBody>
      </p:sp>
      <p:sp>
        <p:nvSpPr>
          <p:cNvPr id="7" name="object 7"/>
          <p:cNvSpPr txBox="1"/>
          <p:nvPr/>
        </p:nvSpPr>
        <p:spPr>
          <a:xfrm>
            <a:off x="3695969" y="3261029"/>
            <a:ext cx="86901" cy="281304"/>
          </a:xfrm>
          <a:prstGeom prst="rect">
            <a:avLst/>
          </a:prstGeom>
        </p:spPr>
        <p:txBody>
          <a:bodyPr vert="horz" wrap="square" lIns="0" tIns="12327" rIns="0" bIns="0" rtlCol="0">
            <a:spAutoFit/>
          </a:bodyPr>
          <a:lstStyle/>
          <a:p>
            <a:pPr marL="12327">
              <a:spcBef>
                <a:spcPts val="97"/>
              </a:spcBef>
            </a:pPr>
            <a:r>
              <a:rPr sz="1747" i="1" dirty="0">
                <a:latin typeface="Times New Roman"/>
                <a:cs typeface="Times New Roman"/>
              </a:rPr>
              <a:t>i</a:t>
            </a:r>
            <a:endParaRPr sz="1747">
              <a:latin typeface="Times New Roman"/>
              <a:cs typeface="Times New Roman"/>
            </a:endParaRPr>
          </a:p>
        </p:txBody>
      </p:sp>
      <p:sp>
        <p:nvSpPr>
          <p:cNvPr id="8" name="object 8"/>
          <p:cNvSpPr txBox="1"/>
          <p:nvPr/>
        </p:nvSpPr>
        <p:spPr>
          <a:xfrm>
            <a:off x="2842975" y="3006063"/>
            <a:ext cx="1734951" cy="474278"/>
          </a:xfrm>
          <a:prstGeom prst="rect">
            <a:avLst/>
          </a:prstGeom>
        </p:spPr>
        <p:txBody>
          <a:bodyPr vert="horz" wrap="square" lIns="0" tIns="11094" rIns="0" bIns="0" rtlCol="0">
            <a:spAutoFit/>
          </a:bodyPr>
          <a:lstStyle/>
          <a:p>
            <a:pPr marL="36981">
              <a:spcBef>
                <a:spcPts val="87"/>
              </a:spcBef>
            </a:pPr>
            <a:r>
              <a:rPr sz="3009" i="1" spc="-10" dirty="0">
                <a:latin typeface="Times New Roman"/>
                <a:cs typeface="Times New Roman"/>
              </a:rPr>
              <a:t>D </a:t>
            </a:r>
            <a:r>
              <a:rPr sz="3009" spc="-4" dirty="0">
                <a:latin typeface="Symbol"/>
                <a:cs typeface="Symbol"/>
              </a:rPr>
              <a:t></a:t>
            </a:r>
            <a:r>
              <a:rPr sz="3009" spc="-97" dirty="0">
                <a:latin typeface="Times New Roman"/>
                <a:cs typeface="Times New Roman"/>
              </a:rPr>
              <a:t> </a:t>
            </a:r>
            <a:r>
              <a:rPr sz="3009" i="1" spc="-4" dirty="0">
                <a:latin typeface="Times New Roman"/>
                <a:cs typeface="Times New Roman"/>
              </a:rPr>
              <a:t>c</a:t>
            </a:r>
            <a:r>
              <a:rPr sz="3009" i="1" spc="102" dirty="0">
                <a:latin typeface="Times New Roman"/>
                <a:cs typeface="Times New Roman"/>
              </a:rPr>
              <a:t> </a:t>
            </a:r>
            <a:r>
              <a:rPr sz="3009" spc="169" dirty="0">
                <a:latin typeface="Times New Roman"/>
                <a:cs typeface="Times New Roman"/>
              </a:rPr>
              <a:t>(</a:t>
            </a:r>
            <a:r>
              <a:rPr sz="3009" i="1" spc="175" dirty="0">
                <a:latin typeface="Times New Roman"/>
                <a:cs typeface="Times New Roman"/>
              </a:rPr>
              <a:t>E</a:t>
            </a:r>
            <a:r>
              <a:rPr sz="3009" spc="145" dirty="0">
                <a:latin typeface="Times New Roman"/>
                <a:cs typeface="Times New Roman"/>
              </a:rPr>
              <a:t>)</a:t>
            </a:r>
            <a:r>
              <a:rPr sz="2620" i="1" spc="153" baseline="44753" dirty="0">
                <a:latin typeface="Times New Roman"/>
                <a:cs typeface="Times New Roman"/>
              </a:rPr>
              <a:t>d</a:t>
            </a:r>
            <a:r>
              <a:rPr sz="1820" i="1" spc="14" baseline="44444" dirty="0">
                <a:latin typeface="Times New Roman"/>
                <a:cs typeface="Times New Roman"/>
              </a:rPr>
              <a:t>i</a:t>
            </a:r>
            <a:endParaRPr sz="1820" baseline="44444">
              <a:latin typeface="Times New Roman"/>
              <a:cs typeface="Times New Roman"/>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9" name="object 9"/>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57</a:t>
            </a:r>
            <a:endParaRPr sz="1359">
              <a:latin typeface="Arial MT"/>
              <a:cs typeface="Arial MT"/>
            </a:endParaRPr>
          </a:p>
        </p:txBody>
      </p:sp>
      <p:sp>
        <p:nvSpPr>
          <p:cNvPr id="10" name="object 10"/>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6" name="object 6"/>
          <p:cNvSpPr txBox="1"/>
          <p:nvPr/>
        </p:nvSpPr>
        <p:spPr>
          <a:xfrm>
            <a:off x="2642794" y="6456513"/>
            <a:ext cx="4770961" cy="281304"/>
          </a:xfrm>
          <a:prstGeom prst="rect">
            <a:avLst/>
          </a:prstGeom>
        </p:spPr>
        <p:txBody>
          <a:bodyPr vert="horz" wrap="square" lIns="0" tIns="12327" rIns="0" bIns="0" rtlCol="0">
            <a:spAutoFit/>
          </a:bodyPr>
          <a:lstStyle/>
          <a:p>
            <a:pPr marL="12327">
              <a:spcBef>
                <a:spcPts val="97"/>
              </a:spcBef>
            </a:pPr>
            <a:r>
              <a:rPr sz="1747" b="1" spc="-4" dirty="0">
                <a:latin typeface="Arial"/>
                <a:cs typeface="Arial"/>
              </a:rPr>
              <a:t>Table</a:t>
            </a:r>
            <a:r>
              <a:rPr sz="1747" b="1" spc="-10" dirty="0">
                <a:latin typeface="Arial"/>
                <a:cs typeface="Arial"/>
              </a:rPr>
              <a:t> </a:t>
            </a:r>
            <a:r>
              <a:rPr sz="1747" b="1" spc="-4" dirty="0">
                <a:latin typeface="Arial"/>
                <a:cs typeface="Arial"/>
              </a:rPr>
              <a:t>6:</a:t>
            </a:r>
            <a:r>
              <a:rPr sz="1747" b="1" dirty="0">
                <a:latin typeface="Arial"/>
                <a:cs typeface="Arial"/>
              </a:rPr>
              <a:t> </a:t>
            </a:r>
            <a:r>
              <a:rPr sz="1747" spc="-4" dirty="0">
                <a:solidFill>
                  <a:srgbClr val="653200"/>
                </a:solidFill>
                <a:latin typeface="Arial MT"/>
                <a:cs typeface="Arial MT"/>
              </a:rPr>
              <a:t>Coefficients</a:t>
            </a:r>
            <a:r>
              <a:rPr sz="1747" dirty="0">
                <a:solidFill>
                  <a:srgbClr val="653200"/>
                </a:solidFill>
                <a:latin typeface="Arial MT"/>
                <a:cs typeface="Arial MT"/>
              </a:rPr>
              <a:t> </a:t>
            </a:r>
            <a:r>
              <a:rPr sz="1747" spc="-4" dirty="0">
                <a:solidFill>
                  <a:srgbClr val="653200"/>
                </a:solidFill>
                <a:latin typeface="Arial MT"/>
                <a:cs typeface="Arial MT"/>
              </a:rPr>
              <a:t>for intermediate </a:t>
            </a:r>
            <a:r>
              <a:rPr sz="1747" dirty="0">
                <a:solidFill>
                  <a:srgbClr val="653200"/>
                </a:solidFill>
                <a:latin typeface="Arial MT"/>
                <a:cs typeface="Arial MT"/>
              </a:rPr>
              <a:t>COCOMO</a:t>
            </a:r>
            <a:endParaRPr sz="1747">
              <a:latin typeface="Arial MT"/>
              <a:cs typeface="Arial MT"/>
            </a:endParaRPr>
          </a:p>
        </p:txBody>
      </p:sp>
      <p:pic>
        <p:nvPicPr>
          <p:cNvPr id="12" name="Picture 11">
            <a:extLst>
              <a:ext uri="{FF2B5EF4-FFF2-40B4-BE49-F238E27FC236}">
                <a16:creationId xmlns:a16="http://schemas.microsoft.com/office/drawing/2014/main" id="{E4882494-FB21-42A5-9545-8C99840F11BC}"/>
              </a:ext>
            </a:extLst>
          </p:cNvPr>
          <p:cNvPicPr>
            <a:picLocks noChangeAspect="1"/>
          </p:cNvPicPr>
          <p:nvPr/>
        </p:nvPicPr>
        <p:blipFill>
          <a:blip r:embed="rId2"/>
          <a:stretch>
            <a:fillRect/>
          </a:stretch>
        </p:blipFill>
        <p:spPr>
          <a:xfrm>
            <a:off x="0" y="1901743"/>
            <a:ext cx="9677400" cy="5642056"/>
          </a:xfrm>
          <a:prstGeom prst="rect">
            <a:avLst/>
          </a:prstGeom>
        </p:spPr>
      </p:pic>
    </p:spTree>
    <p:extLst>
      <p:ext uri="{BB962C8B-B14F-4D97-AF65-F5344CB8AC3E}">
        <p14:creationId xmlns:p14="http://schemas.microsoft.com/office/powerpoint/2010/main" val="9102919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1871955"/>
            <a:ext cx="8129923" cy="1228651"/>
          </a:xfrm>
          <a:prstGeom prst="rect">
            <a:avLst/>
          </a:prstGeom>
        </p:spPr>
        <p:txBody>
          <a:bodyPr vert="horz" wrap="square" lIns="0" tIns="126346" rIns="0" bIns="0" rtlCol="0">
            <a:spAutoFit/>
          </a:bodyPr>
          <a:lstStyle/>
          <a:p>
            <a:pPr marL="12327">
              <a:spcBef>
                <a:spcPts val="994"/>
              </a:spcBef>
            </a:pPr>
            <a:r>
              <a:rPr sz="2135" spc="-4" dirty="0">
                <a:latin typeface="Times New Roman"/>
                <a:cs typeface="Times New Roman"/>
              </a:rPr>
              <a:t>Example:</a:t>
            </a:r>
            <a:r>
              <a:rPr sz="2135" spc="-38" dirty="0">
                <a:latin typeface="Times New Roman"/>
                <a:cs typeface="Times New Roman"/>
              </a:rPr>
              <a:t> </a:t>
            </a:r>
            <a:r>
              <a:rPr sz="2135" dirty="0">
                <a:latin typeface="Times New Roman"/>
                <a:cs typeface="Times New Roman"/>
              </a:rPr>
              <a:t>4.7</a:t>
            </a:r>
            <a:endParaRPr sz="2135">
              <a:latin typeface="Times New Roman"/>
              <a:cs typeface="Times New Roman"/>
            </a:endParaRPr>
          </a:p>
          <a:p>
            <a:pPr marL="12327" marR="4931">
              <a:spcBef>
                <a:spcPts val="892"/>
              </a:spcBef>
              <a:tabLst>
                <a:tab pos="1322701" algn="l"/>
                <a:tab pos="2218883" algn="l"/>
                <a:tab pos="3279632" algn="l"/>
                <a:tab pos="3769019" algn="l"/>
                <a:tab pos="4018027" algn="l"/>
                <a:tab pos="4851958" algn="l"/>
                <a:tab pos="5206979" algn="l"/>
                <a:tab pos="5983588" algn="l"/>
                <a:tab pos="6168495" algn="l"/>
                <a:tab pos="6638774" algn="l"/>
                <a:tab pos="7174388" algn="l"/>
                <a:tab pos="7861009" algn="l"/>
                <a:tab pos="7890595" algn="l"/>
              </a:tabLst>
            </a:pPr>
            <a:r>
              <a:rPr sz="2135" spc="-4" dirty="0">
                <a:solidFill>
                  <a:srgbClr val="650065"/>
                </a:solidFill>
                <a:latin typeface="Times New Roman"/>
                <a:cs typeface="Times New Roman"/>
              </a:rPr>
              <a:t>A </a:t>
            </a:r>
            <a:r>
              <a:rPr sz="2135" spc="-117" dirty="0">
                <a:solidFill>
                  <a:srgbClr val="650065"/>
                </a:solidFill>
                <a:latin typeface="Times New Roman"/>
                <a:cs typeface="Times New Roman"/>
              </a:rPr>
              <a:t> </a:t>
            </a:r>
            <a:r>
              <a:rPr sz="2135" dirty="0">
                <a:solidFill>
                  <a:srgbClr val="650065"/>
                </a:solidFill>
                <a:latin typeface="Times New Roman"/>
                <a:cs typeface="Times New Roman"/>
              </a:rPr>
              <a:t>n</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w</a:t>
            </a:r>
            <a:r>
              <a:rPr sz="2135" dirty="0">
                <a:solidFill>
                  <a:srgbClr val="650065"/>
                </a:solidFill>
                <a:latin typeface="Times New Roman"/>
                <a:cs typeface="Times New Roman"/>
              </a:rPr>
              <a:t> </a:t>
            </a:r>
            <a:r>
              <a:rPr sz="2135" spc="-117" dirty="0">
                <a:solidFill>
                  <a:srgbClr val="650065"/>
                </a:solidFill>
                <a:latin typeface="Times New Roman"/>
                <a:cs typeface="Times New Roman"/>
              </a:rPr>
              <a:t> </a:t>
            </a:r>
            <a:r>
              <a:rPr sz="2135" dirty="0">
                <a:solidFill>
                  <a:srgbClr val="650065"/>
                </a:solidFill>
                <a:latin typeface="Times New Roman"/>
                <a:cs typeface="Times New Roman"/>
              </a:rPr>
              <a:t>p</a:t>
            </a:r>
            <a:r>
              <a:rPr sz="2135" spc="-4" dirty="0">
                <a:solidFill>
                  <a:srgbClr val="650065"/>
                </a:solidFill>
                <a:latin typeface="Times New Roman"/>
                <a:cs typeface="Times New Roman"/>
              </a:rPr>
              <a:t>r</a:t>
            </a:r>
            <a:r>
              <a:rPr sz="2135" dirty="0">
                <a:solidFill>
                  <a:srgbClr val="650065"/>
                </a:solidFill>
                <a:latin typeface="Times New Roman"/>
                <a:cs typeface="Times New Roman"/>
              </a:rPr>
              <a:t>o</a:t>
            </a:r>
            <a:r>
              <a:rPr sz="2135" spc="-4" dirty="0">
                <a:solidFill>
                  <a:srgbClr val="650065"/>
                </a:solidFill>
                <a:latin typeface="Times New Roman"/>
                <a:cs typeface="Times New Roman"/>
              </a:rPr>
              <a:t>j</a:t>
            </a:r>
            <a:r>
              <a:rPr sz="2135" dirty="0">
                <a:solidFill>
                  <a:srgbClr val="650065"/>
                </a:solidFill>
                <a:latin typeface="Times New Roman"/>
                <a:cs typeface="Times New Roman"/>
              </a:rPr>
              <a:t>e</a:t>
            </a:r>
            <a:r>
              <a:rPr sz="2135" spc="-10" dirty="0">
                <a:solidFill>
                  <a:srgbClr val="650065"/>
                </a:solidFill>
                <a:latin typeface="Times New Roman"/>
                <a:cs typeface="Times New Roman"/>
              </a:rPr>
              <a:t>c</a:t>
            </a:r>
            <a:r>
              <a:rPr sz="2135" spc="-4" dirty="0">
                <a:solidFill>
                  <a:srgbClr val="650065"/>
                </a:solidFill>
                <a:latin typeface="Times New Roman"/>
                <a:cs typeface="Times New Roman"/>
              </a:rPr>
              <a:t>t</a:t>
            </a:r>
            <a:r>
              <a:rPr sz="2135" dirty="0">
                <a:solidFill>
                  <a:srgbClr val="650065"/>
                </a:solidFill>
                <a:latin typeface="Times New Roman"/>
                <a:cs typeface="Times New Roman"/>
              </a:rPr>
              <a:t> </a:t>
            </a:r>
            <a:r>
              <a:rPr sz="2135" spc="-111" dirty="0">
                <a:solidFill>
                  <a:srgbClr val="650065"/>
                </a:solidFill>
                <a:latin typeface="Times New Roman"/>
                <a:cs typeface="Times New Roman"/>
              </a:rPr>
              <a:t> </a:t>
            </a:r>
            <a:r>
              <a:rPr sz="2135" spc="-10" dirty="0">
                <a:solidFill>
                  <a:srgbClr val="650065"/>
                </a:solidFill>
                <a:latin typeface="Times New Roman"/>
                <a:cs typeface="Times New Roman"/>
              </a:rPr>
              <a:t>w</a:t>
            </a:r>
            <a:r>
              <a:rPr sz="2135" spc="-4" dirty="0">
                <a:solidFill>
                  <a:srgbClr val="650065"/>
                </a:solidFill>
                <a:latin typeface="Times New Roman"/>
                <a:cs typeface="Times New Roman"/>
              </a:rPr>
              <a:t>ith</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spc="-10" dirty="0">
                <a:solidFill>
                  <a:srgbClr val="650065"/>
                </a:solidFill>
                <a:latin typeface="Times New Roman"/>
                <a:cs typeface="Times New Roman"/>
              </a:rPr>
              <a:t>es</a:t>
            </a:r>
            <a:r>
              <a:rPr sz="2135" spc="-4" dirty="0">
                <a:solidFill>
                  <a:srgbClr val="650065"/>
                </a:solidFill>
                <a:latin typeface="Times New Roman"/>
                <a:cs typeface="Times New Roman"/>
              </a:rPr>
              <a:t>t</a:t>
            </a:r>
            <a:r>
              <a:rPr sz="2135" spc="4" dirty="0">
                <a:solidFill>
                  <a:srgbClr val="650065"/>
                </a:solidFill>
                <a:latin typeface="Times New Roman"/>
                <a:cs typeface="Times New Roman"/>
              </a:rPr>
              <a:t>i</a:t>
            </a:r>
            <a:r>
              <a:rPr sz="2135" dirty="0">
                <a:solidFill>
                  <a:srgbClr val="650065"/>
                </a:solidFill>
                <a:latin typeface="Times New Roman"/>
                <a:cs typeface="Times New Roman"/>
              </a:rPr>
              <a:t>m</a:t>
            </a:r>
            <a:r>
              <a:rPr sz="2135" spc="-10" dirty="0">
                <a:solidFill>
                  <a:srgbClr val="650065"/>
                </a:solidFill>
                <a:latin typeface="Times New Roman"/>
                <a:cs typeface="Times New Roman"/>
              </a:rPr>
              <a:t>a</a:t>
            </a:r>
            <a:r>
              <a:rPr sz="2135" spc="-4" dirty="0">
                <a:solidFill>
                  <a:srgbClr val="650065"/>
                </a:solidFill>
                <a:latin typeface="Times New Roman"/>
                <a:cs typeface="Times New Roman"/>
              </a:rPr>
              <a:t>t</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d</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dirty="0">
                <a:solidFill>
                  <a:srgbClr val="650065"/>
                </a:solidFill>
                <a:latin typeface="Times New Roman"/>
                <a:cs typeface="Times New Roman"/>
              </a:rPr>
              <a:t>40</a:t>
            </a:r>
            <a:r>
              <a:rPr sz="2135" spc="-4" dirty="0">
                <a:solidFill>
                  <a:srgbClr val="650065"/>
                </a:solidFill>
                <a:latin typeface="Times New Roman"/>
                <a:cs typeface="Times New Roman"/>
              </a:rPr>
              <a:t>0</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spc="-10" dirty="0">
                <a:solidFill>
                  <a:srgbClr val="650065"/>
                </a:solidFill>
                <a:latin typeface="Times New Roman"/>
                <a:cs typeface="Times New Roman"/>
              </a:rPr>
              <a:t>K</a:t>
            </a:r>
            <a:r>
              <a:rPr sz="2135" spc="4" dirty="0">
                <a:solidFill>
                  <a:srgbClr val="650065"/>
                </a:solidFill>
                <a:latin typeface="Times New Roman"/>
                <a:cs typeface="Times New Roman"/>
              </a:rPr>
              <a:t>L</a:t>
            </a:r>
            <a:r>
              <a:rPr sz="2135" spc="-10" dirty="0">
                <a:solidFill>
                  <a:srgbClr val="650065"/>
                </a:solidFill>
                <a:latin typeface="Times New Roman"/>
                <a:cs typeface="Times New Roman"/>
              </a:rPr>
              <a:t>O</a:t>
            </a:r>
            <a:r>
              <a:rPr sz="2135" spc="-4" dirty="0">
                <a:solidFill>
                  <a:srgbClr val="650065"/>
                </a:solidFill>
                <a:latin typeface="Times New Roman"/>
                <a:cs typeface="Times New Roman"/>
              </a:rPr>
              <a:t>C</a:t>
            </a:r>
            <a:r>
              <a:rPr sz="2135" dirty="0">
                <a:solidFill>
                  <a:srgbClr val="650065"/>
                </a:solidFill>
                <a:latin typeface="Times New Roman"/>
                <a:cs typeface="Times New Roman"/>
              </a:rPr>
              <a:t> </a:t>
            </a:r>
            <a:r>
              <a:rPr sz="2135" spc="-117" dirty="0">
                <a:solidFill>
                  <a:srgbClr val="650065"/>
                </a:solidFill>
                <a:latin typeface="Times New Roman"/>
                <a:cs typeface="Times New Roman"/>
              </a:rPr>
              <a:t> </a:t>
            </a:r>
            <a:r>
              <a:rPr sz="2135" dirty="0">
                <a:solidFill>
                  <a:srgbClr val="650065"/>
                </a:solidFill>
                <a:latin typeface="Times New Roman"/>
                <a:cs typeface="Times New Roman"/>
              </a:rPr>
              <a:t>e</a:t>
            </a:r>
            <a:r>
              <a:rPr sz="2135" spc="-24" dirty="0">
                <a:solidFill>
                  <a:srgbClr val="650065"/>
                </a:solidFill>
                <a:latin typeface="Times New Roman"/>
                <a:cs typeface="Times New Roman"/>
              </a:rPr>
              <a:t>m</a:t>
            </a:r>
            <a:r>
              <a:rPr sz="2135" dirty="0">
                <a:solidFill>
                  <a:srgbClr val="650065"/>
                </a:solidFill>
                <a:latin typeface="Times New Roman"/>
                <a:cs typeface="Times New Roman"/>
              </a:rPr>
              <a:t>b</a:t>
            </a:r>
            <a:r>
              <a:rPr sz="2135" spc="-10" dirty="0">
                <a:solidFill>
                  <a:srgbClr val="650065"/>
                </a:solidFill>
                <a:latin typeface="Times New Roman"/>
                <a:cs typeface="Times New Roman"/>
              </a:rPr>
              <a:t>e</a:t>
            </a:r>
            <a:r>
              <a:rPr sz="2135" dirty="0">
                <a:solidFill>
                  <a:srgbClr val="650065"/>
                </a:solidFill>
                <a:latin typeface="Times New Roman"/>
                <a:cs typeface="Times New Roman"/>
              </a:rPr>
              <a:t>dde</a:t>
            </a:r>
            <a:r>
              <a:rPr sz="2135" spc="-4" dirty="0">
                <a:solidFill>
                  <a:srgbClr val="650065"/>
                </a:solidFill>
                <a:latin typeface="Times New Roman"/>
                <a:cs typeface="Times New Roman"/>
              </a:rPr>
              <a:t>d</a:t>
            </a:r>
            <a:r>
              <a:rPr sz="2135" dirty="0">
                <a:solidFill>
                  <a:srgbClr val="650065"/>
                </a:solidFill>
                <a:latin typeface="Times New Roman"/>
                <a:cs typeface="Times New Roman"/>
              </a:rPr>
              <a:t>	</a:t>
            </a:r>
            <a:r>
              <a:rPr sz="2135" spc="-20" dirty="0">
                <a:solidFill>
                  <a:srgbClr val="650065"/>
                </a:solidFill>
                <a:latin typeface="Times New Roman"/>
                <a:cs typeface="Times New Roman"/>
              </a:rPr>
              <a:t>s</a:t>
            </a:r>
            <a:r>
              <a:rPr sz="2135" spc="10" dirty="0">
                <a:solidFill>
                  <a:srgbClr val="650065"/>
                </a:solidFill>
                <a:latin typeface="Times New Roman"/>
                <a:cs typeface="Times New Roman"/>
              </a:rPr>
              <a:t>y</a:t>
            </a:r>
            <a:r>
              <a:rPr sz="2135" spc="-10" dirty="0">
                <a:solidFill>
                  <a:srgbClr val="650065"/>
                </a:solidFill>
                <a:latin typeface="Times New Roman"/>
                <a:cs typeface="Times New Roman"/>
              </a:rPr>
              <a:t>s</a:t>
            </a:r>
            <a:r>
              <a:rPr sz="2135" spc="-4" dirty="0">
                <a:solidFill>
                  <a:srgbClr val="650065"/>
                </a:solidFill>
                <a:latin typeface="Times New Roman"/>
                <a:cs typeface="Times New Roman"/>
              </a:rPr>
              <a:t>t</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m</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dirty="0">
                <a:solidFill>
                  <a:srgbClr val="650065"/>
                </a:solidFill>
                <a:latin typeface="Times New Roman"/>
                <a:cs typeface="Times New Roman"/>
              </a:rPr>
              <a:t>h</a:t>
            </a:r>
            <a:r>
              <a:rPr sz="2135" spc="-10" dirty="0">
                <a:solidFill>
                  <a:srgbClr val="650065"/>
                </a:solidFill>
                <a:latin typeface="Times New Roman"/>
                <a:cs typeface="Times New Roman"/>
              </a:rPr>
              <a:t>a</a:t>
            </a:r>
            <a:r>
              <a:rPr sz="2135" spc="-4" dirty="0">
                <a:solidFill>
                  <a:srgbClr val="650065"/>
                </a:solidFill>
                <a:latin typeface="Times New Roman"/>
                <a:cs typeface="Times New Roman"/>
              </a:rPr>
              <a:t>s</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spc="-4" dirty="0">
                <a:solidFill>
                  <a:srgbClr val="650065"/>
                </a:solidFill>
                <a:latin typeface="Times New Roman"/>
                <a:cs typeface="Times New Roman"/>
              </a:rPr>
              <a:t>to</a:t>
            </a:r>
            <a:r>
              <a:rPr sz="2135" dirty="0">
                <a:solidFill>
                  <a:srgbClr val="650065"/>
                </a:solidFill>
                <a:latin typeface="Times New Roman"/>
                <a:cs typeface="Times New Roman"/>
              </a:rPr>
              <a:t>	b</a:t>
            </a:r>
            <a:r>
              <a:rPr sz="2135" spc="-4" dirty="0">
                <a:solidFill>
                  <a:srgbClr val="650065"/>
                </a:solidFill>
                <a:latin typeface="Times New Roman"/>
                <a:cs typeface="Times New Roman"/>
              </a:rPr>
              <a:t>e  </a:t>
            </a:r>
            <a:r>
              <a:rPr sz="2135" dirty="0">
                <a:solidFill>
                  <a:srgbClr val="650065"/>
                </a:solidFill>
                <a:latin typeface="Times New Roman"/>
                <a:cs typeface="Times New Roman"/>
              </a:rPr>
              <a:t>d</a:t>
            </a:r>
            <a:r>
              <a:rPr sz="2135" spc="-10" dirty="0">
                <a:solidFill>
                  <a:srgbClr val="650065"/>
                </a:solidFill>
                <a:latin typeface="Times New Roman"/>
                <a:cs typeface="Times New Roman"/>
              </a:rPr>
              <a:t>e</a:t>
            </a:r>
            <a:r>
              <a:rPr sz="2135" dirty="0">
                <a:solidFill>
                  <a:srgbClr val="650065"/>
                </a:solidFill>
                <a:latin typeface="Times New Roman"/>
                <a:cs typeface="Times New Roman"/>
              </a:rPr>
              <a:t>v</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l</a:t>
            </a:r>
            <a:r>
              <a:rPr sz="2135" dirty="0">
                <a:solidFill>
                  <a:srgbClr val="650065"/>
                </a:solidFill>
                <a:latin typeface="Times New Roman"/>
                <a:cs typeface="Times New Roman"/>
              </a:rPr>
              <a:t>op</a:t>
            </a:r>
            <a:r>
              <a:rPr sz="2135" spc="-10" dirty="0">
                <a:solidFill>
                  <a:srgbClr val="650065"/>
                </a:solidFill>
                <a:latin typeface="Times New Roman"/>
                <a:cs typeface="Times New Roman"/>
              </a:rPr>
              <a:t>e</a:t>
            </a:r>
            <a:r>
              <a:rPr sz="2135" dirty="0">
                <a:solidFill>
                  <a:srgbClr val="650065"/>
                </a:solidFill>
                <a:latin typeface="Times New Roman"/>
                <a:cs typeface="Times New Roman"/>
              </a:rPr>
              <a:t>d</a:t>
            </a:r>
            <a:r>
              <a:rPr sz="2135" spc="-4" dirty="0">
                <a:solidFill>
                  <a:srgbClr val="650065"/>
                </a:solidFill>
                <a:latin typeface="Times New Roman"/>
                <a:cs typeface="Times New Roman"/>
              </a:rPr>
              <a:t>.</a:t>
            </a:r>
            <a:r>
              <a:rPr sz="2135" dirty="0">
                <a:solidFill>
                  <a:srgbClr val="650065"/>
                </a:solidFill>
                <a:latin typeface="Times New Roman"/>
                <a:cs typeface="Times New Roman"/>
              </a:rPr>
              <a:t>	</a:t>
            </a:r>
            <a:r>
              <a:rPr sz="2135" spc="-14" dirty="0">
                <a:solidFill>
                  <a:srgbClr val="650065"/>
                </a:solidFill>
                <a:latin typeface="Times New Roman"/>
                <a:cs typeface="Times New Roman"/>
              </a:rPr>
              <a:t>P</a:t>
            </a:r>
            <a:r>
              <a:rPr sz="2135" spc="-4" dirty="0">
                <a:solidFill>
                  <a:srgbClr val="650065"/>
                </a:solidFill>
                <a:latin typeface="Times New Roman"/>
                <a:cs typeface="Times New Roman"/>
              </a:rPr>
              <a:t>r</a:t>
            </a:r>
            <a:r>
              <a:rPr sz="2135" dirty="0">
                <a:solidFill>
                  <a:srgbClr val="650065"/>
                </a:solidFill>
                <a:latin typeface="Times New Roman"/>
                <a:cs typeface="Times New Roman"/>
              </a:rPr>
              <a:t>o</a:t>
            </a:r>
            <a:r>
              <a:rPr sz="2135" spc="-4" dirty="0">
                <a:solidFill>
                  <a:srgbClr val="650065"/>
                </a:solidFill>
                <a:latin typeface="Times New Roman"/>
                <a:cs typeface="Times New Roman"/>
              </a:rPr>
              <a:t>j</a:t>
            </a:r>
            <a:r>
              <a:rPr sz="2135" spc="-10" dirty="0">
                <a:solidFill>
                  <a:srgbClr val="650065"/>
                </a:solidFill>
                <a:latin typeface="Times New Roman"/>
                <a:cs typeface="Times New Roman"/>
              </a:rPr>
              <a:t>ec</a:t>
            </a:r>
            <a:r>
              <a:rPr sz="2135" spc="-4" dirty="0">
                <a:solidFill>
                  <a:srgbClr val="650065"/>
                </a:solidFill>
                <a:latin typeface="Times New Roman"/>
                <a:cs typeface="Times New Roman"/>
              </a:rPr>
              <a:t>t</a:t>
            </a:r>
            <a:r>
              <a:rPr sz="2135" dirty="0">
                <a:solidFill>
                  <a:srgbClr val="650065"/>
                </a:solidFill>
                <a:latin typeface="Times New Roman"/>
                <a:cs typeface="Times New Roman"/>
              </a:rPr>
              <a:t>	</a:t>
            </a:r>
            <a:r>
              <a:rPr sz="2135" spc="-24" dirty="0">
                <a:solidFill>
                  <a:srgbClr val="650065"/>
                </a:solidFill>
                <a:latin typeface="Times New Roman"/>
                <a:cs typeface="Times New Roman"/>
              </a:rPr>
              <a:t>m</a:t>
            </a:r>
            <a:r>
              <a:rPr sz="2135" spc="-10" dirty="0">
                <a:solidFill>
                  <a:srgbClr val="650065"/>
                </a:solidFill>
                <a:latin typeface="Times New Roman"/>
                <a:cs typeface="Times New Roman"/>
              </a:rPr>
              <a:t>a</a:t>
            </a:r>
            <a:r>
              <a:rPr sz="2135" dirty="0">
                <a:solidFill>
                  <a:srgbClr val="650065"/>
                </a:solidFill>
                <a:latin typeface="Times New Roman"/>
                <a:cs typeface="Times New Roman"/>
              </a:rPr>
              <a:t>n</a:t>
            </a:r>
            <a:r>
              <a:rPr sz="2135" spc="-10" dirty="0">
                <a:solidFill>
                  <a:srgbClr val="650065"/>
                </a:solidFill>
                <a:latin typeface="Times New Roman"/>
                <a:cs typeface="Times New Roman"/>
              </a:rPr>
              <a:t>a</a:t>
            </a:r>
            <a:r>
              <a:rPr sz="2135" spc="10" dirty="0">
                <a:solidFill>
                  <a:srgbClr val="650065"/>
                </a:solidFill>
                <a:latin typeface="Times New Roman"/>
                <a:cs typeface="Times New Roman"/>
              </a:rPr>
              <a:t>g</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r</a:t>
            </a:r>
            <a:r>
              <a:rPr sz="2135" dirty="0">
                <a:solidFill>
                  <a:srgbClr val="650065"/>
                </a:solidFill>
                <a:latin typeface="Times New Roman"/>
                <a:cs typeface="Times New Roman"/>
              </a:rPr>
              <a:t>	h</a:t>
            </a:r>
            <a:r>
              <a:rPr sz="2135" spc="-10" dirty="0">
                <a:solidFill>
                  <a:srgbClr val="650065"/>
                </a:solidFill>
                <a:latin typeface="Times New Roman"/>
                <a:cs typeface="Times New Roman"/>
              </a:rPr>
              <a:t>a</a:t>
            </a:r>
            <a:r>
              <a:rPr sz="2135" spc="-4" dirty="0">
                <a:solidFill>
                  <a:srgbClr val="650065"/>
                </a:solidFill>
                <a:latin typeface="Times New Roman"/>
                <a:cs typeface="Times New Roman"/>
              </a:rPr>
              <a:t>s</a:t>
            </a:r>
            <a:r>
              <a:rPr sz="2135" dirty="0">
                <a:solidFill>
                  <a:srgbClr val="650065"/>
                </a:solidFill>
                <a:latin typeface="Times New Roman"/>
                <a:cs typeface="Times New Roman"/>
              </a:rPr>
              <a:t>	</a:t>
            </a:r>
            <a:r>
              <a:rPr sz="2135" spc="-4" dirty="0">
                <a:solidFill>
                  <a:srgbClr val="650065"/>
                </a:solidFill>
                <a:latin typeface="Times New Roman"/>
                <a:cs typeface="Times New Roman"/>
              </a:rPr>
              <a:t>a</a:t>
            </a:r>
            <a:r>
              <a:rPr sz="2135" dirty="0">
                <a:solidFill>
                  <a:srgbClr val="650065"/>
                </a:solidFill>
                <a:latin typeface="Times New Roman"/>
                <a:cs typeface="Times New Roman"/>
              </a:rPr>
              <a:t>	</a:t>
            </a:r>
            <a:r>
              <a:rPr sz="2135" spc="-10" dirty="0">
                <a:solidFill>
                  <a:srgbClr val="650065"/>
                </a:solidFill>
                <a:latin typeface="Times New Roman"/>
                <a:cs typeface="Times New Roman"/>
              </a:rPr>
              <a:t>c</a:t>
            </a:r>
            <a:r>
              <a:rPr sz="2135" dirty="0">
                <a:solidFill>
                  <a:srgbClr val="650065"/>
                </a:solidFill>
                <a:latin typeface="Times New Roman"/>
                <a:cs typeface="Times New Roman"/>
              </a:rPr>
              <a:t>h</a:t>
            </a:r>
            <a:r>
              <a:rPr sz="2135" spc="-14" dirty="0">
                <a:solidFill>
                  <a:srgbClr val="650065"/>
                </a:solidFill>
                <a:latin typeface="Times New Roman"/>
                <a:cs typeface="Times New Roman"/>
              </a:rPr>
              <a:t>o</a:t>
            </a:r>
            <a:r>
              <a:rPr sz="2135" spc="-4" dirty="0">
                <a:solidFill>
                  <a:srgbClr val="650065"/>
                </a:solidFill>
                <a:latin typeface="Times New Roman"/>
                <a:cs typeface="Times New Roman"/>
              </a:rPr>
              <a:t>i</a:t>
            </a:r>
            <a:r>
              <a:rPr sz="2135" spc="-10" dirty="0">
                <a:solidFill>
                  <a:srgbClr val="650065"/>
                </a:solidFill>
                <a:latin typeface="Times New Roman"/>
                <a:cs typeface="Times New Roman"/>
              </a:rPr>
              <a:t>c</a:t>
            </a:r>
            <a:r>
              <a:rPr sz="2135" spc="-4" dirty="0">
                <a:solidFill>
                  <a:srgbClr val="650065"/>
                </a:solidFill>
                <a:latin typeface="Times New Roman"/>
                <a:cs typeface="Times New Roman"/>
              </a:rPr>
              <a:t>e</a:t>
            </a:r>
            <a:r>
              <a:rPr sz="2135" dirty="0">
                <a:solidFill>
                  <a:srgbClr val="650065"/>
                </a:solidFill>
                <a:latin typeface="Times New Roman"/>
                <a:cs typeface="Times New Roman"/>
              </a:rPr>
              <a:t>	o</a:t>
            </a:r>
            <a:r>
              <a:rPr sz="2135" spc="-4" dirty="0">
                <a:solidFill>
                  <a:srgbClr val="650065"/>
                </a:solidFill>
                <a:latin typeface="Times New Roman"/>
                <a:cs typeface="Times New Roman"/>
              </a:rPr>
              <a:t>f</a:t>
            </a:r>
            <a:r>
              <a:rPr sz="2135" dirty="0">
                <a:solidFill>
                  <a:srgbClr val="650065"/>
                </a:solidFill>
                <a:latin typeface="Times New Roman"/>
                <a:cs typeface="Times New Roman"/>
              </a:rPr>
              <a:t>	h</a:t>
            </a:r>
            <a:r>
              <a:rPr sz="2135" spc="-4" dirty="0">
                <a:solidFill>
                  <a:srgbClr val="650065"/>
                </a:solidFill>
                <a:latin typeface="Times New Roman"/>
                <a:cs typeface="Times New Roman"/>
              </a:rPr>
              <a:t>iri</a:t>
            </a:r>
            <a:r>
              <a:rPr sz="2135" dirty="0">
                <a:solidFill>
                  <a:srgbClr val="650065"/>
                </a:solidFill>
                <a:latin typeface="Times New Roman"/>
                <a:cs typeface="Times New Roman"/>
              </a:rPr>
              <a:t>n</a:t>
            </a:r>
            <a:r>
              <a:rPr sz="2135" spc="-4" dirty="0">
                <a:solidFill>
                  <a:srgbClr val="650065"/>
                </a:solidFill>
                <a:latin typeface="Times New Roman"/>
                <a:cs typeface="Times New Roman"/>
              </a:rPr>
              <a:t>g</a:t>
            </a:r>
            <a:r>
              <a:rPr sz="2135" dirty="0">
                <a:solidFill>
                  <a:srgbClr val="650065"/>
                </a:solidFill>
                <a:latin typeface="Times New Roman"/>
                <a:cs typeface="Times New Roman"/>
              </a:rPr>
              <a:t>	</a:t>
            </a:r>
            <a:r>
              <a:rPr sz="2135" spc="-4" dirty="0">
                <a:solidFill>
                  <a:srgbClr val="650065"/>
                </a:solidFill>
                <a:latin typeface="Times New Roman"/>
                <a:cs typeface="Times New Roman"/>
              </a:rPr>
              <a:t>fr</a:t>
            </a:r>
            <a:r>
              <a:rPr sz="2135" spc="10" dirty="0">
                <a:solidFill>
                  <a:srgbClr val="650065"/>
                </a:solidFill>
                <a:latin typeface="Times New Roman"/>
                <a:cs typeface="Times New Roman"/>
              </a:rPr>
              <a:t>o</a:t>
            </a:r>
            <a:r>
              <a:rPr sz="2135" spc="-4" dirty="0">
                <a:solidFill>
                  <a:srgbClr val="650065"/>
                </a:solidFill>
                <a:latin typeface="Times New Roman"/>
                <a:cs typeface="Times New Roman"/>
              </a:rPr>
              <a:t>m</a:t>
            </a:r>
            <a:r>
              <a:rPr sz="2135" dirty="0">
                <a:solidFill>
                  <a:srgbClr val="650065"/>
                </a:solidFill>
                <a:latin typeface="Times New Roman"/>
                <a:cs typeface="Times New Roman"/>
              </a:rPr>
              <a:t>	</a:t>
            </a:r>
            <a:r>
              <a:rPr sz="2135" spc="-4" dirty="0">
                <a:solidFill>
                  <a:srgbClr val="650065"/>
                </a:solidFill>
                <a:latin typeface="Times New Roman"/>
                <a:cs typeface="Times New Roman"/>
              </a:rPr>
              <a:t>t</a:t>
            </a:r>
            <a:r>
              <a:rPr sz="2135" spc="-10" dirty="0">
                <a:solidFill>
                  <a:srgbClr val="650065"/>
                </a:solidFill>
                <a:latin typeface="Times New Roman"/>
                <a:cs typeface="Times New Roman"/>
              </a:rPr>
              <a:t>w</a:t>
            </a:r>
            <a:r>
              <a:rPr sz="2135" spc="-4" dirty="0">
                <a:solidFill>
                  <a:srgbClr val="650065"/>
                </a:solidFill>
                <a:latin typeface="Times New Roman"/>
                <a:cs typeface="Times New Roman"/>
              </a:rPr>
              <a:t>o</a:t>
            </a:r>
            <a:r>
              <a:rPr sz="2135" dirty="0">
                <a:solidFill>
                  <a:srgbClr val="650065"/>
                </a:solidFill>
                <a:latin typeface="Times New Roman"/>
                <a:cs typeface="Times New Roman"/>
              </a:rPr>
              <a:t>	</a:t>
            </a:r>
            <a:r>
              <a:rPr sz="2135" spc="-14" dirty="0">
                <a:solidFill>
                  <a:srgbClr val="650065"/>
                </a:solidFill>
                <a:latin typeface="Times New Roman"/>
                <a:cs typeface="Times New Roman"/>
              </a:rPr>
              <a:t>p</a:t>
            </a:r>
            <a:r>
              <a:rPr sz="2135" dirty="0">
                <a:solidFill>
                  <a:srgbClr val="650065"/>
                </a:solidFill>
                <a:latin typeface="Times New Roman"/>
                <a:cs typeface="Times New Roman"/>
              </a:rPr>
              <a:t>oo</a:t>
            </a:r>
            <a:r>
              <a:rPr sz="2135" spc="-4" dirty="0">
                <a:solidFill>
                  <a:srgbClr val="650065"/>
                </a:solidFill>
                <a:latin typeface="Times New Roman"/>
                <a:cs typeface="Times New Roman"/>
              </a:rPr>
              <a:t>ls</a:t>
            </a:r>
            <a:r>
              <a:rPr sz="2135" dirty="0">
                <a:solidFill>
                  <a:srgbClr val="650065"/>
                </a:solidFill>
                <a:latin typeface="Times New Roman"/>
                <a:cs typeface="Times New Roman"/>
              </a:rPr>
              <a:t>		o</a:t>
            </a:r>
            <a:r>
              <a:rPr sz="2135" spc="-4" dirty="0">
                <a:solidFill>
                  <a:srgbClr val="650065"/>
                </a:solidFill>
                <a:latin typeface="Times New Roman"/>
                <a:cs typeface="Times New Roman"/>
              </a:rPr>
              <a:t>f</a:t>
            </a:r>
            <a:endParaRPr sz="2135">
              <a:latin typeface="Times New Roman"/>
              <a:cs typeface="Times New Roman"/>
            </a:endParaRPr>
          </a:p>
        </p:txBody>
      </p:sp>
      <p:sp>
        <p:nvSpPr>
          <p:cNvPr id="3" name="object 3"/>
          <p:cNvSpPr txBox="1"/>
          <p:nvPr/>
        </p:nvSpPr>
        <p:spPr>
          <a:xfrm>
            <a:off x="963923" y="3075117"/>
            <a:ext cx="8131156" cy="340377"/>
          </a:xfrm>
          <a:prstGeom prst="rect">
            <a:avLst/>
          </a:prstGeom>
        </p:spPr>
        <p:txBody>
          <a:bodyPr vert="horz" wrap="square" lIns="0" tIns="11711" rIns="0" bIns="0" rtlCol="0">
            <a:spAutoFit/>
          </a:bodyPr>
          <a:lstStyle/>
          <a:p>
            <a:pPr marL="12327">
              <a:spcBef>
                <a:spcPts val="92"/>
              </a:spcBef>
              <a:tabLst>
                <a:tab pos="1442274" algn="l"/>
                <a:tab pos="2165877" algn="l"/>
                <a:tab pos="3038637" algn="l"/>
                <a:tab pos="4044531" algn="l"/>
                <a:tab pos="4705881" algn="l"/>
                <a:tab pos="5366615" algn="l"/>
                <a:tab pos="6042758" algn="l"/>
                <a:tab pos="7396277" algn="l"/>
                <a:tab pos="7787046" algn="l"/>
              </a:tabLst>
            </a:pPr>
            <a:r>
              <a:rPr sz="2135" dirty="0">
                <a:solidFill>
                  <a:srgbClr val="650065"/>
                </a:solidFill>
                <a:latin typeface="Times New Roman"/>
                <a:cs typeface="Times New Roman"/>
              </a:rPr>
              <a:t>d</a:t>
            </a:r>
            <a:r>
              <a:rPr sz="2135" spc="-10" dirty="0">
                <a:solidFill>
                  <a:srgbClr val="650065"/>
                </a:solidFill>
                <a:latin typeface="Times New Roman"/>
                <a:cs typeface="Times New Roman"/>
              </a:rPr>
              <a:t>e</a:t>
            </a:r>
            <a:r>
              <a:rPr sz="2135" dirty="0">
                <a:solidFill>
                  <a:srgbClr val="650065"/>
                </a:solidFill>
                <a:latin typeface="Times New Roman"/>
                <a:cs typeface="Times New Roman"/>
              </a:rPr>
              <a:t>v</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l</a:t>
            </a:r>
            <a:r>
              <a:rPr sz="2135" dirty="0">
                <a:solidFill>
                  <a:srgbClr val="650065"/>
                </a:solidFill>
                <a:latin typeface="Times New Roman"/>
                <a:cs typeface="Times New Roman"/>
              </a:rPr>
              <a:t>op</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r</a:t>
            </a:r>
            <a:r>
              <a:rPr sz="2135" spc="-10" dirty="0">
                <a:solidFill>
                  <a:srgbClr val="650065"/>
                </a:solidFill>
                <a:latin typeface="Times New Roman"/>
                <a:cs typeface="Times New Roman"/>
              </a:rPr>
              <a:t>s</a:t>
            </a:r>
            <a:r>
              <a:rPr sz="2135" spc="-4" dirty="0">
                <a:solidFill>
                  <a:srgbClr val="650065"/>
                </a:solidFill>
                <a:latin typeface="Times New Roman"/>
                <a:cs typeface="Times New Roman"/>
              </a:rPr>
              <a:t>:</a:t>
            </a:r>
            <a:r>
              <a:rPr sz="2135" dirty="0">
                <a:solidFill>
                  <a:srgbClr val="650065"/>
                </a:solidFill>
                <a:latin typeface="Times New Roman"/>
                <a:cs typeface="Times New Roman"/>
              </a:rPr>
              <a:t>	</a:t>
            </a:r>
            <a:r>
              <a:rPr sz="2135" spc="-10" dirty="0">
                <a:solidFill>
                  <a:srgbClr val="650065"/>
                </a:solidFill>
                <a:latin typeface="Times New Roman"/>
                <a:cs typeface="Times New Roman"/>
              </a:rPr>
              <a:t>Ve</a:t>
            </a:r>
            <a:r>
              <a:rPr sz="2135" spc="-4" dirty="0">
                <a:solidFill>
                  <a:srgbClr val="650065"/>
                </a:solidFill>
                <a:latin typeface="Times New Roman"/>
                <a:cs typeface="Times New Roman"/>
              </a:rPr>
              <a:t>ry</a:t>
            </a:r>
            <a:r>
              <a:rPr sz="2135" dirty="0">
                <a:solidFill>
                  <a:srgbClr val="650065"/>
                </a:solidFill>
                <a:latin typeface="Times New Roman"/>
                <a:cs typeface="Times New Roman"/>
              </a:rPr>
              <a:t>	h</a:t>
            </a:r>
            <a:r>
              <a:rPr sz="2135" spc="-4" dirty="0">
                <a:solidFill>
                  <a:srgbClr val="650065"/>
                </a:solidFill>
                <a:latin typeface="Times New Roman"/>
                <a:cs typeface="Times New Roman"/>
              </a:rPr>
              <a:t>i</a:t>
            </a:r>
            <a:r>
              <a:rPr sz="2135" dirty="0">
                <a:solidFill>
                  <a:srgbClr val="650065"/>
                </a:solidFill>
                <a:latin typeface="Times New Roman"/>
                <a:cs typeface="Times New Roman"/>
              </a:rPr>
              <a:t>gh</a:t>
            </a:r>
            <a:r>
              <a:rPr sz="2135" spc="-20" dirty="0">
                <a:solidFill>
                  <a:srgbClr val="650065"/>
                </a:solidFill>
                <a:latin typeface="Times New Roman"/>
                <a:cs typeface="Times New Roman"/>
              </a:rPr>
              <a:t>l</a:t>
            </a:r>
            <a:r>
              <a:rPr sz="2135" spc="-4" dirty="0">
                <a:solidFill>
                  <a:srgbClr val="650065"/>
                </a:solidFill>
                <a:latin typeface="Times New Roman"/>
                <a:cs typeface="Times New Roman"/>
              </a:rPr>
              <a:t>y</a:t>
            </a:r>
            <a:r>
              <a:rPr sz="2135" dirty="0">
                <a:solidFill>
                  <a:srgbClr val="650065"/>
                </a:solidFill>
                <a:latin typeface="Times New Roman"/>
                <a:cs typeface="Times New Roman"/>
              </a:rPr>
              <a:t>	</a:t>
            </a:r>
            <a:r>
              <a:rPr sz="2135" spc="-10" dirty="0">
                <a:solidFill>
                  <a:srgbClr val="650065"/>
                </a:solidFill>
                <a:latin typeface="Times New Roman"/>
                <a:cs typeface="Times New Roman"/>
              </a:rPr>
              <a:t>ca</a:t>
            </a:r>
            <a:r>
              <a:rPr sz="2135" dirty="0">
                <a:solidFill>
                  <a:srgbClr val="650065"/>
                </a:solidFill>
                <a:latin typeface="Times New Roman"/>
                <a:cs typeface="Times New Roman"/>
              </a:rPr>
              <a:t>p</a:t>
            </a:r>
            <a:r>
              <a:rPr sz="2135" spc="-10" dirty="0">
                <a:solidFill>
                  <a:srgbClr val="650065"/>
                </a:solidFill>
                <a:latin typeface="Times New Roman"/>
                <a:cs typeface="Times New Roman"/>
              </a:rPr>
              <a:t>a</a:t>
            </a:r>
            <a:r>
              <a:rPr sz="2135" dirty="0">
                <a:solidFill>
                  <a:srgbClr val="650065"/>
                </a:solidFill>
                <a:latin typeface="Times New Roman"/>
                <a:cs typeface="Times New Roman"/>
              </a:rPr>
              <a:t>b</a:t>
            </a:r>
            <a:r>
              <a:rPr sz="2135" spc="-4" dirty="0">
                <a:solidFill>
                  <a:srgbClr val="650065"/>
                </a:solidFill>
                <a:latin typeface="Times New Roman"/>
                <a:cs typeface="Times New Roman"/>
              </a:rPr>
              <a:t>le</a:t>
            </a:r>
            <a:r>
              <a:rPr sz="2135" dirty="0">
                <a:solidFill>
                  <a:srgbClr val="650065"/>
                </a:solidFill>
                <a:latin typeface="Times New Roman"/>
                <a:cs typeface="Times New Roman"/>
              </a:rPr>
              <a:t>	</a:t>
            </a:r>
            <a:r>
              <a:rPr sz="2135" spc="-10" dirty="0">
                <a:solidFill>
                  <a:srgbClr val="650065"/>
                </a:solidFill>
                <a:latin typeface="Times New Roman"/>
                <a:cs typeface="Times New Roman"/>
              </a:rPr>
              <a:t>w</a:t>
            </a:r>
            <a:r>
              <a:rPr sz="2135" spc="-4" dirty="0">
                <a:solidFill>
                  <a:srgbClr val="650065"/>
                </a:solidFill>
                <a:latin typeface="Times New Roman"/>
                <a:cs typeface="Times New Roman"/>
              </a:rPr>
              <a:t>ith</a:t>
            </a:r>
            <a:r>
              <a:rPr sz="2135" dirty="0">
                <a:solidFill>
                  <a:srgbClr val="650065"/>
                </a:solidFill>
                <a:latin typeface="Times New Roman"/>
                <a:cs typeface="Times New Roman"/>
              </a:rPr>
              <a:t>	v</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ry</a:t>
            </a:r>
            <a:r>
              <a:rPr sz="2135" dirty="0">
                <a:solidFill>
                  <a:srgbClr val="650065"/>
                </a:solidFill>
                <a:latin typeface="Times New Roman"/>
                <a:cs typeface="Times New Roman"/>
              </a:rPr>
              <a:t>	</a:t>
            </a:r>
            <a:r>
              <a:rPr sz="2135" spc="-4" dirty="0">
                <a:solidFill>
                  <a:srgbClr val="650065"/>
                </a:solidFill>
                <a:latin typeface="Times New Roman"/>
                <a:cs typeface="Times New Roman"/>
              </a:rPr>
              <a:t>little</a:t>
            </a:r>
            <a:r>
              <a:rPr sz="2135" dirty="0">
                <a:solidFill>
                  <a:srgbClr val="650065"/>
                </a:solidFill>
                <a:latin typeface="Times New Roman"/>
                <a:cs typeface="Times New Roman"/>
              </a:rPr>
              <a:t>	</a:t>
            </a:r>
            <a:r>
              <a:rPr sz="2135" spc="-10" dirty="0">
                <a:solidFill>
                  <a:srgbClr val="650065"/>
                </a:solidFill>
                <a:latin typeface="Times New Roman"/>
                <a:cs typeface="Times New Roman"/>
              </a:rPr>
              <a:t>e</a:t>
            </a:r>
            <a:r>
              <a:rPr sz="2135" dirty="0">
                <a:solidFill>
                  <a:srgbClr val="650065"/>
                </a:solidFill>
                <a:latin typeface="Times New Roman"/>
                <a:cs typeface="Times New Roman"/>
              </a:rPr>
              <a:t>xp</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ri</a:t>
            </a:r>
            <a:r>
              <a:rPr sz="2135" spc="-10" dirty="0">
                <a:solidFill>
                  <a:srgbClr val="650065"/>
                </a:solidFill>
                <a:latin typeface="Times New Roman"/>
                <a:cs typeface="Times New Roman"/>
              </a:rPr>
              <a:t>e</a:t>
            </a:r>
            <a:r>
              <a:rPr sz="2135" dirty="0">
                <a:solidFill>
                  <a:srgbClr val="650065"/>
                </a:solidFill>
                <a:latin typeface="Times New Roman"/>
                <a:cs typeface="Times New Roman"/>
              </a:rPr>
              <a:t>n</a:t>
            </a:r>
            <a:r>
              <a:rPr sz="2135" spc="-10" dirty="0">
                <a:solidFill>
                  <a:srgbClr val="650065"/>
                </a:solidFill>
                <a:latin typeface="Times New Roman"/>
                <a:cs typeface="Times New Roman"/>
              </a:rPr>
              <a:t>c</a:t>
            </a:r>
            <a:r>
              <a:rPr sz="2135" spc="-4" dirty="0">
                <a:solidFill>
                  <a:srgbClr val="650065"/>
                </a:solidFill>
                <a:latin typeface="Times New Roman"/>
                <a:cs typeface="Times New Roman"/>
              </a:rPr>
              <a:t>e</a:t>
            </a:r>
            <a:r>
              <a:rPr sz="2135" dirty="0">
                <a:solidFill>
                  <a:srgbClr val="650065"/>
                </a:solidFill>
                <a:latin typeface="Times New Roman"/>
                <a:cs typeface="Times New Roman"/>
              </a:rPr>
              <a:t>	</a:t>
            </a:r>
            <a:r>
              <a:rPr sz="2135" spc="-4" dirty="0">
                <a:solidFill>
                  <a:srgbClr val="650065"/>
                </a:solidFill>
                <a:latin typeface="Times New Roman"/>
                <a:cs typeface="Times New Roman"/>
              </a:rPr>
              <a:t>in</a:t>
            </a:r>
            <a:r>
              <a:rPr sz="2135" dirty="0">
                <a:solidFill>
                  <a:srgbClr val="650065"/>
                </a:solidFill>
                <a:latin typeface="Times New Roman"/>
                <a:cs typeface="Times New Roman"/>
              </a:rPr>
              <a:t>	</a:t>
            </a:r>
            <a:r>
              <a:rPr sz="2135" spc="-4" dirty="0">
                <a:solidFill>
                  <a:srgbClr val="650065"/>
                </a:solidFill>
                <a:latin typeface="Times New Roman"/>
                <a:cs typeface="Times New Roman"/>
              </a:rPr>
              <a:t>t</a:t>
            </a:r>
            <a:r>
              <a:rPr sz="2135" dirty="0">
                <a:solidFill>
                  <a:srgbClr val="650065"/>
                </a:solidFill>
                <a:latin typeface="Times New Roman"/>
                <a:cs typeface="Times New Roman"/>
              </a:rPr>
              <a:t>h</a:t>
            </a:r>
            <a:r>
              <a:rPr sz="2135" spc="-4" dirty="0">
                <a:solidFill>
                  <a:srgbClr val="650065"/>
                </a:solidFill>
                <a:latin typeface="Times New Roman"/>
                <a:cs typeface="Times New Roman"/>
              </a:rPr>
              <a:t>e</a:t>
            </a:r>
            <a:endParaRPr sz="2135">
              <a:latin typeface="Times New Roman"/>
              <a:cs typeface="Times New Roman"/>
            </a:endParaRPr>
          </a:p>
        </p:txBody>
      </p:sp>
      <p:sp>
        <p:nvSpPr>
          <p:cNvPr id="4" name="object 4"/>
          <p:cNvSpPr txBox="1"/>
          <p:nvPr/>
        </p:nvSpPr>
        <p:spPr>
          <a:xfrm>
            <a:off x="963924" y="3237235"/>
            <a:ext cx="8129923" cy="2150469"/>
          </a:xfrm>
          <a:prstGeom prst="rect">
            <a:avLst/>
          </a:prstGeom>
        </p:spPr>
        <p:txBody>
          <a:bodyPr vert="horz" wrap="square" lIns="0" tIns="12327" rIns="0" bIns="0" rtlCol="0">
            <a:spAutoFit/>
          </a:bodyPr>
          <a:lstStyle/>
          <a:p>
            <a:pPr marL="12327" marR="4350860">
              <a:lnSpc>
                <a:spcPct val="150000"/>
              </a:lnSpc>
              <a:spcBef>
                <a:spcPts val="97"/>
              </a:spcBef>
            </a:pPr>
            <a:r>
              <a:rPr sz="2135" spc="-4" dirty="0">
                <a:solidFill>
                  <a:srgbClr val="650065"/>
                </a:solidFill>
                <a:latin typeface="Times New Roman"/>
                <a:cs typeface="Times New Roman"/>
              </a:rPr>
              <a:t>programming</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language being</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used </a:t>
            </a:r>
            <a:r>
              <a:rPr sz="2135" spc="-519" dirty="0">
                <a:solidFill>
                  <a:srgbClr val="650065"/>
                </a:solidFill>
                <a:latin typeface="Times New Roman"/>
                <a:cs typeface="Times New Roman"/>
              </a:rPr>
              <a:t> </a:t>
            </a:r>
            <a:r>
              <a:rPr sz="2135" spc="-4" dirty="0">
                <a:latin typeface="Times New Roman"/>
                <a:cs typeface="Times New Roman"/>
              </a:rPr>
              <a:t>Or</a:t>
            </a:r>
            <a:endParaRPr sz="2135">
              <a:latin typeface="Times New Roman"/>
              <a:cs typeface="Times New Roman"/>
            </a:endParaRPr>
          </a:p>
          <a:p>
            <a:pPr marL="12327" marR="4931" algn="just">
              <a:lnSpc>
                <a:spcPct val="99800"/>
              </a:lnSpc>
              <a:spcBef>
                <a:spcPts val="1296"/>
              </a:spcBef>
            </a:pPr>
            <a:r>
              <a:rPr sz="2135" spc="-4" dirty="0">
                <a:solidFill>
                  <a:srgbClr val="A50020"/>
                </a:solidFill>
                <a:latin typeface="Times New Roman"/>
                <a:cs typeface="Times New Roman"/>
              </a:rPr>
              <a:t>Developers </a:t>
            </a:r>
            <a:r>
              <a:rPr sz="2135" dirty="0">
                <a:solidFill>
                  <a:srgbClr val="A50020"/>
                </a:solidFill>
                <a:latin typeface="Times New Roman"/>
                <a:cs typeface="Times New Roman"/>
              </a:rPr>
              <a:t>of </a:t>
            </a:r>
            <a:r>
              <a:rPr sz="2135" spc="-4" dirty="0">
                <a:solidFill>
                  <a:srgbClr val="A50020"/>
                </a:solidFill>
                <a:latin typeface="Times New Roman"/>
                <a:cs typeface="Times New Roman"/>
              </a:rPr>
              <a:t>low quality </a:t>
            </a:r>
            <a:r>
              <a:rPr sz="2135" dirty="0">
                <a:solidFill>
                  <a:srgbClr val="A50020"/>
                </a:solidFill>
                <a:latin typeface="Times New Roman"/>
                <a:cs typeface="Times New Roman"/>
              </a:rPr>
              <a:t>but </a:t>
            </a:r>
            <a:r>
              <a:rPr sz="2135" spc="-4" dirty="0">
                <a:solidFill>
                  <a:srgbClr val="A50020"/>
                </a:solidFill>
                <a:latin typeface="Times New Roman"/>
                <a:cs typeface="Times New Roman"/>
              </a:rPr>
              <a:t>a </a:t>
            </a:r>
            <a:r>
              <a:rPr sz="2135" dirty="0">
                <a:solidFill>
                  <a:srgbClr val="A50020"/>
                </a:solidFill>
                <a:latin typeface="Times New Roman"/>
                <a:cs typeface="Times New Roman"/>
              </a:rPr>
              <a:t>lot of </a:t>
            </a:r>
            <a:r>
              <a:rPr sz="2135" spc="-4" dirty="0">
                <a:solidFill>
                  <a:srgbClr val="A50020"/>
                </a:solidFill>
                <a:latin typeface="Times New Roman"/>
                <a:cs typeface="Times New Roman"/>
              </a:rPr>
              <a:t>experience </a:t>
            </a:r>
            <a:r>
              <a:rPr sz="2135" dirty="0">
                <a:solidFill>
                  <a:srgbClr val="A50020"/>
                </a:solidFill>
                <a:latin typeface="Times New Roman"/>
                <a:cs typeface="Times New Roman"/>
              </a:rPr>
              <a:t>with the </a:t>
            </a:r>
            <a:r>
              <a:rPr sz="2135" spc="-4" dirty="0">
                <a:solidFill>
                  <a:srgbClr val="A50020"/>
                </a:solidFill>
                <a:latin typeface="Times New Roman"/>
                <a:cs typeface="Times New Roman"/>
              </a:rPr>
              <a:t>programming </a:t>
            </a:r>
            <a:r>
              <a:rPr sz="2135" dirty="0">
                <a:solidFill>
                  <a:srgbClr val="A50020"/>
                </a:solidFill>
                <a:latin typeface="Times New Roman"/>
                <a:cs typeface="Times New Roman"/>
              </a:rPr>
              <a:t> </a:t>
            </a:r>
            <a:r>
              <a:rPr sz="2135" spc="-4" dirty="0">
                <a:solidFill>
                  <a:srgbClr val="A50020"/>
                </a:solidFill>
                <a:latin typeface="Times New Roman"/>
                <a:cs typeface="Times New Roman"/>
              </a:rPr>
              <a:t>language.</a:t>
            </a:r>
            <a:r>
              <a:rPr sz="2135" spc="397" dirty="0">
                <a:solidFill>
                  <a:srgbClr val="A50020"/>
                </a:solidFill>
                <a:latin typeface="Times New Roman"/>
                <a:cs typeface="Times New Roman"/>
              </a:rPr>
              <a:t> </a:t>
            </a:r>
            <a:r>
              <a:rPr sz="2135" spc="-4" dirty="0">
                <a:solidFill>
                  <a:srgbClr val="A50020"/>
                </a:solidFill>
                <a:latin typeface="Times New Roman"/>
                <a:cs typeface="Times New Roman"/>
              </a:rPr>
              <a:t>What</a:t>
            </a:r>
            <a:r>
              <a:rPr sz="2135" spc="403" dirty="0">
                <a:solidFill>
                  <a:srgbClr val="A50020"/>
                </a:solidFill>
                <a:latin typeface="Times New Roman"/>
                <a:cs typeface="Times New Roman"/>
              </a:rPr>
              <a:t> </a:t>
            </a:r>
            <a:r>
              <a:rPr sz="2135" spc="-4" dirty="0">
                <a:solidFill>
                  <a:srgbClr val="A50020"/>
                </a:solidFill>
                <a:latin typeface="Times New Roman"/>
                <a:cs typeface="Times New Roman"/>
              </a:rPr>
              <a:t>is</a:t>
            </a:r>
            <a:r>
              <a:rPr sz="2135" spc="397" dirty="0">
                <a:solidFill>
                  <a:srgbClr val="A50020"/>
                </a:solidFill>
                <a:latin typeface="Times New Roman"/>
                <a:cs typeface="Times New Roman"/>
              </a:rPr>
              <a:t> </a:t>
            </a:r>
            <a:r>
              <a:rPr sz="2135" dirty="0">
                <a:solidFill>
                  <a:srgbClr val="A50020"/>
                </a:solidFill>
                <a:latin typeface="Times New Roman"/>
                <a:cs typeface="Times New Roman"/>
              </a:rPr>
              <a:t>the</a:t>
            </a:r>
            <a:r>
              <a:rPr sz="2135" spc="397" dirty="0">
                <a:solidFill>
                  <a:srgbClr val="A50020"/>
                </a:solidFill>
                <a:latin typeface="Times New Roman"/>
                <a:cs typeface="Times New Roman"/>
              </a:rPr>
              <a:t> </a:t>
            </a:r>
            <a:r>
              <a:rPr sz="2135" spc="-4" dirty="0">
                <a:solidFill>
                  <a:srgbClr val="A50020"/>
                </a:solidFill>
                <a:latin typeface="Times New Roman"/>
                <a:cs typeface="Times New Roman"/>
              </a:rPr>
              <a:t>impact</a:t>
            </a:r>
            <a:r>
              <a:rPr sz="2135" spc="403" dirty="0">
                <a:solidFill>
                  <a:srgbClr val="A50020"/>
                </a:solidFill>
                <a:latin typeface="Times New Roman"/>
                <a:cs typeface="Times New Roman"/>
              </a:rPr>
              <a:t> </a:t>
            </a:r>
            <a:r>
              <a:rPr sz="2135" dirty="0">
                <a:solidFill>
                  <a:srgbClr val="A50020"/>
                </a:solidFill>
                <a:latin typeface="Times New Roman"/>
                <a:cs typeface="Times New Roman"/>
              </a:rPr>
              <a:t>of</a:t>
            </a:r>
            <a:r>
              <a:rPr sz="2135" spc="403" dirty="0">
                <a:solidFill>
                  <a:srgbClr val="A50020"/>
                </a:solidFill>
                <a:latin typeface="Times New Roman"/>
                <a:cs typeface="Times New Roman"/>
              </a:rPr>
              <a:t> </a:t>
            </a:r>
            <a:r>
              <a:rPr sz="2135" dirty="0">
                <a:solidFill>
                  <a:srgbClr val="A50020"/>
                </a:solidFill>
                <a:latin typeface="Times New Roman"/>
                <a:cs typeface="Times New Roman"/>
              </a:rPr>
              <a:t>hiring</a:t>
            </a:r>
            <a:r>
              <a:rPr sz="2135" spc="403" dirty="0">
                <a:solidFill>
                  <a:srgbClr val="A50020"/>
                </a:solidFill>
                <a:latin typeface="Times New Roman"/>
                <a:cs typeface="Times New Roman"/>
              </a:rPr>
              <a:t> </a:t>
            </a:r>
            <a:r>
              <a:rPr sz="2135" spc="-4" dirty="0">
                <a:solidFill>
                  <a:srgbClr val="A50020"/>
                </a:solidFill>
                <a:latin typeface="Times New Roman"/>
                <a:cs typeface="Times New Roman"/>
              </a:rPr>
              <a:t>all</a:t>
            </a:r>
            <a:r>
              <a:rPr sz="2135" spc="403" dirty="0">
                <a:solidFill>
                  <a:srgbClr val="A50020"/>
                </a:solidFill>
                <a:latin typeface="Times New Roman"/>
                <a:cs typeface="Times New Roman"/>
              </a:rPr>
              <a:t> </a:t>
            </a:r>
            <a:r>
              <a:rPr sz="2135" spc="-4" dirty="0">
                <a:solidFill>
                  <a:srgbClr val="A50020"/>
                </a:solidFill>
                <a:latin typeface="Times New Roman"/>
                <a:cs typeface="Times New Roman"/>
              </a:rPr>
              <a:t>developers</a:t>
            </a:r>
            <a:r>
              <a:rPr sz="2135" spc="397" dirty="0">
                <a:solidFill>
                  <a:srgbClr val="A50020"/>
                </a:solidFill>
                <a:latin typeface="Times New Roman"/>
                <a:cs typeface="Times New Roman"/>
              </a:rPr>
              <a:t> </a:t>
            </a:r>
            <a:r>
              <a:rPr sz="2135" dirty="0">
                <a:solidFill>
                  <a:srgbClr val="A50020"/>
                </a:solidFill>
                <a:latin typeface="Times New Roman"/>
                <a:cs typeface="Times New Roman"/>
              </a:rPr>
              <a:t>from</a:t>
            </a:r>
            <a:r>
              <a:rPr sz="2135" spc="384" dirty="0">
                <a:solidFill>
                  <a:srgbClr val="A50020"/>
                </a:solidFill>
                <a:latin typeface="Times New Roman"/>
                <a:cs typeface="Times New Roman"/>
              </a:rPr>
              <a:t> </a:t>
            </a:r>
            <a:r>
              <a:rPr sz="2135" dirty="0">
                <a:solidFill>
                  <a:srgbClr val="A50020"/>
                </a:solidFill>
                <a:latin typeface="Times New Roman"/>
                <a:cs typeface="Times New Roman"/>
              </a:rPr>
              <a:t>one</a:t>
            </a:r>
            <a:r>
              <a:rPr sz="2135" spc="408" dirty="0">
                <a:solidFill>
                  <a:srgbClr val="A50020"/>
                </a:solidFill>
                <a:latin typeface="Times New Roman"/>
                <a:cs typeface="Times New Roman"/>
              </a:rPr>
              <a:t> </a:t>
            </a:r>
            <a:r>
              <a:rPr sz="2135" dirty="0">
                <a:solidFill>
                  <a:srgbClr val="A50020"/>
                </a:solidFill>
                <a:latin typeface="Times New Roman"/>
                <a:cs typeface="Times New Roman"/>
              </a:rPr>
              <a:t>or</a:t>
            </a:r>
            <a:r>
              <a:rPr sz="2135" spc="403" dirty="0">
                <a:solidFill>
                  <a:srgbClr val="A50020"/>
                </a:solidFill>
                <a:latin typeface="Times New Roman"/>
                <a:cs typeface="Times New Roman"/>
              </a:rPr>
              <a:t> </a:t>
            </a:r>
            <a:r>
              <a:rPr sz="2135" dirty="0">
                <a:solidFill>
                  <a:srgbClr val="A50020"/>
                </a:solidFill>
                <a:latin typeface="Times New Roman"/>
                <a:cs typeface="Times New Roman"/>
              </a:rPr>
              <a:t>the </a:t>
            </a:r>
            <a:r>
              <a:rPr sz="2135" spc="-524" dirty="0">
                <a:solidFill>
                  <a:srgbClr val="A50020"/>
                </a:solidFill>
                <a:latin typeface="Times New Roman"/>
                <a:cs typeface="Times New Roman"/>
              </a:rPr>
              <a:t> </a:t>
            </a:r>
            <a:r>
              <a:rPr sz="2135" spc="-4" dirty="0">
                <a:solidFill>
                  <a:srgbClr val="A50020"/>
                </a:solidFill>
                <a:latin typeface="Times New Roman"/>
                <a:cs typeface="Times New Roman"/>
              </a:rPr>
              <a:t>other </a:t>
            </a:r>
            <a:r>
              <a:rPr sz="2135" dirty="0">
                <a:solidFill>
                  <a:srgbClr val="A50020"/>
                </a:solidFill>
                <a:latin typeface="Times New Roman"/>
                <a:cs typeface="Times New Roman"/>
              </a:rPr>
              <a:t>pool</a:t>
            </a:r>
            <a:r>
              <a:rPr sz="2135" spc="-10" dirty="0">
                <a:solidFill>
                  <a:srgbClr val="A50020"/>
                </a:solidFill>
                <a:latin typeface="Times New Roman"/>
                <a:cs typeface="Times New Roman"/>
              </a:rPr>
              <a:t> </a:t>
            </a:r>
            <a:r>
              <a:rPr sz="2135" spc="-4" dirty="0">
                <a:solidFill>
                  <a:srgbClr val="A50020"/>
                </a:solidFill>
                <a:latin typeface="Times New Roman"/>
                <a:cs typeface="Times New Roman"/>
              </a:rPr>
              <a:t>?</a:t>
            </a:r>
            <a:endParaRPr sz="2135">
              <a:latin typeface="Times New Roman"/>
              <a:cs typeface="Times New Roman"/>
            </a:endParaRPr>
          </a:p>
        </p:txBody>
      </p:sp>
      <p:sp>
        <p:nvSpPr>
          <p:cNvPr id="5" name="object 5"/>
          <p:cNvSpPr txBox="1">
            <a:spLocks noGrp="1"/>
          </p:cNvSpPr>
          <p:nvPr>
            <p:ph type="title"/>
          </p:nvPr>
        </p:nvSpPr>
        <p:spPr>
          <a:xfrm>
            <a:off x="2704913" y="807535"/>
            <a:ext cx="69343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7" name="object 7"/>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65</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1214" y="1795630"/>
            <a:ext cx="1110615" cy="340377"/>
          </a:xfrm>
          <a:prstGeom prst="rect">
            <a:avLst/>
          </a:prstGeom>
        </p:spPr>
        <p:txBody>
          <a:bodyPr vert="horz" wrap="square" lIns="0" tIns="11711" rIns="0" bIns="0" rtlCol="0">
            <a:spAutoFit/>
          </a:bodyPr>
          <a:lstStyle/>
          <a:p>
            <a:pPr marL="12327">
              <a:spcBef>
                <a:spcPts val="92"/>
              </a:spcBef>
            </a:pPr>
            <a:r>
              <a:rPr sz="2135" b="1" u="heavy" spc="-4" dirty="0">
                <a:solidFill>
                  <a:srgbClr val="FF3200"/>
                </a:solidFill>
                <a:uFill>
                  <a:solidFill>
                    <a:srgbClr val="FF3200"/>
                  </a:solidFill>
                </a:uFill>
                <a:latin typeface="Arial"/>
                <a:cs typeface="Arial"/>
              </a:rPr>
              <a:t>Solution</a:t>
            </a:r>
            <a:endParaRPr sz="2135">
              <a:latin typeface="Arial"/>
              <a:cs typeface="Arial"/>
            </a:endParaRPr>
          </a:p>
        </p:txBody>
      </p:sp>
      <p:sp>
        <p:nvSpPr>
          <p:cNvPr id="3" name="object 3"/>
          <p:cNvSpPr txBox="1"/>
          <p:nvPr/>
        </p:nvSpPr>
        <p:spPr>
          <a:xfrm>
            <a:off x="801214" y="2313342"/>
            <a:ext cx="1453291" cy="1087248"/>
          </a:xfrm>
          <a:prstGeom prst="rect">
            <a:avLst/>
          </a:prstGeom>
        </p:spPr>
        <p:txBody>
          <a:bodyPr vert="horz" wrap="square" lIns="0" tIns="11711" rIns="0" bIns="0" rtlCol="0">
            <a:spAutoFit/>
          </a:bodyPr>
          <a:lstStyle/>
          <a:p>
            <a:pPr marL="12327" marR="4931">
              <a:spcBef>
                <a:spcPts val="92"/>
              </a:spcBef>
              <a:tabLst>
                <a:tab pos="697099" algn="l"/>
                <a:tab pos="1063831" algn="l"/>
              </a:tabLst>
            </a:pPr>
            <a:r>
              <a:rPr sz="2135" spc="-4" dirty="0">
                <a:solidFill>
                  <a:srgbClr val="0000FF"/>
                </a:solidFill>
                <a:latin typeface="Arial MT"/>
                <a:cs typeface="Arial MT"/>
              </a:rPr>
              <a:t>This	is	the  COCOMO.</a:t>
            </a:r>
            <a:endParaRPr sz="2135">
              <a:latin typeface="Arial MT"/>
              <a:cs typeface="Arial MT"/>
            </a:endParaRPr>
          </a:p>
          <a:p>
            <a:pPr marL="159636">
              <a:spcBef>
                <a:spcPts val="699"/>
              </a:spcBef>
            </a:pPr>
            <a:r>
              <a:rPr sz="2135" spc="-4" dirty="0">
                <a:latin typeface="Arial MT"/>
                <a:cs typeface="Arial MT"/>
              </a:rPr>
              <a:t>Hence</a:t>
            </a:r>
            <a:endParaRPr sz="2135">
              <a:latin typeface="Arial MT"/>
              <a:cs typeface="Arial MT"/>
            </a:endParaRPr>
          </a:p>
        </p:txBody>
      </p:sp>
      <p:sp>
        <p:nvSpPr>
          <p:cNvPr id="4" name="object 4"/>
          <p:cNvSpPr txBox="1"/>
          <p:nvPr/>
        </p:nvSpPr>
        <p:spPr>
          <a:xfrm>
            <a:off x="2401682" y="2313343"/>
            <a:ext cx="6854133" cy="340377"/>
          </a:xfrm>
          <a:prstGeom prst="rect">
            <a:avLst/>
          </a:prstGeom>
        </p:spPr>
        <p:txBody>
          <a:bodyPr vert="horz" wrap="square" lIns="0" tIns="11711" rIns="0" bIns="0" rtlCol="0">
            <a:spAutoFit/>
          </a:bodyPr>
          <a:lstStyle/>
          <a:p>
            <a:pPr marL="12327">
              <a:spcBef>
                <a:spcPts val="92"/>
              </a:spcBef>
              <a:tabLst>
                <a:tab pos="756270" algn="l"/>
                <a:tab pos="1150738" algn="l"/>
                <a:tab pos="2602257" algn="l"/>
                <a:tab pos="3449746" algn="l"/>
                <a:tab pos="4074116" algn="l"/>
                <a:tab pos="4982009" algn="l"/>
                <a:tab pos="5349357" algn="l"/>
              </a:tabLst>
            </a:pPr>
            <a:r>
              <a:rPr sz="2135" dirty="0">
                <a:solidFill>
                  <a:srgbClr val="0000FF"/>
                </a:solidFill>
                <a:latin typeface="Arial MT"/>
                <a:cs typeface="Arial MT"/>
              </a:rPr>
              <a:t>case	</a:t>
            </a:r>
            <a:r>
              <a:rPr sz="2135" spc="-4" dirty="0">
                <a:solidFill>
                  <a:srgbClr val="0000FF"/>
                </a:solidFill>
                <a:latin typeface="Arial MT"/>
                <a:cs typeface="Arial MT"/>
              </a:rPr>
              <a:t>of	embedded	</a:t>
            </a:r>
            <a:r>
              <a:rPr sz="2135" spc="-10" dirty="0">
                <a:solidFill>
                  <a:srgbClr val="0000FF"/>
                </a:solidFill>
                <a:latin typeface="Arial MT"/>
                <a:cs typeface="Arial MT"/>
              </a:rPr>
              <a:t>mode	</a:t>
            </a:r>
            <a:r>
              <a:rPr sz="2135" spc="-4" dirty="0">
                <a:solidFill>
                  <a:srgbClr val="0000FF"/>
                </a:solidFill>
                <a:latin typeface="Arial MT"/>
                <a:cs typeface="Arial MT"/>
              </a:rPr>
              <a:t>and	model	is	intermediate</a:t>
            </a:r>
            <a:endParaRPr sz="2135">
              <a:latin typeface="Arial MT"/>
              <a:cs typeface="Arial MT"/>
            </a:endParaRPr>
          </a:p>
        </p:txBody>
      </p:sp>
      <p:sp>
        <p:nvSpPr>
          <p:cNvPr id="5" name="object 5"/>
          <p:cNvSpPr txBox="1"/>
          <p:nvPr/>
        </p:nvSpPr>
        <p:spPr>
          <a:xfrm>
            <a:off x="776561" y="3718559"/>
            <a:ext cx="8503416" cy="3025984"/>
          </a:xfrm>
          <a:prstGeom prst="rect">
            <a:avLst/>
          </a:prstGeom>
        </p:spPr>
        <p:txBody>
          <a:bodyPr vert="horz" wrap="square" lIns="0" tIns="11711" rIns="0" bIns="0" rtlCol="0">
            <a:spAutoFit/>
          </a:bodyPr>
          <a:lstStyle/>
          <a:p>
            <a:pPr marL="2255865">
              <a:spcBef>
                <a:spcPts val="92"/>
              </a:spcBef>
            </a:pPr>
            <a:r>
              <a:rPr sz="2135" spc="-4" dirty="0">
                <a:latin typeface="Arial MT"/>
                <a:cs typeface="Arial MT"/>
              </a:rPr>
              <a:t>=</a:t>
            </a:r>
            <a:r>
              <a:rPr sz="2135" spc="-10" dirty="0">
                <a:latin typeface="Arial MT"/>
                <a:cs typeface="Arial MT"/>
              </a:rPr>
              <a:t> </a:t>
            </a:r>
            <a:r>
              <a:rPr sz="2135" spc="-4" dirty="0">
                <a:latin typeface="Arial MT"/>
                <a:cs typeface="Arial MT"/>
              </a:rPr>
              <a:t>2.8</a:t>
            </a:r>
            <a:r>
              <a:rPr sz="2135" spc="-10" dirty="0">
                <a:latin typeface="Arial MT"/>
                <a:cs typeface="Arial MT"/>
              </a:rPr>
              <a:t> </a:t>
            </a:r>
            <a:r>
              <a:rPr sz="2135" dirty="0">
                <a:latin typeface="Arial MT"/>
                <a:cs typeface="Arial MT"/>
              </a:rPr>
              <a:t>(400)</a:t>
            </a:r>
            <a:r>
              <a:rPr sz="2184" baseline="25925" dirty="0">
                <a:latin typeface="Arial MT"/>
                <a:cs typeface="Arial MT"/>
              </a:rPr>
              <a:t>1.20</a:t>
            </a:r>
            <a:r>
              <a:rPr sz="2184" spc="276" baseline="25925" dirty="0">
                <a:latin typeface="Arial MT"/>
                <a:cs typeface="Arial MT"/>
              </a:rPr>
              <a:t> </a:t>
            </a:r>
            <a:r>
              <a:rPr sz="2135" spc="-4" dirty="0">
                <a:latin typeface="Arial MT"/>
                <a:cs typeface="Arial MT"/>
              </a:rPr>
              <a:t>= 3712</a:t>
            </a:r>
            <a:r>
              <a:rPr sz="2135" spc="-10" dirty="0">
                <a:latin typeface="Arial MT"/>
                <a:cs typeface="Arial MT"/>
              </a:rPr>
              <a:t> PM</a:t>
            </a:r>
            <a:endParaRPr sz="2135">
              <a:latin typeface="Arial MT"/>
              <a:cs typeface="Arial MT"/>
            </a:endParaRPr>
          </a:p>
          <a:p>
            <a:pPr>
              <a:spcBef>
                <a:spcPts val="24"/>
              </a:spcBef>
            </a:pPr>
            <a:endParaRPr sz="2815">
              <a:latin typeface="Arial MT"/>
              <a:cs typeface="Arial MT"/>
            </a:endParaRPr>
          </a:p>
          <a:p>
            <a:pPr marL="36981" marR="29586"/>
            <a:r>
              <a:rPr sz="2135" b="1" spc="-4" dirty="0">
                <a:latin typeface="Arial"/>
                <a:cs typeface="Arial"/>
              </a:rPr>
              <a:t>Case</a:t>
            </a:r>
            <a:r>
              <a:rPr sz="2135" b="1" spc="87" dirty="0">
                <a:latin typeface="Arial"/>
                <a:cs typeface="Arial"/>
              </a:rPr>
              <a:t> </a:t>
            </a:r>
            <a:r>
              <a:rPr sz="2135" b="1" spc="-4" dirty="0">
                <a:latin typeface="Arial"/>
                <a:cs typeface="Arial"/>
              </a:rPr>
              <a:t>I:</a:t>
            </a:r>
            <a:r>
              <a:rPr sz="2135" b="1" spc="102" dirty="0">
                <a:latin typeface="Arial"/>
                <a:cs typeface="Arial"/>
              </a:rPr>
              <a:t> </a:t>
            </a:r>
            <a:r>
              <a:rPr sz="2135" spc="-4" dirty="0">
                <a:solidFill>
                  <a:srgbClr val="653200"/>
                </a:solidFill>
                <a:latin typeface="Arial MT"/>
                <a:cs typeface="Arial MT"/>
              </a:rPr>
              <a:t>Developers</a:t>
            </a:r>
            <a:r>
              <a:rPr sz="2135" spc="97" dirty="0">
                <a:solidFill>
                  <a:srgbClr val="653200"/>
                </a:solidFill>
                <a:latin typeface="Arial MT"/>
                <a:cs typeface="Arial MT"/>
              </a:rPr>
              <a:t> </a:t>
            </a:r>
            <a:r>
              <a:rPr sz="2135" spc="-4" dirty="0">
                <a:solidFill>
                  <a:srgbClr val="653200"/>
                </a:solidFill>
                <a:latin typeface="Arial MT"/>
                <a:cs typeface="Arial MT"/>
              </a:rPr>
              <a:t>are</a:t>
            </a:r>
            <a:r>
              <a:rPr sz="2135" spc="97" dirty="0">
                <a:solidFill>
                  <a:srgbClr val="653200"/>
                </a:solidFill>
                <a:latin typeface="Arial MT"/>
                <a:cs typeface="Arial MT"/>
              </a:rPr>
              <a:t> </a:t>
            </a:r>
            <a:r>
              <a:rPr sz="2135" spc="-4" dirty="0">
                <a:solidFill>
                  <a:srgbClr val="653200"/>
                </a:solidFill>
                <a:latin typeface="Arial MT"/>
                <a:cs typeface="Arial MT"/>
              </a:rPr>
              <a:t>very</a:t>
            </a:r>
            <a:r>
              <a:rPr sz="2135" spc="97" dirty="0">
                <a:solidFill>
                  <a:srgbClr val="653200"/>
                </a:solidFill>
                <a:latin typeface="Arial MT"/>
                <a:cs typeface="Arial MT"/>
              </a:rPr>
              <a:t> </a:t>
            </a:r>
            <a:r>
              <a:rPr sz="2135" spc="-4" dirty="0">
                <a:solidFill>
                  <a:srgbClr val="653200"/>
                </a:solidFill>
                <a:latin typeface="Arial MT"/>
                <a:cs typeface="Arial MT"/>
              </a:rPr>
              <a:t>highly</a:t>
            </a:r>
            <a:r>
              <a:rPr sz="2135" spc="117" dirty="0">
                <a:solidFill>
                  <a:srgbClr val="653200"/>
                </a:solidFill>
                <a:latin typeface="Arial MT"/>
                <a:cs typeface="Arial MT"/>
              </a:rPr>
              <a:t> </a:t>
            </a:r>
            <a:r>
              <a:rPr sz="2135" spc="-4" dirty="0">
                <a:solidFill>
                  <a:srgbClr val="653200"/>
                </a:solidFill>
                <a:latin typeface="Arial MT"/>
                <a:cs typeface="Arial MT"/>
              </a:rPr>
              <a:t>capable</a:t>
            </a:r>
            <a:r>
              <a:rPr sz="2135" spc="97" dirty="0">
                <a:solidFill>
                  <a:srgbClr val="653200"/>
                </a:solidFill>
                <a:latin typeface="Arial MT"/>
                <a:cs typeface="Arial MT"/>
              </a:rPr>
              <a:t> </a:t>
            </a:r>
            <a:r>
              <a:rPr sz="2135" spc="-4" dirty="0">
                <a:solidFill>
                  <a:srgbClr val="653200"/>
                </a:solidFill>
                <a:latin typeface="Arial MT"/>
                <a:cs typeface="Arial MT"/>
              </a:rPr>
              <a:t>with</a:t>
            </a:r>
            <a:r>
              <a:rPr sz="2135" spc="102" dirty="0">
                <a:solidFill>
                  <a:srgbClr val="653200"/>
                </a:solidFill>
                <a:latin typeface="Arial MT"/>
                <a:cs typeface="Arial MT"/>
              </a:rPr>
              <a:t> </a:t>
            </a:r>
            <a:r>
              <a:rPr sz="2135" spc="-4" dirty="0">
                <a:solidFill>
                  <a:srgbClr val="653200"/>
                </a:solidFill>
                <a:latin typeface="Arial MT"/>
                <a:cs typeface="Arial MT"/>
              </a:rPr>
              <a:t>very</a:t>
            </a:r>
            <a:r>
              <a:rPr sz="2135" spc="107" dirty="0">
                <a:solidFill>
                  <a:srgbClr val="653200"/>
                </a:solidFill>
                <a:latin typeface="Arial MT"/>
                <a:cs typeface="Arial MT"/>
              </a:rPr>
              <a:t> </a:t>
            </a:r>
            <a:r>
              <a:rPr sz="2135" spc="-4" dirty="0">
                <a:solidFill>
                  <a:srgbClr val="653200"/>
                </a:solidFill>
                <a:latin typeface="Arial MT"/>
                <a:cs typeface="Arial MT"/>
              </a:rPr>
              <a:t>little</a:t>
            </a:r>
            <a:r>
              <a:rPr sz="2135" spc="97" dirty="0">
                <a:solidFill>
                  <a:srgbClr val="653200"/>
                </a:solidFill>
                <a:latin typeface="Arial MT"/>
                <a:cs typeface="Arial MT"/>
              </a:rPr>
              <a:t> </a:t>
            </a:r>
            <a:r>
              <a:rPr sz="2135" spc="-4" dirty="0">
                <a:solidFill>
                  <a:srgbClr val="653200"/>
                </a:solidFill>
                <a:latin typeface="Arial MT"/>
                <a:cs typeface="Arial MT"/>
              </a:rPr>
              <a:t>experience </a:t>
            </a:r>
            <a:r>
              <a:rPr sz="2135" spc="-578" dirty="0">
                <a:solidFill>
                  <a:srgbClr val="653200"/>
                </a:solidFill>
                <a:latin typeface="Arial MT"/>
                <a:cs typeface="Arial MT"/>
              </a:rPr>
              <a:t> </a:t>
            </a:r>
            <a:r>
              <a:rPr sz="2135" spc="-4" dirty="0">
                <a:solidFill>
                  <a:srgbClr val="653200"/>
                </a:solidFill>
                <a:latin typeface="Arial MT"/>
                <a:cs typeface="Arial MT"/>
              </a:rPr>
              <a:t>in the</a:t>
            </a:r>
            <a:r>
              <a:rPr sz="2135" dirty="0">
                <a:solidFill>
                  <a:srgbClr val="653200"/>
                </a:solidFill>
                <a:latin typeface="Arial MT"/>
                <a:cs typeface="Arial MT"/>
              </a:rPr>
              <a:t> </a:t>
            </a:r>
            <a:r>
              <a:rPr sz="2135" spc="-4" dirty="0">
                <a:solidFill>
                  <a:srgbClr val="653200"/>
                </a:solidFill>
                <a:latin typeface="Arial MT"/>
                <a:cs typeface="Arial MT"/>
              </a:rPr>
              <a:t>programming</a:t>
            </a:r>
            <a:r>
              <a:rPr sz="2135" dirty="0">
                <a:solidFill>
                  <a:srgbClr val="653200"/>
                </a:solidFill>
                <a:latin typeface="Arial MT"/>
                <a:cs typeface="Arial MT"/>
              </a:rPr>
              <a:t> being </a:t>
            </a:r>
            <a:r>
              <a:rPr sz="2135" spc="-4" dirty="0">
                <a:solidFill>
                  <a:srgbClr val="653200"/>
                </a:solidFill>
                <a:latin typeface="Arial MT"/>
                <a:cs typeface="Arial MT"/>
              </a:rPr>
              <a:t>used.</a:t>
            </a:r>
            <a:endParaRPr sz="2135">
              <a:latin typeface="Arial MT"/>
              <a:cs typeface="Arial MT"/>
            </a:endParaRPr>
          </a:p>
          <a:p>
            <a:pPr>
              <a:spcBef>
                <a:spcPts val="29"/>
              </a:spcBef>
            </a:pPr>
            <a:endParaRPr sz="1795">
              <a:latin typeface="Arial MT"/>
              <a:cs typeface="Arial MT"/>
            </a:endParaRPr>
          </a:p>
          <a:p>
            <a:pPr marL="1368311">
              <a:tabLst>
                <a:tab pos="2255249" algn="l"/>
              </a:tabLst>
            </a:pPr>
            <a:r>
              <a:rPr sz="2135" spc="-10" dirty="0">
                <a:latin typeface="Arial MT"/>
                <a:cs typeface="Arial MT"/>
              </a:rPr>
              <a:t>EAF	</a:t>
            </a:r>
            <a:r>
              <a:rPr sz="2135" spc="-4" dirty="0">
                <a:latin typeface="Arial MT"/>
                <a:cs typeface="Arial MT"/>
              </a:rPr>
              <a:t>=</a:t>
            </a:r>
            <a:r>
              <a:rPr sz="2135" spc="-10" dirty="0">
                <a:latin typeface="Arial MT"/>
                <a:cs typeface="Arial MT"/>
              </a:rPr>
              <a:t> </a:t>
            </a:r>
            <a:r>
              <a:rPr sz="2135" spc="-4" dirty="0">
                <a:latin typeface="Arial MT"/>
                <a:cs typeface="Arial MT"/>
              </a:rPr>
              <a:t>0.82</a:t>
            </a:r>
            <a:r>
              <a:rPr sz="2135" spc="-10" dirty="0">
                <a:latin typeface="Arial MT"/>
                <a:cs typeface="Arial MT"/>
              </a:rPr>
              <a:t> </a:t>
            </a:r>
            <a:r>
              <a:rPr sz="2135" spc="-4" dirty="0">
                <a:latin typeface="Arial MT"/>
                <a:cs typeface="Arial MT"/>
              </a:rPr>
              <a:t>x</a:t>
            </a:r>
            <a:r>
              <a:rPr sz="2135" spc="-14" dirty="0">
                <a:latin typeface="Arial MT"/>
                <a:cs typeface="Arial MT"/>
              </a:rPr>
              <a:t> </a:t>
            </a:r>
            <a:r>
              <a:rPr sz="2135" dirty="0">
                <a:latin typeface="Arial MT"/>
                <a:cs typeface="Arial MT"/>
              </a:rPr>
              <a:t>1.14</a:t>
            </a:r>
            <a:r>
              <a:rPr sz="2135" spc="-10" dirty="0">
                <a:latin typeface="Arial MT"/>
                <a:cs typeface="Arial MT"/>
              </a:rPr>
              <a:t> </a:t>
            </a:r>
            <a:r>
              <a:rPr sz="2135" spc="-4" dirty="0">
                <a:latin typeface="Arial MT"/>
                <a:cs typeface="Arial MT"/>
              </a:rPr>
              <a:t>= 0.9348</a:t>
            </a:r>
            <a:endParaRPr sz="2135">
              <a:latin typeface="Arial MT"/>
              <a:cs typeface="Arial MT"/>
            </a:endParaRPr>
          </a:p>
          <a:p>
            <a:pPr marL="1368311">
              <a:spcBef>
                <a:spcPts val="1282"/>
              </a:spcBef>
              <a:tabLst>
                <a:tab pos="2255249" algn="l"/>
              </a:tabLst>
            </a:pPr>
            <a:r>
              <a:rPr sz="2135" spc="-4" dirty="0">
                <a:latin typeface="Arial MT"/>
                <a:cs typeface="Arial MT"/>
              </a:rPr>
              <a:t>E	=</a:t>
            </a:r>
            <a:r>
              <a:rPr sz="2135" spc="-10" dirty="0">
                <a:latin typeface="Arial MT"/>
                <a:cs typeface="Arial MT"/>
              </a:rPr>
              <a:t> </a:t>
            </a:r>
            <a:r>
              <a:rPr sz="2135" spc="-4" dirty="0">
                <a:latin typeface="Arial MT"/>
                <a:cs typeface="Arial MT"/>
              </a:rPr>
              <a:t>3712 x</a:t>
            </a:r>
            <a:r>
              <a:rPr sz="2135" spc="-20" dirty="0">
                <a:latin typeface="Arial MT"/>
                <a:cs typeface="Arial MT"/>
              </a:rPr>
              <a:t> </a:t>
            </a:r>
            <a:r>
              <a:rPr sz="2135" dirty="0">
                <a:latin typeface="Arial MT"/>
                <a:cs typeface="Arial MT"/>
              </a:rPr>
              <a:t>.9348</a:t>
            </a:r>
            <a:r>
              <a:rPr sz="2135" spc="-4" dirty="0">
                <a:latin typeface="Arial MT"/>
                <a:cs typeface="Arial MT"/>
              </a:rPr>
              <a:t> =</a:t>
            </a:r>
            <a:r>
              <a:rPr sz="2135" spc="-10" dirty="0">
                <a:latin typeface="Arial MT"/>
                <a:cs typeface="Arial MT"/>
              </a:rPr>
              <a:t> </a:t>
            </a:r>
            <a:r>
              <a:rPr sz="2135" spc="-4" dirty="0">
                <a:latin typeface="Arial MT"/>
                <a:cs typeface="Arial MT"/>
              </a:rPr>
              <a:t>3470 </a:t>
            </a:r>
            <a:r>
              <a:rPr sz="2135" dirty="0">
                <a:latin typeface="Arial MT"/>
                <a:cs typeface="Arial MT"/>
              </a:rPr>
              <a:t>PM</a:t>
            </a:r>
            <a:endParaRPr sz="2135">
              <a:latin typeface="Arial MT"/>
              <a:cs typeface="Arial MT"/>
            </a:endParaRPr>
          </a:p>
          <a:p>
            <a:pPr marL="1368311">
              <a:spcBef>
                <a:spcPts val="1282"/>
              </a:spcBef>
              <a:tabLst>
                <a:tab pos="2255249" algn="l"/>
              </a:tabLst>
            </a:pPr>
            <a:r>
              <a:rPr sz="2135" spc="-4" dirty="0">
                <a:latin typeface="Arial MT"/>
                <a:cs typeface="Arial MT"/>
              </a:rPr>
              <a:t>D	=</a:t>
            </a:r>
            <a:r>
              <a:rPr sz="2135" spc="-10" dirty="0">
                <a:latin typeface="Arial MT"/>
                <a:cs typeface="Arial MT"/>
              </a:rPr>
              <a:t> </a:t>
            </a:r>
            <a:r>
              <a:rPr sz="2135" spc="-4" dirty="0">
                <a:latin typeface="Arial MT"/>
                <a:cs typeface="Arial MT"/>
              </a:rPr>
              <a:t>2.5</a:t>
            </a:r>
            <a:r>
              <a:rPr sz="2135" spc="-10" dirty="0">
                <a:latin typeface="Arial MT"/>
                <a:cs typeface="Arial MT"/>
              </a:rPr>
              <a:t> </a:t>
            </a:r>
            <a:r>
              <a:rPr sz="2135" dirty="0">
                <a:latin typeface="Arial MT"/>
                <a:cs typeface="Arial MT"/>
              </a:rPr>
              <a:t>(3470)</a:t>
            </a:r>
            <a:r>
              <a:rPr sz="2184" baseline="25925" dirty="0">
                <a:latin typeface="Arial MT"/>
                <a:cs typeface="Arial MT"/>
              </a:rPr>
              <a:t>0.32</a:t>
            </a:r>
            <a:r>
              <a:rPr sz="2184" spc="284" baseline="25925" dirty="0">
                <a:latin typeface="Arial MT"/>
                <a:cs typeface="Arial MT"/>
              </a:rPr>
              <a:t> </a:t>
            </a:r>
            <a:r>
              <a:rPr sz="2135" spc="-4" dirty="0">
                <a:latin typeface="Arial MT"/>
                <a:cs typeface="Arial MT"/>
              </a:rPr>
              <a:t>=</a:t>
            </a:r>
            <a:r>
              <a:rPr sz="2135" spc="-10" dirty="0">
                <a:latin typeface="Arial MT"/>
                <a:cs typeface="Arial MT"/>
              </a:rPr>
              <a:t> </a:t>
            </a:r>
            <a:r>
              <a:rPr sz="2135" spc="-4" dirty="0">
                <a:latin typeface="Arial MT"/>
                <a:cs typeface="Arial MT"/>
              </a:rPr>
              <a:t>33.9</a:t>
            </a:r>
            <a:r>
              <a:rPr sz="2135" spc="-10" dirty="0">
                <a:latin typeface="Arial MT"/>
                <a:cs typeface="Arial MT"/>
              </a:rPr>
              <a:t> </a:t>
            </a:r>
            <a:r>
              <a:rPr sz="2135" spc="-4" dirty="0">
                <a:latin typeface="Arial MT"/>
                <a:cs typeface="Arial MT"/>
              </a:rPr>
              <a:t>M</a:t>
            </a:r>
            <a:endParaRPr sz="2135">
              <a:latin typeface="Arial MT"/>
              <a:cs typeface="Arial MT"/>
            </a:endParaRPr>
          </a:p>
        </p:txBody>
      </p:sp>
      <p:sp>
        <p:nvSpPr>
          <p:cNvPr id="6" name="object 6"/>
          <p:cNvSpPr txBox="1">
            <a:spLocks noGrp="1"/>
          </p:cNvSpPr>
          <p:nvPr>
            <p:ph type="title"/>
          </p:nvPr>
        </p:nvSpPr>
        <p:spPr>
          <a:xfrm>
            <a:off x="2704913" y="-152400"/>
            <a:ext cx="6854132"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8" name="object 8"/>
          <p:cNvSpPr txBox="1"/>
          <p:nvPr/>
        </p:nvSpPr>
        <p:spPr>
          <a:xfrm>
            <a:off x="3530294" y="3194780"/>
            <a:ext cx="85669" cy="276848"/>
          </a:xfrm>
          <a:prstGeom prst="rect">
            <a:avLst/>
          </a:prstGeom>
        </p:spPr>
        <p:txBody>
          <a:bodyPr vert="horz" wrap="square" lIns="0" tIns="15408" rIns="0" bIns="0" rtlCol="0">
            <a:spAutoFit/>
          </a:bodyPr>
          <a:lstStyle/>
          <a:p>
            <a:pPr marL="12327">
              <a:spcBef>
                <a:spcPts val="121"/>
              </a:spcBef>
            </a:pPr>
            <a:r>
              <a:rPr sz="1698" i="1" spc="4" dirty="0">
                <a:latin typeface="Times New Roman"/>
                <a:cs typeface="Times New Roman"/>
              </a:rPr>
              <a:t>i</a:t>
            </a:r>
            <a:endParaRPr sz="1698">
              <a:latin typeface="Times New Roman"/>
              <a:cs typeface="Times New Roman"/>
            </a:endParaRPr>
          </a:p>
        </p:txBody>
      </p:sp>
      <p:sp>
        <p:nvSpPr>
          <p:cNvPr id="10" name="object 10"/>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66</a:t>
            </a:r>
            <a:endParaRPr sz="1359">
              <a:latin typeface="Arial MT"/>
              <a:cs typeface="Arial MT"/>
            </a:endParaRPr>
          </a:p>
        </p:txBody>
      </p:sp>
      <p:sp>
        <p:nvSpPr>
          <p:cNvPr id="11" name="object 1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9" name="object 9"/>
          <p:cNvSpPr txBox="1"/>
          <p:nvPr/>
        </p:nvSpPr>
        <p:spPr>
          <a:xfrm>
            <a:off x="2693573" y="2943626"/>
            <a:ext cx="2457898" cy="467335"/>
          </a:xfrm>
          <a:prstGeom prst="rect">
            <a:avLst/>
          </a:prstGeom>
        </p:spPr>
        <p:txBody>
          <a:bodyPr vert="horz" wrap="square" lIns="0" tIns="11711" rIns="0" bIns="0" rtlCol="0">
            <a:spAutoFit/>
          </a:bodyPr>
          <a:lstStyle/>
          <a:p>
            <a:pPr marL="36981">
              <a:spcBef>
                <a:spcPts val="92"/>
              </a:spcBef>
            </a:pPr>
            <a:r>
              <a:rPr sz="2960" i="1" spc="-4" dirty="0">
                <a:latin typeface="Times New Roman"/>
                <a:cs typeface="Times New Roman"/>
              </a:rPr>
              <a:t>E</a:t>
            </a:r>
            <a:r>
              <a:rPr sz="2960" i="1" spc="83" dirty="0">
                <a:latin typeface="Times New Roman"/>
                <a:cs typeface="Times New Roman"/>
              </a:rPr>
              <a:t> </a:t>
            </a:r>
            <a:r>
              <a:rPr sz="2960" spc="-4" dirty="0">
                <a:latin typeface="Symbol"/>
                <a:cs typeface="Symbol"/>
              </a:rPr>
              <a:t></a:t>
            </a:r>
            <a:r>
              <a:rPr sz="2960" spc="-58" dirty="0">
                <a:latin typeface="Times New Roman"/>
                <a:cs typeface="Times New Roman"/>
              </a:rPr>
              <a:t> </a:t>
            </a:r>
            <a:r>
              <a:rPr sz="2960" i="1" spc="-4" dirty="0">
                <a:latin typeface="Times New Roman"/>
                <a:cs typeface="Times New Roman"/>
              </a:rPr>
              <a:t>a</a:t>
            </a:r>
            <a:r>
              <a:rPr sz="2960" i="1" spc="107" dirty="0">
                <a:latin typeface="Times New Roman"/>
                <a:cs typeface="Times New Roman"/>
              </a:rPr>
              <a:t> </a:t>
            </a:r>
            <a:r>
              <a:rPr sz="2960" spc="161" dirty="0">
                <a:latin typeface="Times New Roman"/>
                <a:cs typeface="Times New Roman"/>
              </a:rPr>
              <a:t>(</a:t>
            </a:r>
            <a:r>
              <a:rPr sz="2960" i="1" spc="-10" dirty="0">
                <a:latin typeface="Times New Roman"/>
                <a:cs typeface="Times New Roman"/>
              </a:rPr>
              <a:t>KLO</a:t>
            </a:r>
            <a:r>
              <a:rPr sz="2960" i="1" spc="198" dirty="0">
                <a:latin typeface="Times New Roman"/>
                <a:cs typeface="Times New Roman"/>
              </a:rPr>
              <a:t>C</a:t>
            </a:r>
            <a:r>
              <a:rPr sz="2960" spc="136" dirty="0">
                <a:latin typeface="Times New Roman"/>
                <a:cs typeface="Times New Roman"/>
              </a:rPr>
              <a:t>)</a:t>
            </a:r>
            <a:r>
              <a:rPr sz="2548" i="1" spc="153" baseline="44444" dirty="0">
                <a:latin typeface="Times New Roman"/>
                <a:cs typeface="Times New Roman"/>
              </a:rPr>
              <a:t>d</a:t>
            </a:r>
            <a:r>
              <a:rPr sz="1820" i="1" spc="7" baseline="42222" dirty="0">
                <a:latin typeface="Times New Roman"/>
                <a:cs typeface="Times New Roman"/>
              </a:rPr>
              <a:t>i</a:t>
            </a:r>
            <a:endParaRPr sz="1820" baseline="42222">
              <a:latin typeface="Times New Roman"/>
              <a:cs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339" y="1912486"/>
            <a:ext cx="8309891" cy="4336407"/>
          </a:xfrm>
          <a:prstGeom prst="rect">
            <a:avLst/>
          </a:prstGeom>
        </p:spPr>
        <p:txBody>
          <a:bodyPr vert="horz" wrap="square" lIns="0" tIns="11711" rIns="0" bIns="0" rtlCol="0">
            <a:spAutoFit/>
          </a:bodyPr>
          <a:lstStyle/>
          <a:p>
            <a:pPr marL="36981" marR="29586" algn="just">
              <a:spcBef>
                <a:spcPts val="92"/>
              </a:spcBef>
            </a:pPr>
            <a:r>
              <a:rPr sz="2135" b="1" spc="-4" dirty="0">
                <a:latin typeface="Arial"/>
                <a:cs typeface="Arial"/>
              </a:rPr>
              <a:t>Case II: </a:t>
            </a:r>
            <a:r>
              <a:rPr sz="2135" spc="-4" dirty="0">
                <a:solidFill>
                  <a:srgbClr val="653200"/>
                </a:solidFill>
                <a:latin typeface="Arial MT"/>
                <a:cs typeface="Arial MT"/>
              </a:rPr>
              <a:t>Developers </a:t>
            </a:r>
            <a:r>
              <a:rPr sz="2135" dirty="0">
                <a:solidFill>
                  <a:srgbClr val="653200"/>
                </a:solidFill>
                <a:latin typeface="Arial MT"/>
                <a:cs typeface="Arial MT"/>
              </a:rPr>
              <a:t>are </a:t>
            </a:r>
            <a:r>
              <a:rPr sz="2135" spc="-4" dirty="0">
                <a:solidFill>
                  <a:srgbClr val="653200"/>
                </a:solidFill>
                <a:latin typeface="Arial MT"/>
                <a:cs typeface="Arial MT"/>
              </a:rPr>
              <a:t>of low quality but lot of experience with the </a:t>
            </a:r>
            <a:r>
              <a:rPr sz="2135" dirty="0">
                <a:solidFill>
                  <a:srgbClr val="653200"/>
                </a:solidFill>
                <a:latin typeface="Arial MT"/>
                <a:cs typeface="Arial MT"/>
              </a:rPr>
              <a:t> </a:t>
            </a:r>
            <a:r>
              <a:rPr sz="2135" spc="-4" dirty="0">
                <a:solidFill>
                  <a:srgbClr val="653200"/>
                </a:solidFill>
                <a:latin typeface="Arial MT"/>
                <a:cs typeface="Arial MT"/>
              </a:rPr>
              <a:t>programming</a:t>
            </a:r>
            <a:r>
              <a:rPr sz="2135" dirty="0">
                <a:solidFill>
                  <a:srgbClr val="653200"/>
                </a:solidFill>
                <a:latin typeface="Arial MT"/>
                <a:cs typeface="Arial MT"/>
              </a:rPr>
              <a:t> </a:t>
            </a:r>
            <a:r>
              <a:rPr sz="2135" spc="-4" dirty="0">
                <a:solidFill>
                  <a:srgbClr val="653200"/>
                </a:solidFill>
                <a:latin typeface="Arial MT"/>
                <a:cs typeface="Arial MT"/>
              </a:rPr>
              <a:t>language</a:t>
            </a:r>
            <a:r>
              <a:rPr sz="2135" dirty="0">
                <a:solidFill>
                  <a:srgbClr val="653200"/>
                </a:solidFill>
                <a:latin typeface="Arial MT"/>
                <a:cs typeface="Arial MT"/>
              </a:rPr>
              <a:t> </a:t>
            </a:r>
            <a:r>
              <a:rPr sz="2135" spc="-4" dirty="0">
                <a:solidFill>
                  <a:srgbClr val="653200"/>
                </a:solidFill>
                <a:latin typeface="Arial MT"/>
                <a:cs typeface="Arial MT"/>
              </a:rPr>
              <a:t>being</a:t>
            </a:r>
            <a:r>
              <a:rPr sz="2135" dirty="0">
                <a:solidFill>
                  <a:srgbClr val="653200"/>
                </a:solidFill>
                <a:latin typeface="Arial MT"/>
                <a:cs typeface="Arial MT"/>
              </a:rPr>
              <a:t> </a:t>
            </a:r>
            <a:r>
              <a:rPr sz="2135" spc="-4" dirty="0">
                <a:solidFill>
                  <a:srgbClr val="653200"/>
                </a:solidFill>
                <a:latin typeface="Arial MT"/>
                <a:cs typeface="Arial MT"/>
              </a:rPr>
              <a:t>used.</a:t>
            </a:r>
            <a:endParaRPr sz="2135">
              <a:latin typeface="Arial MT"/>
              <a:cs typeface="Arial MT"/>
            </a:endParaRPr>
          </a:p>
          <a:p>
            <a:pPr>
              <a:lnSpc>
                <a:spcPct val="100000"/>
              </a:lnSpc>
            </a:pPr>
            <a:endParaRPr sz="2135">
              <a:latin typeface="Arial MT"/>
              <a:cs typeface="Arial MT"/>
            </a:endParaRPr>
          </a:p>
          <a:p>
            <a:pPr marL="1245039">
              <a:spcBef>
                <a:spcPts val="1630"/>
              </a:spcBef>
              <a:tabLst>
                <a:tab pos="2132593" algn="l"/>
              </a:tabLst>
            </a:pPr>
            <a:r>
              <a:rPr sz="2135" spc="-10" dirty="0">
                <a:latin typeface="Arial MT"/>
                <a:cs typeface="Arial MT"/>
              </a:rPr>
              <a:t>EAF	</a:t>
            </a:r>
            <a:r>
              <a:rPr sz="2135" spc="-4" dirty="0">
                <a:latin typeface="Arial MT"/>
                <a:cs typeface="Arial MT"/>
              </a:rPr>
              <a:t>=</a:t>
            </a:r>
            <a:r>
              <a:rPr sz="2135" spc="-10" dirty="0">
                <a:latin typeface="Arial MT"/>
                <a:cs typeface="Arial MT"/>
              </a:rPr>
              <a:t> </a:t>
            </a:r>
            <a:r>
              <a:rPr sz="2135" spc="-4" dirty="0">
                <a:latin typeface="Arial MT"/>
                <a:cs typeface="Arial MT"/>
              </a:rPr>
              <a:t>1.29</a:t>
            </a:r>
            <a:r>
              <a:rPr sz="2135" spc="-10" dirty="0">
                <a:latin typeface="Arial MT"/>
                <a:cs typeface="Arial MT"/>
              </a:rPr>
              <a:t> </a:t>
            </a:r>
            <a:r>
              <a:rPr sz="2135" spc="-4" dirty="0">
                <a:latin typeface="Arial MT"/>
                <a:cs typeface="Arial MT"/>
              </a:rPr>
              <a:t>x</a:t>
            </a:r>
            <a:r>
              <a:rPr sz="2135" spc="-14" dirty="0">
                <a:latin typeface="Arial MT"/>
                <a:cs typeface="Arial MT"/>
              </a:rPr>
              <a:t> </a:t>
            </a:r>
            <a:r>
              <a:rPr sz="2135" dirty="0">
                <a:latin typeface="Arial MT"/>
                <a:cs typeface="Arial MT"/>
              </a:rPr>
              <a:t>0.95</a:t>
            </a:r>
            <a:r>
              <a:rPr sz="2135" spc="-10" dirty="0">
                <a:latin typeface="Arial MT"/>
                <a:cs typeface="Arial MT"/>
              </a:rPr>
              <a:t> </a:t>
            </a:r>
            <a:r>
              <a:rPr sz="2135" spc="-4" dirty="0">
                <a:latin typeface="Arial MT"/>
                <a:cs typeface="Arial MT"/>
              </a:rPr>
              <a:t>=</a:t>
            </a:r>
            <a:r>
              <a:rPr sz="2135" spc="-10" dirty="0">
                <a:latin typeface="Arial MT"/>
                <a:cs typeface="Arial MT"/>
              </a:rPr>
              <a:t> </a:t>
            </a:r>
            <a:r>
              <a:rPr sz="2135" spc="-4" dirty="0">
                <a:latin typeface="Arial MT"/>
                <a:cs typeface="Arial MT"/>
              </a:rPr>
              <a:t>1.22</a:t>
            </a:r>
            <a:endParaRPr sz="2135">
              <a:latin typeface="Arial MT"/>
              <a:cs typeface="Arial MT"/>
            </a:endParaRPr>
          </a:p>
          <a:p>
            <a:pPr marL="1245039">
              <a:spcBef>
                <a:spcPts val="1282"/>
              </a:spcBef>
              <a:tabLst>
                <a:tab pos="2132593" algn="l"/>
              </a:tabLst>
            </a:pPr>
            <a:r>
              <a:rPr sz="2135" spc="-4" dirty="0">
                <a:latin typeface="Arial MT"/>
                <a:cs typeface="Arial MT"/>
              </a:rPr>
              <a:t>E	=</a:t>
            </a:r>
            <a:r>
              <a:rPr sz="2135" spc="-10" dirty="0">
                <a:latin typeface="Arial MT"/>
                <a:cs typeface="Arial MT"/>
              </a:rPr>
              <a:t> </a:t>
            </a:r>
            <a:r>
              <a:rPr sz="2135" spc="-4" dirty="0">
                <a:latin typeface="Arial MT"/>
                <a:cs typeface="Arial MT"/>
              </a:rPr>
              <a:t>3712</a:t>
            </a:r>
            <a:r>
              <a:rPr sz="2135" spc="-10" dirty="0">
                <a:latin typeface="Arial MT"/>
                <a:cs typeface="Arial MT"/>
              </a:rPr>
              <a:t> </a:t>
            </a:r>
            <a:r>
              <a:rPr sz="2135" spc="-4" dirty="0">
                <a:latin typeface="Arial MT"/>
                <a:cs typeface="Arial MT"/>
              </a:rPr>
              <a:t>x</a:t>
            </a:r>
            <a:r>
              <a:rPr sz="2135" spc="-20" dirty="0">
                <a:latin typeface="Arial MT"/>
                <a:cs typeface="Arial MT"/>
              </a:rPr>
              <a:t> </a:t>
            </a:r>
            <a:r>
              <a:rPr sz="2135" spc="4" dirty="0">
                <a:latin typeface="Arial MT"/>
                <a:cs typeface="Arial MT"/>
              </a:rPr>
              <a:t>1.22</a:t>
            </a:r>
            <a:r>
              <a:rPr sz="2135" spc="-10" dirty="0">
                <a:latin typeface="Arial MT"/>
                <a:cs typeface="Arial MT"/>
              </a:rPr>
              <a:t> </a:t>
            </a:r>
            <a:r>
              <a:rPr sz="2135" spc="-4" dirty="0">
                <a:latin typeface="Arial MT"/>
                <a:cs typeface="Arial MT"/>
              </a:rPr>
              <a:t>=</a:t>
            </a:r>
            <a:r>
              <a:rPr sz="2135" spc="-10" dirty="0">
                <a:latin typeface="Arial MT"/>
                <a:cs typeface="Arial MT"/>
              </a:rPr>
              <a:t> </a:t>
            </a:r>
            <a:r>
              <a:rPr sz="2135" spc="-4" dirty="0">
                <a:latin typeface="Arial MT"/>
                <a:cs typeface="Arial MT"/>
              </a:rPr>
              <a:t>4528</a:t>
            </a:r>
            <a:r>
              <a:rPr sz="2135" spc="-10" dirty="0">
                <a:latin typeface="Arial MT"/>
                <a:cs typeface="Arial MT"/>
              </a:rPr>
              <a:t> </a:t>
            </a:r>
            <a:r>
              <a:rPr sz="2135" dirty="0">
                <a:latin typeface="Arial MT"/>
                <a:cs typeface="Arial MT"/>
              </a:rPr>
              <a:t>PM</a:t>
            </a:r>
            <a:endParaRPr sz="2135">
              <a:latin typeface="Arial MT"/>
              <a:cs typeface="Arial MT"/>
            </a:endParaRPr>
          </a:p>
          <a:p>
            <a:pPr marL="1245039">
              <a:spcBef>
                <a:spcPts val="1282"/>
              </a:spcBef>
              <a:tabLst>
                <a:tab pos="2132593" algn="l"/>
              </a:tabLst>
            </a:pPr>
            <a:r>
              <a:rPr sz="2135" spc="-4" dirty="0">
                <a:latin typeface="Arial MT"/>
                <a:cs typeface="Arial MT"/>
              </a:rPr>
              <a:t>D	=</a:t>
            </a:r>
            <a:r>
              <a:rPr sz="2135" spc="-10" dirty="0">
                <a:latin typeface="Arial MT"/>
                <a:cs typeface="Arial MT"/>
              </a:rPr>
              <a:t> </a:t>
            </a:r>
            <a:r>
              <a:rPr sz="2135" spc="-4" dirty="0">
                <a:latin typeface="Arial MT"/>
                <a:cs typeface="Arial MT"/>
              </a:rPr>
              <a:t>2.5</a:t>
            </a:r>
            <a:r>
              <a:rPr sz="2135" spc="-10" dirty="0">
                <a:latin typeface="Arial MT"/>
                <a:cs typeface="Arial MT"/>
              </a:rPr>
              <a:t> </a:t>
            </a:r>
            <a:r>
              <a:rPr sz="2135" dirty="0">
                <a:latin typeface="Arial MT"/>
                <a:cs typeface="Arial MT"/>
              </a:rPr>
              <a:t>(4528)</a:t>
            </a:r>
            <a:r>
              <a:rPr sz="2184" baseline="25925" dirty="0">
                <a:latin typeface="Arial MT"/>
                <a:cs typeface="Arial MT"/>
              </a:rPr>
              <a:t>0.32</a:t>
            </a:r>
            <a:r>
              <a:rPr sz="2184" spc="284" baseline="25925" dirty="0">
                <a:latin typeface="Arial MT"/>
                <a:cs typeface="Arial MT"/>
              </a:rPr>
              <a:t> </a:t>
            </a:r>
            <a:r>
              <a:rPr sz="2135" spc="-4" dirty="0">
                <a:latin typeface="Arial MT"/>
                <a:cs typeface="Arial MT"/>
              </a:rPr>
              <a:t>=</a:t>
            </a:r>
            <a:r>
              <a:rPr sz="2135" spc="-10" dirty="0">
                <a:latin typeface="Arial MT"/>
                <a:cs typeface="Arial MT"/>
              </a:rPr>
              <a:t> </a:t>
            </a:r>
            <a:r>
              <a:rPr sz="2135" spc="-4" dirty="0">
                <a:latin typeface="Arial MT"/>
                <a:cs typeface="Arial MT"/>
              </a:rPr>
              <a:t>36.9</a:t>
            </a:r>
            <a:r>
              <a:rPr sz="2135" spc="-10" dirty="0">
                <a:latin typeface="Arial MT"/>
                <a:cs typeface="Arial MT"/>
              </a:rPr>
              <a:t> </a:t>
            </a:r>
            <a:r>
              <a:rPr sz="2135" spc="-4" dirty="0">
                <a:latin typeface="Arial MT"/>
                <a:cs typeface="Arial MT"/>
              </a:rPr>
              <a:t>M</a:t>
            </a:r>
            <a:endParaRPr sz="2135">
              <a:latin typeface="Arial MT"/>
              <a:cs typeface="Arial MT"/>
            </a:endParaRPr>
          </a:p>
          <a:p>
            <a:pPr>
              <a:spcBef>
                <a:spcPts val="4"/>
              </a:spcBef>
            </a:pPr>
            <a:endParaRPr sz="3252">
              <a:latin typeface="Arial MT"/>
              <a:cs typeface="Arial MT"/>
            </a:endParaRPr>
          </a:p>
          <a:p>
            <a:pPr marL="33900" marR="32051" algn="just">
              <a:lnSpc>
                <a:spcPct val="99800"/>
              </a:lnSpc>
            </a:pPr>
            <a:r>
              <a:rPr sz="2135" spc="-4" dirty="0">
                <a:solidFill>
                  <a:srgbClr val="009999"/>
                </a:solidFill>
                <a:latin typeface="Arial MT"/>
                <a:cs typeface="Arial MT"/>
              </a:rPr>
              <a:t>Case II requires more </a:t>
            </a:r>
            <a:r>
              <a:rPr sz="2135" dirty="0">
                <a:solidFill>
                  <a:srgbClr val="009999"/>
                </a:solidFill>
                <a:latin typeface="Arial MT"/>
                <a:cs typeface="Arial MT"/>
              </a:rPr>
              <a:t>effort </a:t>
            </a:r>
            <a:r>
              <a:rPr sz="2135" spc="-4" dirty="0">
                <a:solidFill>
                  <a:srgbClr val="009999"/>
                </a:solidFill>
                <a:latin typeface="Arial MT"/>
                <a:cs typeface="Arial MT"/>
              </a:rPr>
              <a:t>and </a:t>
            </a:r>
            <a:r>
              <a:rPr sz="2135" dirty="0">
                <a:solidFill>
                  <a:srgbClr val="009999"/>
                </a:solidFill>
                <a:latin typeface="Arial MT"/>
                <a:cs typeface="Arial MT"/>
              </a:rPr>
              <a:t>time. </a:t>
            </a:r>
            <a:r>
              <a:rPr sz="2135" spc="-4" dirty="0">
                <a:solidFill>
                  <a:srgbClr val="009999"/>
                </a:solidFill>
                <a:latin typeface="Arial MT"/>
                <a:cs typeface="Arial MT"/>
              </a:rPr>
              <a:t>Hence, low quality developers </a:t>
            </a:r>
            <a:r>
              <a:rPr sz="2135" dirty="0">
                <a:solidFill>
                  <a:srgbClr val="009999"/>
                </a:solidFill>
                <a:latin typeface="Arial MT"/>
                <a:cs typeface="Arial MT"/>
              </a:rPr>
              <a:t> </a:t>
            </a:r>
            <a:r>
              <a:rPr sz="2135" spc="-4" dirty="0">
                <a:solidFill>
                  <a:srgbClr val="009999"/>
                </a:solidFill>
                <a:latin typeface="Arial MT"/>
                <a:cs typeface="Arial MT"/>
              </a:rPr>
              <a:t>with lot of programming language experience could not match with </a:t>
            </a:r>
            <a:r>
              <a:rPr sz="2135" dirty="0">
                <a:solidFill>
                  <a:srgbClr val="009999"/>
                </a:solidFill>
                <a:latin typeface="Arial MT"/>
                <a:cs typeface="Arial MT"/>
              </a:rPr>
              <a:t> </a:t>
            </a:r>
            <a:r>
              <a:rPr sz="2135" spc="-4" dirty="0">
                <a:solidFill>
                  <a:srgbClr val="009999"/>
                </a:solidFill>
                <a:latin typeface="Arial MT"/>
                <a:cs typeface="Arial MT"/>
              </a:rPr>
              <a:t>the </a:t>
            </a:r>
            <a:r>
              <a:rPr sz="2135" dirty="0">
                <a:solidFill>
                  <a:srgbClr val="009999"/>
                </a:solidFill>
                <a:latin typeface="Arial MT"/>
                <a:cs typeface="Arial MT"/>
              </a:rPr>
              <a:t>performance </a:t>
            </a:r>
            <a:r>
              <a:rPr sz="2135" spc="-4" dirty="0">
                <a:solidFill>
                  <a:srgbClr val="009999"/>
                </a:solidFill>
                <a:latin typeface="Arial MT"/>
                <a:cs typeface="Arial MT"/>
              </a:rPr>
              <a:t>of </a:t>
            </a:r>
            <a:r>
              <a:rPr sz="2135" dirty="0">
                <a:solidFill>
                  <a:srgbClr val="009999"/>
                </a:solidFill>
                <a:latin typeface="Arial MT"/>
                <a:cs typeface="Arial MT"/>
              </a:rPr>
              <a:t>very </a:t>
            </a:r>
            <a:r>
              <a:rPr sz="2135" spc="-4" dirty="0">
                <a:solidFill>
                  <a:srgbClr val="009999"/>
                </a:solidFill>
                <a:latin typeface="Arial MT"/>
                <a:cs typeface="Arial MT"/>
              </a:rPr>
              <a:t>highly </a:t>
            </a:r>
            <a:r>
              <a:rPr sz="2135" dirty="0">
                <a:solidFill>
                  <a:srgbClr val="009999"/>
                </a:solidFill>
                <a:latin typeface="Arial MT"/>
                <a:cs typeface="Arial MT"/>
              </a:rPr>
              <a:t>capable </a:t>
            </a:r>
            <a:r>
              <a:rPr sz="2135" spc="-4" dirty="0">
                <a:solidFill>
                  <a:srgbClr val="009999"/>
                </a:solidFill>
                <a:latin typeface="Arial MT"/>
                <a:cs typeface="Arial MT"/>
              </a:rPr>
              <a:t>developers with very litter </a:t>
            </a:r>
            <a:r>
              <a:rPr sz="2135" dirty="0">
                <a:solidFill>
                  <a:srgbClr val="009999"/>
                </a:solidFill>
                <a:latin typeface="Arial MT"/>
                <a:cs typeface="Arial MT"/>
              </a:rPr>
              <a:t> </a:t>
            </a:r>
            <a:r>
              <a:rPr sz="2135" spc="-4" dirty="0">
                <a:solidFill>
                  <a:srgbClr val="009999"/>
                </a:solidFill>
                <a:latin typeface="Arial MT"/>
                <a:cs typeface="Arial MT"/>
              </a:rPr>
              <a:t>experience.</a:t>
            </a:r>
            <a:endParaRPr sz="2135">
              <a:latin typeface="Arial MT"/>
              <a:cs typeface="Arial MT"/>
            </a:endParaRPr>
          </a:p>
        </p:txBody>
      </p:sp>
      <p:sp>
        <p:nvSpPr>
          <p:cNvPr id="3" name="object 3"/>
          <p:cNvSpPr txBox="1">
            <a:spLocks noGrp="1"/>
          </p:cNvSpPr>
          <p:nvPr>
            <p:ph type="title"/>
          </p:nvPr>
        </p:nvSpPr>
        <p:spPr>
          <a:xfrm>
            <a:off x="2704912" y="807535"/>
            <a:ext cx="6820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67</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2215" y="1450390"/>
            <a:ext cx="8206348" cy="5557483"/>
          </a:xfrm>
          <a:prstGeom prst="rect">
            <a:avLst/>
          </a:prstGeom>
        </p:spPr>
        <p:txBody>
          <a:bodyPr vert="horz" wrap="square" lIns="0" tIns="178118" rIns="0" bIns="0" rtlCol="0">
            <a:spAutoFit/>
          </a:bodyPr>
          <a:lstStyle/>
          <a:p>
            <a:pPr marL="12327">
              <a:spcBef>
                <a:spcPts val="1403"/>
              </a:spcBef>
            </a:pPr>
            <a:r>
              <a:rPr sz="2135" spc="-4" dirty="0">
                <a:latin typeface="Times New Roman"/>
                <a:cs typeface="Times New Roman"/>
              </a:rPr>
              <a:t>Example:</a:t>
            </a:r>
            <a:r>
              <a:rPr sz="2135" spc="-38" dirty="0">
                <a:latin typeface="Times New Roman"/>
                <a:cs typeface="Times New Roman"/>
              </a:rPr>
              <a:t> </a:t>
            </a:r>
            <a:r>
              <a:rPr sz="2135" dirty="0">
                <a:latin typeface="Times New Roman"/>
                <a:cs typeface="Times New Roman"/>
              </a:rPr>
              <a:t>4.8</a:t>
            </a:r>
            <a:endParaRPr sz="2135">
              <a:latin typeface="Times New Roman"/>
              <a:cs typeface="Times New Roman"/>
            </a:endParaRPr>
          </a:p>
          <a:p>
            <a:pPr marL="36981" marR="4931">
              <a:lnSpc>
                <a:spcPts val="2310"/>
              </a:lnSpc>
              <a:spcBef>
                <a:spcPts val="1592"/>
              </a:spcBef>
            </a:pPr>
            <a:r>
              <a:rPr sz="2135" spc="-4" dirty="0">
                <a:solidFill>
                  <a:srgbClr val="650065"/>
                </a:solidFill>
                <a:latin typeface="Times New Roman"/>
                <a:cs typeface="Times New Roman"/>
              </a:rPr>
              <a:t>Consider</a:t>
            </a:r>
            <a:r>
              <a:rPr sz="2135" spc="169" dirty="0">
                <a:solidFill>
                  <a:srgbClr val="650065"/>
                </a:solidFill>
                <a:latin typeface="Times New Roman"/>
                <a:cs typeface="Times New Roman"/>
              </a:rPr>
              <a:t> </a:t>
            </a:r>
            <a:r>
              <a:rPr sz="2135" spc="-4" dirty="0">
                <a:solidFill>
                  <a:srgbClr val="650065"/>
                </a:solidFill>
                <a:latin typeface="Times New Roman"/>
                <a:cs typeface="Times New Roman"/>
              </a:rPr>
              <a:t>a</a:t>
            </a:r>
            <a:r>
              <a:rPr sz="2135" spc="161" dirty="0">
                <a:solidFill>
                  <a:srgbClr val="650065"/>
                </a:solidFill>
                <a:latin typeface="Times New Roman"/>
                <a:cs typeface="Times New Roman"/>
              </a:rPr>
              <a:t> </a:t>
            </a:r>
            <a:r>
              <a:rPr sz="2135" spc="-4" dirty="0">
                <a:solidFill>
                  <a:srgbClr val="650065"/>
                </a:solidFill>
                <a:latin typeface="Times New Roman"/>
                <a:cs typeface="Times New Roman"/>
              </a:rPr>
              <a:t>project</a:t>
            </a:r>
            <a:r>
              <a:rPr sz="2135" spc="169" dirty="0">
                <a:solidFill>
                  <a:srgbClr val="650065"/>
                </a:solidFill>
                <a:latin typeface="Times New Roman"/>
                <a:cs typeface="Times New Roman"/>
              </a:rPr>
              <a:t> </a:t>
            </a:r>
            <a:r>
              <a:rPr sz="2135" spc="-4" dirty="0">
                <a:solidFill>
                  <a:srgbClr val="650065"/>
                </a:solidFill>
                <a:latin typeface="Times New Roman"/>
                <a:cs typeface="Times New Roman"/>
              </a:rPr>
              <a:t>to</a:t>
            </a:r>
            <a:r>
              <a:rPr sz="2135" spc="165" dirty="0">
                <a:solidFill>
                  <a:srgbClr val="650065"/>
                </a:solidFill>
                <a:latin typeface="Times New Roman"/>
                <a:cs typeface="Times New Roman"/>
              </a:rPr>
              <a:t> </a:t>
            </a:r>
            <a:r>
              <a:rPr sz="2135" spc="-4" dirty="0">
                <a:solidFill>
                  <a:srgbClr val="650065"/>
                </a:solidFill>
                <a:latin typeface="Times New Roman"/>
                <a:cs typeface="Times New Roman"/>
              </a:rPr>
              <a:t>develop</a:t>
            </a:r>
            <a:r>
              <a:rPr sz="2135" spc="185" dirty="0">
                <a:solidFill>
                  <a:srgbClr val="650065"/>
                </a:solidFill>
                <a:latin typeface="Times New Roman"/>
                <a:cs typeface="Times New Roman"/>
              </a:rPr>
              <a:t> </a:t>
            </a:r>
            <a:r>
              <a:rPr sz="2135" spc="-4" dirty="0">
                <a:solidFill>
                  <a:srgbClr val="650065"/>
                </a:solidFill>
                <a:latin typeface="Times New Roman"/>
                <a:cs typeface="Times New Roman"/>
              </a:rPr>
              <a:t>a</a:t>
            </a:r>
            <a:r>
              <a:rPr sz="2135" spc="169" dirty="0">
                <a:solidFill>
                  <a:srgbClr val="650065"/>
                </a:solidFill>
                <a:latin typeface="Times New Roman"/>
                <a:cs typeface="Times New Roman"/>
              </a:rPr>
              <a:t> </a:t>
            </a:r>
            <a:r>
              <a:rPr sz="2135" dirty="0">
                <a:solidFill>
                  <a:srgbClr val="650065"/>
                </a:solidFill>
                <a:latin typeface="Times New Roman"/>
                <a:cs typeface="Times New Roman"/>
              </a:rPr>
              <a:t>full</a:t>
            </a:r>
            <a:r>
              <a:rPr sz="2135" spc="179" dirty="0">
                <a:solidFill>
                  <a:srgbClr val="650065"/>
                </a:solidFill>
                <a:latin typeface="Times New Roman"/>
                <a:cs typeface="Times New Roman"/>
              </a:rPr>
              <a:t> </a:t>
            </a:r>
            <a:r>
              <a:rPr sz="2135" spc="-4" dirty="0">
                <a:solidFill>
                  <a:srgbClr val="650065"/>
                </a:solidFill>
                <a:latin typeface="Times New Roman"/>
                <a:cs typeface="Times New Roman"/>
              </a:rPr>
              <a:t>screen</a:t>
            </a:r>
            <a:r>
              <a:rPr sz="2135" spc="189" dirty="0">
                <a:solidFill>
                  <a:srgbClr val="650065"/>
                </a:solidFill>
                <a:latin typeface="Times New Roman"/>
                <a:cs typeface="Times New Roman"/>
              </a:rPr>
              <a:t> </a:t>
            </a:r>
            <a:r>
              <a:rPr sz="2135" spc="-4" dirty="0">
                <a:solidFill>
                  <a:srgbClr val="650065"/>
                </a:solidFill>
                <a:latin typeface="Times New Roman"/>
                <a:cs typeface="Times New Roman"/>
              </a:rPr>
              <a:t>editor.</a:t>
            </a:r>
            <a:r>
              <a:rPr sz="2135" spc="189" dirty="0">
                <a:solidFill>
                  <a:srgbClr val="650065"/>
                </a:solidFill>
                <a:latin typeface="Times New Roman"/>
                <a:cs typeface="Times New Roman"/>
              </a:rPr>
              <a:t> </a:t>
            </a:r>
            <a:r>
              <a:rPr sz="2135" spc="-10" dirty="0">
                <a:solidFill>
                  <a:srgbClr val="650065"/>
                </a:solidFill>
                <a:latin typeface="Times New Roman"/>
                <a:cs typeface="Times New Roman"/>
              </a:rPr>
              <a:t>The</a:t>
            </a:r>
            <a:r>
              <a:rPr sz="2135" spc="175" dirty="0">
                <a:solidFill>
                  <a:srgbClr val="650065"/>
                </a:solidFill>
                <a:latin typeface="Times New Roman"/>
                <a:cs typeface="Times New Roman"/>
              </a:rPr>
              <a:t> </a:t>
            </a:r>
            <a:r>
              <a:rPr sz="2135" spc="-4" dirty="0">
                <a:solidFill>
                  <a:srgbClr val="650065"/>
                </a:solidFill>
                <a:latin typeface="Times New Roman"/>
                <a:cs typeface="Times New Roman"/>
              </a:rPr>
              <a:t>major</a:t>
            </a:r>
            <a:r>
              <a:rPr sz="2135" spc="185" dirty="0">
                <a:solidFill>
                  <a:srgbClr val="650065"/>
                </a:solidFill>
                <a:latin typeface="Times New Roman"/>
                <a:cs typeface="Times New Roman"/>
              </a:rPr>
              <a:t> </a:t>
            </a:r>
            <a:r>
              <a:rPr sz="2135" spc="-4" dirty="0">
                <a:solidFill>
                  <a:srgbClr val="650065"/>
                </a:solidFill>
                <a:latin typeface="Times New Roman"/>
                <a:cs typeface="Times New Roman"/>
              </a:rPr>
              <a:t>components </a:t>
            </a:r>
            <a:r>
              <a:rPr sz="2135" spc="-519" dirty="0">
                <a:solidFill>
                  <a:srgbClr val="650065"/>
                </a:solidFill>
                <a:latin typeface="Times New Roman"/>
                <a:cs typeface="Times New Roman"/>
              </a:rPr>
              <a:t> </a:t>
            </a:r>
            <a:r>
              <a:rPr sz="2135" spc="-4" dirty="0">
                <a:solidFill>
                  <a:srgbClr val="650065"/>
                </a:solidFill>
                <a:latin typeface="Times New Roman"/>
                <a:cs typeface="Times New Roman"/>
              </a:rPr>
              <a:t>identified</a:t>
            </a:r>
            <a:r>
              <a:rPr sz="2135" dirty="0">
                <a:solidFill>
                  <a:srgbClr val="650065"/>
                </a:solidFill>
                <a:latin typeface="Times New Roman"/>
                <a:cs typeface="Times New Roman"/>
              </a:rPr>
              <a:t> </a:t>
            </a:r>
            <a:r>
              <a:rPr sz="2135" spc="-4" dirty="0">
                <a:solidFill>
                  <a:srgbClr val="650065"/>
                </a:solidFill>
                <a:latin typeface="Times New Roman"/>
                <a:cs typeface="Times New Roman"/>
              </a:rPr>
              <a:t>are:</a:t>
            </a:r>
            <a:endParaRPr sz="2135">
              <a:latin typeface="Times New Roman"/>
              <a:cs typeface="Times New Roman"/>
            </a:endParaRPr>
          </a:p>
          <a:p>
            <a:pPr marL="914673" indent="-383374">
              <a:spcBef>
                <a:spcPts val="986"/>
              </a:spcBef>
              <a:buAutoNum type="romanUcPeriod"/>
              <a:tabLst>
                <a:tab pos="914056" algn="l"/>
                <a:tab pos="914673" algn="l"/>
              </a:tabLst>
            </a:pPr>
            <a:r>
              <a:rPr sz="2135" spc="-4" dirty="0">
                <a:solidFill>
                  <a:srgbClr val="0000CC"/>
                </a:solidFill>
                <a:latin typeface="Times New Roman"/>
                <a:cs typeface="Times New Roman"/>
              </a:rPr>
              <a:t>Screen</a:t>
            </a:r>
            <a:r>
              <a:rPr sz="2135" spc="-29" dirty="0">
                <a:solidFill>
                  <a:srgbClr val="0000CC"/>
                </a:solidFill>
                <a:latin typeface="Times New Roman"/>
                <a:cs typeface="Times New Roman"/>
              </a:rPr>
              <a:t> </a:t>
            </a:r>
            <a:r>
              <a:rPr sz="2135" spc="-4" dirty="0">
                <a:solidFill>
                  <a:srgbClr val="0000CC"/>
                </a:solidFill>
                <a:latin typeface="Times New Roman"/>
                <a:cs typeface="Times New Roman"/>
              </a:rPr>
              <a:t>edit</a:t>
            </a:r>
            <a:endParaRPr sz="2135">
              <a:latin typeface="Times New Roman"/>
              <a:cs typeface="Times New Roman"/>
            </a:endParaRPr>
          </a:p>
          <a:p>
            <a:pPr marL="914673" indent="-383374">
              <a:spcBef>
                <a:spcPts val="1034"/>
              </a:spcBef>
              <a:buAutoNum type="romanUcPeriod"/>
              <a:tabLst>
                <a:tab pos="914056" algn="l"/>
                <a:tab pos="914673" algn="l"/>
              </a:tabLst>
            </a:pPr>
            <a:r>
              <a:rPr sz="2135" spc="-4" dirty="0">
                <a:latin typeface="Times New Roman"/>
                <a:cs typeface="Times New Roman"/>
              </a:rPr>
              <a:t>Command</a:t>
            </a:r>
            <a:r>
              <a:rPr sz="2135" spc="-14" dirty="0">
                <a:latin typeface="Times New Roman"/>
                <a:cs typeface="Times New Roman"/>
              </a:rPr>
              <a:t> </a:t>
            </a:r>
            <a:r>
              <a:rPr sz="2135" dirty="0">
                <a:latin typeface="Times New Roman"/>
                <a:cs typeface="Times New Roman"/>
              </a:rPr>
              <a:t>Language</a:t>
            </a:r>
            <a:r>
              <a:rPr sz="2135" spc="-20" dirty="0">
                <a:latin typeface="Times New Roman"/>
                <a:cs typeface="Times New Roman"/>
              </a:rPr>
              <a:t> </a:t>
            </a:r>
            <a:r>
              <a:rPr sz="2135" spc="-4" dirty="0">
                <a:latin typeface="Times New Roman"/>
                <a:cs typeface="Times New Roman"/>
              </a:rPr>
              <a:t>Interpreter</a:t>
            </a:r>
            <a:endParaRPr sz="2135">
              <a:latin typeface="Times New Roman"/>
              <a:cs typeface="Times New Roman"/>
            </a:endParaRPr>
          </a:p>
          <a:p>
            <a:pPr marL="914673" indent="-383374">
              <a:spcBef>
                <a:spcPts val="1029"/>
              </a:spcBef>
              <a:buAutoNum type="romanUcPeriod"/>
              <a:tabLst>
                <a:tab pos="914673" algn="l"/>
              </a:tabLst>
            </a:pPr>
            <a:r>
              <a:rPr sz="2135" spc="-4" dirty="0">
                <a:solidFill>
                  <a:srgbClr val="A50020"/>
                </a:solidFill>
                <a:latin typeface="Times New Roman"/>
                <a:cs typeface="Times New Roman"/>
              </a:rPr>
              <a:t>File</a:t>
            </a:r>
            <a:r>
              <a:rPr sz="2135" spc="-20" dirty="0">
                <a:solidFill>
                  <a:srgbClr val="A50020"/>
                </a:solidFill>
                <a:latin typeface="Times New Roman"/>
                <a:cs typeface="Times New Roman"/>
              </a:rPr>
              <a:t> </a:t>
            </a:r>
            <a:r>
              <a:rPr sz="2135" dirty="0">
                <a:solidFill>
                  <a:srgbClr val="A50020"/>
                </a:solidFill>
                <a:latin typeface="Times New Roman"/>
                <a:cs typeface="Times New Roman"/>
              </a:rPr>
              <a:t>Input</a:t>
            </a:r>
            <a:r>
              <a:rPr sz="2135" spc="-10" dirty="0">
                <a:solidFill>
                  <a:srgbClr val="A50020"/>
                </a:solidFill>
                <a:latin typeface="Times New Roman"/>
                <a:cs typeface="Times New Roman"/>
              </a:rPr>
              <a:t> </a:t>
            </a:r>
            <a:r>
              <a:rPr sz="2135" spc="-4" dirty="0">
                <a:solidFill>
                  <a:srgbClr val="A50020"/>
                </a:solidFill>
                <a:latin typeface="Times New Roman"/>
                <a:cs typeface="Times New Roman"/>
              </a:rPr>
              <a:t>&amp;</a:t>
            </a:r>
            <a:r>
              <a:rPr sz="2135" spc="-14" dirty="0">
                <a:solidFill>
                  <a:srgbClr val="A50020"/>
                </a:solidFill>
                <a:latin typeface="Times New Roman"/>
                <a:cs typeface="Times New Roman"/>
              </a:rPr>
              <a:t> </a:t>
            </a:r>
            <a:r>
              <a:rPr sz="2135" spc="-4" dirty="0">
                <a:solidFill>
                  <a:srgbClr val="A50020"/>
                </a:solidFill>
                <a:latin typeface="Times New Roman"/>
                <a:cs typeface="Times New Roman"/>
              </a:rPr>
              <a:t>Output</a:t>
            </a:r>
            <a:endParaRPr sz="2135">
              <a:latin typeface="Times New Roman"/>
              <a:cs typeface="Times New Roman"/>
            </a:endParaRPr>
          </a:p>
          <a:p>
            <a:pPr marL="914673" indent="-383374">
              <a:spcBef>
                <a:spcPts val="1024"/>
              </a:spcBef>
              <a:buAutoNum type="romanUcPeriod"/>
              <a:tabLst>
                <a:tab pos="914673" algn="l"/>
              </a:tabLst>
            </a:pPr>
            <a:r>
              <a:rPr sz="2135" spc="-4" dirty="0">
                <a:latin typeface="Times New Roman"/>
                <a:cs typeface="Times New Roman"/>
              </a:rPr>
              <a:t>Cursor</a:t>
            </a:r>
            <a:r>
              <a:rPr sz="2135" spc="-68" dirty="0">
                <a:latin typeface="Times New Roman"/>
                <a:cs typeface="Times New Roman"/>
              </a:rPr>
              <a:t> </a:t>
            </a:r>
            <a:r>
              <a:rPr sz="2135" spc="-4" dirty="0">
                <a:latin typeface="Times New Roman"/>
                <a:cs typeface="Times New Roman"/>
              </a:rPr>
              <a:t>Movement</a:t>
            </a:r>
            <a:endParaRPr sz="2135">
              <a:latin typeface="Times New Roman"/>
              <a:cs typeface="Times New Roman"/>
            </a:endParaRPr>
          </a:p>
          <a:p>
            <a:pPr marL="914673" indent="-383374">
              <a:spcBef>
                <a:spcPts val="1034"/>
              </a:spcBef>
              <a:buAutoNum type="romanUcPeriod"/>
              <a:tabLst>
                <a:tab pos="914673" algn="l"/>
              </a:tabLst>
            </a:pPr>
            <a:r>
              <a:rPr sz="2135" spc="-4" dirty="0">
                <a:solidFill>
                  <a:srgbClr val="0000CC"/>
                </a:solidFill>
                <a:latin typeface="Times New Roman"/>
                <a:cs typeface="Times New Roman"/>
              </a:rPr>
              <a:t>Screen</a:t>
            </a:r>
            <a:r>
              <a:rPr sz="2135" spc="-68" dirty="0">
                <a:solidFill>
                  <a:srgbClr val="0000CC"/>
                </a:solidFill>
                <a:latin typeface="Times New Roman"/>
                <a:cs typeface="Times New Roman"/>
              </a:rPr>
              <a:t> </a:t>
            </a:r>
            <a:r>
              <a:rPr sz="2135" spc="-4" dirty="0">
                <a:solidFill>
                  <a:srgbClr val="0000CC"/>
                </a:solidFill>
                <a:latin typeface="Times New Roman"/>
                <a:cs typeface="Times New Roman"/>
              </a:rPr>
              <a:t>Movement</a:t>
            </a:r>
            <a:endParaRPr sz="2135">
              <a:latin typeface="Times New Roman"/>
              <a:cs typeface="Times New Roman"/>
            </a:endParaRPr>
          </a:p>
          <a:p>
            <a:pPr marL="36981" marR="7396">
              <a:lnSpc>
                <a:spcPts val="2310"/>
              </a:lnSpc>
              <a:spcBef>
                <a:spcPts val="1316"/>
              </a:spcBef>
            </a:pPr>
            <a:r>
              <a:rPr sz="2135" spc="-4" dirty="0">
                <a:latin typeface="Times New Roman"/>
                <a:cs typeface="Times New Roman"/>
              </a:rPr>
              <a:t>The size</a:t>
            </a:r>
            <a:r>
              <a:rPr sz="2135" dirty="0">
                <a:latin typeface="Times New Roman"/>
                <a:cs typeface="Times New Roman"/>
              </a:rPr>
              <a:t> of</a:t>
            </a:r>
            <a:r>
              <a:rPr sz="2135" spc="4" dirty="0">
                <a:latin typeface="Times New Roman"/>
                <a:cs typeface="Times New Roman"/>
              </a:rPr>
              <a:t> </a:t>
            </a:r>
            <a:r>
              <a:rPr sz="2135" spc="-4" dirty="0">
                <a:latin typeface="Times New Roman"/>
                <a:cs typeface="Times New Roman"/>
              </a:rPr>
              <a:t>these are</a:t>
            </a:r>
            <a:r>
              <a:rPr sz="2135" dirty="0">
                <a:latin typeface="Times New Roman"/>
                <a:cs typeface="Times New Roman"/>
              </a:rPr>
              <a:t> </a:t>
            </a:r>
            <a:r>
              <a:rPr sz="2135" spc="-4" dirty="0">
                <a:latin typeface="Times New Roman"/>
                <a:cs typeface="Times New Roman"/>
              </a:rPr>
              <a:t>estimated</a:t>
            </a:r>
            <a:r>
              <a:rPr sz="2135" spc="10" dirty="0">
                <a:latin typeface="Times New Roman"/>
                <a:cs typeface="Times New Roman"/>
              </a:rPr>
              <a:t> </a:t>
            </a:r>
            <a:r>
              <a:rPr sz="2135" spc="-4" dirty="0">
                <a:latin typeface="Times New Roman"/>
                <a:cs typeface="Times New Roman"/>
              </a:rPr>
              <a:t>to</a:t>
            </a:r>
            <a:r>
              <a:rPr sz="2135" spc="4" dirty="0">
                <a:latin typeface="Times New Roman"/>
                <a:cs typeface="Times New Roman"/>
              </a:rPr>
              <a:t> </a:t>
            </a:r>
            <a:r>
              <a:rPr sz="2135" dirty="0">
                <a:latin typeface="Times New Roman"/>
                <a:cs typeface="Times New Roman"/>
              </a:rPr>
              <a:t>be </a:t>
            </a:r>
            <a:r>
              <a:rPr sz="2135" spc="-4" dirty="0">
                <a:latin typeface="Times New Roman"/>
                <a:cs typeface="Times New Roman"/>
              </a:rPr>
              <a:t>4k, </a:t>
            </a:r>
            <a:r>
              <a:rPr sz="2135" dirty="0">
                <a:latin typeface="Times New Roman"/>
                <a:cs typeface="Times New Roman"/>
              </a:rPr>
              <a:t>2k,</a:t>
            </a:r>
            <a:r>
              <a:rPr sz="2135" spc="-10" dirty="0">
                <a:latin typeface="Times New Roman"/>
                <a:cs typeface="Times New Roman"/>
              </a:rPr>
              <a:t> </a:t>
            </a:r>
            <a:r>
              <a:rPr sz="2135" dirty="0">
                <a:latin typeface="Times New Roman"/>
                <a:cs typeface="Times New Roman"/>
              </a:rPr>
              <a:t>1k,</a:t>
            </a:r>
            <a:r>
              <a:rPr sz="2135" spc="20" dirty="0">
                <a:latin typeface="Times New Roman"/>
                <a:cs typeface="Times New Roman"/>
              </a:rPr>
              <a:t> </a:t>
            </a:r>
            <a:r>
              <a:rPr sz="2135" spc="-10" dirty="0">
                <a:latin typeface="Times New Roman"/>
                <a:cs typeface="Times New Roman"/>
              </a:rPr>
              <a:t>2k</a:t>
            </a:r>
            <a:r>
              <a:rPr sz="2135" spc="24" dirty="0">
                <a:latin typeface="Times New Roman"/>
                <a:cs typeface="Times New Roman"/>
              </a:rPr>
              <a:t> </a:t>
            </a:r>
            <a:r>
              <a:rPr sz="2135" spc="-10" dirty="0">
                <a:latin typeface="Times New Roman"/>
                <a:cs typeface="Times New Roman"/>
              </a:rPr>
              <a:t>and</a:t>
            </a:r>
            <a:r>
              <a:rPr sz="2135" spc="20" dirty="0">
                <a:latin typeface="Times New Roman"/>
                <a:cs typeface="Times New Roman"/>
              </a:rPr>
              <a:t> </a:t>
            </a:r>
            <a:r>
              <a:rPr sz="2135" dirty="0">
                <a:latin typeface="Times New Roman"/>
                <a:cs typeface="Times New Roman"/>
              </a:rPr>
              <a:t>3k</a:t>
            </a:r>
            <a:r>
              <a:rPr sz="2135" spc="10" dirty="0">
                <a:latin typeface="Times New Roman"/>
                <a:cs typeface="Times New Roman"/>
              </a:rPr>
              <a:t> </a:t>
            </a:r>
            <a:r>
              <a:rPr sz="2135" spc="-4" dirty="0">
                <a:latin typeface="Times New Roman"/>
                <a:cs typeface="Times New Roman"/>
              </a:rPr>
              <a:t>delivered</a:t>
            </a:r>
            <a:r>
              <a:rPr sz="2135" spc="24" dirty="0">
                <a:latin typeface="Times New Roman"/>
                <a:cs typeface="Times New Roman"/>
              </a:rPr>
              <a:t> </a:t>
            </a:r>
            <a:r>
              <a:rPr sz="2135" spc="-4" dirty="0">
                <a:latin typeface="Times New Roman"/>
                <a:cs typeface="Times New Roman"/>
              </a:rPr>
              <a:t>source </a:t>
            </a:r>
            <a:r>
              <a:rPr sz="2135" spc="-519" dirty="0">
                <a:latin typeface="Times New Roman"/>
                <a:cs typeface="Times New Roman"/>
              </a:rPr>
              <a:t> </a:t>
            </a:r>
            <a:r>
              <a:rPr sz="2135" spc="-4" dirty="0">
                <a:latin typeface="Times New Roman"/>
                <a:cs typeface="Times New Roman"/>
              </a:rPr>
              <a:t>code</a:t>
            </a:r>
            <a:r>
              <a:rPr sz="2135" spc="-10" dirty="0">
                <a:latin typeface="Times New Roman"/>
                <a:cs typeface="Times New Roman"/>
              </a:rPr>
              <a:t> </a:t>
            </a:r>
            <a:r>
              <a:rPr sz="2135" spc="-4" dirty="0">
                <a:latin typeface="Times New Roman"/>
                <a:cs typeface="Times New Roman"/>
              </a:rPr>
              <a:t>lines.</a:t>
            </a:r>
            <a:r>
              <a:rPr sz="2135" spc="4" dirty="0">
                <a:latin typeface="Times New Roman"/>
                <a:cs typeface="Times New Roman"/>
              </a:rPr>
              <a:t> </a:t>
            </a:r>
            <a:r>
              <a:rPr sz="2135" spc="-10" dirty="0">
                <a:latin typeface="Times New Roman"/>
                <a:cs typeface="Times New Roman"/>
              </a:rPr>
              <a:t>Use</a:t>
            </a:r>
            <a:r>
              <a:rPr sz="2135" spc="-4" dirty="0">
                <a:latin typeface="Times New Roman"/>
                <a:cs typeface="Times New Roman"/>
              </a:rPr>
              <a:t> </a:t>
            </a:r>
            <a:r>
              <a:rPr sz="2135" spc="-10" dirty="0">
                <a:latin typeface="Times New Roman"/>
                <a:cs typeface="Times New Roman"/>
              </a:rPr>
              <a:t>COCOMO</a:t>
            </a:r>
            <a:r>
              <a:rPr sz="2135" dirty="0">
                <a:latin typeface="Times New Roman"/>
                <a:cs typeface="Times New Roman"/>
              </a:rPr>
              <a:t> </a:t>
            </a:r>
            <a:r>
              <a:rPr sz="2135" spc="-4" dirty="0">
                <a:latin typeface="Times New Roman"/>
                <a:cs typeface="Times New Roman"/>
              </a:rPr>
              <a:t>to</a:t>
            </a:r>
            <a:r>
              <a:rPr sz="2135" spc="4" dirty="0">
                <a:latin typeface="Times New Roman"/>
                <a:cs typeface="Times New Roman"/>
              </a:rPr>
              <a:t> </a:t>
            </a:r>
            <a:r>
              <a:rPr sz="2135" spc="-4" dirty="0">
                <a:latin typeface="Times New Roman"/>
                <a:cs typeface="Times New Roman"/>
              </a:rPr>
              <a:t>determine</a:t>
            </a:r>
            <a:endParaRPr sz="2135">
              <a:latin typeface="Times New Roman"/>
              <a:cs typeface="Times New Roman"/>
            </a:endParaRPr>
          </a:p>
          <a:p>
            <a:pPr marL="914673" marR="8012" lvl="1" indent="-383374">
              <a:lnSpc>
                <a:spcPts val="2310"/>
              </a:lnSpc>
              <a:spcBef>
                <a:spcPts val="1272"/>
              </a:spcBef>
              <a:buAutoNum type="arabicPeriod"/>
              <a:tabLst>
                <a:tab pos="914056" algn="l"/>
                <a:tab pos="914673" algn="l"/>
              </a:tabLst>
            </a:pPr>
            <a:r>
              <a:rPr sz="2135" spc="-4" dirty="0">
                <a:solidFill>
                  <a:srgbClr val="650065"/>
                </a:solidFill>
                <a:latin typeface="Times New Roman"/>
                <a:cs typeface="Times New Roman"/>
              </a:rPr>
              <a:t>Overall</a:t>
            </a:r>
            <a:r>
              <a:rPr sz="2135" spc="292" dirty="0">
                <a:solidFill>
                  <a:srgbClr val="650065"/>
                </a:solidFill>
                <a:latin typeface="Times New Roman"/>
                <a:cs typeface="Times New Roman"/>
              </a:rPr>
              <a:t> </a:t>
            </a:r>
            <a:r>
              <a:rPr sz="2135" spc="-4" dirty="0">
                <a:solidFill>
                  <a:srgbClr val="650065"/>
                </a:solidFill>
                <a:latin typeface="Times New Roman"/>
                <a:cs typeface="Times New Roman"/>
              </a:rPr>
              <a:t>cost</a:t>
            </a:r>
            <a:r>
              <a:rPr sz="2135" spc="310" dirty="0">
                <a:solidFill>
                  <a:srgbClr val="650065"/>
                </a:solidFill>
                <a:latin typeface="Times New Roman"/>
                <a:cs typeface="Times New Roman"/>
              </a:rPr>
              <a:t> </a:t>
            </a:r>
            <a:r>
              <a:rPr sz="2135" spc="-4" dirty="0">
                <a:solidFill>
                  <a:srgbClr val="650065"/>
                </a:solidFill>
                <a:latin typeface="Times New Roman"/>
                <a:cs typeface="Times New Roman"/>
              </a:rPr>
              <a:t>and</a:t>
            </a:r>
            <a:r>
              <a:rPr sz="2135" spc="316" dirty="0">
                <a:solidFill>
                  <a:srgbClr val="650065"/>
                </a:solidFill>
                <a:latin typeface="Times New Roman"/>
                <a:cs typeface="Times New Roman"/>
              </a:rPr>
              <a:t> </a:t>
            </a:r>
            <a:r>
              <a:rPr sz="2135" spc="-4" dirty="0">
                <a:solidFill>
                  <a:srgbClr val="650065"/>
                </a:solidFill>
                <a:latin typeface="Times New Roman"/>
                <a:cs typeface="Times New Roman"/>
              </a:rPr>
              <a:t>schedule</a:t>
            </a:r>
            <a:r>
              <a:rPr sz="2135" spc="292" dirty="0">
                <a:solidFill>
                  <a:srgbClr val="650065"/>
                </a:solidFill>
                <a:latin typeface="Times New Roman"/>
                <a:cs typeface="Times New Roman"/>
              </a:rPr>
              <a:t> </a:t>
            </a:r>
            <a:r>
              <a:rPr sz="2135" spc="-4" dirty="0">
                <a:solidFill>
                  <a:srgbClr val="650065"/>
                </a:solidFill>
                <a:latin typeface="Times New Roman"/>
                <a:cs typeface="Times New Roman"/>
              </a:rPr>
              <a:t>estimates</a:t>
            </a:r>
            <a:r>
              <a:rPr sz="2135" spc="306" dirty="0">
                <a:solidFill>
                  <a:srgbClr val="650065"/>
                </a:solidFill>
                <a:latin typeface="Times New Roman"/>
                <a:cs typeface="Times New Roman"/>
              </a:rPr>
              <a:t> </a:t>
            </a:r>
            <a:r>
              <a:rPr sz="2135" spc="-4" dirty="0">
                <a:solidFill>
                  <a:srgbClr val="650065"/>
                </a:solidFill>
                <a:latin typeface="Times New Roman"/>
                <a:cs typeface="Times New Roman"/>
              </a:rPr>
              <a:t>(assume</a:t>
            </a:r>
            <a:r>
              <a:rPr sz="2135" spc="306" dirty="0">
                <a:solidFill>
                  <a:srgbClr val="650065"/>
                </a:solidFill>
                <a:latin typeface="Times New Roman"/>
                <a:cs typeface="Times New Roman"/>
              </a:rPr>
              <a:t> </a:t>
            </a:r>
            <a:r>
              <a:rPr sz="2135" spc="-4" dirty="0">
                <a:solidFill>
                  <a:srgbClr val="650065"/>
                </a:solidFill>
                <a:latin typeface="Times New Roman"/>
                <a:cs typeface="Times New Roman"/>
              </a:rPr>
              <a:t>values</a:t>
            </a:r>
            <a:r>
              <a:rPr sz="2135" spc="316" dirty="0">
                <a:solidFill>
                  <a:srgbClr val="650065"/>
                </a:solidFill>
                <a:latin typeface="Times New Roman"/>
                <a:cs typeface="Times New Roman"/>
              </a:rPr>
              <a:t> </a:t>
            </a:r>
            <a:r>
              <a:rPr sz="2135" dirty="0">
                <a:solidFill>
                  <a:srgbClr val="650065"/>
                </a:solidFill>
                <a:latin typeface="Times New Roman"/>
                <a:cs typeface="Times New Roman"/>
              </a:rPr>
              <a:t>for</a:t>
            </a:r>
            <a:r>
              <a:rPr sz="2135" spc="306" dirty="0">
                <a:solidFill>
                  <a:srgbClr val="650065"/>
                </a:solidFill>
                <a:latin typeface="Times New Roman"/>
                <a:cs typeface="Times New Roman"/>
              </a:rPr>
              <a:t> </a:t>
            </a:r>
            <a:r>
              <a:rPr sz="2135" spc="-4" dirty="0">
                <a:solidFill>
                  <a:srgbClr val="650065"/>
                </a:solidFill>
                <a:latin typeface="Times New Roman"/>
                <a:cs typeface="Times New Roman"/>
              </a:rPr>
              <a:t>different </a:t>
            </a:r>
            <a:r>
              <a:rPr sz="2135" spc="-519" dirty="0">
                <a:solidFill>
                  <a:srgbClr val="650065"/>
                </a:solidFill>
                <a:latin typeface="Times New Roman"/>
                <a:cs typeface="Times New Roman"/>
              </a:rPr>
              <a:t> </a:t>
            </a:r>
            <a:r>
              <a:rPr sz="2135" spc="-4" dirty="0">
                <a:solidFill>
                  <a:srgbClr val="650065"/>
                </a:solidFill>
                <a:latin typeface="Times New Roman"/>
                <a:cs typeface="Times New Roman"/>
              </a:rPr>
              <a:t>cost</a:t>
            </a:r>
            <a:r>
              <a:rPr sz="2135" dirty="0">
                <a:solidFill>
                  <a:srgbClr val="650065"/>
                </a:solidFill>
                <a:latin typeface="Times New Roman"/>
                <a:cs typeface="Times New Roman"/>
              </a:rPr>
              <a:t> </a:t>
            </a:r>
            <a:r>
              <a:rPr sz="2135" spc="-4" dirty="0">
                <a:solidFill>
                  <a:srgbClr val="650065"/>
                </a:solidFill>
                <a:latin typeface="Times New Roman"/>
                <a:cs typeface="Times New Roman"/>
              </a:rPr>
              <a:t>drivers,</a:t>
            </a:r>
            <a:r>
              <a:rPr sz="2135" spc="10" dirty="0">
                <a:solidFill>
                  <a:srgbClr val="650065"/>
                </a:solidFill>
                <a:latin typeface="Times New Roman"/>
                <a:cs typeface="Times New Roman"/>
              </a:rPr>
              <a:t> </a:t>
            </a:r>
            <a:r>
              <a:rPr sz="2135" spc="-4" dirty="0">
                <a:solidFill>
                  <a:srgbClr val="650065"/>
                </a:solidFill>
                <a:latin typeface="Times New Roman"/>
                <a:cs typeface="Times New Roman"/>
              </a:rPr>
              <a:t>with</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at</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least</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three </a:t>
            </a:r>
            <a:r>
              <a:rPr sz="2135" dirty="0">
                <a:solidFill>
                  <a:srgbClr val="650065"/>
                </a:solidFill>
                <a:latin typeface="Times New Roman"/>
                <a:cs typeface="Times New Roman"/>
              </a:rPr>
              <a:t>of</a:t>
            </a:r>
            <a:r>
              <a:rPr sz="2135" spc="4" dirty="0">
                <a:solidFill>
                  <a:srgbClr val="650065"/>
                </a:solidFill>
                <a:latin typeface="Times New Roman"/>
                <a:cs typeface="Times New Roman"/>
              </a:rPr>
              <a:t> </a:t>
            </a:r>
            <a:r>
              <a:rPr sz="2135" dirty="0">
                <a:solidFill>
                  <a:srgbClr val="650065"/>
                </a:solidFill>
                <a:latin typeface="Times New Roman"/>
                <a:cs typeface="Times New Roman"/>
              </a:rPr>
              <a:t>them </a:t>
            </a:r>
            <a:r>
              <a:rPr sz="2135" spc="-4" dirty="0">
                <a:solidFill>
                  <a:srgbClr val="650065"/>
                </a:solidFill>
                <a:latin typeface="Times New Roman"/>
                <a:cs typeface="Times New Roman"/>
              </a:rPr>
              <a:t>being</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different</a:t>
            </a:r>
            <a:r>
              <a:rPr sz="2135" spc="4" dirty="0">
                <a:solidFill>
                  <a:srgbClr val="650065"/>
                </a:solidFill>
                <a:latin typeface="Times New Roman"/>
                <a:cs typeface="Times New Roman"/>
              </a:rPr>
              <a:t> </a:t>
            </a:r>
            <a:r>
              <a:rPr sz="2135" dirty="0">
                <a:solidFill>
                  <a:srgbClr val="650065"/>
                </a:solidFill>
                <a:latin typeface="Times New Roman"/>
                <a:cs typeface="Times New Roman"/>
              </a:rPr>
              <a:t>from</a:t>
            </a:r>
            <a:r>
              <a:rPr sz="2135" spc="-10" dirty="0">
                <a:solidFill>
                  <a:srgbClr val="650065"/>
                </a:solidFill>
                <a:latin typeface="Times New Roman"/>
                <a:cs typeface="Times New Roman"/>
              </a:rPr>
              <a:t> </a:t>
            </a:r>
            <a:r>
              <a:rPr sz="2135" dirty="0">
                <a:solidFill>
                  <a:srgbClr val="650065"/>
                </a:solidFill>
                <a:latin typeface="Times New Roman"/>
                <a:cs typeface="Times New Roman"/>
              </a:rPr>
              <a:t>1.0)</a:t>
            </a:r>
            <a:endParaRPr sz="2135">
              <a:latin typeface="Times New Roman"/>
              <a:cs typeface="Times New Roman"/>
            </a:endParaRPr>
          </a:p>
          <a:p>
            <a:pPr marL="914673" lvl="1" indent="-383374">
              <a:spcBef>
                <a:spcPts val="1000"/>
              </a:spcBef>
              <a:buAutoNum type="arabicPeriod"/>
              <a:tabLst>
                <a:tab pos="914056" algn="l"/>
                <a:tab pos="914673" algn="l"/>
              </a:tabLst>
            </a:pPr>
            <a:r>
              <a:rPr sz="2135" spc="-4" dirty="0">
                <a:solidFill>
                  <a:srgbClr val="326500"/>
                </a:solidFill>
                <a:latin typeface="Times New Roman"/>
                <a:cs typeface="Times New Roman"/>
              </a:rPr>
              <a:t>Cost &amp; Schedule estimates</a:t>
            </a:r>
            <a:r>
              <a:rPr sz="2135" spc="10" dirty="0">
                <a:solidFill>
                  <a:srgbClr val="326500"/>
                </a:solidFill>
                <a:latin typeface="Times New Roman"/>
                <a:cs typeface="Times New Roman"/>
              </a:rPr>
              <a:t> </a:t>
            </a:r>
            <a:r>
              <a:rPr sz="2135" dirty="0">
                <a:solidFill>
                  <a:srgbClr val="326500"/>
                </a:solidFill>
                <a:latin typeface="Times New Roman"/>
                <a:cs typeface="Times New Roman"/>
              </a:rPr>
              <a:t>for </a:t>
            </a:r>
            <a:r>
              <a:rPr sz="2135" spc="-4" dirty="0">
                <a:solidFill>
                  <a:srgbClr val="326500"/>
                </a:solidFill>
                <a:latin typeface="Times New Roman"/>
                <a:cs typeface="Times New Roman"/>
              </a:rPr>
              <a:t>different</a:t>
            </a:r>
            <a:r>
              <a:rPr sz="2135" spc="14" dirty="0">
                <a:solidFill>
                  <a:srgbClr val="326500"/>
                </a:solidFill>
                <a:latin typeface="Times New Roman"/>
                <a:cs typeface="Times New Roman"/>
              </a:rPr>
              <a:t> </a:t>
            </a:r>
            <a:r>
              <a:rPr sz="2135" spc="-4" dirty="0">
                <a:solidFill>
                  <a:srgbClr val="326500"/>
                </a:solidFill>
                <a:latin typeface="Times New Roman"/>
                <a:cs typeface="Times New Roman"/>
              </a:rPr>
              <a:t>phases.</a:t>
            </a:r>
            <a:endParaRPr sz="2135">
              <a:latin typeface="Times New Roman"/>
              <a:cs typeface="Times New Roman"/>
            </a:endParaRPr>
          </a:p>
        </p:txBody>
      </p:sp>
      <p:sp>
        <p:nvSpPr>
          <p:cNvPr id="3" name="object 3"/>
          <p:cNvSpPr txBox="1">
            <a:spLocks noGrp="1"/>
          </p:cNvSpPr>
          <p:nvPr>
            <p:ph type="title"/>
          </p:nvPr>
        </p:nvSpPr>
        <p:spPr>
          <a:xfrm>
            <a:off x="2704913" y="-76200"/>
            <a:ext cx="6481272"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445552"/>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68</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28600"/>
            <a:ext cx="6858000" cy="627736"/>
          </a:xfrm>
          <a:prstGeom prst="rect">
            <a:avLst/>
          </a:prstGeom>
        </p:spPr>
        <p:txBody>
          <a:bodyPr vert="horz" wrap="square" lIns="0" tIns="12065" rIns="0" bIns="0" rtlCol="0">
            <a:spAutoFit/>
          </a:bodyPr>
          <a:lstStyle/>
          <a:p>
            <a:pPr marL="12700">
              <a:lnSpc>
                <a:spcPct val="100000"/>
              </a:lnSpc>
              <a:spcBef>
                <a:spcPts val="95"/>
              </a:spcBef>
            </a:pPr>
            <a:r>
              <a:rPr lang="en-GB" dirty="0"/>
              <a:t>Software </a:t>
            </a:r>
            <a:r>
              <a:rPr lang="en-GB" spc="-5" dirty="0"/>
              <a:t>Project</a:t>
            </a:r>
            <a:r>
              <a:rPr lang="en-GB" spc="-45" dirty="0"/>
              <a:t> </a:t>
            </a:r>
            <a:r>
              <a:rPr lang="en-GB" dirty="0"/>
              <a:t>Planning</a:t>
            </a:r>
            <a:endParaRPr spc="-5"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19</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6D38196-27DC-4CFF-9497-177A9BA91BC7}"/>
              </a:ext>
            </a:extLst>
          </p:cNvPr>
          <p:cNvPicPr>
            <a:picLocks noChangeAspect="1"/>
          </p:cNvPicPr>
          <p:nvPr/>
        </p:nvPicPr>
        <p:blipFill>
          <a:blip r:embed="rId3"/>
          <a:stretch>
            <a:fillRect/>
          </a:stretch>
        </p:blipFill>
        <p:spPr>
          <a:xfrm>
            <a:off x="609600" y="2209800"/>
            <a:ext cx="8229600" cy="2285995"/>
          </a:xfrm>
          <a:prstGeom prst="rect">
            <a:avLst/>
          </a:prstGeom>
        </p:spPr>
      </p:pic>
      <p:sp>
        <p:nvSpPr>
          <p:cNvPr id="10" name="TextBox 9">
            <a:extLst>
              <a:ext uri="{FF2B5EF4-FFF2-40B4-BE49-F238E27FC236}">
                <a16:creationId xmlns:a16="http://schemas.microsoft.com/office/drawing/2014/main" id="{B55D374F-055F-4B01-A9F2-1778BEE2B178}"/>
              </a:ext>
            </a:extLst>
          </p:cNvPr>
          <p:cNvSpPr txBox="1"/>
          <p:nvPr/>
        </p:nvSpPr>
        <p:spPr>
          <a:xfrm>
            <a:off x="6278627"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11858404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090" y="1984965"/>
            <a:ext cx="3047719" cy="1162140"/>
          </a:xfrm>
          <a:prstGeom prst="rect">
            <a:avLst/>
          </a:prstGeom>
        </p:spPr>
        <p:txBody>
          <a:bodyPr vert="horz" wrap="square" lIns="0" tIns="11711" rIns="0" bIns="0" rtlCol="0">
            <a:spAutoFit/>
          </a:bodyPr>
          <a:lstStyle/>
          <a:p>
            <a:pPr marL="12327">
              <a:spcBef>
                <a:spcPts val="92"/>
              </a:spcBef>
            </a:pPr>
            <a:r>
              <a:rPr sz="2427" b="1" u="heavy" spc="-4" dirty="0">
                <a:solidFill>
                  <a:srgbClr val="FF3200"/>
                </a:solidFill>
                <a:uFill>
                  <a:solidFill>
                    <a:srgbClr val="FF3200"/>
                  </a:solidFill>
                </a:uFill>
                <a:latin typeface="Times New Roman"/>
                <a:cs typeface="Times New Roman"/>
              </a:rPr>
              <a:t>Solution</a:t>
            </a:r>
            <a:endParaRPr sz="2427">
              <a:latin typeface="Times New Roman"/>
              <a:cs typeface="Times New Roman"/>
            </a:endParaRPr>
          </a:p>
          <a:p>
            <a:pPr>
              <a:spcBef>
                <a:spcPts val="10"/>
              </a:spcBef>
            </a:pPr>
            <a:endParaRPr sz="2718">
              <a:latin typeface="Times New Roman"/>
              <a:cs typeface="Times New Roman"/>
            </a:endParaRPr>
          </a:p>
          <a:p>
            <a:pPr marL="80126"/>
            <a:r>
              <a:rPr sz="2330" spc="-4" dirty="0">
                <a:solidFill>
                  <a:srgbClr val="0000FF"/>
                </a:solidFill>
                <a:latin typeface="Times New Roman"/>
                <a:cs typeface="Times New Roman"/>
              </a:rPr>
              <a:t>Size</a:t>
            </a:r>
            <a:r>
              <a:rPr sz="2330" spc="-14" dirty="0">
                <a:solidFill>
                  <a:srgbClr val="0000FF"/>
                </a:solidFill>
                <a:latin typeface="Times New Roman"/>
                <a:cs typeface="Times New Roman"/>
              </a:rPr>
              <a:t> </a:t>
            </a:r>
            <a:r>
              <a:rPr sz="2330" dirty="0">
                <a:solidFill>
                  <a:srgbClr val="0000FF"/>
                </a:solidFill>
                <a:latin typeface="Times New Roman"/>
                <a:cs typeface="Times New Roman"/>
              </a:rPr>
              <a:t>of</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five</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modules</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are:</a:t>
            </a:r>
            <a:endParaRPr sz="2330">
              <a:latin typeface="Times New Roman"/>
              <a:cs typeface="Times New Roman"/>
            </a:endParaRPr>
          </a:p>
        </p:txBody>
      </p:sp>
      <p:sp>
        <p:nvSpPr>
          <p:cNvPr id="3" name="object 3"/>
          <p:cNvSpPr txBox="1">
            <a:spLocks noGrp="1"/>
          </p:cNvSpPr>
          <p:nvPr>
            <p:ph type="title"/>
          </p:nvPr>
        </p:nvSpPr>
        <p:spPr>
          <a:xfrm>
            <a:off x="2704912" y="0"/>
            <a:ext cx="7582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1910602" y="3187534"/>
            <a:ext cx="3700407" cy="3241235"/>
          </a:xfrm>
          <a:prstGeom prst="rect">
            <a:avLst/>
          </a:prstGeom>
        </p:spPr>
        <p:txBody>
          <a:bodyPr vert="horz" wrap="square" lIns="0" tIns="189828" rIns="0" bIns="0" rtlCol="0">
            <a:spAutoFit/>
          </a:bodyPr>
          <a:lstStyle/>
          <a:p>
            <a:pPr marL="12327">
              <a:spcBef>
                <a:spcPts val="1495"/>
              </a:spcBef>
            </a:pPr>
            <a:r>
              <a:rPr sz="2330" spc="-4" dirty="0">
                <a:solidFill>
                  <a:srgbClr val="326500"/>
                </a:solidFill>
                <a:latin typeface="Times New Roman"/>
                <a:cs typeface="Times New Roman"/>
              </a:rPr>
              <a:t>Screen</a:t>
            </a:r>
            <a:r>
              <a:rPr sz="2330" spc="-44" dirty="0">
                <a:solidFill>
                  <a:srgbClr val="326500"/>
                </a:solidFill>
                <a:latin typeface="Times New Roman"/>
                <a:cs typeface="Times New Roman"/>
              </a:rPr>
              <a:t> </a:t>
            </a:r>
            <a:r>
              <a:rPr sz="2330" spc="-4" dirty="0">
                <a:solidFill>
                  <a:srgbClr val="326500"/>
                </a:solidFill>
                <a:latin typeface="Times New Roman"/>
                <a:cs typeface="Times New Roman"/>
              </a:rPr>
              <a:t>edit</a:t>
            </a:r>
            <a:endParaRPr sz="2330">
              <a:latin typeface="Times New Roman"/>
              <a:cs typeface="Times New Roman"/>
            </a:endParaRPr>
          </a:p>
          <a:p>
            <a:pPr marL="12327" marR="4931">
              <a:lnSpc>
                <a:spcPct val="149600"/>
              </a:lnSpc>
              <a:spcBef>
                <a:spcPts val="10"/>
              </a:spcBef>
            </a:pPr>
            <a:r>
              <a:rPr sz="2330" spc="-4" dirty="0">
                <a:solidFill>
                  <a:srgbClr val="0000FF"/>
                </a:solidFill>
                <a:latin typeface="Times New Roman"/>
                <a:cs typeface="Times New Roman"/>
              </a:rPr>
              <a:t>Command language interpreter </a:t>
            </a:r>
            <a:r>
              <a:rPr sz="2330" spc="-573" dirty="0">
                <a:solidFill>
                  <a:srgbClr val="0000FF"/>
                </a:solidFill>
                <a:latin typeface="Times New Roman"/>
                <a:cs typeface="Times New Roman"/>
              </a:rPr>
              <a:t> </a:t>
            </a:r>
            <a:r>
              <a:rPr sz="2330" spc="-4" dirty="0">
                <a:solidFill>
                  <a:srgbClr val="326500"/>
                </a:solidFill>
                <a:latin typeface="Times New Roman"/>
                <a:cs typeface="Times New Roman"/>
              </a:rPr>
              <a:t>File input</a:t>
            </a:r>
            <a:r>
              <a:rPr sz="2330" spc="-14" dirty="0">
                <a:solidFill>
                  <a:srgbClr val="326500"/>
                </a:solidFill>
                <a:latin typeface="Times New Roman"/>
                <a:cs typeface="Times New Roman"/>
              </a:rPr>
              <a:t> </a:t>
            </a:r>
            <a:r>
              <a:rPr sz="2330" spc="-4" dirty="0">
                <a:solidFill>
                  <a:srgbClr val="326500"/>
                </a:solidFill>
                <a:latin typeface="Times New Roman"/>
                <a:cs typeface="Times New Roman"/>
              </a:rPr>
              <a:t>and output</a:t>
            </a:r>
            <a:endParaRPr sz="2330">
              <a:latin typeface="Times New Roman"/>
              <a:cs typeface="Times New Roman"/>
            </a:endParaRPr>
          </a:p>
          <a:p>
            <a:pPr marL="12327" marR="1553218">
              <a:lnSpc>
                <a:spcPts val="4193"/>
              </a:lnSpc>
              <a:spcBef>
                <a:spcPts val="359"/>
              </a:spcBef>
            </a:pPr>
            <a:r>
              <a:rPr sz="2330" spc="-4" dirty="0">
                <a:solidFill>
                  <a:srgbClr val="0000FF"/>
                </a:solidFill>
                <a:latin typeface="Times New Roman"/>
                <a:cs typeface="Times New Roman"/>
              </a:rPr>
              <a:t>Cursor</a:t>
            </a:r>
            <a:r>
              <a:rPr sz="2330" spc="-58" dirty="0">
                <a:solidFill>
                  <a:srgbClr val="0000FF"/>
                </a:solidFill>
                <a:latin typeface="Times New Roman"/>
                <a:cs typeface="Times New Roman"/>
              </a:rPr>
              <a:t> </a:t>
            </a:r>
            <a:r>
              <a:rPr sz="2330" spc="-4" dirty="0">
                <a:solidFill>
                  <a:srgbClr val="0000FF"/>
                </a:solidFill>
                <a:latin typeface="Times New Roman"/>
                <a:cs typeface="Times New Roman"/>
              </a:rPr>
              <a:t>movement </a:t>
            </a:r>
            <a:r>
              <a:rPr sz="2330" spc="-568" dirty="0">
                <a:solidFill>
                  <a:srgbClr val="0000FF"/>
                </a:solidFill>
                <a:latin typeface="Times New Roman"/>
                <a:cs typeface="Times New Roman"/>
              </a:rPr>
              <a:t> </a:t>
            </a:r>
            <a:r>
              <a:rPr sz="2330" spc="-4" dirty="0">
                <a:solidFill>
                  <a:srgbClr val="326500"/>
                </a:solidFill>
                <a:latin typeface="Times New Roman"/>
                <a:cs typeface="Times New Roman"/>
              </a:rPr>
              <a:t>Screen</a:t>
            </a:r>
            <a:r>
              <a:rPr sz="2330" spc="-68" dirty="0">
                <a:solidFill>
                  <a:srgbClr val="326500"/>
                </a:solidFill>
                <a:latin typeface="Times New Roman"/>
                <a:cs typeface="Times New Roman"/>
              </a:rPr>
              <a:t> </a:t>
            </a:r>
            <a:r>
              <a:rPr sz="2330" spc="-4" dirty="0">
                <a:solidFill>
                  <a:srgbClr val="326500"/>
                </a:solidFill>
                <a:latin typeface="Times New Roman"/>
                <a:cs typeface="Times New Roman"/>
              </a:rPr>
              <a:t>movement</a:t>
            </a:r>
            <a:endParaRPr sz="2330">
              <a:latin typeface="Times New Roman"/>
              <a:cs typeface="Times New Roman"/>
            </a:endParaRPr>
          </a:p>
          <a:p>
            <a:pPr marL="12327">
              <a:spcBef>
                <a:spcPts val="1014"/>
              </a:spcBef>
            </a:pPr>
            <a:r>
              <a:rPr sz="2330" b="1" spc="-4" dirty="0">
                <a:solidFill>
                  <a:srgbClr val="0000FF"/>
                </a:solidFill>
                <a:latin typeface="Times New Roman"/>
                <a:cs typeface="Times New Roman"/>
              </a:rPr>
              <a:t>Total</a:t>
            </a:r>
            <a:endParaRPr sz="2330">
              <a:latin typeface="Times New Roman"/>
              <a:cs typeface="Times New Roman"/>
            </a:endParaRPr>
          </a:p>
        </p:txBody>
      </p:sp>
      <p:sp>
        <p:nvSpPr>
          <p:cNvPr id="7" name="object 7"/>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69</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6" name="object 6"/>
          <p:cNvSpPr txBox="1"/>
          <p:nvPr/>
        </p:nvSpPr>
        <p:spPr>
          <a:xfrm>
            <a:off x="6348130" y="3187534"/>
            <a:ext cx="1507527" cy="3240722"/>
          </a:xfrm>
          <a:prstGeom prst="rect">
            <a:avLst/>
          </a:prstGeom>
        </p:spPr>
        <p:txBody>
          <a:bodyPr vert="horz" wrap="square" lIns="0" tIns="189828" rIns="0" bIns="0" rtlCol="0">
            <a:spAutoFit/>
          </a:bodyPr>
          <a:lstStyle/>
          <a:p>
            <a:pPr marL="12327">
              <a:spcBef>
                <a:spcPts val="1495"/>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4</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98"/>
              </a:spcBef>
            </a:pPr>
            <a:r>
              <a:rPr sz="2330" dirty="0">
                <a:solidFill>
                  <a:srgbClr val="0000FF"/>
                </a:solidFill>
                <a:latin typeface="Times New Roman"/>
                <a:cs typeface="Times New Roman"/>
              </a:rPr>
              <a:t>=</a:t>
            </a:r>
            <a:r>
              <a:rPr sz="2330" spc="-48" dirty="0">
                <a:solidFill>
                  <a:srgbClr val="0000FF"/>
                </a:solidFill>
                <a:latin typeface="Times New Roman"/>
                <a:cs typeface="Times New Roman"/>
              </a:rPr>
              <a:t> </a:t>
            </a:r>
            <a:r>
              <a:rPr sz="2330" dirty="0">
                <a:solidFill>
                  <a:srgbClr val="0000FF"/>
                </a:solidFill>
                <a:latin typeface="Times New Roman"/>
                <a:cs typeface="Times New Roman"/>
              </a:rPr>
              <a:t>2</a:t>
            </a:r>
            <a:r>
              <a:rPr sz="2330" spc="-48"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12327">
              <a:spcBef>
                <a:spcPts val="1383"/>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1</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88"/>
              </a:spcBef>
            </a:pPr>
            <a:r>
              <a:rPr sz="2330" dirty="0">
                <a:solidFill>
                  <a:srgbClr val="0000FF"/>
                </a:solidFill>
                <a:latin typeface="Times New Roman"/>
                <a:cs typeface="Times New Roman"/>
              </a:rPr>
              <a:t>=</a:t>
            </a:r>
            <a:r>
              <a:rPr sz="2330" spc="-48" dirty="0">
                <a:solidFill>
                  <a:srgbClr val="0000FF"/>
                </a:solidFill>
                <a:latin typeface="Times New Roman"/>
                <a:cs typeface="Times New Roman"/>
              </a:rPr>
              <a:t> </a:t>
            </a:r>
            <a:r>
              <a:rPr sz="2330" dirty="0">
                <a:solidFill>
                  <a:srgbClr val="0000FF"/>
                </a:solidFill>
                <a:latin typeface="Times New Roman"/>
                <a:cs typeface="Times New Roman"/>
              </a:rPr>
              <a:t>2</a:t>
            </a:r>
            <a:r>
              <a:rPr sz="2330" spc="-48"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12327">
              <a:spcBef>
                <a:spcPts val="1398"/>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3</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83"/>
              </a:spcBef>
            </a:pPr>
            <a:r>
              <a:rPr sz="2330" b="1" dirty="0">
                <a:solidFill>
                  <a:srgbClr val="0000FF"/>
                </a:solidFill>
                <a:latin typeface="Times New Roman"/>
                <a:cs typeface="Times New Roman"/>
              </a:rPr>
              <a:t>=</a:t>
            </a:r>
            <a:r>
              <a:rPr sz="2330" b="1" spc="-48" dirty="0">
                <a:solidFill>
                  <a:srgbClr val="0000FF"/>
                </a:solidFill>
                <a:latin typeface="Times New Roman"/>
                <a:cs typeface="Times New Roman"/>
              </a:rPr>
              <a:t> </a:t>
            </a:r>
            <a:r>
              <a:rPr sz="2330" b="1" dirty="0">
                <a:solidFill>
                  <a:srgbClr val="0000FF"/>
                </a:solidFill>
                <a:latin typeface="Times New Roman"/>
                <a:cs typeface="Times New Roman"/>
              </a:rPr>
              <a:t>12</a:t>
            </a:r>
            <a:r>
              <a:rPr sz="2330" b="1" spc="-44" dirty="0">
                <a:solidFill>
                  <a:srgbClr val="0000FF"/>
                </a:solidFill>
                <a:latin typeface="Times New Roman"/>
                <a:cs typeface="Times New Roman"/>
              </a:rPr>
              <a:t> </a:t>
            </a:r>
            <a:r>
              <a:rPr sz="2330" b="1" spc="-4" dirty="0">
                <a:solidFill>
                  <a:srgbClr val="0000FF"/>
                </a:solidFill>
                <a:latin typeface="Times New Roman"/>
                <a:cs typeface="Times New Roman"/>
              </a:rPr>
              <a:t>KLOC</a:t>
            </a:r>
            <a:endParaRPr sz="2330">
              <a:latin typeface="Times New Roman"/>
              <a:cs typeface="Times New Roman"/>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2058923"/>
            <a:ext cx="6489887" cy="4054836"/>
          </a:xfrm>
          <a:prstGeom prst="rect">
            <a:avLst/>
          </a:prstGeom>
        </p:spPr>
        <p:txBody>
          <a:bodyPr vert="horz" wrap="square" lIns="0" tIns="12327" rIns="0" bIns="0" rtlCol="0">
            <a:spAutoFit/>
          </a:bodyPr>
          <a:lstStyle/>
          <a:p>
            <a:pPr marL="69649">
              <a:spcBef>
                <a:spcPts val="97"/>
              </a:spcBef>
            </a:pPr>
            <a:r>
              <a:rPr sz="2330" spc="-4" dirty="0">
                <a:solidFill>
                  <a:srgbClr val="653200"/>
                </a:solidFill>
                <a:latin typeface="Times New Roman"/>
                <a:cs typeface="Times New Roman"/>
              </a:rPr>
              <a:t>Let</a:t>
            </a:r>
            <a:r>
              <a:rPr sz="2330" dirty="0">
                <a:solidFill>
                  <a:srgbClr val="653200"/>
                </a:solidFill>
                <a:latin typeface="Times New Roman"/>
                <a:cs typeface="Times New Roman"/>
              </a:rPr>
              <a:t> </a:t>
            </a:r>
            <a:r>
              <a:rPr sz="2330" spc="-4" dirty="0">
                <a:solidFill>
                  <a:srgbClr val="653200"/>
                </a:solidFill>
                <a:latin typeface="Times New Roman"/>
                <a:cs typeface="Times New Roman"/>
              </a:rPr>
              <a:t>us</a:t>
            </a:r>
            <a:r>
              <a:rPr sz="2330" spc="-10" dirty="0">
                <a:solidFill>
                  <a:srgbClr val="653200"/>
                </a:solidFill>
                <a:latin typeface="Times New Roman"/>
                <a:cs typeface="Times New Roman"/>
              </a:rPr>
              <a:t> </a:t>
            </a:r>
            <a:r>
              <a:rPr sz="2330" spc="-4" dirty="0">
                <a:solidFill>
                  <a:srgbClr val="653200"/>
                </a:solidFill>
                <a:latin typeface="Times New Roman"/>
                <a:cs typeface="Times New Roman"/>
              </a:rPr>
              <a:t>assume</a:t>
            </a:r>
            <a:r>
              <a:rPr sz="2330" spc="4" dirty="0">
                <a:solidFill>
                  <a:srgbClr val="653200"/>
                </a:solidFill>
                <a:latin typeface="Times New Roman"/>
                <a:cs typeface="Times New Roman"/>
              </a:rPr>
              <a:t> </a:t>
            </a:r>
            <a:r>
              <a:rPr sz="2330" dirty="0">
                <a:solidFill>
                  <a:srgbClr val="653200"/>
                </a:solidFill>
                <a:latin typeface="Times New Roman"/>
                <a:cs typeface="Times New Roman"/>
              </a:rPr>
              <a:t>that </a:t>
            </a:r>
            <a:r>
              <a:rPr sz="2330" spc="-10" dirty="0">
                <a:solidFill>
                  <a:srgbClr val="653200"/>
                </a:solidFill>
                <a:latin typeface="Times New Roman"/>
                <a:cs typeface="Times New Roman"/>
              </a:rPr>
              <a:t>significant</a:t>
            </a:r>
            <a:r>
              <a:rPr sz="2330" spc="4" dirty="0">
                <a:solidFill>
                  <a:srgbClr val="653200"/>
                </a:solidFill>
                <a:latin typeface="Times New Roman"/>
                <a:cs typeface="Times New Roman"/>
              </a:rPr>
              <a:t> </a:t>
            </a:r>
            <a:r>
              <a:rPr sz="2330" spc="-4" dirty="0">
                <a:solidFill>
                  <a:srgbClr val="653200"/>
                </a:solidFill>
                <a:latin typeface="Times New Roman"/>
                <a:cs typeface="Times New Roman"/>
              </a:rPr>
              <a:t>cost</a:t>
            </a:r>
            <a:r>
              <a:rPr sz="2330" spc="-10" dirty="0">
                <a:solidFill>
                  <a:srgbClr val="653200"/>
                </a:solidFill>
                <a:latin typeface="Times New Roman"/>
                <a:cs typeface="Times New Roman"/>
              </a:rPr>
              <a:t> </a:t>
            </a:r>
            <a:r>
              <a:rPr sz="2330" spc="-4" dirty="0">
                <a:solidFill>
                  <a:srgbClr val="653200"/>
                </a:solidFill>
                <a:latin typeface="Times New Roman"/>
                <a:cs typeface="Times New Roman"/>
              </a:rPr>
              <a:t>drivers</a:t>
            </a:r>
            <a:r>
              <a:rPr sz="2330" spc="4" dirty="0">
                <a:solidFill>
                  <a:srgbClr val="653200"/>
                </a:solidFill>
                <a:latin typeface="Times New Roman"/>
                <a:cs typeface="Times New Roman"/>
              </a:rPr>
              <a:t> </a:t>
            </a:r>
            <a:r>
              <a:rPr sz="2330" spc="-4" dirty="0">
                <a:solidFill>
                  <a:srgbClr val="653200"/>
                </a:solidFill>
                <a:latin typeface="Times New Roman"/>
                <a:cs typeface="Times New Roman"/>
              </a:rPr>
              <a:t>are</a:t>
            </a:r>
            <a:endParaRPr sz="2330">
              <a:latin typeface="Times New Roman"/>
              <a:cs typeface="Times New Roman"/>
            </a:endParaRPr>
          </a:p>
          <a:p>
            <a:pPr>
              <a:spcBef>
                <a:spcPts val="20"/>
              </a:spcBef>
            </a:pPr>
            <a:endParaRPr sz="2815">
              <a:latin typeface="Times New Roman"/>
              <a:cs typeface="Times New Roman"/>
            </a:endParaRPr>
          </a:p>
          <a:p>
            <a:pPr marL="456104" indent="-443776">
              <a:buAutoNum type="romanLcPeriod"/>
              <a:tabLst>
                <a:tab pos="455487" algn="l"/>
                <a:tab pos="456104" algn="l"/>
              </a:tabLst>
            </a:pPr>
            <a:r>
              <a:rPr sz="2135" spc="-4" dirty="0">
                <a:solidFill>
                  <a:srgbClr val="003265"/>
                </a:solidFill>
                <a:latin typeface="Arial MT"/>
                <a:cs typeface="Arial MT"/>
              </a:rPr>
              <a:t>Required</a:t>
            </a:r>
            <a:r>
              <a:rPr sz="2135" spc="4" dirty="0">
                <a:solidFill>
                  <a:srgbClr val="003265"/>
                </a:solidFill>
                <a:latin typeface="Arial MT"/>
                <a:cs typeface="Arial MT"/>
              </a:rPr>
              <a:t> </a:t>
            </a:r>
            <a:r>
              <a:rPr sz="2135" spc="-4" dirty="0">
                <a:solidFill>
                  <a:srgbClr val="003265"/>
                </a:solidFill>
                <a:latin typeface="Arial MT"/>
                <a:cs typeface="Arial MT"/>
              </a:rPr>
              <a:t>software</a:t>
            </a:r>
            <a:r>
              <a:rPr sz="2135" spc="4" dirty="0">
                <a:solidFill>
                  <a:srgbClr val="003265"/>
                </a:solidFill>
                <a:latin typeface="Arial MT"/>
                <a:cs typeface="Arial MT"/>
              </a:rPr>
              <a:t> </a:t>
            </a:r>
            <a:r>
              <a:rPr sz="2135" spc="-4" dirty="0">
                <a:solidFill>
                  <a:srgbClr val="003265"/>
                </a:solidFill>
                <a:latin typeface="Arial MT"/>
                <a:cs typeface="Arial MT"/>
              </a:rPr>
              <a:t>reliability</a:t>
            </a:r>
            <a:r>
              <a:rPr sz="2135" dirty="0">
                <a:solidFill>
                  <a:srgbClr val="003265"/>
                </a:solidFill>
                <a:latin typeface="Arial MT"/>
                <a:cs typeface="Arial MT"/>
              </a:rPr>
              <a:t> </a:t>
            </a:r>
            <a:r>
              <a:rPr sz="2135" spc="-4" dirty="0">
                <a:solidFill>
                  <a:srgbClr val="003265"/>
                </a:solidFill>
                <a:latin typeface="Arial MT"/>
                <a:cs typeface="Arial MT"/>
              </a:rPr>
              <a:t>is</a:t>
            </a:r>
            <a:r>
              <a:rPr sz="2135" spc="10" dirty="0">
                <a:solidFill>
                  <a:srgbClr val="003265"/>
                </a:solidFill>
                <a:latin typeface="Arial MT"/>
                <a:cs typeface="Arial MT"/>
              </a:rPr>
              <a:t> </a:t>
            </a:r>
            <a:r>
              <a:rPr sz="2135" spc="-4" dirty="0">
                <a:solidFill>
                  <a:srgbClr val="003265"/>
                </a:solidFill>
                <a:latin typeface="Arial MT"/>
                <a:cs typeface="Arial MT"/>
              </a:rPr>
              <a:t>high,</a:t>
            </a:r>
            <a:r>
              <a:rPr sz="2135" spc="10" dirty="0">
                <a:solidFill>
                  <a:srgbClr val="003265"/>
                </a:solidFill>
                <a:latin typeface="Arial MT"/>
                <a:cs typeface="Arial MT"/>
              </a:rPr>
              <a:t> </a:t>
            </a:r>
            <a:r>
              <a:rPr sz="2135" spc="-4" dirty="0">
                <a:solidFill>
                  <a:srgbClr val="003265"/>
                </a:solidFill>
                <a:latin typeface="Arial MT"/>
                <a:cs typeface="Arial MT"/>
              </a:rPr>
              <a:t>i.e.,1.15</a:t>
            </a:r>
            <a:endParaRPr sz="2135">
              <a:latin typeface="Arial MT"/>
              <a:cs typeface="Arial MT"/>
            </a:endParaRPr>
          </a:p>
          <a:p>
            <a:pPr>
              <a:lnSpc>
                <a:spcPct val="100000"/>
              </a:lnSpc>
              <a:buAutoNum type="romanLcPeriod"/>
            </a:pPr>
            <a:endParaRPr sz="1845">
              <a:latin typeface="Arial MT"/>
              <a:cs typeface="Arial MT"/>
            </a:endParaRPr>
          </a:p>
          <a:p>
            <a:pPr marL="456104" indent="-443776">
              <a:buAutoNum type="romanLcPeriod"/>
              <a:tabLst>
                <a:tab pos="455487" algn="l"/>
                <a:tab pos="456104" algn="l"/>
              </a:tabLst>
            </a:pPr>
            <a:r>
              <a:rPr sz="2135" spc="-4" dirty="0">
                <a:solidFill>
                  <a:srgbClr val="329932"/>
                </a:solidFill>
                <a:latin typeface="Arial MT"/>
                <a:cs typeface="Arial MT"/>
              </a:rPr>
              <a:t>Product</a:t>
            </a:r>
            <a:r>
              <a:rPr sz="2135" dirty="0">
                <a:solidFill>
                  <a:srgbClr val="329932"/>
                </a:solidFill>
                <a:latin typeface="Arial MT"/>
                <a:cs typeface="Arial MT"/>
              </a:rPr>
              <a:t> </a:t>
            </a:r>
            <a:r>
              <a:rPr sz="2135" spc="-4" dirty="0">
                <a:solidFill>
                  <a:srgbClr val="329932"/>
                </a:solidFill>
                <a:latin typeface="Arial MT"/>
                <a:cs typeface="Arial MT"/>
              </a:rPr>
              <a:t>complexity</a:t>
            </a:r>
            <a:r>
              <a:rPr sz="2135" spc="-10" dirty="0">
                <a:solidFill>
                  <a:srgbClr val="329932"/>
                </a:solidFill>
                <a:latin typeface="Arial MT"/>
                <a:cs typeface="Arial MT"/>
              </a:rPr>
              <a:t> </a:t>
            </a:r>
            <a:r>
              <a:rPr sz="2135" spc="-4" dirty="0">
                <a:solidFill>
                  <a:srgbClr val="329932"/>
                </a:solidFill>
                <a:latin typeface="Arial MT"/>
                <a:cs typeface="Arial MT"/>
              </a:rPr>
              <a:t>is</a:t>
            </a:r>
            <a:r>
              <a:rPr sz="2135" spc="4" dirty="0">
                <a:solidFill>
                  <a:srgbClr val="329932"/>
                </a:solidFill>
                <a:latin typeface="Arial MT"/>
                <a:cs typeface="Arial MT"/>
              </a:rPr>
              <a:t> </a:t>
            </a:r>
            <a:r>
              <a:rPr sz="2135" spc="-4" dirty="0">
                <a:solidFill>
                  <a:srgbClr val="329932"/>
                </a:solidFill>
                <a:latin typeface="Arial MT"/>
                <a:cs typeface="Arial MT"/>
              </a:rPr>
              <a:t>high,</a:t>
            </a:r>
            <a:r>
              <a:rPr sz="2135" dirty="0">
                <a:solidFill>
                  <a:srgbClr val="329932"/>
                </a:solidFill>
                <a:latin typeface="Arial MT"/>
                <a:cs typeface="Arial MT"/>
              </a:rPr>
              <a:t> </a:t>
            </a:r>
            <a:r>
              <a:rPr sz="2135" spc="-4" dirty="0">
                <a:solidFill>
                  <a:srgbClr val="329932"/>
                </a:solidFill>
                <a:latin typeface="Arial MT"/>
                <a:cs typeface="Arial MT"/>
              </a:rPr>
              <a:t>i.e.,1.15</a:t>
            </a:r>
            <a:endParaRPr sz="2135">
              <a:latin typeface="Arial MT"/>
              <a:cs typeface="Arial MT"/>
            </a:endParaRPr>
          </a:p>
          <a:p>
            <a:pPr>
              <a:spcBef>
                <a:spcPts val="29"/>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65"/>
                </a:solidFill>
                <a:latin typeface="Arial MT"/>
                <a:cs typeface="Arial MT"/>
              </a:rPr>
              <a:t>Analyst capability</a:t>
            </a:r>
            <a:r>
              <a:rPr sz="2135" spc="-10" dirty="0">
                <a:solidFill>
                  <a:srgbClr val="003265"/>
                </a:solidFill>
                <a:latin typeface="Arial MT"/>
                <a:cs typeface="Arial MT"/>
              </a:rPr>
              <a:t> </a:t>
            </a:r>
            <a:r>
              <a:rPr sz="2135" spc="-4" dirty="0">
                <a:solidFill>
                  <a:srgbClr val="003265"/>
                </a:solidFill>
                <a:latin typeface="Arial MT"/>
                <a:cs typeface="Arial MT"/>
              </a:rPr>
              <a:t>is</a:t>
            </a:r>
            <a:r>
              <a:rPr sz="2135" dirty="0">
                <a:solidFill>
                  <a:srgbClr val="003265"/>
                </a:solidFill>
                <a:latin typeface="Arial MT"/>
                <a:cs typeface="Arial MT"/>
              </a:rPr>
              <a:t> </a:t>
            </a:r>
            <a:r>
              <a:rPr sz="2135" spc="-4" dirty="0">
                <a:solidFill>
                  <a:srgbClr val="003265"/>
                </a:solidFill>
                <a:latin typeface="Arial MT"/>
                <a:cs typeface="Arial MT"/>
              </a:rPr>
              <a:t>high,</a:t>
            </a:r>
            <a:r>
              <a:rPr sz="2135" dirty="0">
                <a:solidFill>
                  <a:srgbClr val="003265"/>
                </a:solidFill>
                <a:latin typeface="Arial MT"/>
                <a:cs typeface="Arial MT"/>
              </a:rPr>
              <a:t> </a:t>
            </a:r>
            <a:r>
              <a:rPr sz="2135" spc="-4" dirty="0">
                <a:solidFill>
                  <a:srgbClr val="003265"/>
                </a:solidFill>
                <a:latin typeface="Arial MT"/>
                <a:cs typeface="Arial MT"/>
              </a:rPr>
              <a:t>i.e.,0.86</a:t>
            </a:r>
            <a:endParaRPr sz="2135">
              <a:latin typeface="Arial MT"/>
              <a:cs typeface="Arial MT"/>
            </a:endParaRPr>
          </a:p>
          <a:p>
            <a:pPr>
              <a:spcBef>
                <a:spcPts val="34"/>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CC"/>
                </a:solidFill>
                <a:latin typeface="Arial MT"/>
                <a:cs typeface="Arial MT"/>
              </a:rPr>
              <a:t>Programming</a:t>
            </a:r>
            <a:r>
              <a:rPr sz="2135" spc="4" dirty="0">
                <a:solidFill>
                  <a:srgbClr val="0032CC"/>
                </a:solidFill>
                <a:latin typeface="Arial MT"/>
                <a:cs typeface="Arial MT"/>
              </a:rPr>
              <a:t> </a:t>
            </a:r>
            <a:r>
              <a:rPr sz="2135" spc="-4" dirty="0">
                <a:solidFill>
                  <a:srgbClr val="0032CC"/>
                </a:solidFill>
                <a:latin typeface="Arial MT"/>
                <a:cs typeface="Arial MT"/>
              </a:rPr>
              <a:t>language</a:t>
            </a:r>
            <a:r>
              <a:rPr sz="2135" spc="4" dirty="0">
                <a:solidFill>
                  <a:srgbClr val="0032CC"/>
                </a:solidFill>
                <a:latin typeface="Arial MT"/>
                <a:cs typeface="Arial MT"/>
              </a:rPr>
              <a:t> </a:t>
            </a:r>
            <a:r>
              <a:rPr sz="2135" spc="-4" dirty="0">
                <a:solidFill>
                  <a:srgbClr val="0032CC"/>
                </a:solidFill>
                <a:latin typeface="Arial MT"/>
                <a:cs typeface="Arial MT"/>
              </a:rPr>
              <a:t>experience</a:t>
            </a:r>
            <a:r>
              <a:rPr sz="2135" spc="10" dirty="0">
                <a:solidFill>
                  <a:srgbClr val="0032CC"/>
                </a:solidFill>
                <a:latin typeface="Arial MT"/>
                <a:cs typeface="Arial MT"/>
              </a:rPr>
              <a:t> </a:t>
            </a:r>
            <a:r>
              <a:rPr sz="2135" spc="4" dirty="0">
                <a:solidFill>
                  <a:srgbClr val="0032CC"/>
                </a:solidFill>
                <a:latin typeface="Arial MT"/>
                <a:cs typeface="Arial MT"/>
              </a:rPr>
              <a:t>is</a:t>
            </a:r>
            <a:r>
              <a:rPr sz="2135" spc="10" dirty="0">
                <a:solidFill>
                  <a:srgbClr val="0032CC"/>
                </a:solidFill>
                <a:latin typeface="Arial MT"/>
                <a:cs typeface="Arial MT"/>
              </a:rPr>
              <a:t> </a:t>
            </a:r>
            <a:r>
              <a:rPr sz="2135" spc="-4" dirty="0">
                <a:solidFill>
                  <a:srgbClr val="0032CC"/>
                </a:solidFill>
                <a:latin typeface="Arial MT"/>
                <a:cs typeface="Arial MT"/>
              </a:rPr>
              <a:t>low,i.e.,1.07</a:t>
            </a:r>
            <a:endParaRPr sz="2135">
              <a:latin typeface="Arial MT"/>
              <a:cs typeface="Arial MT"/>
            </a:endParaRPr>
          </a:p>
          <a:p>
            <a:pPr>
              <a:spcBef>
                <a:spcPts val="29"/>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65"/>
                </a:solidFill>
                <a:latin typeface="Arial MT"/>
                <a:cs typeface="Arial MT"/>
              </a:rPr>
              <a:t>All other</a:t>
            </a:r>
            <a:r>
              <a:rPr sz="2135" spc="-10" dirty="0">
                <a:solidFill>
                  <a:srgbClr val="003265"/>
                </a:solidFill>
                <a:latin typeface="Arial MT"/>
                <a:cs typeface="Arial MT"/>
              </a:rPr>
              <a:t> </a:t>
            </a:r>
            <a:r>
              <a:rPr sz="2135" spc="-4" dirty="0">
                <a:solidFill>
                  <a:srgbClr val="003265"/>
                </a:solidFill>
                <a:latin typeface="Arial MT"/>
                <a:cs typeface="Arial MT"/>
              </a:rPr>
              <a:t>drivers</a:t>
            </a:r>
            <a:r>
              <a:rPr sz="2135" dirty="0">
                <a:solidFill>
                  <a:srgbClr val="003265"/>
                </a:solidFill>
                <a:latin typeface="Arial MT"/>
                <a:cs typeface="Arial MT"/>
              </a:rPr>
              <a:t> </a:t>
            </a:r>
            <a:r>
              <a:rPr sz="2135" spc="-4" dirty="0">
                <a:solidFill>
                  <a:srgbClr val="003265"/>
                </a:solidFill>
                <a:latin typeface="Arial MT"/>
                <a:cs typeface="Arial MT"/>
              </a:rPr>
              <a:t>are</a:t>
            </a:r>
            <a:r>
              <a:rPr sz="2135" spc="-10" dirty="0">
                <a:solidFill>
                  <a:srgbClr val="003265"/>
                </a:solidFill>
                <a:latin typeface="Arial MT"/>
                <a:cs typeface="Arial MT"/>
              </a:rPr>
              <a:t> </a:t>
            </a:r>
            <a:r>
              <a:rPr sz="2135" dirty="0">
                <a:solidFill>
                  <a:srgbClr val="003265"/>
                </a:solidFill>
                <a:latin typeface="Arial MT"/>
                <a:cs typeface="Arial MT"/>
              </a:rPr>
              <a:t>nominal</a:t>
            </a:r>
            <a:endParaRPr sz="2135">
              <a:latin typeface="Arial MT"/>
              <a:cs typeface="Arial MT"/>
            </a:endParaRPr>
          </a:p>
          <a:p>
            <a:pPr marL="1786816">
              <a:spcBef>
                <a:spcPts val="1282"/>
              </a:spcBef>
            </a:pPr>
            <a:r>
              <a:rPr sz="2135" spc="-10" dirty="0">
                <a:solidFill>
                  <a:srgbClr val="003265"/>
                </a:solidFill>
                <a:latin typeface="Arial MT"/>
                <a:cs typeface="Arial MT"/>
              </a:rPr>
              <a:t>EAF</a:t>
            </a:r>
            <a:r>
              <a:rPr sz="2135" dirty="0">
                <a:solidFill>
                  <a:srgbClr val="003265"/>
                </a:solidFill>
                <a:latin typeface="Arial MT"/>
                <a:cs typeface="Arial MT"/>
              </a:rPr>
              <a:t> </a:t>
            </a:r>
            <a:r>
              <a:rPr sz="2135" spc="-4" dirty="0">
                <a:solidFill>
                  <a:srgbClr val="003265"/>
                </a:solidFill>
                <a:latin typeface="Arial MT"/>
                <a:cs typeface="Arial MT"/>
              </a:rPr>
              <a:t>=</a:t>
            </a:r>
            <a:r>
              <a:rPr sz="2135" dirty="0">
                <a:solidFill>
                  <a:srgbClr val="003265"/>
                </a:solidFill>
                <a:latin typeface="Arial MT"/>
                <a:cs typeface="Arial MT"/>
              </a:rPr>
              <a:t> </a:t>
            </a:r>
            <a:r>
              <a:rPr sz="2135" spc="-4" dirty="0">
                <a:solidFill>
                  <a:srgbClr val="003265"/>
                </a:solidFill>
                <a:latin typeface="Arial MT"/>
                <a:cs typeface="Arial MT"/>
              </a:rPr>
              <a:t>1.15x1.15x0.86x1.07</a:t>
            </a:r>
            <a:r>
              <a:rPr sz="2135" dirty="0">
                <a:solidFill>
                  <a:srgbClr val="003265"/>
                </a:solidFill>
                <a:latin typeface="Arial MT"/>
                <a:cs typeface="Arial MT"/>
              </a:rPr>
              <a:t> </a:t>
            </a:r>
            <a:r>
              <a:rPr sz="2135" spc="-4" dirty="0">
                <a:solidFill>
                  <a:srgbClr val="003265"/>
                </a:solidFill>
                <a:latin typeface="Arial MT"/>
                <a:cs typeface="Arial MT"/>
              </a:rPr>
              <a:t>=</a:t>
            </a:r>
            <a:r>
              <a:rPr sz="2135" dirty="0">
                <a:solidFill>
                  <a:srgbClr val="003265"/>
                </a:solidFill>
                <a:latin typeface="Arial MT"/>
                <a:cs typeface="Arial MT"/>
              </a:rPr>
              <a:t> 1.2169</a:t>
            </a:r>
            <a:endParaRPr sz="2135">
              <a:latin typeface="Arial MT"/>
              <a:cs typeface="Arial MT"/>
            </a:endParaRPr>
          </a:p>
        </p:txBody>
      </p:sp>
      <p:sp>
        <p:nvSpPr>
          <p:cNvPr id="3" name="object 3"/>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a:spLocks noGrp="1"/>
          </p:cNvSpPr>
          <p:nvPr>
            <p:ph type="title"/>
          </p:nvPr>
        </p:nvSpPr>
        <p:spPr>
          <a:xfrm>
            <a:off x="2704912" y="-76200"/>
            <a:ext cx="68962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70</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2017506"/>
            <a:ext cx="8423294" cy="668928"/>
          </a:xfrm>
          <a:prstGeom prst="rect">
            <a:avLst/>
          </a:prstGeom>
        </p:spPr>
        <p:txBody>
          <a:bodyPr vert="horz" wrap="square" lIns="0" tIns="11711" rIns="0" bIns="0" rtlCol="0">
            <a:spAutoFit/>
          </a:bodyPr>
          <a:lstStyle/>
          <a:p>
            <a:pPr marL="455487" marR="4931" indent="-443776">
              <a:spcBef>
                <a:spcPts val="92"/>
              </a:spcBef>
              <a:tabLst>
                <a:tab pos="1078624" algn="l"/>
                <a:tab pos="1853383" algn="l"/>
                <a:tab pos="2627527" algn="l"/>
                <a:tab pos="3809082" algn="l"/>
                <a:tab pos="4281212" algn="l"/>
                <a:tab pos="4814976" algn="l"/>
                <a:tab pos="5785737" algn="l"/>
                <a:tab pos="6137677" algn="l"/>
                <a:tab pos="7334025" algn="l"/>
                <a:tab pos="8032356" algn="l"/>
              </a:tabLst>
            </a:pPr>
            <a:r>
              <a:rPr sz="2135" spc="-4" dirty="0">
                <a:solidFill>
                  <a:srgbClr val="003265"/>
                </a:solidFill>
                <a:latin typeface="Arial MT"/>
                <a:cs typeface="Arial MT"/>
              </a:rPr>
              <a:t>(a)</a:t>
            </a:r>
            <a:r>
              <a:rPr sz="2135" spc="292" dirty="0">
                <a:solidFill>
                  <a:srgbClr val="003265"/>
                </a:solidFill>
                <a:latin typeface="Arial MT"/>
                <a:cs typeface="Arial MT"/>
              </a:rPr>
              <a:t> </a:t>
            </a:r>
            <a:r>
              <a:rPr sz="2135" spc="-4" dirty="0">
                <a:solidFill>
                  <a:srgbClr val="003265"/>
                </a:solidFill>
                <a:latin typeface="Arial MT"/>
                <a:cs typeface="Arial MT"/>
              </a:rPr>
              <a:t>The</a:t>
            </a:r>
            <a:r>
              <a:rPr sz="2135" dirty="0">
                <a:solidFill>
                  <a:srgbClr val="003265"/>
                </a:solidFill>
                <a:latin typeface="Arial MT"/>
                <a:cs typeface="Arial MT"/>
              </a:rPr>
              <a:t>	</a:t>
            </a:r>
            <a:r>
              <a:rPr sz="2135" spc="-4" dirty="0">
                <a:solidFill>
                  <a:srgbClr val="003265"/>
                </a:solidFill>
                <a:latin typeface="Arial MT"/>
                <a:cs typeface="Arial MT"/>
              </a:rPr>
              <a:t>initial</a:t>
            </a:r>
            <a:r>
              <a:rPr sz="2135" dirty="0">
                <a:solidFill>
                  <a:srgbClr val="003265"/>
                </a:solidFill>
                <a:latin typeface="Arial MT"/>
                <a:cs typeface="Arial MT"/>
              </a:rPr>
              <a:t>	</a:t>
            </a:r>
            <a:r>
              <a:rPr sz="2135" spc="-4" dirty="0">
                <a:solidFill>
                  <a:srgbClr val="003265"/>
                </a:solidFill>
                <a:latin typeface="Arial MT"/>
                <a:cs typeface="Arial MT"/>
              </a:rPr>
              <a:t>effort</a:t>
            </a:r>
            <a:r>
              <a:rPr sz="2135" dirty="0">
                <a:solidFill>
                  <a:srgbClr val="003265"/>
                </a:solidFill>
                <a:latin typeface="Arial MT"/>
                <a:cs typeface="Arial MT"/>
              </a:rPr>
              <a:t>	</a:t>
            </a:r>
            <a:r>
              <a:rPr sz="2135" spc="-4" dirty="0">
                <a:solidFill>
                  <a:srgbClr val="003265"/>
                </a:solidFill>
                <a:latin typeface="Arial MT"/>
                <a:cs typeface="Arial MT"/>
              </a:rPr>
              <a:t>e</a:t>
            </a:r>
            <a:r>
              <a:rPr sz="2135" dirty="0">
                <a:solidFill>
                  <a:srgbClr val="003265"/>
                </a:solidFill>
                <a:latin typeface="Arial MT"/>
                <a:cs typeface="Arial MT"/>
              </a:rPr>
              <a:t>s</a:t>
            </a:r>
            <a:r>
              <a:rPr sz="2135" spc="-4" dirty="0">
                <a:solidFill>
                  <a:srgbClr val="003265"/>
                </a:solidFill>
                <a:latin typeface="Arial MT"/>
                <a:cs typeface="Arial MT"/>
              </a:rPr>
              <a:t>ti</a:t>
            </a:r>
            <a:r>
              <a:rPr sz="2135" dirty="0">
                <a:solidFill>
                  <a:srgbClr val="003265"/>
                </a:solidFill>
                <a:latin typeface="Arial MT"/>
                <a:cs typeface="Arial MT"/>
              </a:rPr>
              <a:t>m</a:t>
            </a:r>
            <a:r>
              <a:rPr sz="2135" spc="-4" dirty="0">
                <a:solidFill>
                  <a:srgbClr val="003265"/>
                </a:solidFill>
                <a:latin typeface="Arial MT"/>
                <a:cs typeface="Arial MT"/>
              </a:rPr>
              <a:t>ate</a:t>
            </a:r>
            <a:r>
              <a:rPr sz="2135" dirty="0">
                <a:solidFill>
                  <a:srgbClr val="003265"/>
                </a:solidFill>
                <a:latin typeface="Arial MT"/>
                <a:cs typeface="Arial MT"/>
              </a:rPr>
              <a:t>	</a:t>
            </a:r>
            <a:r>
              <a:rPr sz="2135" spc="-4" dirty="0">
                <a:solidFill>
                  <a:srgbClr val="003265"/>
                </a:solidFill>
                <a:latin typeface="Arial MT"/>
                <a:cs typeface="Arial MT"/>
              </a:rPr>
              <a:t>for</a:t>
            </a:r>
            <a:r>
              <a:rPr sz="2135" dirty="0">
                <a:solidFill>
                  <a:srgbClr val="003265"/>
                </a:solidFill>
                <a:latin typeface="Arial MT"/>
                <a:cs typeface="Arial MT"/>
              </a:rPr>
              <a:t>	</a:t>
            </a:r>
            <a:r>
              <a:rPr sz="2135" spc="-4" dirty="0">
                <a:solidFill>
                  <a:srgbClr val="003265"/>
                </a:solidFill>
                <a:latin typeface="Arial MT"/>
                <a:cs typeface="Arial MT"/>
              </a:rPr>
              <a:t>the</a:t>
            </a:r>
            <a:r>
              <a:rPr sz="2135" dirty="0">
                <a:solidFill>
                  <a:srgbClr val="003265"/>
                </a:solidFill>
                <a:latin typeface="Arial MT"/>
                <a:cs typeface="Arial MT"/>
              </a:rPr>
              <a:t>	</a:t>
            </a:r>
            <a:r>
              <a:rPr sz="2135" spc="-4" dirty="0">
                <a:solidFill>
                  <a:srgbClr val="003265"/>
                </a:solidFill>
                <a:latin typeface="Arial MT"/>
                <a:cs typeface="Arial MT"/>
              </a:rPr>
              <a:t>proje</a:t>
            </a:r>
            <a:r>
              <a:rPr sz="2135" dirty="0">
                <a:solidFill>
                  <a:srgbClr val="003265"/>
                </a:solidFill>
                <a:latin typeface="Arial MT"/>
                <a:cs typeface="Arial MT"/>
              </a:rPr>
              <a:t>c</a:t>
            </a:r>
            <a:r>
              <a:rPr sz="2135" spc="-4" dirty="0">
                <a:solidFill>
                  <a:srgbClr val="003265"/>
                </a:solidFill>
                <a:latin typeface="Arial MT"/>
                <a:cs typeface="Arial MT"/>
              </a:rPr>
              <a:t>t</a:t>
            </a:r>
            <a:r>
              <a:rPr sz="2135" dirty="0">
                <a:solidFill>
                  <a:srgbClr val="003265"/>
                </a:solidFill>
                <a:latin typeface="Arial MT"/>
                <a:cs typeface="Arial MT"/>
              </a:rPr>
              <a:t>	</a:t>
            </a:r>
            <a:r>
              <a:rPr sz="2135" spc="-4" dirty="0">
                <a:solidFill>
                  <a:srgbClr val="003265"/>
                </a:solidFill>
                <a:latin typeface="Arial MT"/>
                <a:cs typeface="Arial MT"/>
              </a:rPr>
              <a:t>is</a:t>
            </a:r>
            <a:r>
              <a:rPr sz="2135" dirty="0">
                <a:solidFill>
                  <a:srgbClr val="003265"/>
                </a:solidFill>
                <a:latin typeface="Arial MT"/>
                <a:cs typeface="Arial MT"/>
              </a:rPr>
              <a:t>	</a:t>
            </a:r>
            <a:r>
              <a:rPr sz="2135" spc="-4" dirty="0">
                <a:solidFill>
                  <a:srgbClr val="003265"/>
                </a:solidFill>
                <a:latin typeface="Arial MT"/>
                <a:cs typeface="Arial MT"/>
              </a:rPr>
              <a:t>obtained</a:t>
            </a:r>
            <a:r>
              <a:rPr sz="2135" dirty="0">
                <a:solidFill>
                  <a:srgbClr val="003265"/>
                </a:solidFill>
                <a:latin typeface="Arial MT"/>
                <a:cs typeface="Arial MT"/>
              </a:rPr>
              <a:t>	</a:t>
            </a:r>
            <a:r>
              <a:rPr sz="2135" spc="-4" dirty="0">
                <a:solidFill>
                  <a:srgbClr val="003265"/>
                </a:solidFill>
                <a:latin typeface="Arial MT"/>
                <a:cs typeface="Arial MT"/>
              </a:rPr>
              <a:t>f</a:t>
            </a:r>
            <a:r>
              <a:rPr sz="2135" spc="4" dirty="0">
                <a:solidFill>
                  <a:srgbClr val="003265"/>
                </a:solidFill>
                <a:latin typeface="Arial MT"/>
                <a:cs typeface="Arial MT"/>
              </a:rPr>
              <a:t>r</a:t>
            </a:r>
            <a:r>
              <a:rPr sz="2135" spc="-4" dirty="0">
                <a:solidFill>
                  <a:srgbClr val="003265"/>
                </a:solidFill>
                <a:latin typeface="Arial MT"/>
                <a:cs typeface="Arial MT"/>
              </a:rPr>
              <a:t>om</a:t>
            </a:r>
            <a:r>
              <a:rPr sz="2135" dirty="0">
                <a:solidFill>
                  <a:srgbClr val="003265"/>
                </a:solidFill>
                <a:latin typeface="Arial MT"/>
                <a:cs typeface="Arial MT"/>
              </a:rPr>
              <a:t>	</a:t>
            </a:r>
            <a:r>
              <a:rPr sz="2135" spc="4" dirty="0">
                <a:solidFill>
                  <a:srgbClr val="003265"/>
                </a:solidFill>
                <a:latin typeface="Arial MT"/>
                <a:cs typeface="Arial MT"/>
              </a:rPr>
              <a:t>t</a:t>
            </a:r>
            <a:r>
              <a:rPr sz="2135" spc="-4" dirty="0">
                <a:solidFill>
                  <a:srgbClr val="003265"/>
                </a:solidFill>
                <a:latin typeface="Arial MT"/>
                <a:cs typeface="Arial MT"/>
              </a:rPr>
              <a:t>he  following equation</a:t>
            </a:r>
            <a:endParaRPr sz="2135">
              <a:latin typeface="Arial MT"/>
              <a:cs typeface="Arial MT"/>
            </a:endParaRPr>
          </a:p>
        </p:txBody>
      </p:sp>
      <p:sp>
        <p:nvSpPr>
          <p:cNvPr id="3" name="object 3"/>
          <p:cNvSpPr txBox="1"/>
          <p:nvPr/>
        </p:nvSpPr>
        <p:spPr>
          <a:xfrm>
            <a:off x="3470146" y="2741711"/>
            <a:ext cx="4396852" cy="1991088"/>
          </a:xfrm>
          <a:prstGeom prst="rect">
            <a:avLst/>
          </a:prstGeom>
        </p:spPr>
        <p:txBody>
          <a:bodyPr vert="horz" wrap="square" lIns="0" tIns="175036" rIns="0" bIns="0" rtlCol="0">
            <a:spAutoFit/>
          </a:bodyPr>
          <a:lstStyle/>
          <a:p>
            <a:pPr marL="36981">
              <a:spcBef>
                <a:spcPts val="1378"/>
              </a:spcBef>
            </a:pPr>
            <a:r>
              <a:rPr sz="2135" spc="-4" dirty="0">
                <a:solidFill>
                  <a:srgbClr val="329932"/>
                </a:solidFill>
                <a:latin typeface="Arial MT"/>
                <a:cs typeface="Arial MT"/>
              </a:rPr>
              <a:t>E</a:t>
            </a:r>
            <a:r>
              <a:rPr sz="2135" spc="-14" dirty="0">
                <a:solidFill>
                  <a:srgbClr val="329932"/>
                </a:solidFill>
                <a:latin typeface="Arial MT"/>
                <a:cs typeface="Arial MT"/>
              </a:rPr>
              <a:t> </a:t>
            </a:r>
            <a:r>
              <a:rPr sz="2135" spc="-4" dirty="0">
                <a:solidFill>
                  <a:srgbClr val="329932"/>
                </a:solidFill>
                <a:latin typeface="Arial MT"/>
                <a:cs typeface="Arial MT"/>
              </a:rPr>
              <a:t>=</a:t>
            </a:r>
            <a:r>
              <a:rPr sz="2135" spc="-10" dirty="0">
                <a:solidFill>
                  <a:srgbClr val="329932"/>
                </a:solidFill>
                <a:latin typeface="Arial MT"/>
                <a:cs typeface="Arial MT"/>
              </a:rPr>
              <a:t> </a:t>
            </a:r>
            <a:r>
              <a:rPr sz="2135" spc="-4" dirty="0">
                <a:solidFill>
                  <a:srgbClr val="329932"/>
                </a:solidFill>
                <a:latin typeface="Arial MT"/>
                <a:cs typeface="Arial MT"/>
              </a:rPr>
              <a:t>a</a:t>
            </a:r>
            <a:r>
              <a:rPr sz="2184" spc="-7" baseline="-22222" dirty="0">
                <a:solidFill>
                  <a:srgbClr val="329932"/>
                </a:solidFill>
                <a:latin typeface="Arial MT"/>
                <a:cs typeface="Arial MT"/>
              </a:rPr>
              <a:t>i</a:t>
            </a:r>
            <a:r>
              <a:rPr sz="2184" spc="262" baseline="-22222" dirty="0">
                <a:solidFill>
                  <a:srgbClr val="329932"/>
                </a:solidFill>
                <a:latin typeface="Arial MT"/>
                <a:cs typeface="Arial MT"/>
              </a:rPr>
              <a:t> </a:t>
            </a:r>
            <a:r>
              <a:rPr sz="2135" dirty="0">
                <a:solidFill>
                  <a:srgbClr val="329932"/>
                </a:solidFill>
                <a:latin typeface="Arial MT"/>
                <a:cs typeface="Arial MT"/>
              </a:rPr>
              <a:t>(KLOC)</a:t>
            </a:r>
            <a:r>
              <a:rPr sz="2184" baseline="25925" dirty="0">
                <a:solidFill>
                  <a:srgbClr val="329932"/>
                </a:solidFill>
                <a:latin typeface="Arial MT"/>
                <a:cs typeface="Arial MT"/>
              </a:rPr>
              <a:t>bi </a:t>
            </a:r>
            <a:r>
              <a:rPr sz="2135" spc="-4" dirty="0">
                <a:solidFill>
                  <a:srgbClr val="329932"/>
                </a:solidFill>
                <a:latin typeface="Arial MT"/>
                <a:cs typeface="Arial MT"/>
              </a:rPr>
              <a:t>x</a:t>
            </a:r>
            <a:r>
              <a:rPr sz="2135" spc="-24" dirty="0">
                <a:solidFill>
                  <a:srgbClr val="329932"/>
                </a:solidFill>
                <a:latin typeface="Arial MT"/>
                <a:cs typeface="Arial MT"/>
              </a:rPr>
              <a:t> </a:t>
            </a:r>
            <a:r>
              <a:rPr sz="2135" spc="-10" dirty="0">
                <a:solidFill>
                  <a:srgbClr val="329932"/>
                </a:solidFill>
                <a:latin typeface="Arial MT"/>
                <a:cs typeface="Arial MT"/>
              </a:rPr>
              <a:t>EAF</a:t>
            </a:r>
            <a:endParaRPr sz="2135">
              <a:latin typeface="Arial MT"/>
              <a:cs typeface="Arial MT"/>
            </a:endParaRPr>
          </a:p>
          <a:p>
            <a:pPr marL="338380">
              <a:spcBef>
                <a:spcPts val="1282"/>
              </a:spcBef>
            </a:pPr>
            <a:r>
              <a:rPr sz="2135" spc="-4" dirty="0">
                <a:solidFill>
                  <a:srgbClr val="329932"/>
                </a:solidFill>
                <a:latin typeface="Arial MT"/>
                <a:cs typeface="Arial MT"/>
              </a:rPr>
              <a:t>=</a:t>
            </a:r>
            <a:r>
              <a:rPr sz="2135" spc="-10" dirty="0">
                <a:solidFill>
                  <a:srgbClr val="329932"/>
                </a:solidFill>
                <a:latin typeface="Arial MT"/>
                <a:cs typeface="Arial MT"/>
              </a:rPr>
              <a:t> </a:t>
            </a:r>
            <a:r>
              <a:rPr sz="2135" dirty="0">
                <a:solidFill>
                  <a:srgbClr val="329932"/>
                </a:solidFill>
                <a:latin typeface="Arial MT"/>
                <a:cs typeface="Arial MT"/>
              </a:rPr>
              <a:t>3.2(12)</a:t>
            </a:r>
            <a:r>
              <a:rPr sz="2184" baseline="25925" dirty="0">
                <a:solidFill>
                  <a:srgbClr val="329932"/>
                </a:solidFill>
                <a:latin typeface="Arial MT"/>
                <a:cs typeface="Arial MT"/>
              </a:rPr>
              <a:t>1.05</a:t>
            </a:r>
            <a:r>
              <a:rPr sz="2184" spc="-7" baseline="25925" dirty="0">
                <a:solidFill>
                  <a:srgbClr val="329932"/>
                </a:solidFill>
                <a:latin typeface="Arial MT"/>
                <a:cs typeface="Arial MT"/>
              </a:rPr>
              <a:t> </a:t>
            </a:r>
            <a:r>
              <a:rPr sz="2135" spc="-4" dirty="0">
                <a:solidFill>
                  <a:srgbClr val="329932"/>
                </a:solidFill>
                <a:latin typeface="Arial MT"/>
                <a:cs typeface="Arial MT"/>
              </a:rPr>
              <a:t>x</a:t>
            </a:r>
            <a:r>
              <a:rPr sz="2135" spc="-20" dirty="0">
                <a:solidFill>
                  <a:srgbClr val="329932"/>
                </a:solidFill>
                <a:latin typeface="Arial MT"/>
                <a:cs typeface="Arial MT"/>
              </a:rPr>
              <a:t> </a:t>
            </a:r>
            <a:r>
              <a:rPr sz="2135" spc="-4" dirty="0">
                <a:solidFill>
                  <a:srgbClr val="329932"/>
                </a:solidFill>
                <a:latin typeface="Arial MT"/>
                <a:cs typeface="Arial MT"/>
              </a:rPr>
              <a:t>1.2169</a:t>
            </a:r>
            <a:r>
              <a:rPr sz="2135" spc="10" dirty="0">
                <a:solidFill>
                  <a:srgbClr val="329932"/>
                </a:solidFill>
                <a:latin typeface="Arial MT"/>
                <a:cs typeface="Arial MT"/>
              </a:rPr>
              <a:t> </a:t>
            </a:r>
            <a:r>
              <a:rPr sz="2135" spc="-4" dirty="0">
                <a:solidFill>
                  <a:srgbClr val="329932"/>
                </a:solidFill>
                <a:latin typeface="Arial MT"/>
                <a:cs typeface="Arial MT"/>
              </a:rPr>
              <a:t>= 52.91 </a:t>
            </a:r>
            <a:r>
              <a:rPr sz="2135" dirty="0">
                <a:solidFill>
                  <a:srgbClr val="329932"/>
                </a:solidFill>
                <a:latin typeface="Arial MT"/>
                <a:cs typeface="Arial MT"/>
              </a:rPr>
              <a:t>PM</a:t>
            </a:r>
            <a:endParaRPr sz="2135">
              <a:latin typeface="Arial MT"/>
              <a:cs typeface="Arial MT"/>
            </a:endParaRPr>
          </a:p>
          <a:p>
            <a:pPr marL="36981">
              <a:spcBef>
                <a:spcPts val="1282"/>
              </a:spcBef>
            </a:pPr>
            <a:r>
              <a:rPr sz="2135" spc="-4" dirty="0">
                <a:solidFill>
                  <a:srgbClr val="323299"/>
                </a:solidFill>
                <a:latin typeface="Arial MT"/>
                <a:cs typeface="Arial MT"/>
              </a:rPr>
              <a:t>D</a:t>
            </a:r>
            <a:r>
              <a:rPr sz="2135" spc="-34" dirty="0">
                <a:solidFill>
                  <a:srgbClr val="323299"/>
                </a:solidFill>
                <a:latin typeface="Arial MT"/>
                <a:cs typeface="Arial MT"/>
              </a:rPr>
              <a:t> </a:t>
            </a:r>
            <a:r>
              <a:rPr sz="2135" spc="-4" dirty="0">
                <a:solidFill>
                  <a:srgbClr val="323299"/>
                </a:solidFill>
                <a:latin typeface="Arial MT"/>
                <a:cs typeface="Arial MT"/>
              </a:rPr>
              <a:t>=</a:t>
            </a:r>
            <a:r>
              <a:rPr sz="2135" spc="-29" dirty="0">
                <a:solidFill>
                  <a:srgbClr val="323299"/>
                </a:solidFill>
                <a:latin typeface="Arial MT"/>
                <a:cs typeface="Arial MT"/>
              </a:rPr>
              <a:t> </a:t>
            </a:r>
            <a:r>
              <a:rPr sz="2135" dirty="0">
                <a:solidFill>
                  <a:srgbClr val="323299"/>
                </a:solidFill>
                <a:latin typeface="Arial MT"/>
                <a:cs typeface="Arial MT"/>
              </a:rPr>
              <a:t>C</a:t>
            </a:r>
            <a:r>
              <a:rPr sz="2184" baseline="-22222" dirty="0">
                <a:solidFill>
                  <a:srgbClr val="323299"/>
                </a:solidFill>
                <a:latin typeface="Arial MT"/>
                <a:cs typeface="Arial MT"/>
              </a:rPr>
              <a:t>i</a:t>
            </a:r>
            <a:r>
              <a:rPr sz="2135" dirty="0">
                <a:solidFill>
                  <a:srgbClr val="323299"/>
                </a:solidFill>
                <a:latin typeface="Arial MT"/>
                <a:cs typeface="Arial MT"/>
              </a:rPr>
              <a:t>(E)</a:t>
            </a:r>
            <a:r>
              <a:rPr sz="2184" baseline="25925" dirty="0">
                <a:solidFill>
                  <a:srgbClr val="323299"/>
                </a:solidFill>
                <a:latin typeface="Arial MT"/>
                <a:cs typeface="Arial MT"/>
              </a:rPr>
              <a:t>di</a:t>
            </a:r>
            <a:endParaRPr sz="2184" baseline="25925">
              <a:latin typeface="Arial MT"/>
              <a:cs typeface="Arial MT"/>
            </a:endParaRPr>
          </a:p>
          <a:p>
            <a:pPr marL="263184">
              <a:spcBef>
                <a:spcPts val="1282"/>
              </a:spcBef>
            </a:pPr>
            <a:r>
              <a:rPr sz="2135" spc="-4" dirty="0">
                <a:solidFill>
                  <a:srgbClr val="323299"/>
                </a:solidFill>
                <a:latin typeface="Arial MT"/>
                <a:cs typeface="Arial MT"/>
              </a:rPr>
              <a:t>=</a:t>
            </a:r>
            <a:r>
              <a:rPr sz="2135" spc="-14" dirty="0">
                <a:solidFill>
                  <a:srgbClr val="323299"/>
                </a:solidFill>
                <a:latin typeface="Arial MT"/>
                <a:cs typeface="Arial MT"/>
              </a:rPr>
              <a:t> </a:t>
            </a:r>
            <a:r>
              <a:rPr sz="2135" dirty="0">
                <a:solidFill>
                  <a:srgbClr val="323299"/>
                </a:solidFill>
                <a:latin typeface="Arial MT"/>
                <a:cs typeface="Arial MT"/>
              </a:rPr>
              <a:t>2.5(52.91)</a:t>
            </a:r>
            <a:r>
              <a:rPr sz="2184" baseline="25925" dirty="0">
                <a:solidFill>
                  <a:srgbClr val="323299"/>
                </a:solidFill>
                <a:latin typeface="Arial MT"/>
                <a:cs typeface="Arial MT"/>
              </a:rPr>
              <a:t>0.38</a:t>
            </a:r>
            <a:r>
              <a:rPr sz="2184" spc="268" baseline="25925" dirty="0">
                <a:solidFill>
                  <a:srgbClr val="323299"/>
                </a:solidFill>
                <a:latin typeface="Arial MT"/>
                <a:cs typeface="Arial MT"/>
              </a:rPr>
              <a:t> </a:t>
            </a:r>
            <a:r>
              <a:rPr sz="2135" spc="-4" dirty="0">
                <a:solidFill>
                  <a:srgbClr val="323299"/>
                </a:solidFill>
                <a:latin typeface="Arial MT"/>
                <a:cs typeface="Arial MT"/>
              </a:rPr>
              <a:t>=</a:t>
            </a:r>
            <a:r>
              <a:rPr sz="2135" spc="-14" dirty="0">
                <a:solidFill>
                  <a:srgbClr val="323299"/>
                </a:solidFill>
                <a:latin typeface="Arial MT"/>
                <a:cs typeface="Arial MT"/>
              </a:rPr>
              <a:t> </a:t>
            </a:r>
            <a:r>
              <a:rPr sz="2135" spc="-4" dirty="0">
                <a:solidFill>
                  <a:srgbClr val="323299"/>
                </a:solidFill>
                <a:latin typeface="Arial MT"/>
                <a:cs typeface="Arial MT"/>
              </a:rPr>
              <a:t>11.29</a:t>
            </a:r>
            <a:r>
              <a:rPr sz="2135" spc="-14" dirty="0">
                <a:solidFill>
                  <a:srgbClr val="323299"/>
                </a:solidFill>
                <a:latin typeface="Arial MT"/>
                <a:cs typeface="Arial MT"/>
              </a:rPr>
              <a:t> </a:t>
            </a:r>
            <a:r>
              <a:rPr sz="2135" spc="-4" dirty="0">
                <a:solidFill>
                  <a:srgbClr val="323299"/>
                </a:solidFill>
                <a:latin typeface="Arial MT"/>
                <a:cs typeface="Arial MT"/>
              </a:rPr>
              <a:t>M</a:t>
            </a:r>
            <a:endParaRPr sz="2135">
              <a:latin typeface="Arial MT"/>
              <a:cs typeface="Arial MT"/>
            </a:endParaRPr>
          </a:p>
        </p:txBody>
      </p:sp>
      <p:sp>
        <p:nvSpPr>
          <p:cNvPr id="4" name="object 4"/>
          <p:cNvSpPr txBox="1"/>
          <p:nvPr/>
        </p:nvSpPr>
        <p:spPr>
          <a:xfrm>
            <a:off x="832277" y="3881268"/>
            <a:ext cx="2210753" cy="340377"/>
          </a:xfrm>
          <a:prstGeom prst="rect">
            <a:avLst/>
          </a:prstGeom>
        </p:spPr>
        <p:txBody>
          <a:bodyPr vert="horz" wrap="square" lIns="0" tIns="11711" rIns="0" bIns="0" rtlCol="0">
            <a:spAutoFit/>
          </a:bodyPr>
          <a:lstStyle/>
          <a:p>
            <a:pPr marL="12327">
              <a:spcBef>
                <a:spcPts val="92"/>
              </a:spcBef>
            </a:pPr>
            <a:r>
              <a:rPr sz="2135" spc="-4" dirty="0">
                <a:solidFill>
                  <a:srgbClr val="003200"/>
                </a:solidFill>
                <a:latin typeface="Arial MT"/>
                <a:cs typeface="Arial MT"/>
              </a:rPr>
              <a:t>Development</a:t>
            </a:r>
            <a:r>
              <a:rPr sz="2135" spc="-54" dirty="0">
                <a:solidFill>
                  <a:srgbClr val="003200"/>
                </a:solidFill>
                <a:latin typeface="Arial MT"/>
                <a:cs typeface="Arial MT"/>
              </a:rPr>
              <a:t> </a:t>
            </a:r>
            <a:r>
              <a:rPr sz="2135" spc="-4" dirty="0">
                <a:solidFill>
                  <a:srgbClr val="003200"/>
                </a:solidFill>
                <a:latin typeface="Arial MT"/>
                <a:cs typeface="Arial MT"/>
              </a:rPr>
              <a:t>time</a:t>
            </a:r>
            <a:endParaRPr sz="2135">
              <a:latin typeface="Arial MT"/>
              <a:cs typeface="Arial MT"/>
            </a:endParaRPr>
          </a:p>
        </p:txBody>
      </p:sp>
      <p:sp>
        <p:nvSpPr>
          <p:cNvPr id="5" name="object 5"/>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a:spLocks noGrp="1"/>
          </p:cNvSpPr>
          <p:nvPr>
            <p:ph type="title"/>
          </p:nvPr>
        </p:nvSpPr>
        <p:spPr>
          <a:xfrm>
            <a:off x="2704912" y="76200"/>
            <a:ext cx="7353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71</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7" name="object 7"/>
          <p:cNvSpPr txBox="1"/>
          <p:nvPr/>
        </p:nvSpPr>
        <p:spPr>
          <a:xfrm>
            <a:off x="807624" y="4827940"/>
            <a:ext cx="8475682" cy="1857972"/>
          </a:xfrm>
          <a:prstGeom prst="rect">
            <a:avLst/>
          </a:prstGeom>
        </p:spPr>
        <p:txBody>
          <a:bodyPr vert="horz" wrap="square" lIns="0" tIns="11711" rIns="0" bIns="0" rtlCol="0">
            <a:spAutoFit/>
          </a:bodyPr>
          <a:lstStyle/>
          <a:p>
            <a:pPr marL="480141" marR="29586" indent="-443776">
              <a:spcBef>
                <a:spcPts val="92"/>
              </a:spcBef>
            </a:pPr>
            <a:r>
              <a:rPr sz="2135" spc="-4" dirty="0">
                <a:solidFill>
                  <a:srgbClr val="CC6500"/>
                </a:solidFill>
                <a:latin typeface="Arial MT"/>
                <a:cs typeface="Arial MT"/>
              </a:rPr>
              <a:t>(b)</a:t>
            </a:r>
            <a:r>
              <a:rPr sz="2135" spc="296" dirty="0">
                <a:solidFill>
                  <a:srgbClr val="CC6500"/>
                </a:solidFill>
                <a:latin typeface="Arial MT"/>
                <a:cs typeface="Arial MT"/>
              </a:rPr>
              <a:t> </a:t>
            </a:r>
            <a:r>
              <a:rPr sz="2135" spc="-4" dirty="0">
                <a:solidFill>
                  <a:srgbClr val="CC6500"/>
                </a:solidFill>
                <a:latin typeface="Arial MT"/>
                <a:cs typeface="Arial MT"/>
              </a:rPr>
              <a:t>Using</a:t>
            </a:r>
            <a:r>
              <a:rPr sz="2135" spc="292" dirty="0">
                <a:solidFill>
                  <a:srgbClr val="CC6500"/>
                </a:solidFill>
                <a:latin typeface="Arial MT"/>
                <a:cs typeface="Arial MT"/>
              </a:rPr>
              <a:t> </a:t>
            </a:r>
            <a:r>
              <a:rPr sz="2135" spc="-4" dirty="0">
                <a:solidFill>
                  <a:srgbClr val="CC6500"/>
                </a:solidFill>
                <a:latin typeface="Arial MT"/>
                <a:cs typeface="Arial MT"/>
              </a:rPr>
              <a:t>the</a:t>
            </a:r>
            <a:r>
              <a:rPr sz="2135" spc="292" dirty="0">
                <a:solidFill>
                  <a:srgbClr val="CC6500"/>
                </a:solidFill>
                <a:latin typeface="Arial MT"/>
                <a:cs typeface="Arial MT"/>
              </a:rPr>
              <a:t> </a:t>
            </a:r>
            <a:r>
              <a:rPr sz="2135" spc="-4" dirty="0">
                <a:solidFill>
                  <a:srgbClr val="CC6500"/>
                </a:solidFill>
                <a:latin typeface="Arial MT"/>
                <a:cs typeface="Arial MT"/>
              </a:rPr>
              <a:t>following</a:t>
            </a:r>
            <a:r>
              <a:rPr sz="2135" spc="286" dirty="0">
                <a:solidFill>
                  <a:srgbClr val="CC6500"/>
                </a:solidFill>
                <a:latin typeface="Arial MT"/>
                <a:cs typeface="Arial MT"/>
              </a:rPr>
              <a:t> </a:t>
            </a:r>
            <a:r>
              <a:rPr sz="2135" spc="-4" dirty="0">
                <a:solidFill>
                  <a:srgbClr val="CC6500"/>
                </a:solidFill>
                <a:latin typeface="Arial MT"/>
                <a:cs typeface="Arial MT"/>
              </a:rPr>
              <a:t>equations</a:t>
            </a:r>
            <a:r>
              <a:rPr sz="2135" spc="292" dirty="0">
                <a:solidFill>
                  <a:srgbClr val="CC6500"/>
                </a:solidFill>
                <a:latin typeface="Arial MT"/>
                <a:cs typeface="Arial MT"/>
              </a:rPr>
              <a:t> </a:t>
            </a:r>
            <a:r>
              <a:rPr sz="2135" spc="-4" dirty="0">
                <a:solidFill>
                  <a:srgbClr val="CC6500"/>
                </a:solidFill>
                <a:latin typeface="Arial MT"/>
                <a:cs typeface="Arial MT"/>
              </a:rPr>
              <a:t>and</a:t>
            </a:r>
            <a:r>
              <a:rPr sz="2135" spc="292" dirty="0">
                <a:solidFill>
                  <a:srgbClr val="CC6500"/>
                </a:solidFill>
                <a:latin typeface="Arial MT"/>
                <a:cs typeface="Arial MT"/>
              </a:rPr>
              <a:t> </a:t>
            </a:r>
            <a:r>
              <a:rPr sz="2135" spc="-4" dirty="0">
                <a:solidFill>
                  <a:srgbClr val="CC6500"/>
                </a:solidFill>
                <a:latin typeface="Arial MT"/>
                <a:cs typeface="Arial MT"/>
              </a:rPr>
              <a:t>referring</a:t>
            </a:r>
            <a:r>
              <a:rPr sz="2135" spc="286" dirty="0">
                <a:solidFill>
                  <a:srgbClr val="CC6500"/>
                </a:solidFill>
                <a:latin typeface="Arial MT"/>
                <a:cs typeface="Arial MT"/>
              </a:rPr>
              <a:t> </a:t>
            </a:r>
            <a:r>
              <a:rPr sz="2135" spc="-4" dirty="0">
                <a:solidFill>
                  <a:srgbClr val="CC6500"/>
                </a:solidFill>
                <a:latin typeface="Arial MT"/>
                <a:cs typeface="Arial MT"/>
              </a:rPr>
              <a:t>Table</a:t>
            </a:r>
            <a:r>
              <a:rPr sz="2135" spc="292" dirty="0">
                <a:solidFill>
                  <a:srgbClr val="CC6500"/>
                </a:solidFill>
                <a:latin typeface="Arial MT"/>
                <a:cs typeface="Arial MT"/>
              </a:rPr>
              <a:t> </a:t>
            </a:r>
            <a:r>
              <a:rPr sz="2135" spc="-4" dirty="0">
                <a:solidFill>
                  <a:srgbClr val="CC6500"/>
                </a:solidFill>
                <a:latin typeface="Arial MT"/>
                <a:cs typeface="Arial MT"/>
              </a:rPr>
              <a:t>7,</a:t>
            </a:r>
            <a:r>
              <a:rPr sz="2135" spc="292" dirty="0">
                <a:solidFill>
                  <a:srgbClr val="CC6500"/>
                </a:solidFill>
                <a:latin typeface="Arial MT"/>
                <a:cs typeface="Arial MT"/>
              </a:rPr>
              <a:t> </a:t>
            </a:r>
            <a:r>
              <a:rPr sz="2135" spc="-4" dirty="0">
                <a:solidFill>
                  <a:srgbClr val="CC6500"/>
                </a:solidFill>
                <a:latin typeface="Arial MT"/>
                <a:cs typeface="Arial MT"/>
              </a:rPr>
              <a:t>phase</a:t>
            </a:r>
            <a:r>
              <a:rPr sz="2135" spc="296" dirty="0">
                <a:solidFill>
                  <a:srgbClr val="CC6500"/>
                </a:solidFill>
                <a:latin typeface="Arial MT"/>
                <a:cs typeface="Arial MT"/>
              </a:rPr>
              <a:t> </a:t>
            </a:r>
            <a:r>
              <a:rPr sz="2135" spc="-4" dirty="0">
                <a:solidFill>
                  <a:srgbClr val="CC6500"/>
                </a:solidFill>
                <a:latin typeface="Arial MT"/>
                <a:cs typeface="Arial MT"/>
              </a:rPr>
              <a:t>wise </a:t>
            </a:r>
            <a:r>
              <a:rPr sz="2135" spc="-578" dirty="0">
                <a:solidFill>
                  <a:srgbClr val="CC6500"/>
                </a:solidFill>
                <a:latin typeface="Arial MT"/>
                <a:cs typeface="Arial MT"/>
              </a:rPr>
              <a:t> </a:t>
            </a:r>
            <a:r>
              <a:rPr sz="2135" dirty="0">
                <a:solidFill>
                  <a:srgbClr val="CC6500"/>
                </a:solidFill>
                <a:latin typeface="Arial MT"/>
                <a:cs typeface="Arial MT"/>
              </a:rPr>
              <a:t>cost</a:t>
            </a:r>
            <a:r>
              <a:rPr sz="2135" spc="-4" dirty="0">
                <a:solidFill>
                  <a:srgbClr val="CC6500"/>
                </a:solidFill>
                <a:latin typeface="Arial MT"/>
                <a:cs typeface="Arial MT"/>
              </a:rPr>
              <a:t> and</a:t>
            </a:r>
            <a:r>
              <a:rPr sz="2135" dirty="0">
                <a:solidFill>
                  <a:srgbClr val="CC6500"/>
                </a:solidFill>
                <a:latin typeface="Arial MT"/>
                <a:cs typeface="Arial MT"/>
              </a:rPr>
              <a:t> </a:t>
            </a:r>
            <a:r>
              <a:rPr sz="2135" spc="-4" dirty="0">
                <a:solidFill>
                  <a:srgbClr val="CC6500"/>
                </a:solidFill>
                <a:latin typeface="Arial MT"/>
                <a:cs typeface="Arial MT"/>
              </a:rPr>
              <a:t>schedule</a:t>
            </a:r>
            <a:r>
              <a:rPr sz="2135" dirty="0">
                <a:solidFill>
                  <a:srgbClr val="CC6500"/>
                </a:solidFill>
                <a:latin typeface="Arial MT"/>
                <a:cs typeface="Arial MT"/>
              </a:rPr>
              <a:t> </a:t>
            </a:r>
            <a:r>
              <a:rPr sz="2135" spc="-4" dirty="0">
                <a:solidFill>
                  <a:srgbClr val="CC6500"/>
                </a:solidFill>
                <a:latin typeface="Arial MT"/>
                <a:cs typeface="Arial MT"/>
              </a:rPr>
              <a:t>estimates</a:t>
            </a:r>
            <a:r>
              <a:rPr sz="2135" spc="4" dirty="0">
                <a:solidFill>
                  <a:srgbClr val="CC6500"/>
                </a:solidFill>
                <a:latin typeface="Arial MT"/>
                <a:cs typeface="Arial MT"/>
              </a:rPr>
              <a:t> </a:t>
            </a:r>
            <a:r>
              <a:rPr sz="2135" spc="-4" dirty="0">
                <a:solidFill>
                  <a:srgbClr val="CC6500"/>
                </a:solidFill>
                <a:latin typeface="Arial MT"/>
                <a:cs typeface="Arial MT"/>
              </a:rPr>
              <a:t>can</a:t>
            </a:r>
            <a:r>
              <a:rPr sz="2135" dirty="0">
                <a:solidFill>
                  <a:srgbClr val="CC6500"/>
                </a:solidFill>
                <a:latin typeface="Arial MT"/>
                <a:cs typeface="Arial MT"/>
              </a:rPr>
              <a:t> be </a:t>
            </a:r>
            <a:r>
              <a:rPr sz="2135" spc="-4" dirty="0">
                <a:solidFill>
                  <a:srgbClr val="CC6500"/>
                </a:solidFill>
                <a:latin typeface="Arial MT"/>
                <a:cs typeface="Arial MT"/>
              </a:rPr>
              <a:t>calculated.</a:t>
            </a:r>
            <a:endParaRPr sz="2135">
              <a:latin typeface="Arial MT"/>
              <a:cs typeface="Arial MT"/>
            </a:endParaRPr>
          </a:p>
          <a:p>
            <a:pPr marL="387688" algn="ctr">
              <a:spcBef>
                <a:spcPts val="494"/>
              </a:spcBef>
              <a:tabLst>
                <a:tab pos="899880" algn="l"/>
              </a:tabLst>
            </a:pPr>
            <a:r>
              <a:rPr sz="3009" i="1" spc="257" dirty="0">
                <a:latin typeface="Times New Roman"/>
                <a:cs typeface="Times New Roman"/>
              </a:rPr>
              <a:t>E</a:t>
            </a:r>
            <a:r>
              <a:rPr sz="2620" i="1" spc="7" baseline="-23148" dirty="0">
                <a:latin typeface="Times New Roman"/>
                <a:cs typeface="Times New Roman"/>
              </a:rPr>
              <a:t>p</a:t>
            </a:r>
            <a:r>
              <a:rPr sz="2620" i="1" baseline="-23148" dirty="0">
                <a:latin typeface="Times New Roman"/>
                <a:cs typeface="Times New Roman"/>
              </a:rPr>
              <a:t>	</a:t>
            </a:r>
            <a:r>
              <a:rPr sz="3009" dirty="0">
                <a:latin typeface="Symbol"/>
                <a:cs typeface="Symbol"/>
              </a:rPr>
              <a:t></a:t>
            </a:r>
            <a:r>
              <a:rPr sz="3009" spc="-10" dirty="0">
                <a:latin typeface="Times New Roman"/>
                <a:cs typeface="Times New Roman"/>
              </a:rPr>
              <a:t> </a:t>
            </a:r>
            <a:r>
              <a:rPr sz="3155" spc="262" dirty="0">
                <a:latin typeface="Symbol"/>
                <a:cs typeface="Symbol"/>
              </a:rPr>
              <a:t></a:t>
            </a:r>
            <a:r>
              <a:rPr sz="2620" i="1" spc="7" baseline="-23148" dirty="0">
                <a:latin typeface="Times New Roman"/>
                <a:cs typeface="Times New Roman"/>
              </a:rPr>
              <a:t>p</a:t>
            </a:r>
            <a:r>
              <a:rPr sz="2620" i="1" spc="-210" baseline="-23148" dirty="0">
                <a:latin typeface="Times New Roman"/>
                <a:cs typeface="Times New Roman"/>
              </a:rPr>
              <a:t> </a:t>
            </a:r>
            <a:r>
              <a:rPr sz="3009" i="1" spc="4" dirty="0">
                <a:latin typeface="Times New Roman"/>
                <a:cs typeface="Times New Roman"/>
              </a:rPr>
              <a:t>E</a:t>
            </a:r>
            <a:endParaRPr sz="3009">
              <a:latin typeface="Times New Roman"/>
              <a:cs typeface="Times New Roman"/>
            </a:endParaRPr>
          </a:p>
          <a:p>
            <a:pPr marL="388920" algn="ctr">
              <a:spcBef>
                <a:spcPts val="1165"/>
              </a:spcBef>
              <a:tabLst>
                <a:tab pos="930698" algn="l"/>
              </a:tabLst>
            </a:pPr>
            <a:r>
              <a:rPr sz="3009" i="1" spc="151" dirty="0">
                <a:latin typeface="Times New Roman"/>
                <a:cs typeface="Times New Roman"/>
              </a:rPr>
              <a:t>D</a:t>
            </a:r>
            <a:r>
              <a:rPr sz="2620" i="1" spc="7" baseline="-24691" dirty="0">
                <a:latin typeface="Times New Roman"/>
                <a:cs typeface="Times New Roman"/>
              </a:rPr>
              <a:t>p</a:t>
            </a:r>
            <a:r>
              <a:rPr sz="2620" i="1" baseline="-24691" dirty="0">
                <a:latin typeface="Times New Roman"/>
                <a:cs typeface="Times New Roman"/>
              </a:rPr>
              <a:t>	</a:t>
            </a:r>
            <a:r>
              <a:rPr sz="3009" dirty="0">
                <a:latin typeface="Symbol"/>
                <a:cs typeface="Symbol"/>
              </a:rPr>
              <a:t></a:t>
            </a:r>
            <a:r>
              <a:rPr sz="3009" spc="-384" dirty="0">
                <a:latin typeface="Times New Roman"/>
                <a:cs typeface="Times New Roman"/>
              </a:rPr>
              <a:t> </a:t>
            </a:r>
            <a:r>
              <a:rPr sz="3155" spc="-63" dirty="0">
                <a:latin typeface="Symbol"/>
                <a:cs typeface="Symbol"/>
              </a:rPr>
              <a:t></a:t>
            </a:r>
            <a:r>
              <a:rPr sz="3155" spc="-219" dirty="0">
                <a:latin typeface="Times New Roman"/>
                <a:cs typeface="Times New Roman"/>
              </a:rPr>
              <a:t> </a:t>
            </a:r>
            <a:r>
              <a:rPr sz="2620" i="1" spc="7" baseline="-24691" dirty="0">
                <a:latin typeface="Times New Roman"/>
                <a:cs typeface="Times New Roman"/>
              </a:rPr>
              <a:t>p</a:t>
            </a:r>
            <a:r>
              <a:rPr sz="2620" i="1" spc="-210" baseline="-24691" dirty="0">
                <a:latin typeface="Times New Roman"/>
                <a:cs typeface="Times New Roman"/>
              </a:rPr>
              <a:t> </a:t>
            </a:r>
            <a:r>
              <a:rPr sz="3009" i="1" dirty="0">
                <a:latin typeface="Times New Roman"/>
                <a:cs typeface="Times New Roman"/>
              </a:rPr>
              <a:t>D</a:t>
            </a:r>
            <a:endParaRPr sz="3009">
              <a:latin typeface="Times New Roman"/>
              <a:cs typeface="Times New Roman"/>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1869589"/>
            <a:ext cx="8261817" cy="668928"/>
          </a:xfrm>
          <a:prstGeom prst="rect">
            <a:avLst/>
          </a:prstGeom>
        </p:spPr>
        <p:txBody>
          <a:bodyPr vert="horz" wrap="square" lIns="0" tIns="11711" rIns="0" bIns="0" rtlCol="0">
            <a:spAutoFit/>
          </a:bodyPr>
          <a:lstStyle/>
          <a:p>
            <a:pPr marL="12327" marR="4931">
              <a:spcBef>
                <a:spcPts val="92"/>
              </a:spcBef>
            </a:pPr>
            <a:r>
              <a:rPr sz="2135" spc="-4" dirty="0">
                <a:solidFill>
                  <a:srgbClr val="326500"/>
                </a:solidFill>
                <a:latin typeface="Arial MT"/>
                <a:cs typeface="Arial MT"/>
              </a:rPr>
              <a:t>Since</a:t>
            </a:r>
            <a:r>
              <a:rPr sz="2135" dirty="0">
                <a:solidFill>
                  <a:srgbClr val="326500"/>
                </a:solidFill>
                <a:latin typeface="Arial MT"/>
                <a:cs typeface="Arial MT"/>
              </a:rPr>
              <a:t> </a:t>
            </a:r>
            <a:r>
              <a:rPr sz="2135" spc="-4" dirty="0">
                <a:solidFill>
                  <a:srgbClr val="326500"/>
                </a:solidFill>
                <a:latin typeface="Arial MT"/>
                <a:cs typeface="Arial MT"/>
              </a:rPr>
              <a:t>size</a:t>
            </a:r>
            <a:r>
              <a:rPr sz="2135" spc="4" dirty="0">
                <a:solidFill>
                  <a:srgbClr val="326500"/>
                </a:solidFill>
                <a:latin typeface="Arial MT"/>
                <a:cs typeface="Arial MT"/>
              </a:rPr>
              <a:t> </a:t>
            </a:r>
            <a:r>
              <a:rPr sz="2135" spc="-4" dirty="0">
                <a:solidFill>
                  <a:srgbClr val="326500"/>
                </a:solidFill>
                <a:latin typeface="Arial MT"/>
                <a:cs typeface="Arial MT"/>
              </a:rPr>
              <a:t>is only 12</a:t>
            </a:r>
            <a:r>
              <a:rPr sz="2135" spc="4" dirty="0">
                <a:solidFill>
                  <a:srgbClr val="326500"/>
                </a:solidFill>
                <a:latin typeface="Arial MT"/>
                <a:cs typeface="Arial MT"/>
              </a:rPr>
              <a:t> </a:t>
            </a:r>
            <a:r>
              <a:rPr sz="2135" spc="-4" dirty="0">
                <a:solidFill>
                  <a:srgbClr val="326500"/>
                </a:solidFill>
                <a:latin typeface="Arial MT"/>
                <a:cs typeface="Arial MT"/>
              </a:rPr>
              <a:t>KLOC,</a:t>
            </a:r>
            <a:r>
              <a:rPr sz="2135" spc="4" dirty="0">
                <a:solidFill>
                  <a:srgbClr val="326500"/>
                </a:solidFill>
                <a:latin typeface="Arial MT"/>
                <a:cs typeface="Arial MT"/>
              </a:rPr>
              <a:t> </a:t>
            </a:r>
            <a:r>
              <a:rPr sz="2135" spc="-4" dirty="0">
                <a:solidFill>
                  <a:srgbClr val="326500"/>
                </a:solidFill>
                <a:latin typeface="Arial MT"/>
                <a:cs typeface="Arial MT"/>
              </a:rPr>
              <a:t>it</a:t>
            </a:r>
            <a:r>
              <a:rPr sz="2135" spc="4" dirty="0">
                <a:solidFill>
                  <a:srgbClr val="326500"/>
                </a:solidFill>
                <a:latin typeface="Arial MT"/>
                <a:cs typeface="Arial MT"/>
              </a:rPr>
              <a:t> </a:t>
            </a:r>
            <a:r>
              <a:rPr sz="2135" spc="-4" dirty="0">
                <a:solidFill>
                  <a:srgbClr val="326500"/>
                </a:solidFill>
                <a:latin typeface="Arial MT"/>
                <a:cs typeface="Arial MT"/>
              </a:rPr>
              <a:t>is</a:t>
            </a:r>
            <a:r>
              <a:rPr sz="2135" spc="4" dirty="0">
                <a:solidFill>
                  <a:srgbClr val="326500"/>
                </a:solidFill>
                <a:latin typeface="Arial MT"/>
                <a:cs typeface="Arial MT"/>
              </a:rPr>
              <a:t> </a:t>
            </a:r>
            <a:r>
              <a:rPr sz="2135" spc="-4" dirty="0">
                <a:solidFill>
                  <a:srgbClr val="326500"/>
                </a:solidFill>
                <a:latin typeface="Arial MT"/>
                <a:cs typeface="Arial MT"/>
              </a:rPr>
              <a:t>an</a:t>
            </a:r>
            <a:r>
              <a:rPr sz="2135" spc="4" dirty="0">
                <a:solidFill>
                  <a:srgbClr val="326500"/>
                </a:solidFill>
                <a:latin typeface="Arial MT"/>
                <a:cs typeface="Arial MT"/>
              </a:rPr>
              <a:t> </a:t>
            </a:r>
            <a:r>
              <a:rPr sz="2135" spc="-4" dirty="0">
                <a:solidFill>
                  <a:srgbClr val="326500"/>
                </a:solidFill>
                <a:latin typeface="Arial MT"/>
                <a:cs typeface="Arial MT"/>
              </a:rPr>
              <a:t>organic</a:t>
            </a:r>
            <a:r>
              <a:rPr sz="2135" spc="10" dirty="0">
                <a:solidFill>
                  <a:srgbClr val="326500"/>
                </a:solidFill>
                <a:latin typeface="Arial MT"/>
                <a:cs typeface="Arial MT"/>
              </a:rPr>
              <a:t> </a:t>
            </a:r>
            <a:r>
              <a:rPr sz="2135" spc="-4" dirty="0">
                <a:solidFill>
                  <a:srgbClr val="326500"/>
                </a:solidFill>
                <a:latin typeface="Arial MT"/>
                <a:cs typeface="Arial MT"/>
              </a:rPr>
              <a:t>small</a:t>
            </a:r>
            <a:r>
              <a:rPr sz="2135" spc="10" dirty="0">
                <a:solidFill>
                  <a:srgbClr val="326500"/>
                </a:solidFill>
                <a:latin typeface="Arial MT"/>
                <a:cs typeface="Arial MT"/>
              </a:rPr>
              <a:t> </a:t>
            </a:r>
            <a:r>
              <a:rPr sz="2135" spc="-4" dirty="0">
                <a:solidFill>
                  <a:srgbClr val="326500"/>
                </a:solidFill>
                <a:latin typeface="Arial MT"/>
                <a:cs typeface="Arial MT"/>
              </a:rPr>
              <a:t>model.</a:t>
            </a:r>
            <a:r>
              <a:rPr sz="2135" spc="14" dirty="0">
                <a:solidFill>
                  <a:srgbClr val="326500"/>
                </a:solidFill>
                <a:latin typeface="Arial MT"/>
                <a:cs typeface="Arial MT"/>
              </a:rPr>
              <a:t> </a:t>
            </a:r>
            <a:r>
              <a:rPr sz="2135" spc="-4" dirty="0">
                <a:solidFill>
                  <a:srgbClr val="326500"/>
                </a:solidFill>
                <a:latin typeface="Arial MT"/>
                <a:cs typeface="Arial MT"/>
              </a:rPr>
              <a:t>Phase</a:t>
            </a:r>
            <a:r>
              <a:rPr sz="2135" spc="20" dirty="0">
                <a:solidFill>
                  <a:srgbClr val="326500"/>
                </a:solidFill>
                <a:latin typeface="Arial MT"/>
                <a:cs typeface="Arial MT"/>
              </a:rPr>
              <a:t> </a:t>
            </a:r>
            <a:r>
              <a:rPr sz="2135" spc="-4" dirty="0">
                <a:solidFill>
                  <a:srgbClr val="326500"/>
                </a:solidFill>
                <a:latin typeface="Arial MT"/>
                <a:cs typeface="Arial MT"/>
              </a:rPr>
              <a:t>wise </a:t>
            </a:r>
            <a:r>
              <a:rPr sz="2135" spc="-578" dirty="0">
                <a:solidFill>
                  <a:srgbClr val="326500"/>
                </a:solidFill>
                <a:latin typeface="Arial MT"/>
                <a:cs typeface="Arial MT"/>
              </a:rPr>
              <a:t> </a:t>
            </a:r>
            <a:r>
              <a:rPr sz="2135" spc="-4" dirty="0">
                <a:solidFill>
                  <a:srgbClr val="326500"/>
                </a:solidFill>
                <a:latin typeface="Arial MT"/>
                <a:cs typeface="Arial MT"/>
              </a:rPr>
              <a:t>effort distribution</a:t>
            </a:r>
            <a:r>
              <a:rPr sz="2135" dirty="0">
                <a:solidFill>
                  <a:srgbClr val="326500"/>
                </a:solidFill>
                <a:latin typeface="Arial MT"/>
                <a:cs typeface="Arial MT"/>
              </a:rPr>
              <a:t> </a:t>
            </a:r>
            <a:r>
              <a:rPr sz="2135" spc="-4" dirty="0">
                <a:solidFill>
                  <a:srgbClr val="326500"/>
                </a:solidFill>
                <a:latin typeface="Arial MT"/>
                <a:cs typeface="Arial MT"/>
              </a:rPr>
              <a:t>is</a:t>
            </a:r>
            <a:r>
              <a:rPr sz="2135" spc="4" dirty="0">
                <a:solidFill>
                  <a:srgbClr val="326500"/>
                </a:solidFill>
                <a:latin typeface="Arial MT"/>
                <a:cs typeface="Arial MT"/>
              </a:rPr>
              <a:t> </a:t>
            </a:r>
            <a:r>
              <a:rPr sz="2135" spc="-4" dirty="0">
                <a:solidFill>
                  <a:srgbClr val="326500"/>
                </a:solidFill>
                <a:latin typeface="Arial MT"/>
                <a:cs typeface="Arial MT"/>
              </a:rPr>
              <a:t>given</a:t>
            </a:r>
            <a:r>
              <a:rPr sz="2135" dirty="0">
                <a:solidFill>
                  <a:srgbClr val="326500"/>
                </a:solidFill>
                <a:latin typeface="Arial MT"/>
                <a:cs typeface="Arial MT"/>
              </a:rPr>
              <a:t> </a:t>
            </a:r>
            <a:r>
              <a:rPr sz="2135" spc="-4" dirty="0">
                <a:solidFill>
                  <a:srgbClr val="326500"/>
                </a:solidFill>
                <a:latin typeface="Arial MT"/>
                <a:cs typeface="Arial MT"/>
              </a:rPr>
              <a:t>below:</a:t>
            </a:r>
            <a:endParaRPr sz="2135">
              <a:latin typeface="Arial MT"/>
              <a:cs typeface="Arial MT"/>
            </a:endParaRPr>
          </a:p>
        </p:txBody>
      </p:sp>
      <p:sp>
        <p:nvSpPr>
          <p:cNvPr id="3" name="object 3"/>
          <p:cNvSpPr txBox="1"/>
          <p:nvPr/>
        </p:nvSpPr>
        <p:spPr>
          <a:xfrm>
            <a:off x="1762686" y="2605627"/>
            <a:ext cx="2499192" cy="1677051"/>
          </a:xfrm>
          <a:prstGeom prst="rect">
            <a:avLst/>
          </a:prstGeom>
        </p:spPr>
        <p:txBody>
          <a:bodyPr vert="horz" wrap="square" lIns="0" tIns="12943" rIns="0" bIns="0" rtlCol="0">
            <a:spAutoFit/>
          </a:bodyPr>
          <a:lstStyle/>
          <a:p>
            <a:pPr marL="12327" marR="4931">
              <a:lnSpc>
                <a:spcPct val="130200"/>
              </a:lnSpc>
              <a:spcBef>
                <a:spcPts val="102"/>
              </a:spcBef>
            </a:pPr>
            <a:r>
              <a:rPr sz="2135" spc="-4" dirty="0">
                <a:solidFill>
                  <a:srgbClr val="323299"/>
                </a:solidFill>
                <a:latin typeface="Arial MT"/>
                <a:cs typeface="Arial MT"/>
              </a:rPr>
              <a:t>System Design </a:t>
            </a:r>
            <a:r>
              <a:rPr sz="2135" dirty="0">
                <a:solidFill>
                  <a:srgbClr val="323299"/>
                </a:solidFill>
                <a:latin typeface="Arial MT"/>
                <a:cs typeface="Arial MT"/>
              </a:rPr>
              <a:t> </a:t>
            </a:r>
            <a:r>
              <a:rPr sz="2135" spc="-4" dirty="0">
                <a:solidFill>
                  <a:srgbClr val="323299"/>
                </a:solidFill>
                <a:latin typeface="Arial MT"/>
                <a:cs typeface="Arial MT"/>
              </a:rPr>
              <a:t>Detailed Design </a:t>
            </a:r>
            <a:r>
              <a:rPr sz="2135" dirty="0">
                <a:solidFill>
                  <a:srgbClr val="323299"/>
                </a:solidFill>
                <a:latin typeface="Arial MT"/>
                <a:cs typeface="Arial MT"/>
              </a:rPr>
              <a:t> </a:t>
            </a:r>
            <a:r>
              <a:rPr sz="2135" spc="-4" dirty="0">
                <a:solidFill>
                  <a:srgbClr val="323299"/>
                </a:solidFill>
                <a:latin typeface="Arial MT"/>
                <a:cs typeface="Arial MT"/>
              </a:rPr>
              <a:t>Module</a:t>
            </a:r>
            <a:r>
              <a:rPr sz="2135" spc="-20" dirty="0">
                <a:solidFill>
                  <a:srgbClr val="323299"/>
                </a:solidFill>
                <a:latin typeface="Arial MT"/>
                <a:cs typeface="Arial MT"/>
              </a:rPr>
              <a:t> </a:t>
            </a:r>
            <a:r>
              <a:rPr sz="2135" dirty="0">
                <a:solidFill>
                  <a:srgbClr val="323299"/>
                </a:solidFill>
                <a:latin typeface="Arial MT"/>
                <a:cs typeface="Arial MT"/>
              </a:rPr>
              <a:t>Code</a:t>
            </a:r>
            <a:r>
              <a:rPr sz="2135" spc="-20" dirty="0">
                <a:solidFill>
                  <a:srgbClr val="323299"/>
                </a:solidFill>
                <a:latin typeface="Arial MT"/>
                <a:cs typeface="Arial MT"/>
              </a:rPr>
              <a:t> </a:t>
            </a:r>
            <a:r>
              <a:rPr sz="2135" spc="-4" dirty="0">
                <a:solidFill>
                  <a:srgbClr val="323299"/>
                </a:solidFill>
                <a:latin typeface="Arial MT"/>
                <a:cs typeface="Arial MT"/>
              </a:rPr>
              <a:t>&amp;</a:t>
            </a:r>
            <a:r>
              <a:rPr sz="2135" spc="-20" dirty="0">
                <a:solidFill>
                  <a:srgbClr val="323299"/>
                </a:solidFill>
                <a:latin typeface="Arial MT"/>
                <a:cs typeface="Arial MT"/>
              </a:rPr>
              <a:t> </a:t>
            </a:r>
            <a:r>
              <a:rPr sz="2135" spc="-4" dirty="0">
                <a:solidFill>
                  <a:srgbClr val="323299"/>
                </a:solidFill>
                <a:latin typeface="Arial MT"/>
                <a:cs typeface="Arial MT"/>
              </a:rPr>
              <a:t>Test </a:t>
            </a:r>
            <a:r>
              <a:rPr sz="2135" spc="-582" dirty="0">
                <a:solidFill>
                  <a:srgbClr val="323299"/>
                </a:solidFill>
                <a:latin typeface="Arial MT"/>
                <a:cs typeface="Arial MT"/>
              </a:rPr>
              <a:t> </a:t>
            </a:r>
            <a:r>
              <a:rPr sz="2135" spc="-4" dirty="0">
                <a:solidFill>
                  <a:srgbClr val="323299"/>
                </a:solidFill>
                <a:latin typeface="Arial MT"/>
                <a:cs typeface="Arial MT"/>
              </a:rPr>
              <a:t>Integration</a:t>
            </a:r>
            <a:r>
              <a:rPr sz="2135" spc="4" dirty="0">
                <a:solidFill>
                  <a:srgbClr val="323299"/>
                </a:solidFill>
                <a:latin typeface="Arial MT"/>
                <a:cs typeface="Arial MT"/>
              </a:rPr>
              <a:t> </a:t>
            </a:r>
            <a:r>
              <a:rPr sz="2135" spc="-4" dirty="0">
                <a:solidFill>
                  <a:srgbClr val="323299"/>
                </a:solidFill>
                <a:latin typeface="Arial MT"/>
                <a:cs typeface="Arial MT"/>
              </a:rPr>
              <a:t>&amp; Test</a:t>
            </a:r>
            <a:endParaRPr sz="2135">
              <a:latin typeface="Arial MT"/>
              <a:cs typeface="Arial MT"/>
            </a:endParaRPr>
          </a:p>
        </p:txBody>
      </p:sp>
      <p:sp>
        <p:nvSpPr>
          <p:cNvPr id="4" name="object 4"/>
          <p:cNvSpPr txBox="1"/>
          <p:nvPr/>
        </p:nvSpPr>
        <p:spPr>
          <a:xfrm>
            <a:off x="5312706" y="2605626"/>
            <a:ext cx="3376219" cy="1734626"/>
          </a:xfrm>
          <a:prstGeom prst="rect">
            <a:avLst/>
          </a:prstGeom>
        </p:spPr>
        <p:txBody>
          <a:bodyPr vert="horz" wrap="square" lIns="0" tIns="111554" rIns="0" bIns="0" rtlCol="0">
            <a:spAutoFit/>
          </a:bodyPr>
          <a:lstStyle/>
          <a:p>
            <a:pPr marL="12327">
              <a:spcBef>
                <a:spcPts val="879"/>
              </a:spcBef>
            </a:pPr>
            <a:r>
              <a:rPr sz="2135" spc="-4" dirty="0">
                <a:solidFill>
                  <a:srgbClr val="323299"/>
                </a:solidFill>
                <a:latin typeface="Arial MT"/>
                <a:cs typeface="Arial MT"/>
              </a:rPr>
              <a:t>=</a:t>
            </a:r>
            <a:r>
              <a:rPr sz="2135" spc="-10" dirty="0">
                <a:solidFill>
                  <a:srgbClr val="323299"/>
                </a:solidFill>
                <a:latin typeface="Arial MT"/>
                <a:cs typeface="Arial MT"/>
              </a:rPr>
              <a:t> </a:t>
            </a:r>
            <a:r>
              <a:rPr sz="2135" spc="-4" dirty="0">
                <a:solidFill>
                  <a:srgbClr val="323299"/>
                </a:solidFill>
                <a:latin typeface="Arial MT"/>
                <a:cs typeface="Arial MT"/>
              </a:rPr>
              <a:t>0.16 x</a:t>
            </a:r>
            <a:r>
              <a:rPr sz="2135" spc="-14" dirty="0">
                <a:solidFill>
                  <a:srgbClr val="323299"/>
                </a:solidFill>
                <a:latin typeface="Arial MT"/>
                <a:cs typeface="Arial MT"/>
              </a:rPr>
              <a:t> </a:t>
            </a:r>
            <a:r>
              <a:rPr sz="2135" dirty="0">
                <a:solidFill>
                  <a:srgbClr val="323299"/>
                </a:solidFill>
                <a:latin typeface="Arial MT"/>
                <a:cs typeface="Arial MT"/>
              </a:rPr>
              <a:t>52.91</a:t>
            </a:r>
            <a:r>
              <a:rPr sz="2135" spc="-4" dirty="0">
                <a:solidFill>
                  <a:srgbClr val="323299"/>
                </a:solidFill>
                <a:latin typeface="Arial MT"/>
                <a:cs typeface="Arial MT"/>
              </a:rPr>
              <a:t> = 8.465</a:t>
            </a:r>
            <a:r>
              <a:rPr sz="2135" spc="4" dirty="0">
                <a:solidFill>
                  <a:srgbClr val="323299"/>
                </a:solidFill>
                <a:latin typeface="Arial MT"/>
                <a:cs typeface="Arial MT"/>
              </a:rPr>
              <a:t> </a:t>
            </a:r>
            <a:r>
              <a:rPr sz="2135" spc="-10" dirty="0">
                <a:solidFill>
                  <a:srgbClr val="323299"/>
                </a:solidFill>
                <a:latin typeface="Arial MT"/>
                <a:cs typeface="Arial MT"/>
              </a:rPr>
              <a:t>PM</a:t>
            </a:r>
            <a:endParaRPr sz="2135">
              <a:latin typeface="Arial MT"/>
              <a:cs typeface="Arial MT"/>
            </a:endParaRPr>
          </a:p>
          <a:p>
            <a:pPr marL="12327">
              <a:spcBef>
                <a:spcPts val="777"/>
              </a:spcBef>
            </a:pPr>
            <a:r>
              <a:rPr sz="2135" spc="-4" dirty="0">
                <a:solidFill>
                  <a:srgbClr val="323299"/>
                </a:solidFill>
                <a:latin typeface="Arial MT"/>
                <a:cs typeface="Arial MT"/>
              </a:rPr>
              <a:t>=</a:t>
            </a:r>
            <a:r>
              <a:rPr sz="2135" spc="-10" dirty="0">
                <a:solidFill>
                  <a:srgbClr val="323299"/>
                </a:solidFill>
                <a:latin typeface="Arial MT"/>
                <a:cs typeface="Arial MT"/>
              </a:rPr>
              <a:t> </a:t>
            </a:r>
            <a:r>
              <a:rPr sz="2135" spc="-4" dirty="0">
                <a:solidFill>
                  <a:srgbClr val="323299"/>
                </a:solidFill>
                <a:latin typeface="Arial MT"/>
                <a:cs typeface="Arial MT"/>
              </a:rPr>
              <a:t>0.26 x</a:t>
            </a:r>
            <a:r>
              <a:rPr sz="2135" spc="-20" dirty="0">
                <a:solidFill>
                  <a:srgbClr val="323299"/>
                </a:solidFill>
                <a:latin typeface="Arial MT"/>
                <a:cs typeface="Arial MT"/>
              </a:rPr>
              <a:t> </a:t>
            </a:r>
            <a:r>
              <a:rPr sz="2135" dirty="0">
                <a:solidFill>
                  <a:srgbClr val="323299"/>
                </a:solidFill>
                <a:latin typeface="Arial MT"/>
                <a:cs typeface="Arial MT"/>
              </a:rPr>
              <a:t>52.91</a:t>
            </a:r>
            <a:r>
              <a:rPr sz="2135" spc="-4" dirty="0">
                <a:solidFill>
                  <a:srgbClr val="323299"/>
                </a:solidFill>
                <a:latin typeface="Arial MT"/>
                <a:cs typeface="Arial MT"/>
              </a:rPr>
              <a:t> = 13.756</a:t>
            </a:r>
            <a:r>
              <a:rPr sz="2135" spc="4" dirty="0">
                <a:solidFill>
                  <a:srgbClr val="323299"/>
                </a:solidFill>
                <a:latin typeface="Arial MT"/>
                <a:cs typeface="Arial MT"/>
              </a:rPr>
              <a:t> </a:t>
            </a:r>
            <a:r>
              <a:rPr sz="2135" spc="-10" dirty="0">
                <a:solidFill>
                  <a:srgbClr val="323299"/>
                </a:solidFill>
                <a:latin typeface="Arial MT"/>
                <a:cs typeface="Arial MT"/>
              </a:rPr>
              <a:t>PM</a:t>
            </a:r>
            <a:endParaRPr sz="2135">
              <a:latin typeface="Arial MT"/>
              <a:cs typeface="Arial MT"/>
            </a:endParaRPr>
          </a:p>
          <a:p>
            <a:pPr marL="12327">
              <a:spcBef>
                <a:spcPts val="772"/>
              </a:spcBef>
            </a:pPr>
            <a:r>
              <a:rPr sz="2135" spc="-4" dirty="0">
                <a:solidFill>
                  <a:srgbClr val="323299"/>
                </a:solidFill>
                <a:latin typeface="Arial MT"/>
                <a:cs typeface="Arial MT"/>
              </a:rPr>
              <a:t>=</a:t>
            </a:r>
            <a:r>
              <a:rPr sz="2135" spc="-10" dirty="0">
                <a:solidFill>
                  <a:srgbClr val="323299"/>
                </a:solidFill>
                <a:latin typeface="Arial MT"/>
                <a:cs typeface="Arial MT"/>
              </a:rPr>
              <a:t> </a:t>
            </a:r>
            <a:r>
              <a:rPr sz="2135" spc="-4" dirty="0">
                <a:solidFill>
                  <a:srgbClr val="323299"/>
                </a:solidFill>
                <a:latin typeface="Arial MT"/>
                <a:cs typeface="Arial MT"/>
              </a:rPr>
              <a:t>0.42 x</a:t>
            </a:r>
            <a:r>
              <a:rPr sz="2135" spc="-20" dirty="0">
                <a:solidFill>
                  <a:srgbClr val="323299"/>
                </a:solidFill>
                <a:latin typeface="Arial MT"/>
                <a:cs typeface="Arial MT"/>
              </a:rPr>
              <a:t> </a:t>
            </a:r>
            <a:r>
              <a:rPr sz="2135" dirty="0">
                <a:solidFill>
                  <a:srgbClr val="323299"/>
                </a:solidFill>
                <a:latin typeface="Arial MT"/>
                <a:cs typeface="Arial MT"/>
              </a:rPr>
              <a:t>52.91</a:t>
            </a:r>
            <a:r>
              <a:rPr sz="2135" spc="-4" dirty="0">
                <a:solidFill>
                  <a:srgbClr val="323299"/>
                </a:solidFill>
                <a:latin typeface="Arial MT"/>
                <a:cs typeface="Arial MT"/>
              </a:rPr>
              <a:t> = 22.222</a:t>
            </a:r>
            <a:r>
              <a:rPr sz="2135" spc="4" dirty="0">
                <a:solidFill>
                  <a:srgbClr val="323299"/>
                </a:solidFill>
                <a:latin typeface="Arial MT"/>
                <a:cs typeface="Arial MT"/>
              </a:rPr>
              <a:t> </a:t>
            </a:r>
            <a:r>
              <a:rPr sz="2135" spc="-10" dirty="0">
                <a:solidFill>
                  <a:srgbClr val="323299"/>
                </a:solidFill>
                <a:latin typeface="Arial MT"/>
                <a:cs typeface="Arial MT"/>
              </a:rPr>
              <a:t>PM</a:t>
            </a:r>
            <a:endParaRPr sz="2135">
              <a:latin typeface="Arial MT"/>
              <a:cs typeface="Arial MT"/>
            </a:endParaRPr>
          </a:p>
          <a:p>
            <a:pPr marL="12327">
              <a:spcBef>
                <a:spcPts val="767"/>
              </a:spcBef>
            </a:pPr>
            <a:r>
              <a:rPr sz="2135" spc="-4" dirty="0">
                <a:solidFill>
                  <a:srgbClr val="323299"/>
                </a:solidFill>
                <a:latin typeface="Arial MT"/>
                <a:cs typeface="Arial MT"/>
              </a:rPr>
              <a:t>=</a:t>
            </a:r>
            <a:r>
              <a:rPr sz="2135" spc="-10" dirty="0">
                <a:solidFill>
                  <a:srgbClr val="323299"/>
                </a:solidFill>
                <a:latin typeface="Arial MT"/>
                <a:cs typeface="Arial MT"/>
              </a:rPr>
              <a:t> </a:t>
            </a:r>
            <a:r>
              <a:rPr sz="2135" spc="-4" dirty="0">
                <a:solidFill>
                  <a:srgbClr val="323299"/>
                </a:solidFill>
                <a:latin typeface="Arial MT"/>
                <a:cs typeface="Arial MT"/>
              </a:rPr>
              <a:t>0.16 x</a:t>
            </a:r>
            <a:r>
              <a:rPr sz="2135" spc="-14" dirty="0">
                <a:solidFill>
                  <a:srgbClr val="323299"/>
                </a:solidFill>
                <a:latin typeface="Arial MT"/>
                <a:cs typeface="Arial MT"/>
              </a:rPr>
              <a:t> </a:t>
            </a:r>
            <a:r>
              <a:rPr sz="2135" dirty="0">
                <a:solidFill>
                  <a:srgbClr val="323299"/>
                </a:solidFill>
                <a:latin typeface="Arial MT"/>
                <a:cs typeface="Arial MT"/>
              </a:rPr>
              <a:t>52.91</a:t>
            </a:r>
            <a:r>
              <a:rPr sz="2135" spc="-4" dirty="0">
                <a:solidFill>
                  <a:srgbClr val="323299"/>
                </a:solidFill>
                <a:latin typeface="Arial MT"/>
                <a:cs typeface="Arial MT"/>
              </a:rPr>
              <a:t> = 8.465</a:t>
            </a:r>
            <a:r>
              <a:rPr sz="2135" spc="4" dirty="0">
                <a:solidFill>
                  <a:srgbClr val="323299"/>
                </a:solidFill>
                <a:latin typeface="Arial MT"/>
                <a:cs typeface="Arial MT"/>
              </a:rPr>
              <a:t> </a:t>
            </a:r>
            <a:r>
              <a:rPr sz="2135" spc="-10" dirty="0">
                <a:solidFill>
                  <a:srgbClr val="323299"/>
                </a:solidFill>
                <a:latin typeface="Arial MT"/>
                <a:cs typeface="Arial MT"/>
              </a:rPr>
              <a:t>Pm</a:t>
            </a:r>
            <a:endParaRPr sz="2135">
              <a:latin typeface="Arial MT"/>
              <a:cs typeface="Arial MT"/>
            </a:endParaRPr>
          </a:p>
        </p:txBody>
      </p:sp>
      <p:sp>
        <p:nvSpPr>
          <p:cNvPr id="5" name="object 5"/>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a:spLocks noGrp="1"/>
          </p:cNvSpPr>
          <p:nvPr>
            <p:ph type="title"/>
          </p:nvPr>
        </p:nvSpPr>
        <p:spPr>
          <a:xfrm>
            <a:off x="2704912" y="0"/>
            <a:ext cx="7353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0" name="object 10"/>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72</a:t>
            </a:r>
            <a:endParaRPr sz="1359">
              <a:latin typeface="Arial MT"/>
              <a:cs typeface="Arial MT"/>
            </a:endParaRPr>
          </a:p>
        </p:txBody>
      </p:sp>
      <p:sp>
        <p:nvSpPr>
          <p:cNvPr id="11" name="object 1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7" name="object 7"/>
          <p:cNvSpPr txBox="1"/>
          <p:nvPr/>
        </p:nvSpPr>
        <p:spPr>
          <a:xfrm>
            <a:off x="832277" y="4480335"/>
            <a:ext cx="5575263" cy="340377"/>
          </a:xfrm>
          <a:prstGeom prst="rect">
            <a:avLst/>
          </a:prstGeom>
        </p:spPr>
        <p:txBody>
          <a:bodyPr vert="horz" wrap="square" lIns="0" tIns="11711" rIns="0" bIns="0" rtlCol="0">
            <a:spAutoFit/>
          </a:bodyPr>
          <a:lstStyle/>
          <a:p>
            <a:pPr marL="12327">
              <a:spcBef>
                <a:spcPts val="92"/>
              </a:spcBef>
            </a:pPr>
            <a:r>
              <a:rPr sz="2135" spc="-4" dirty="0">
                <a:solidFill>
                  <a:srgbClr val="0000FF"/>
                </a:solidFill>
                <a:latin typeface="Arial MT"/>
                <a:cs typeface="Arial MT"/>
              </a:rPr>
              <a:t>Now</a:t>
            </a:r>
            <a:r>
              <a:rPr sz="2135" spc="-10" dirty="0">
                <a:solidFill>
                  <a:srgbClr val="0000FF"/>
                </a:solidFill>
                <a:latin typeface="Arial MT"/>
                <a:cs typeface="Arial MT"/>
              </a:rPr>
              <a:t> </a:t>
            </a:r>
            <a:r>
              <a:rPr sz="2135" spc="-4" dirty="0">
                <a:solidFill>
                  <a:srgbClr val="0000FF"/>
                </a:solidFill>
                <a:latin typeface="Arial MT"/>
                <a:cs typeface="Arial MT"/>
              </a:rPr>
              <a:t>Phase</a:t>
            </a:r>
            <a:r>
              <a:rPr sz="2135" spc="10" dirty="0">
                <a:solidFill>
                  <a:srgbClr val="0000FF"/>
                </a:solidFill>
                <a:latin typeface="Arial MT"/>
                <a:cs typeface="Arial MT"/>
              </a:rPr>
              <a:t> </a:t>
            </a:r>
            <a:r>
              <a:rPr sz="2135" spc="-4" dirty="0">
                <a:solidFill>
                  <a:srgbClr val="0000FF"/>
                </a:solidFill>
                <a:latin typeface="Arial MT"/>
                <a:cs typeface="Arial MT"/>
              </a:rPr>
              <a:t>wise</a:t>
            </a:r>
            <a:r>
              <a:rPr sz="2135" dirty="0">
                <a:solidFill>
                  <a:srgbClr val="0000FF"/>
                </a:solidFill>
                <a:latin typeface="Arial MT"/>
                <a:cs typeface="Arial MT"/>
              </a:rPr>
              <a:t> </a:t>
            </a:r>
            <a:r>
              <a:rPr sz="2135" spc="-4" dirty="0">
                <a:solidFill>
                  <a:srgbClr val="0000FF"/>
                </a:solidFill>
                <a:latin typeface="Arial MT"/>
                <a:cs typeface="Arial MT"/>
              </a:rPr>
              <a:t>development time</a:t>
            </a:r>
            <a:r>
              <a:rPr sz="2135" spc="14" dirty="0">
                <a:solidFill>
                  <a:srgbClr val="0000FF"/>
                </a:solidFill>
                <a:latin typeface="Arial MT"/>
                <a:cs typeface="Arial MT"/>
              </a:rPr>
              <a:t> </a:t>
            </a:r>
            <a:r>
              <a:rPr sz="2135" spc="-4" dirty="0">
                <a:solidFill>
                  <a:srgbClr val="0000FF"/>
                </a:solidFill>
                <a:latin typeface="Arial MT"/>
                <a:cs typeface="Arial MT"/>
              </a:rPr>
              <a:t>duration is</a:t>
            </a:r>
            <a:endParaRPr sz="2135">
              <a:latin typeface="Arial MT"/>
              <a:cs typeface="Arial MT"/>
            </a:endParaRPr>
          </a:p>
        </p:txBody>
      </p:sp>
      <p:sp>
        <p:nvSpPr>
          <p:cNvPr id="8" name="object 8"/>
          <p:cNvSpPr txBox="1"/>
          <p:nvPr/>
        </p:nvSpPr>
        <p:spPr>
          <a:xfrm>
            <a:off x="1688726" y="4824391"/>
            <a:ext cx="2499192" cy="1677051"/>
          </a:xfrm>
          <a:prstGeom prst="rect">
            <a:avLst/>
          </a:prstGeom>
        </p:spPr>
        <p:txBody>
          <a:bodyPr vert="horz" wrap="square" lIns="0" tIns="12943" rIns="0" bIns="0" rtlCol="0">
            <a:spAutoFit/>
          </a:bodyPr>
          <a:lstStyle/>
          <a:p>
            <a:pPr marL="12327" marR="4931">
              <a:lnSpc>
                <a:spcPct val="130200"/>
              </a:lnSpc>
              <a:spcBef>
                <a:spcPts val="102"/>
              </a:spcBef>
            </a:pPr>
            <a:r>
              <a:rPr sz="2135" spc="-4" dirty="0">
                <a:solidFill>
                  <a:srgbClr val="CC6500"/>
                </a:solidFill>
                <a:latin typeface="Arial MT"/>
                <a:cs typeface="Arial MT"/>
              </a:rPr>
              <a:t>System Design </a:t>
            </a:r>
            <a:r>
              <a:rPr sz="2135" dirty="0">
                <a:solidFill>
                  <a:srgbClr val="CC6500"/>
                </a:solidFill>
                <a:latin typeface="Arial MT"/>
                <a:cs typeface="Arial MT"/>
              </a:rPr>
              <a:t> </a:t>
            </a:r>
            <a:r>
              <a:rPr sz="2135" spc="-4" dirty="0">
                <a:solidFill>
                  <a:srgbClr val="CC6500"/>
                </a:solidFill>
                <a:latin typeface="Arial MT"/>
                <a:cs typeface="Arial MT"/>
              </a:rPr>
              <a:t>Detailed Design </a:t>
            </a:r>
            <a:r>
              <a:rPr sz="2135" dirty="0">
                <a:solidFill>
                  <a:srgbClr val="CC6500"/>
                </a:solidFill>
                <a:latin typeface="Arial MT"/>
                <a:cs typeface="Arial MT"/>
              </a:rPr>
              <a:t> </a:t>
            </a:r>
            <a:r>
              <a:rPr sz="2135" spc="-4" dirty="0">
                <a:solidFill>
                  <a:srgbClr val="CC6500"/>
                </a:solidFill>
                <a:latin typeface="Arial MT"/>
                <a:cs typeface="Arial MT"/>
              </a:rPr>
              <a:t>Module</a:t>
            </a:r>
            <a:r>
              <a:rPr sz="2135" spc="-20" dirty="0">
                <a:solidFill>
                  <a:srgbClr val="CC6500"/>
                </a:solidFill>
                <a:latin typeface="Arial MT"/>
                <a:cs typeface="Arial MT"/>
              </a:rPr>
              <a:t> </a:t>
            </a:r>
            <a:r>
              <a:rPr sz="2135" dirty="0">
                <a:solidFill>
                  <a:srgbClr val="CC6500"/>
                </a:solidFill>
                <a:latin typeface="Arial MT"/>
                <a:cs typeface="Arial MT"/>
              </a:rPr>
              <a:t>Code</a:t>
            </a:r>
            <a:r>
              <a:rPr sz="2135" spc="-20" dirty="0">
                <a:solidFill>
                  <a:srgbClr val="CC6500"/>
                </a:solidFill>
                <a:latin typeface="Arial MT"/>
                <a:cs typeface="Arial MT"/>
              </a:rPr>
              <a:t> </a:t>
            </a:r>
            <a:r>
              <a:rPr sz="2135" spc="-4" dirty="0">
                <a:solidFill>
                  <a:srgbClr val="CC6500"/>
                </a:solidFill>
                <a:latin typeface="Arial MT"/>
                <a:cs typeface="Arial MT"/>
              </a:rPr>
              <a:t>&amp;</a:t>
            </a:r>
            <a:r>
              <a:rPr sz="2135" spc="-20" dirty="0">
                <a:solidFill>
                  <a:srgbClr val="CC6500"/>
                </a:solidFill>
                <a:latin typeface="Arial MT"/>
                <a:cs typeface="Arial MT"/>
              </a:rPr>
              <a:t> </a:t>
            </a:r>
            <a:r>
              <a:rPr sz="2135" spc="-4" dirty="0">
                <a:solidFill>
                  <a:srgbClr val="CC6500"/>
                </a:solidFill>
                <a:latin typeface="Arial MT"/>
                <a:cs typeface="Arial MT"/>
              </a:rPr>
              <a:t>Test </a:t>
            </a:r>
            <a:r>
              <a:rPr sz="2135" spc="-582" dirty="0">
                <a:solidFill>
                  <a:srgbClr val="CC6500"/>
                </a:solidFill>
                <a:latin typeface="Arial MT"/>
                <a:cs typeface="Arial MT"/>
              </a:rPr>
              <a:t> </a:t>
            </a:r>
            <a:r>
              <a:rPr sz="2135" spc="-4" dirty="0">
                <a:solidFill>
                  <a:srgbClr val="CC6500"/>
                </a:solidFill>
                <a:latin typeface="Arial MT"/>
                <a:cs typeface="Arial MT"/>
              </a:rPr>
              <a:t>Integration</a:t>
            </a:r>
            <a:r>
              <a:rPr sz="2135" spc="4" dirty="0">
                <a:solidFill>
                  <a:srgbClr val="CC6500"/>
                </a:solidFill>
                <a:latin typeface="Arial MT"/>
                <a:cs typeface="Arial MT"/>
              </a:rPr>
              <a:t> </a:t>
            </a:r>
            <a:r>
              <a:rPr sz="2135" spc="-4" dirty="0">
                <a:solidFill>
                  <a:srgbClr val="CC6500"/>
                </a:solidFill>
                <a:latin typeface="Arial MT"/>
                <a:cs typeface="Arial MT"/>
              </a:rPr>
              <a:t>&amp; Test</a:t>
            </a:r>
            <a:endParaRPr sz="2135">
              <a:latin typeface="Arial MT"/>
              <a:cs typeface="Arial MT"/>
            </a:endParaRPr>
          </a:p>
        </p:txBody>
      </p:sp>
      <p:sp>
        <p:nvSpPr>
          <p:cNvPr id="9" name="object 9"/>
          <p:cNvSpPr txBox="1"/>
          <p:nvPr/>
        </p:nvSpPr>
        <p:spPr>
          <a:xfrm>
            <a:off x="5238747" y="4824390"/>
            <a:ext cx="3044638" cy="1734626"/>
          </a:xfrm>
          <a:prstGeom prst="rect">
            <a:avLst/>
          </a:prstGeom>
        </p:spPr>
        <p:txBody>
          <a:bodyPr vert="horz" wrap="square" lIns="0" tIns="111554" rIns="0" bIns="0" rtlCol="0">
            <a:spAutoFit/>
          </a:bodyPr>
          <a:lstStyle/>
          <a:p>
            <a:pPr marL="12327">
              <a:spcBef>
                <a:spcPts val="879"/>
              </a:spcBef>
            </a:pP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0.19</a:t>
            </a:r>
            <a:r>
              <a:rPr sz="2135" spc="-10" dirty="0">
                <a:solidFill>
                  <a:srgbClr val="CC6500"/>
                </a:solidFill>
                <a:latin typeface="Arial MT"/>
                <a:cs typeface="Arial MT"/>
              </a:rPr>
              <a:t> </a:t>
            </a:r>
            <a:r>
              <a:rPr sz="2135" spc="-4" dirty="0">
                <a:solidFill>
                  <a:srgbClr val="CC6500"/>
                </a:solidFill>
                <a:latin typeface="Arial MT"/>
                <a:cs typeface="Arial MT"/>
              </a:rPr>
              <a:t>x</a:t>
            </a:r>
            <a:r>
              <a:rPr sz="2135" spc="-14" dirty="0">
                <a:solidFill>
                  <a:srgbClr val="CC6500"/>
                </a:solidFill>
                <a:latin typeface="Arial MT"/>
                <a:cs typeface="Arial MT"/>
              </a:rPr>
              <a:t> </a:t>
            </a:r>
            <a:r>
              <a:rPr sz="2135" dirty="0">
                <a:solidFill>
                  <a:srgbClr val="CC6500"/>
                </a:solidFill>
                <a:latin typeface="Arial MT"/>
                <a:cs typeface="Arial MT"/>
              </a:rPr>
              <a:t>11.29</a:t>
            </a:r>
            <a:r>
              <a:rPr sz="2135" spc="-10" dirty="0">
                <a:solidFill>
                  <a:srgbClr val="CC6500"/>
                </a:solidFill>
                <a:latin typeface="Arial MT"/>
                <a:cs typeface="Arial MT"/>
              </a:rPr>
              <a:t> </a:t>
            </a: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2.145</a:t>
            </a:r>
            <a:r>
              <a:rPr sz="2135" spc="4" dirty="0">
                <a:solidFill>
                  <a:srgbClr val="CC6500"/>
                </a:solidFill>
                <a:latin typeface="Arial MT"/>
                <a:cs typeface="Arial MT"/>
              </a:rPr>
              <a:t> </a:t>
            </a:r>
            <a:r>
              <a:rPr sz="2135" spc="-4" dirty="0">
                <a:solidFill>
                  <a:srgbClr val="CC6500"/>
                </a:solidFill>
                <a:latin typeface="Arial MT"/>
                <a:cs typeface="Arial MT"/>
              </a:rPr>
              <a:t>M</a:t>
            </a:r>
            <a:endParaRPr sz="2135">
              <a:latin typeface="Arial MT"/>
              <a:cs typeface="Arial MT"/>
            </a:endParaRPr>
          </a:p>
          <a:p>
            <a:pPr marL="12327">
              <a:spcBef>
                <a:spcPts val="777"/>
              </a:spcBef>
            </a:pP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0.24</a:t>
            </a:r>
            <a:r>
              <a:rPr sz="2135" spc="-10" dirty="0">
                <a:solidFill>
                  <a:srgbClr val="CC6500"/>
                </a:solidFill>
                <a:latin typeface="Arial MT"/>
                <a:cs typeface="Arial MT"/>
              </a:rPr>
              <a:t> </a:t>
            </a:r>
            <a:r>
              <a:rPr sz="2135" spc="-4" dirty="0">
                <a:solidFill>
                  <a:srgbClr val="CC6500"/>
                </a:solidFill>
                <a:latin typeface="Arial MT"/>
                <a:cs typeface="Arial MT"/>
              </a:rPr>
              <a:t>x</a:t>
            </a:r>
            <a:r>
              <a:rPr sz="2135" spc="-14" dirty="0">
                <a:solidFill>
                  <a:srgbClr val="CC6500"/>
                </a:solidFill>
                <a:latin typeface="Arial MT"/>
                <a:cs typeface="Arial MT"/>
              </a:rPr>
              <a:t> </a:t>
            </a:r>
            <a:r>
              <a:rPr sz="2135" dirty="0">
                <a:solidFill>
                  <a:srgbClr val="CC6500"/>
                </a:solidFill>
                <a:latin typeface="Arial MT"/>
                <a:cs typeface="Arial MT"/>
              </a:rPr>
              <a:t>11.29</a:t>
            </a:r>
            <a:r>
              <a:rPr sz="2135" spc="-10" dirty="0">
                <a:solidFill>
                  <a:srgbClr val="CC6500"/>
                </a:solidFill>
                <a:latin typeface="Arial MT"/>
                <a:cs typeface="Arial MT"/>
              </a:rPr>
              <a:t> </a:t>
            </a: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2.709</a:t>
            </a:r>
            <a:r>
              <a:rPr sz="2135" spc="4" dirty="0">
                <a:solidFill>
                  <a:srgbClr val="CC6500"/>
                </a:solidFill>
                <a:latin typeface="Arial MT"/>
                <a:cs typeface="Arial MT"/>
              </a:rPr>
              <a:t> </a:t>
            </a:r>
            <a:r>
              <a:rPr sz="2135" spc="-4" dirty="0">
                <a:solidFill>
                  <a:srgbClr val="CC6500"/>
                </a:solidFill>
                <a:latin typeface="Arial MT"/>
                <a:cs typeface="Arial MT"/>
              </a:rPr>
              <a:t>M</a:t>
            </a:r>
            <a:endParaRPr sz="2135">
              <a:latin typeface="Arial MT"/>
              <a:cs typeface="Arial MT"/>
            </a:endParaRPr>
          </a:p>
          <a:p>
            <a:pPr marL="12327">
              <a:spcBef>
                <a:spcPts val="772"/>
              </a:spcBef>
            </a:pP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0.39</a:t>
            </a:r>
            <a:r>
              <a:rPr sz="2135" spc="-10" dirty="0">
                <a:solidFill>
                  <a:srgbClr val="CC6500"/>
                </a:solidFill>
                <a:latin typeface="Arial MT"/>
                <a:cs typeface="Arial MT"/>
              </a:rPr>
              <a:t> </a:t>
            </a:r>
            <a:r>
              <a:rPr sz="2135" spc="-4" dirty="0">
                <a:solidFill>
                  <a:srgbClr val="CC6500"/>
                </a:solidFill>
                <a:latin typeface="Arial MT"/>
                <a:cs typeface="Arial MT"/>
              </a:rPr>
              <a:t>x</a:t>
            </a:r>
            <a:r>
              <a:rPr sz="2135" spc="-14" dirty="0">
                <a:solidFill>
                  <a:srgbClr val="CC6500"/>
                </a:solidFill>
                <a:latin typeface="Arial MT"/>
                <a:cs typeface="Arial MT"/>
              </a:rPr>
              <a:t> </a:t>
            </a:r>
            <a:r>
              <a:rPr sz="2135" dirty="0">
                <a:solidFill>
                  <a:srgbClr val="CC6500"/>
                </a:solidFill>
                <a:latin typeface="Arial MT"/>
                <a:cs typeface="Arial MT"/>
              </a:rPr>
              <a:t>11.29</a:t>
            </a:r>
            <a:r>
              <a:rPr sz="2135" spc="-10" dirty="0">
                <a:solidFill>
                  <a:srgbClr val="CC6500"/>
                </a:solidFill>
                <a:latin typeface="Arial MT"/>
                <a:cs typeface="Arial MT"/>
              </a:rPr>
              <a:t> </a:t>
            </a: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4.403</a:t>
            </a:r>
            <a:r>
              <a:rPr sz="2135" spc="4" dirty="0">
                <a:solidFill>
                  <a:srgbClr val="CC6500"/>
                </a:solidFill>
                <a:latin typeface="Arial MT"/>
                <a:cs typeface="Arial MT"/>
              </a:rPr>
              <a:t> </a:t>
            </a:r>
            <a:r>
              <a:rPr sz="2135" spc="-4" dirty="0">
                <a:solidFill>
                  <a:srgbClr val="CC6500"/>
                </a:solidFill>
                <a:latin typeface="Arial MT"/>
                <a:cs typeface="Arial MT"/>
              </a:rPr>
              <a:t>M</a:t>
            </a:r>
            <a:endParaRPr sz="2135">
              <a:latin typeface="Arial MT"/>
              <a:cs typeface="Arial MT"/>
            </a:endParaRPr>
          </a:p>
          <a:p>
            <a:pPr marL="12327">
              <a:spcBef>
                <a:spcPts val="767"/>
              </a:spcBef>
            </a:pP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0.18</a:t>
            </a:r>
            <a:r>
              <a:rPr sz="2135" spc="-10" dirty="0">
                <a:solidFill>
                  <a:srgbClr val="CC6500"/>
                </a:solidFill>
                <a:latin typeface="Arial MT"/>
                <a:cs typeface="Arial MT"/>
              </a:rPr>
              <a:t> </a:t>
            </a:r>
            <a:r>
              <a:rPr sz="2135" spc="-4" dirty="0">
                <a:solidFill>
                  <a:srgbClr val="CC6500"/>
                </a:solidFill>
                <a:latin typeface="Arial MT"/>
                <a:cs typeface="Arial MT"/>
              </a:rPr>
              <a:t>x</a:t>
            </a:r>
            <a:r>
              <a:rPr sz="2135" spc="-14" dirty="0">
                <a:solidFill>
                  <a:srgbClr val="CC6500"/>
                </a:solidFill>
                <a:latin typeface="Arial MT"/>
                <a:cs typeface="Arial MT"/>
              </a:rPr>
              <a:t> </a:t>
            </a:r>
            <a:r>
              <a:rPr sz="2135" dirty="0">
                <a:solidFill>
                  <a:srgbClr val="CC6500"/>
                </a:solidFill>
                <a:latin typeface="Arial MT"/>
                <a:cs typeface="Arial MT"/>
              </a:rPr>
              <a:t>11.29</a:t>
            </a:r>
            <a:r>
              <a:rPr sz="2135" spc="-10" dirty="0">
                <a:solidFill>
                  <a:srgbClr val="CC6500"/>
                </a:solidFill>
                <a:latin typeface="Arial MT"/>
                <a:cs typeface="Arial MT"/>
              </a:rPr>
              <a:t> </a:t>
            </a: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2.032</a:t>
            </a:r>
            <a:r>
              <a:rPr sz="2135" spc="4" dirty="0">
                <a:solidFill>
                  <a:srgbClr val="CC6500"/>
                </a:solidFill>
                <a:latin typeface="Arial MT"/>
                <a:cs typeface="Arial MT"/>
              </a:rPr>
              <a:t> </a:t>
            </a:r>
            <a:r>
              <a:rPr sz="2135" spc="-4" dirty="0">
                <a:solidFill>
                  <a:srgbClr val="CC6500"/>
                </a:solidFill>
                <a:latin typeface="Arial MT"/>
                <a:cs typeface="Arial MT"/>
              </a:rPr>
              <a:t>M</a:t>
            </a:r>
            <a:endParaRPr sz="2135">
              <a:latin typeface="Arial MT"/>
              <a:cs typeface="Arial MT"/>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090" y="1984965"/>
            <a:ext cx="3047719" cy="1162140"/>
          </a:xfrm>
          <a:prstGeom prst="rect">
            <a:avLst/>
          </a:prstGeom>
        </p:spPr>
        <p:txBody>
          <a:bodyPr vert="horz" wrap="square" lIns="0" tIns="11711" rIns="0" bIns="0" rtlCol="0">
            <a:spAutoFit/>
          </a:bodyPr>
          <a:lstStyle/>
          <a:p>
            <a:pPr marL="12327">
              <a:spcBef>
                <a:spcPts val="92"/>
              </a:spcBef>
            </a:pPr>
            <a:r>
              <a:rPr sz="2427" b="1" u="heavy" spc="-4" dirty="0">
                <a:solidFill>
                  <a:srgbClr val="FF3200"/>
                </a:solidFill>
                <a:uFill>
                  <a:solidFill>
                    <a:srgbClr val="FF3200"/>
                  </a:solidFill>
                </a:uFill>
                <a:latin typeface="Times New Roman"/>
                <a:cs typeface="Times New Roman"/>
              </a:rPr>
              <a:t>Solution</a:t>
            </a:r>
            <a:endParaRPr sz="2427">
              <a:latin typeface="Times New Roman"/>
              <a:cs typeface="Times New Roman"/>
            </a:endParaRPr>
          </a:p>
          <a:p>
            <a:pPr>
              <a:spcBef>
                <a:spcPts val="10"/>
              </a:spcBef>
            </a:pPr>
            <a:endParaRPr sz="2718">
              <a:latin typeface="Times New Roman"/>
              <a:cs typeface="Times New Roman"/>
            </a:endParaRPr>
          </a:p>
          <a:p>
            <a:pPr marL="80126"/>
            <a:r>
              <a:rPr sz="2330" spc="-4" dirty="0">
                <a:solidFill>
                  <a:srgbClr val="0000FF"/>
                </a:solidFill>
                <a:latin typeface="Times New Roman"/>
                <a:cs typeface="Times New Roman"/>
              </a:rPr>
              <a:t>Size</a:t>
            </a:r>
            <a:r>
              <a:rPr sz="2330" spc="-14" dirty="0">
                <a:solidFill>
                  <a:srgbClr val="0000FF"/>
                </a:solidFill>
                <a:latin typeface="Times New Roman"/>
                <a:cs typeface="Times New Roman"/>
              </a:rPr>
              <a:t> </a:t>
            </a:r>
            <a:r>
              <a:rPr sz="2330" dirty="0">
                <a:solidFill>
                  <a:srgbClr val="0000FF"/>
                </a:solidFill>
                <a:latin typeface="Times New Roman"/>
                <a:cs typeface="Times New Roman"/>
              </a:rPr>
              <a:t>of</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five</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modules</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are:</a:t>
            </a:r>
            <a:endParaRPr sz="2330">
              <a:latin typeface="Times New Roman"/>
              <a:cs typeface="Times New Roman"/>
            </a:endParaRPr>
          </a:p>
        </p:txBody>
      </p:sp>
      <p:sp>
        <p:nvSpPr>
          <p:cNvPr id="3" name="object 3"/>
          <p:cNvSpPr txBox="1">
            <a:spLocks noGrp="1"/>
          </p:cNvSpPr>
          <p:nvPr>
            <p:ph type="title"/>
          </p:nvPr>
        </p:nvSpPr>
        <p:spPr>
          <a:xfrm>
            <a:off x="2704912" y="0"/>
            <a:ext cx="7886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1910602" y="3187534"/>
            <a:ext cx="3700407" cy="3241235"/>
          </a:xfrm>
          <a:prstGeom prst="rect">
            <a:avLst/>
          </a:prstGeom>
        </p:spPr>
        <p:txBody>
          <a:bodyPr vert="horz" wrap="square" lIns="0" tIns="189828" rIns="0" bIns="0" rtlCol="0">
            <a:spAutoFit/>
          </a:bodyPr>
          <a:lstStyle/>
          <a:p>
            <a:pPr marL="12327">
              <a:spcBef>
                <a:spcPts val="1495"/>
              </a:spcBef>
            </a:pPr>
            <a:r>
              <a:rPr sz="2330" spc="-4" dirty="0">
                <a:solidFill>
                  <a:srgbClr val="326500"/>
                </a:solidFill>
                <a:latin typeface="Times New Roman"/>
                <a:cs typeface="Times New Roman"/>
              </a:rPr>
              <a:t>Screen</a:t>
            </a:r>
            <a:r>
              <a:rPr sz="2330" spc="-44" dirty="0">
                <a:solidFill>
                  <a:srgbClr val="326500"/>
                </a:solidFill>
                <a:latin typeface="Times New Roman"/>
                <a:cs typeface="Times New Roman"/>
              </a:rPr>
              <a:t> </a:t>
            </a:r>
            <a:r>
              <a:rPr sz="2330" spc="-4" dirty="0">
                <a:solidFill>
                  <a:srgbClr val="326500"/>
                </a:solidFill>
                <a:latin typeface="Times New Roman"/>
                <a:cs typeface="Times New Roman"/>
              </a:rPr>
              <a:t>edit</a:t>
            </a:r>
            <a:endParaRPr sz="2330">
              <a:latin typeface="Times New Roman"/>
              <a:cs typeface="Times New Roman"/>
            </a:endParaRPr>
          </a:p>
          <a:p>
            <a:pPr marL="12327" marR="4931">
              <a:lnSpc>
                <a:spcPct val="149600"/>
              </a:lnSpc>
              <a:spcBef>
                <a:spcPts val="10"/>
              </a:spcBef>
            </a:pPr>
            <a:r>
              <a:rPr sz="2330" spc="-4" dirty="0">
                <a:solidFill>
                  <a:srgbClr val="0000FF"/>
                </a:solidFill>
                <a:latin typeface="Times New Roman"/>
                <a:cs typeface="Times New Roman"/>
              </a:rPr>
              <a:t>Command language interpreter </a:t>
            </a:r>
            <a:r>
              <a:rPr sz="2330" spc="-573" dirty="0">
                <a:solidFill>
                  <a:srgbClr val="0000FF"/>
                </a:solidFill>
                <a:latin typeface="Times New Roman"/>
                <a:cs typeface="Times New Roman"/>
              </a:rPr>
              <a:t> </a:t>
            </a:r>
            <a:r>
              <a:rPr sz="2330" spc="-4" dirty="0">
                <a:solidFill>
                  <a:srgbClr val="326500"/>
                </a:solidFill>
                <a:latin typeface="Times New Roman"/>
                <a:cs typeface="Times New Roman"/>
              </a:rPr>
              <a:t>File input</a:t>
            </a:r>
            <a:r>
              <a:rPr sz="2330" spc="-14" dirty="0">
                <a:solidFill>
                  <a:srgbClr val="326500"/>
                </a:solidFill>
                <a:latin typeface="Times New Roman"/>
                <a:cs typeface="Times New Roman"/>
              </a:rPr>
              <a:t> </a:t>
            </a:r>
            <a:r>
              <a:rPr sz="2330" spc="-4" dirty="0">
                <a:solidFill>
                  <a:srgbClr val="326500"/>
                </a:solidFill>
                <a:latin typeface="Times New Roman"/>
                <a:cs typeface="Times New Roman"/>
              </a:rPr>
              <a:t>and output</a:t>
            </a:r>
            <a:endParaRPr sz="2330">
              <a:latin typeface="Times New Roman"/>
              <a:cs typeface="Times New Roman"/>
            </a:endParaRPr>
          </a:p>
          <a:p>
            <a:pPr marL="12327" marR="1553218">
              <a:lnSpc>
                <a:spcPts val="4193"/>
              </a:lnSpc>
              <a:spcBef>
                <a:spcPts val="359"/>
              </a:spcBef>
            </a:pPr>
            <a:r>
              <a:rPr sz="2330" spc="-4" dirty="0">
                <a:solidFill>
                  <a:srgbClr val="0000FF"/>
                </a:solidFill>
                <a:latin typeface="Times New Roman"/>
                <a:cs typeface="Times New Roman"/>
              </a:rPr>
              <a:t>Cursor</a:t>
            </a:r>
            <a:r>
              <a:rPr sz="2330" spc="-58" dirty="0">
                <a:solidFill>
                  <a:srgbClr val="0000FF"/>
                </a:solidFill>
                <a:latin typeface="Times New Roman"/>
                <a:cs typeface="Times New Roman"/>
              </a:rPr>
              <a:t> </a:t>
            </a:r>
            <a:r>
              <a:rPr sz="2330" spc="-4" dirty="0">
                <a:solidFill>
                  <a:srgbClr val="0000FF"/>
                </a:solidFill>
                <a:latin typeface="Times New Roman"/>
                <a:cs typeface="Times New Roman"/>
              </a:rPr>
              <a:t>movement </a:t>
            </a:r>
            <a:r>
              <a:rPr sz="2330" spc="-568" dirty="0">
                <a:solidFill>
                  <a:srgbClr val="0000FF"/>
                </a:solidFill>
                <a:latin typeface="Times New Roman"/>
                <a:cs typeface="Times New Roman"/>
              </a:rPr>
              <a:t> </a:t>
            </a:r>
            <a:r>
              <a:rPr sz="2330" spc="-4" dirty="0">
                <a:solidFill>
                  <a:srgbClr val="326500"/>
                </a:solidFill>
                <a:latin typeface="Times New Roman"/>
                <a:cs typeface="Times New Roman"/>
              </a:rPr>
              <a:t>Screen</a:t>
            </a:r>
            <a:r>
              <a:rPr sz="2330" spc="-68" dirty="0">
                <a:solidFill>
                  <a:srgbClr val="326500"/>
                </a:solidFill>
                <a:latin typeface="Times New Roman"/>
                <a:cs typeface="Times New Roman"/>
              </a:rPr>
              <a:t> </a:t>
            </a:r>
            <a:r>
              <a:rPr sz="2330" spc="-4" dirty="0">
                <a:solidFill>
                  <a:srgbClr val="326500"/>
                </a:solidFill>
                <a:latin typeface="Times New Roman"/>
                <a:cs typeface="Times New Roman"/>
              </a:rPr>
              <a:t>movement</a:t>
            </a:r>
            <a:endParaRPr sz="2330">
              <a:latin typeface="Times New Roman"/>
              <a:cs typeface="Times New Roman"/>
            </a:endParaRPr>
          </a:p>
          <a:p>
            <a:pPr marL="12327">
              <a:spcBef>
                <a:spcPts val="1014"/>
              </a:spcBef>
            </a:pPr>
            <a:r>
              <a:rPr sz="2330" b="1" spc="-4" dirty="0">
                <a:solidFill>
                  <a:srgbClr val="0000FF"/>
                </a:solidFill>
                <a:latin typeface="Times New Roman"/>
                <a:cs typeface="Times New Roman"/>
              </a:rPr>
              <a:t>Total</a:t>
            </a:r>
            <a:endParaRPr sz="2330">
              <a:latin typeface="Times New Roman"/>
              <a:cs typeface="Times New Roman"/>
            </a:endParaRPr>
          </a:p>
        </p:txBody>
      </p:sp>
      <p:sp>
        <p:nvSpPr>
          <p:cNvPr id="7" name="object 7"/>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69</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6" name="object 6"/>
          <p:cNvSpPr txBox="1"/>
          <p:nvPr/>
        </p:nvSpPr>
        <p:spPr>
          <a:xfrm>
            <a:off x="6348130" y="3187534"/>
            <a:ext cx="1507527" cy="3240722"/>
          </a:xfrm>
          <a:prstGeom prst="rect">
            <a:avLst/>
          </a:prstGeom>
        </p:spPr>
        <p:txBody>
          <a:bodyPr vert="horz" wrap="square" lIns="0" tIns="189828" rIns="0" bIns="0" rtlCol="0">
            <a:spAutoFit/>
          </a:bodyPr>
          <a:lstStyle/>
          <a:p>
            <a:pPr marL="12327">
              <a:spcBef>
                <a:spcPts val="1495"/>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4</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98"/>
              </a:spcBef>
            </a:pPr>
            <a:r>
              <a:rPr sz="2330" dirty="0">
                <a:solidFill>
                  <a:srgbClr val="0000FF"/>
                </a:solidFill>
                <a:latin typeface="Times New Roman"/>
                <a:cs typeface="Times New Roman"/>
              </a:rPr>
              <a:t>=</a:t>
            </a:r>
            <a:r>
              <a:rPr sz="2330" spc="-48" dirty="0">
                <a:solidFill>
                  <a:srgbClr val="0000FF"/>
                </a:solidFill>
                <a:latin typeface="Times New Roman"/>
                <a:cs typeface="Times New Roman"/>
              </a:rPr>
              <a:t> </a:t>
            </a:r>
            <a:r>
              <a:rPr sz="2330" dirty="0">
                <a:solidFill>
                  <a:srgbClr val="0000FF"/>
                </a:solidFill>
                <a:latin typeface="Times New Roman"/>
                <a:cs typeface="Times New Roman"/>
              </a:rPr>
              <a:t>2</a:t>
            </a:r>
            <a:r>
              <a:rPr sz="2330" spc="-48"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12327">
              <a:spcBef>
                <a:spcPts val="1383"/>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1</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88"/>
              </a:spcBef>
            </a:pPr>
            <a:r>
              <a:rPr sz="2330" dirty="0">
                <a:solidFill>
                  <a:srgbClr val="0000FF"/>
                </a:solidFill>
                <a:latin typeface="Times New Roman"/>
                <a:cs typeface="Times New Roman"/>
              </a:rPr>
              <a:t>=</a:t>
            </a:r>
            <a:r>
              <a:rPr sz="2330" spc="-48" dirty="0">
                <a:solidFill>
                  <a:srgbClr val="0000FF"/>
                </a:solidFill>
                <a:latin typeface="Times New Roman"/>
                <a:cs typeface="Times New Roman"/>
              </a:rPr>
              <a:t> </a:t>
            </a:r>
            <a:r>
              <a:rPr sz="2330" dirty="0">
                <a:solidFill>
                  <a:srgbClr val="0000FF"/>
                </a:solidFill>
                <a:latin typeface="Times New Roman"/>
                <a:cs typeface="Times New Roman"/>
              </a:rPr>
              <a:t>2</a:t>
            </a:r>
            <a:r>
              <a:rPr sz="2330" spc="-48"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12327">
              <a:spcBef>
                <a:spcPts val="1398"/>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3</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83"/>
              </a:spcBef>
            </a:pPr>
            <a:r>
              <a:rPr sz="2330" b="1" dirty="0">
                <a:solidFill>
                  <a:srgbClr val="0000FF"/>
                </a:solidFill>
                <a:latin typeface="Times New Roman"/>
                <a:cs typeface="Times New Roman"/>
              </a:rPr>
              <a:t>=</a:t>
            </a:r>
            <a:r>
              <a:rPr sz="2330" b="1" spc="-48" dirty="0">
                <a:solidFill>
                  <a:srgbClr val="0000FF"/>
                </a:solidFill>
                <a:latin typeface="Times New Roman"/>
                <a:cs typeface="Times New Roman"/>
              </a:rPr>
              <a:t> </a:t>
            </a:r>
            <a:r>
              <a:rPr sz="2330" b="1" dirty="0">
                <a:solidFill>
                  <a:srgbClr val="0000FF"/>
                </a:solidFill>
                <a:latin typeface="Times New Roman"/>
                <a:cs typeface="Times New Roman"/>
              </a:rPr>
              <a:t>12</a:t>
            </a:r>
            <a:r>
              <a:rPr sz="2330" b="1" spc="-44" dirty="0">
                <a:solidFill>
                  <a:srgbClr val="0000FF"/>
                </a:solidFill>
                <a:latin typeface="Times New Roman"/>
                <a:cs typeface="Times New Roman"/>
              </a:rPr>
              <a:t> </a:t>
            </a:r>
            <a:r>
              <a:rPr sz="2330" b="1" spc="-4" dirty="0">
                <a:solidFill>
                  <a:srgbClr val="0000FF"/>
                </a:solidFill>
                <a:latin typeface="Times New Roman"/>
                <a:cs typeface="Times New Roman"/>
              </a:rPr>
              <a:t>KLOC</a:t>
            </a:r>
            <a:endParaRPr sz="2330">
              <a:latin typeface="Times New Roman"/>
              <a:cs typeface="Times New Roman"/>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2058923"/>
            <a:ext cx="6489887" cy="4054836"/>
          </a:xfrm>
          <a:prstGeom prst="rect">
            <a:avLst/>
          </a:prstGeom>
        </p:spPr>
        <p:txBody>
          <a:bodyPr vert="horz" wrap="square" lIns="0" tIns="12327" rIns="0" bIns="0" rtlCol="0">
            <a:spAutoFit/>
          </a:bodyPr>
          <a:lstStyle/>
          <a:p>
            <a:pPr marL="69649">
              <a:spcBef>
                <a:spcPts val="97"/>
              </a:spcBef>
            </a:pPr>
            <a:r>
              <a:rPr sz="2330" spc="-4" dirty="0">
                <a:solidFill>
                  <a:srgbClr val="653200"/>
                </a:solidFill>
                <a:latin typeface="Times New Roman"/>
                <a:cs typeface="Times New Roman"/>
              </a:rPr>
              <a:t>Let</a:t>
            </a:r>
            <a:r>
              <a:rPr sz="2330" dirty="0">
                <a:solidFill>
                  <a:srgbClr val="653200"/>
                </a:solidFill>
                <a:latin typeface="Times New Roman"/>
                <a:cs typeface="Times New Roman"/>
              </a:rPr>
              <a:t> </a:t>
            </a:r>
            <a:r>
              <a:rPr sz="2330" spc="-4" dirty="0">
                <a:solidFill>
                  <a:srgbClr val="653200"/>
                </a:solidFill>
                <a:latin typeface="Times New Roman"/>
                <a:cs typeface="Times New Roman"/>
              </a:rPr>
              <a:t>us</a:t>
            </a:r>
            <a:r>
              <a:rPr sz="2330" spc="-10" dirty="0">
                <a:solidFill>
                  <a:srgbClr val="653200"/>
                </a:solidFill>
                <a:latin typeface="Times New Roman"/>
                <a:cs typeface="Times New Roman"/>
              </a:rPr>
              <a:t> </a:t>
            </a:r>
            <a:r>
              <a:rPr sz="2330" spc="-4" dirty="0">
                <a:solidFill>
                  <a:srgbClr val="653200"/>
                </a:solidFill>
                <a:latin typeface="Times New Roman"/>
                <a:cs typeface="Times New Roman"/>
              </a:rPr>
              <a:t>assume</a:t>
            </a:r>
            <a:r>
              <a:rPr sz="2330" spc="4" dirty="0">
                <a:solidFill>
                  <a:srgbClr val="653200"/>
                </a:solidFill>
                <a:latin typeface="Times New Roman"/>
                <a:cs typeface="Times New Roman"/>
              </a:rPr>
              <a:t> </a:t>
            </a:r>
            <a:r>
              <a:rPr sz="2330" dirty="0">
                <a:solidFill>
                  <a:srgbClr val="653200"/>
                </a:solidFill>
                <a:latin typeface="Times New Roman"/>
                <a:cs typeface="Times New Roman"/>
              </a:rPr>
              <a:t>that </a:t>
            </a:r>
            <a:r>
              <a:rPr sz="2330" spc="-10" dirty="0">
                <a:solidFill>
                  <a:srgbClr val="653200"/>
                </a:solidFill>
                <a:latin typeface="Times New Roman"/>
                <a:cs typeface="Times New Roman"/>
              </a:rPr>
              <a:t>significant</a:t>
            </a:r>
            <a:r>
              <a:rPr sz="2330" spc="4" dirty="0">
                <a:solidFill>
                  <a:srgbClr val="653200"/>
                </a:solidFill>
                <a:latin typeface="Times New Roman"/>
                <a:cs typeface="Times New Roman"/>
              </a:rPr>
              <a:t> </a:t>
            </a:r>
            <a:r>
              <a:rPr sz="2330" spc="-4" dirty="0">
                <a:solidFill>
                  <a:srgbClr val="653200"/>
                </a:solidFill>
                <a:latin typeface="Times New Roman"/>
                <a:cs typeface="Times New Roman"/>
              </a:rPr>
              <a:t>cost</a:t>
            </a:r>
            <a:r>
              <a:rPr sz="2330" spc="-10" dirty="0">
                <a:solidFill>
                  <a:srgbClr val="653200"/>
                </a:solidFill>
                <a:latin typeface="Times New Roman"/>
                <a:cs typeface="Times New Roman"/>
              </a:rPr>
              <a:t> </a:t>
            </a:r>
            <a:r>
              <a:rPr sz="2330" spc="-4" dirty="0">
                <a:solidFill>
                  <a:srgbClr val="653200"/>
                </a:solidFill>
                <a:latin typeface="Times New Roman"/>
                <a:cs typeface="Times New Roman"/>
              </a:rPr>
              <a:t>drivers</a:t>
            </a:r>
            <a:r>
              <a:rPr sz="2330" spc="4" dirty="0">
                <a:solidFill>
                  <a:srgbClr val="653200"/>
                </a:solidFill>
                <a:latin typeface="Times New Roman"/>
                <a:cs typeface="Times New Roman"/>
              </a:rPr>
              <a:t> </a:t>
            </a:r>
            <a:r>
              <a:rPr sz="2330" spc="-4" dirty="0">
                <a:solidFill>
                  <a:srgbClr val="653200"/>
                </a:solidFill>
                <a:latin typeface="Times New Roman"/>
                <a:cs typeface="Times New Roman"/>
              </a:rPr>
              <a:t>are</a:t>
            </a:r>
            <a:endParaRPr sz="2330">
              <a:latin typeface="Times New Roman"/>
              <a:cs typeface="Times New Roman"/>
            </a:endParaRPr>
          </a:p>
          <a:p>
            <a:pPr>
              <a:spcBef>
                <a:spcPts val="20"/>
              </a:spcBef>
            </a:pPr>
            <a:endParaRPr sz="2815">
              <a:latin typeface="Times New Roman"/>
              <a:cs typeface="Times New Roman"/>
            </a:endParaRPr>
          </a:p>
          <a:p>
            <a:pPr marL="456104" indent="-443776">
              <a:buAutoNum type="romanLcPeriod"/>
              <a:tabLst>
                <a:tab pos="455487" algn="l"/>
                <a:tab pos="456104" algn="l"/>
              </a:tabLst>
            </a:pPr>
            <a:r>
              <a:rPr sz="2135" spc="-4" dirty="0">
                <a:solidFill>
                  <a:srgbClr val="003265"/>
                </a:solidFill>
                <a:latin typeface="Arial MT"/>
                <a:cs typeface="Arial MT"/>
              </a:rPr>
              <a:t>Required</a:t>
            </a:r>
            <a:r>
              <a:rPr sz="2135" spc="4" dirty="0">
                <a:solidFill>
                  <a:srgbClr val="003265"/>
                </a:solidFill>
                <a:latin typeface="Arial MT"/>
                <a:cs typeface="Arial MT"/>
              </a:rPr>
              <a:t> </a:t>
            </a:r>
            <a:r>
              <a:rPr sz="2135" spc="-4" dirty="0">
                <a:solidFill>
                  <a:srgbClr val="003265"/>
                </a:solidFill>
                <a:latin typeface="Arial MT"/>
                <a:cs typeface="Arial MT"/>
              </a:rPr>
              <a:t>software</a:t>
            </a:r>
            <a:r>
              <a:rPr sz="2135" spc="4" dirty="0">
                <a:solidFill>
                  <a:srgbClr val="003265"/>
                </a:solidFill>
                <a:latin typeface="Arial MT"/>
                <a:cs typeface="Arial MT"/>
              </a:rPr>
              <a:t> </a:t>
            </a:r>
            <a:r>
              <a:rPr sz="2135" spc="-4" dirty="0">
                <a:solidFill>
                  <a:srgbClr val="003265"/>
                </a:solidFill>
                <a:latin typeface="Arial MT"/>
                <a:cs typeface="Arial MT"/>
              </a:rPr>
              <a:t>reliability</a:t>
            </a:r>
            <a:r>
              <a:rPr sz="2135" dirty="0">
                <a:solidFill>
                  <a:srgbClr val="003265"/>
                </a:solidFill>
                <a:latin typeface="Arial MT"/>
                <a:cs typeface="Arial MT"/>
              </a:rPr>
              <a:t> </a:t>
            </a:r>
            <a:r>
              <a:rPr sz="2135" spc="-4" dirty="0">
                <a:solidFill>
                  <a:srgbClr val="003265"/>
                </a:solidFill>
                <a:latin typeface="Arial MT"/>
                <a:cs typeface="Arial MT"/>
              </a:rPr>
              <a:t>is</a:t>
            </a:r>
            <a:r>
              <a:rPr sz="2135" spc="10" dirty="0">
                <a:solidFill>
                  <a:srgbClr val="003265"/>
                </a:solidFill>
                <a:latin typeface="Arial MT"/>
                <a:cs typeface="Arial MT"/>
              </a:rPr>
              <a:t> </a:t>
            </a:r>
            <a:r>
              <a:rPr sz="2135" spc="-4" dirty="0">
                <a:solidFill>
                  <a:srgbClr val="003265"/>
                </a:solidFill>
                <a:latin typeface="Arial MT"/>
                <a:cs typeface="Arial MT"/>
              </a:rPr>
              <a:t>high,</a:t>
            </a:r>
            <a:r>
              <a:rPr sz="2135" spc="10" dirty="0">
                <a:solidFill>
                  <a:srgbClr val="003265"/>
                </a:solidFill>
                <a:latin typeface="Arial MT"/>
                <a:cs typeface="Arial MT"/>
              </a:rPr>
              <a:t> </a:t>
            </a:r>
            <a:r>
              <a:rPr sz="2135" spc="-4" dirty="0">
                <a:solidFill>
                  <a:srgbClr val="003265"/>
                </a:solidFill>
                <a:latin typeface="Arial MT"/>
                <a:cs typeface="Arial MT"/>
              </a:rPr>
              <a:t>i.e.,1.15</a:t>
            </a:r>
            <a:endParaRPr sz="2135">
              <a:latin typeface="Arial MT"/>
              <a:cs typeface="Arial MT"/>
            </a:endParaRPr>
          </a:p>
          <a:p>
            <a:pPr>
              <a:lnSpc>
                <a:spcPct val="100000"/>
              </a:lnSpc>
              <a:buAutoNum type="romanLcPeriod"/>
            </a:pPr>
            <a:endParaRPr sz="1845">
              <a:latin typeface="Arial MT"/>
              <a:cs typeface="Arial MT"/>
            </a:endParaRPr>
          </a:p>
          <a:p>
            <a:pPr marL="456104" indent="-443776">
              <a:buAutoNum type="romanLcPeriod"/>
              <a:tabLst>
                <a:tab pos="455487" algn="l"/>
                <a:tab pos="456104" algn="l"/>
              </a:tabLst>
            </a:pPr>
            <a:r>
              <a:rPr sz="2135" spc="-4" dirty="0">
                <a:solidFill>
                  <a:srgbClr val="329932"/>
                </a:solidFill>
                <a:latin typeface="Arial MT"/>
                <a:cs typeface="Arial MT"/>
              </a:rPr>
              <a:t>Product</a:t>
            </a:r>
            <a:r>
              <a:rPr sz="2135" dirty="0">
                <a:solidFill>
                  <a:srgbClr val="329932"/>
                </a:solidFill>
                <a:latin typeface="Arial MT"/>
                <a:cs typeface="Arial MT"/>
              </a:rPr>
              <a:t> </a:t>
            </a:r>
            <a:r>
              <a:rPr sz="2135" spc="-4" dirty="0">
                <a:solidFill>
                  <a:srgbClr val="329932"/>
                </a:solidFill>
                <a:latin typeface="Arial MT"/>
                <a:cs typeface="Arial MT"/>
              </a:rPr>
              <a:t>complexity</a:t>
            </a:r>
            <a:r>
              <a:rPr sz="2135" spc="-10" dirty="0">
                <a:solidFill>
                  <a:srgbClr val="329932"/>
                </a:solidFill>
                <a:latin typeface="Arial MT"/>
                <a:cs typeface="Arial MT"/>
              </a:rPr>
              <a:t> </a:t>
            </a:r>
            <a:r>
              <a:rPr sz="2135" spc="-4" dirty="0">
                <a:solidFill>
                  <a:srgbClr val="329932"/>
                </a:solidFill>
                <a:latin typeface="Arial MT"/>
                <a:cs typeface="Arial MT"/>
              </a:rPr>
              <a:t>is</a:t>
            </a:r>
            <a:r>
              <a:rPr sz="2135" spc="4" dirty="0">
                <a:solidFill>
                  <a:srgbClr val="329932"/>
                </a:solidFill>
                <a:latin typeface="Arial MT"/>
                <a:cs typeface="Arial MT"/>
              </a:rPr>
              <a:t> </a:t>
            </a:r>
            <a:r>
              <a:rPr sz="2135" spc="-4" dirty="0">
                <a:solidFill>
                  <a:srgbClr val="329932"/>
                </a:solidFill>
                <a:latin typeface="Arial MT"/>
                <a:cs typeface="Arial MT"/>
              </a:rPr>
              <a:t>high,</a:t>
            </a:r>
            <a:r>
              <a:rPr sz="2135" dirty="0">
                <a:solidFill>
                  <a:srgbClr val="329932"/>
                </a:solidFill>
                <a:latin typeface="Arial MT"/>
                <a:cs typeface="Arial MT"/>
              </a:rPr>
              <a:t> </a:t>
            </a:r>
            <a:r>
              <a:rPr sz="2135" spc="-4" dirty="0">
                <a:solidFill>
                  <a:srgbClr val="329932"/>
                </a:solidFill>
                <a:latin typeface="Arial MT"/>
                <a:cs typeface="Arial MT"/>
              </a:rPr>
              <a:t>i.e.,1.15</a:t>
            </a:r>
            <a:endParaRPr sz="2135">
              <a:latin typeface="Arial MT"/>
              <a:cs typeface="Arial MT"/>
            </a:endParaRPr>
          </a:p>
          <a:p>
            <a:pPr>
              <a:spcBef>
                <a:spcPts val="29"/>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65"/>
                </a:solidFill>
                <a:latin typeface="Arial MT"/>
                <a:cs typeface="Arial MT"/>
              </a:rPr>
              <a:t>Analyst capability</a:t>
            </a:r>
            <a:r>
              <a:rPr sz="2135" spc="-10" dirty="0">
                <a:solidFill>
                  <a:srgbClr val="003265"/>
                </a:solidFill>
                <a:latin typeface="Arial MT"/>
                <a:cs typeface="Arial MT"/>
              </a:rPr>
              <a:t> </a:t>
            </a:r>
            <a:r>
              <a:rPr sz="2135" spc="-4" dirty="0">
                <a:solidFill>
                  <a:srgbClr val="003265"/>
                </a:solidFill>
                <a:latin typeface="Arial MT"/>
                <a:cs typeface="Arial MT"/>
              </a:rPr>
              <a:t>is</a:t>
            </a:r>
            <a:r>
              <a:rPr sz="2135" dirty="0">
                <a:solidFill>
                  <a:srgbClr val="003265"/>
                </a:solidFill>
                <a:latin typeface="Arial MT"/>
                <a:cs typeface="Arial MT"/>
              </a:rPr>
              <a:t> </a:t>
            </a:r>
            <a:r>
              <a:rPr sz="2135" spc="-4" dirty="0">
                <a:solidFill>
                  <a:srgbClr val="003265"/>
                </a:solidFill>
                <a:latin typeface="Arial MT"/>
                <a:cs typeface="Arial MT"/>
              </a:rPr>
              <a:t>high,</a:t>
            </a:r>
            <a:r>
              <a:rPr sz="2135" dirty="0">
                <a:solidFill>
                  <a:srgbClr val="003265"/>
                </a:solidFill>
                <a:latin typeface="Arial MT"/>
                <a:cs typeface="Arial MT"/>
              </a:rPr>
              <a:t> </a:t>
            </a:r>
            <a:r>
              <a:rPr sz="2135" spc="-4" dirty="0">
                <a:solidFill>
                  <a:srgbClr val="003265"/>
                </a:solidFill>
                <a:latin typeface="Arial MT"/>
                <a:cs typeface="Arial MT"/>
              </a:rPr>
              <a:t>i.e.,0.86</a:t>
            </a:r>
            <a:endParaRPr sz="2135">
              <a:latin typeface="Arial MT"/>
              <a:cs typeface="Arial MT"/>
            </a:endParaRPr>
          </a:p>
          <a:p>
            <a:pPr>
              <a:spcBef>
                <a:spcPts val="34"/>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CC"/>
                </a:solidFill>
                <a:latin typeface="Arial MT"/>
                <a:cs typeface="Arial MT"/>
              </a:rPr>
              <a:t>Programming</a:t>
            </a:r>
            <a:r>
              <a:rPr sz="2135" spc="4" dirty="0">
                <a:solidFill>
                  <a:srgbClr val="0032CC"/>
                </a:solidFill>
                <a:latin typeface="Arial MT"/>
                <a:cs typeface="Arial MT"/>
              </a:rPr>
              <a:t> </a:t>
            </a:r>
            <a:r>
              <a:rPr sz="2135" spc="-4" dirty="0">
                <a:solidFill>
                  <a:srgbClr val="0032CC"/>
                </a:solidFill>
                <a:latin typeface="Arial MT"/>
                <a:cs typeface="Arial MT"/>
              </a:rPr>
              <a:t>language</a:t>
            </a:r>
            <a:r>
              <a:rPr sz="2135" spc="4" dirty="0">
                <a:solidFill>
                  <a:srgbClr val="0032CC"/>
                </a:solidFill>
                <a:latin typeface="Arial MT"/>
                <a:cs typeface="Arial MT"/>
              </a:rPr>
              <a:t> </a:t>
            </a:r>
            <a:r>
              <a:rPr sz="2135" spc="-4" dirty="0">
                <a:solidFill>
                  <a:srgbClr val="0032CC"/>
                </a:solidFill>
                <a:latin typeface="Arial MT"/>
                <a:cs typeface="Arial MT"/>
              </a:rPr>
              <a:t>experience</a:t>
            </a:r>
            <a:r>
              <a:rPr sz="2135" spc="10" dirty="0">
                <a:solidFill>
                  <a:srgbClr val="0032CC"/>
                </a:solidFill>
                <a:latin typeface="Arial MT"/>
                <a:cs typeface="Arial MT"/>
              </a:rPr>
              <a:t> </a:t>
            </a:r>
            <a:r>
              <a:rPr sz="2135" spc="4" dirty="0">
                <a:solidFill>
                  <a:srgbClr val="0032CC"/>
                </a:solidFill>
                <a:latin typeface="Arial MT"/>
                <a:cs typeface="Arial MT"/>
              </a:rPr>
              <a:t>is</a:t>
            </a:r>
            <a:r>
              <a:rPr sz="2135" spc="10" dirty="0">
                <a:solidFill>
                  <a:srgbClr val="0032CC"/>
                </a:solidFill>
                <a:latin typeface="Arial MT"/>
                <a:cs typeface="Arial MT"/>
              </a:rPr>
              <a:t> </a:t>
            </a:r>
            <a:r>
              <a:rPr sz="2135" spc="-4" dirty="0">
                <a:solidFill>
                  <a:srgbClr val="0032CC"/>
                </a:solidFill>
                <a:latin typeface="Arial MT"/>
                <a:cs typeface="Arial MT"/>
              </a:rPr>
              <a:t>low,i.e.,1.07</a:t>
            </a:r>
            <a:endParaRPr sz="2135">
              <a:latin typeface="Arial MT"/>
              <a:cs typeface="Arial MT"/>
            </a:endParaRPr>
          </a:p>
          <a:p>
            <a:pPr>
              <a:spcBef>
                <a:spcPts val="29"/>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65"/>
                </a:solidFill>
                <a:latin typeface="Arial MT"/>
                <a:cs typeface="Arial MT"/>
              </a:rPr>
              <a:t>All other</a:t>
            </a:r>
            <a:r>
              <a:rPr sz="2135" spc="-10" dirty="0">
                <a:solidFill>
                  <a:srgbClr val="003265"/>
                </a:solidFill>
                <a:latin typeface="Arial MT"/>
                <a:cs typeface="Arial MT"/>
              </a:rPr>
              <a:t> </a:t>
            </a:r>
            <a:r>
              <a:rPr sz="2135" spc="-4" dirty="0">
                <a:solidFill>
                  <a:srgbClr val="003265"/>
                </a:solidFill>
                <a:latin typeface="Arial MT"/>
                <a:cs typeface="Arial MT"/>
              </a:rPr>
              <a:t>drivers</a:t>
            </a:r>
            <a:r>
              <a:rPr sz="2135" dirty="0">
                <a:solidFill>
                  <a:srgbClr val="003265"/>
                </a:solidFill>
                <a:latin typeface="Arial MT"/>
                <a:cs typeface="Arial MT"/>
              </a:rPr>
              <a:t> </a:t>
            </a:r>
            <a:r>
              <a:rPr sz="2135" spc="-4" dirty="0">
                <a:solidFill>
                  <a:srgbClr val="003265"/>
                </a:solidFill>
                <a:latin typeface="Arial MT"/>
                <a:cs typeface="Arial MT"/>
              </a:rPr>
              <a:t>are</a:t>
            </a:r>
            <a:r>
              <a:rPr sz="2135" spc="-10" dirty="0">
                <a:solidFill>
                  <a:srgbClr val="003265"/>
                </a:solidFill>
                <a:latin typeface="Arial MT"/>
                <a:cs typeface="Arial MT"/>
              </a:rPr>
              <a:t> </a:t>
            </a:r>
            <a:r>
              <a:rPr sz="2135" dirty="0">
                <a:solidFill>
                  <a:srgbClr val="003265"/>
                </a:solidFill>
                <a:latin typeface="Arial MT"/>
                <a:cs typeface="Arial MT"/>
              </a:rPr>
              <a:t>nominal</a:t>
            </a:r>
            <a:endParaRPr sz="2135">
              <a:latin typeface="Arial MT"/>
              <a:cs typeface="Arial MT"/>
            </a:endParaRPr>
          </a:p>
          <a:p>
            <a:pPr marL="1786816">
              <a:spcBef>
                <a:spcPts val="1282"/>
              </a:spcBef>
            </a:pPr>
            <a:r>
              <a:rPr sz="2135" spc="-10" dirty="0">
                <a:solidFill>
                  <a:srgbClr val="003265"/>
                </a:solidFill>
                <a:latin typeface="Arial MT"/>
                <a:cs typeface="Arial MT"/>
              </a:rPr>
              <a:t>EAF</a:t>
            </a:r>
            <a:r>
              <a:rPr sz="2135" dirty="0">
                <a:solidFill>
                  <a:srgbClr val="003265"/>
                </a:solidFill>
                <a:latin typeface="Arial MT"/>
                <a:cs typeface="Arial MT"/>
              </a:rPr>
              <a:t> </a:t>
            </a:r>
            <a:r>
              <a:rPr sz="2135" spc="-4" dirty="0">
                <a:solidFill>
                  <a:srgbClr val="003265"/>
                </a:solidFill>
                <a:latin typeface="Arial MT"/>
                <a:cs typeface="Arial MT"/>
              </a:rPr>
              <a:t>=</a:t>
            </a:r>
            <a:r>
              <a:rPr sz="2135" dirty="0">
                <a:solidFill>
                  <a:srgbClr val="003265"/>
                </a:solidFill>
                <a:latin typeface="Arial MT"/>
                <a:cs typeface="Arial MT"/>
              </a:rPr>
              <a:t> </a:t>
            </a:r>
            <a:r>
              <a:rPr sz="2135" spc="-4" dirty="0">
                <a:solidFill>
                  <a:srgbClr val="003265"/>
                </a:solidFill>
                <a:latin typeface="Arial MT"/>
                <a:cs typeface="Arial MT"/>
              </a:rPr>
              <a:t>1.15x1.15x0.86x1.07</a:t>
            </a:r>
            <a:r>
              <a:rPr sz="2135" dirty="0">
                <a:solidFill>
                  <a:srgbClr val="003265"/>
                </a:solidFill>
                <a:latin typeface="Arial MT"/>
                <a:cs typeface="Arial MT"/>
              </a:rPr>
              <a:t> </a:t>
            </a:r>
            <a:r>
              <a:rPr sz="2135" spc="-4" dirty="0">
                <a:solidFill>
                  <a:srgbClr val="003265"/>
                </a:solidFill>
                <a:latin typeface="Arial MT"/>
                <a:cs typeface="Arial MT"/>
              </a:rPr>
              <a:t>=</a:t>
            </a:r>
            <a:r>
              <a:rPr sz="2135" dirty="0">
                <a:solidFill>
                  <a:srgbClr val="003265"/>
                </a:solidFill>
                <a:latin typeface="Arial MT"/>
                <a:cs typeface="Arial MT"/>
              </a:rPr>
              <a:t> 1.2169</a:t>
            </a:r>
            <a:endParaRPr sz="2135">
              <a:latin typeface="Arial MT"/>
              <a:cs typeface="Arial MT"/>
            </a:endParaRPr>
          </a:p>
        </p:txBody>
      </p:sp>
      <p:sp>
        <p:nvSpPr>
          <p:cNvPr id="3" name="object 3"/>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a:spLocks noGrp="1"/>
          </p:cNvSpPr>
          <p:nvPr>
            <p:ph type="title"/>
          </p:nvPr>
        </p:nvSpPr>
        <p:spPr>
          <a:xfrm>
            <a:off x="2704912" y="-76200"/>
            <a:ext cx="7201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70</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2017506"/>
            <a:ext cx="8423294" cy="668928"/>
          </a:xfrm>
          <a:prstGeom prst="rect">
            <a:avLst/>
          </a:prstGeom>
        </p:spPr>
        <p:txBody>
          <a:bodyPr vert="horz" wrap="square" lIns="0" tIns="11711" rIns="0" bIns="0" rtlCol="0">
            <a:spAutoFit/>
          </a:bodyPr>
          <a:lstStyle/>
          <a:p>
            <a:pPr marL="455487" marR="4931" indent="-443776">
              <a:spcBef>
                <a:spcPts val="92"/>
              </a:spcBef>
              <a:tabLst>
                <a:tab pos="1078624" algn="l"/>
                <a:tab pos="1853383" algn="l"/>
                <a:tab pos="2627527" algn="l"/>
                <a:tab pos="3809082" algn="l"/>
                <a:tab pos="4281212" algn="l"/>
                <a:tab pos="4814976" algn="l"/>
                <a:tab pos="5785737" algn="l"/>
                <a:tab pos="6137677" algn="l"/>
                <a:tab pos="7334025" algn="l"/>
                <a:tab pos="8032356" algn="l"/>
              </a:tabLst>
            </a:pPr>
            <a:r>
              <a:rPr sz="2135" spc="-4" dirty="0">
                <a:solidFill>
                  <a:srgbClr val="003265"/>
                </a:solidFill>
                <a:latin typeface="Arial MT"/>
                <a:cs typeface="Arial MT"/>
              </a:rPr>
              <a:t>(a)</a:t>
            </a:r>
            <a:r>
              <a:rPr sz="2135" spc="292" dirty="0">
                <a:solidFill>
                  <a:srgbClr val="003265"/>
                </a:solidFill>
                <a:latin typeface="Arial MT"/>
                <a:cs typeface="Arial MT"/>
              </a:rPr>
              <a:t> </a:t>
            </a:r>
            <a:r>
              <a:rPr sz="2135" spc="-4" dirty="0">
                <a:solidFill>
                  <a:srgbClr val="003265"/>
                </a:solidFill>
                <a:latin typeface="Arial MT"/>
                <a:cs typeface="Arial MT"/>
              </a:rPr>
              <a:t>The</a:t>
            </a:r>
            <a:r>
              <a:rPr sz="2135" dirty="0">
                <a:solidFill>
                  <a:srgbClr val="003265"/>
                </a:solidFill>
                <a:latin typeface="Arial MT"/>
                <a:cs typeface="Arial MT"/>
              </a:rPr>
              <a:t>	</a:t>
            </a:r>
            <a:r>
              <a:rPr sz="2135" spc="-4" dirty="0">
                <a:solidFill>
                  <a:srgbClr val="003265"/>
                </a:solidFill>
                <a:latin typeface="Arial MT"/>
                <a:cs typeface="Arial MT"/>
              </a:rPr>
              <a:t>initial</a:t>
            </a:r>
            <a:r>
              <a:rPr sz="2135" dirty="0">
                <a:solidFill>
                  <a:srgbClr val="003265"/>
                </a:solidFill>
                <a:latin typeface="Arial MT"/>
                <a:cs typeface="Arial MT"/>
              </a:rPr>
              <a:t>	</a:t>
            </a:r>
            <a:r>
              <a:rPr sz="2135" spc="-4" dirty="0">
                <a:solidFill>
                  <a:srgbClr val="003265"/>
                </a:solidFill>
                <a:latin typeface="Arial MT"/>
                <a:cs typeface="Arial MT"/>
              </a:rPr>
              <a:t>effort</a:t>
            </a:r>
            <a:r>
              <a:rPr sz="2135" dirty="0">
                <a:solidFill>
                  <a:srgbClr val="003265"/>
                </a:solidFill>
                <a:latin typeface="Arial MT"/>
                <a:cs typeface="Arial MT"/>
              </a:rPr>
              <a:t>	</a:t>
            </a:r>
            <a:r>
              <a:rPr sz="2135" spc="-4" dirty="0">
                <a:solidFill>
                  <a:srgbClr val="003265"/>
                </a:solidFill>
                <a:latin typeface="Arial MT"/>
                <a:cs typeface="Arial MT"/>
              </a:rPr>
              <a:t>e</a:t>
            </a:r>
            <a:r>
              <a:rPr sz="2135" dirty="0">
                <a:solidFill>
                  <a:srgbClr val="003265"/>
                </a:solidFill>
                <a:latin typeface="Arial MT"/>
                <a:cs typeface="Arial MT"/>
              </a:rPr>
              <a:t>s</a:t>
            </a:r>
            <a:r>
              <a:rPr sz="2135" spc="-4" dirty="0">
                <a:solidFill>
                  <a:srgbClr val="003265"/>
                </a:solidFill>
                <a:latin typeface="Arial MT"/>
                <a:cs typeface="Arial MT"/>
              </a:rPr>
              <a:t>ti</a:t>
            </a:r>
            <a:r>
              <a:rPr sz="2135" dirty="0">
                <a:solidFill>
                  <a:srgbClr val="003265"/>
                </a:solidFill>
                <a:latin typeface="Arial MT"/>
                <a:cs typeface="Arial MT"/>
              </a:rPr>
              <a:t>m</a:t>
            </a:r>
            <a:r>
              <a:rPr sz="2135" spc="-4" dirty="0">
                <a:solidFill>
                  <a:srgbClr val="003265"/>
                </a:solidFill>
                <a:latin typeface="Arial MT"/>
                <a:cs typeface="Arial MT"/>
              </a:rPr>
              <a:t>ate</a:t>
            </a:r>
            <a:r>
              <a:rPr sz="2135" dirty="0">
                <a:solidFill>
                  <a:srgbClr val="003265"/>
                </a:solidFill>
                <a:latin typeface="Arial MT"/>
                <a:cs typeface="Arial MT"/>
              </a:rPr>
              <a:t>	</a:t>
            </a:r>
            <a:r>
              <a:rPr sz="2135" spc="-4" dirty="0">
                <a:solidFill>
                  <a:srgbClr val="003265"/>
                </a:solidFill>
                <a:latin typeface="Arial MT"/>
                <a:cs typeface="Arial MT"/>
              </a:rPr>
              <a:t>for</a:t>
            </a:r>
            <a:r>
              <a:rPr sz="2135" dirty="0">
                <a:solidFill>
                  <a:srgbClr val="003265"/>
                </a:solidFill>
                <a:latin typeface="Arial MT"/>
                <a:cs typeface="Arial MT"/>
              </a:rPr>
              <a:t>	</a:t>
            </a:r>
            <a:r>
              <a:rPr sz="2135" spc="-4" dirty="0">
                <a:solidFill>
                  <a:srgbClr val="003265"/>
                </a:solidFill>
                <a:latin typeface="Arial MT"/>
                <a:cs typeface="Arial MT"/>
              </a:rPr>
              <a:t>the</a:t>
            </a:r>
            <a:r>
              <a:rPr sz="2135" dirty="0">
                <a:solidFill>
                  <a:srgbClr val="003265"/>
                </a:solidFill>
                <a:latin typeface="Arial MT"/>
                <a:cs typeface="Arial MT"/>
              </a:rPr>
              <a:t>	</a:t>
            </a:r>
            <a:r>
              <a:rPr sz="2135" spc="-4" dirty="0">
                <a:solidFill>
                  <a:srgbClr val="003265"/>
                </a:solidFill>
                <a:latin typeface="Arial MT"/>
                <a:cs typeface="Arial MT"/>
              </a:rPr>
              <a:t>proje</a:t>
            </a:r>
            <a:r>
              <a:rPr sz="2135" dirty="0">
                <a:solidFill>
                  <a:srgbClr val="003265"/>
                </a:solidFill>
                <a:latin typeface="Arial MT"/>
                <a:cs typeface="Arial MT"/>
              </a:rPr>
              <a:t>c</a:t>
            </a:r>
            <a:r>
              <a:rPr sz="2135" spc="-4" dirty="0">
                <a:solidFill>
                  <a:srgbClr val="003265"/>
                </a:solidFill>
                <a:latin typeface="Arial MT"/>
                <a:cs typeface="Arial MT"/>
              </a:rPr>
              <a:t>t</a:t>
            </a:r>
            <a:r>
              <a:rPr sz="2135" dirty="0">
                <a:solidFill>
                  <a:srgbClr val="003265"/>
                </a:solidFill>
                <a:latin typeface="Arial MT"/>
                <a:cs typeface="Arial MT"/>
              </a:rPr>
              <a:t>	</a:t>
            </a:r>
            <a:r>
              <a:rPr sz="2135" spc="-4" dirty="0">
                <a:solidFill>
                  <a:srgbClr val="003265"/>
                </a:solidFill>
                <a:latin typeface="Arial MT"/>
                <a:cs typeface="Arial MT"/>
              </a:rPr>
              <a:t>is</a:t>
            </a:r>
            <a:r>
              <a:rPr sz="2135" dirty="0">
                <a:solidFill>
                  <a:srgbClr val="003265"/>
                </a:solidFill>
                <a:latin typeface="Arial MT"/>
                <a:cs typeface="Arial MT"/>
              </a:rPr>
              <a:t>	</a:t>
            </a:r>
            <a:r>
              <a:rPr sz="2135" spc="-4" dirty="0">
                <a:solidFill>
                  <a:srgbClr val="003265"/>
                </a:solidFill>
                <a:latin typeface="Arial MT"/>
                <a:cs typeface="Arial MT"/>
              </a:rPr>
              <a:t>obtained</a:t>
            </a:r>
            <a:r>
              <a:rPr sz="2135" dirty="0">
                <a:solidFill>
                  <a:srgbClr val="003265"/>
                </a:solidFill>
                <a:latin typeface="Arial MT"/>
                <a:cs typeface="Arial MT"/>
              </a:rPr>
              <a:t>	</a:t>
            </a:r>
            <a:r>
              <a:rPr sz="2135" spc="-4" dirty="0">
                <a:solidFill>
                  <a:srgbClr val="003265"/>
                </a:solidFill>
                <a:latin typeface="Arial MT"/>
                <a:cs typeface="Arial MT"/>
              </a:rPr>
              <a:t>f</a:t>
            </a:r>
            <a:r>
              <a:rPr sz="2135" spc="4" dirty="0">
                <a:solidFill>
                  <a:srgbClr val="003265"/>
                </a:solidFill>
                <a:latin typeface="Arial MT"/>
                <a:cs typeface="Arial MT"/>
              </a:rPr>
              <a:t>r</a:t>
            </a:r>
            <a:r>
              <a:rPr sz="2135" spc="-4" dirty="0">
                <a:solidFill>
                  <a:srgbClr val="003265"/>
                </a:solidFill>
                <a:latin typeface="Arial MT"/>
                <a:cs typeface="Arial MT"/>
              </a:rPr>
              <a:t>om</a:t>
            </a:r>
            <a:r>
              <a:rPr sz="2135" dirty="0">
                <a:solidFill>
                  <a:srgbClr val="003265"/>
                </a:solidFill>
                <a:latin typeface="Arial MT"/>
                <a:cs typeface="Arial MT"/>
              </a:rPr>
              <a:t>	</a:t>
            </a:r>
            <a:r>
              <a:rPr sz="2135" spc="4" dirty="0">
                <a:solidFill>
                  <a:srgbClr val="003265"/>
                </a:solidFill>
                <a:latin typeface="Arial MT"/>
                <a:cs typeface="Arial MT"/>
              </a:rPr>
              <a:t>t</a:t>
            </a:r>
            <a:r>
              <a:rPr sz="2135" spc="-4" dirty="0">
                <a:solidFill>
                  <a:srgbClr val="003265"/>
                </a:solidFill>
                <a:latin typeface="Arial MT"/>
                <a:cs typeface="Arial MT"/>
              </a:rPr>
              <a:t>he  following equation</a:t>
            </a:r>
            <a:endParaRPr sz="2135">
              <a:latin typeface="Arial MT"/>
              <a:cs typeface="Arial MT"/>
            </a:endParaRPr>
          </a:p>
        </p:txBody>
      </p:sp>
      <p:sp>
        <p:nvSpPr>
          <p:cNvPr id="3" name="object 3"/>
          <p:cNvSpPr txBox="1"/>
          <p:nvPr/>
        </p:nvSpPr>
        <p:spPr>
          <a:xfrm>
            <a:off x="3470146" y="2741711"/>
            <a:ext cx="4396852" cy="1991088"/>
          </a:xfrm>
          <a:prstGeom prst="rect">
            <a:avLst/>
          </a:prstGeom>
        </p:spPr>
        <p:txBody>
          <a:bodyPr vert="horz" wrap="square" lIns="0" tIns="175036" rIns="0" bIns="0" rtlCol="0">
            <a:spAutoFit/>
          </a:bodyPr>
          <a:lstStyle/>
          <a:p>
            <a:pPr marL="36981">
              <a:spcBef>
                <a:spcPts val="1378"/>
              </a:spcBef>
            </a:pPr>
            <a:r>
              <a:rPr sz="2135" spc="-4" dirty="0">
                <a:solidFill>
                  <a:srgbClr val="329932"/>
                </a:solidFill>
                <a:latin typeface="Arial MT"/>
                <a:cs typeface="Arial MT"/>
              </a:rPr>
              <a:t>E</a:t>
            </a:r>
            <a:r>
              <a:rPr sz="2135" spc="-14" dirty="0">
                <a:solidFill>
                  <a:srgbClr val="329932"/>
                </a:solidFill>
                <a:latin typeface="Arial MT"/>
                <a:cs typeface="Arial MT"/>
              </a:rPr>
              <a:t> </a:t>
            </a:r>
            <a:r>
              <a:rPr sz="2135" spc="-4" dirty="0">
                <a:solidFill>
                  <a:srgbClr val="329932"/>
                </a:solidFill>
                <a:latin typeface="Arial MT"/>
                <a:cs typeface="Arial MT"/>
              </a:rPr>
              <a:t>=</a:t>
            </a:r>
            <a:r>
              <a:rPr sz="2135" spc="-10" dirty="0">
                <a:solidFill>
                  <a:srgbClr val="329932"/>
                </a:solidFill>
                <a:latin typeface="Arial MT"/>
                <a:cs typeface="Arial MT"/>
              </a:rPr>
              <a:t> </a:t>
            </a:r>
            <a:r>
              <a:rPr sz="2135" spc="-4" dirty="0">
                <a:solidFill>
                  <a:srgbClr val="329932"/>
                </a:solidFill>
                <a:latin typeface="Arial MT"/>
                <a:cs typeface="Arial MT"/>
              </a:rPr>
              <a:t>a</a:t>
            </a:r>
            <a:r>
              <a:rPr sz="2184" spc="-7" baseline="-22222" dirty="0">
                <a:solidFill>
                  <a:srgbClr val="329932"/>
                </a:solidFill>
                <a:latin typeface="Arial MT"/>
                <a:cs typeface="Arial MT"/>
              </a:rPr>
              <a:t>i</a:t>
            </a:r>
            <a:r>
              <a:rPr sz="2184" spc="262" baseline="-22222" dirty="0">
                <a:solidFill>
                  <a:srgbClr val="329932"/>
                </a:solidFill>
                <a:latin typeface="Arial MT"/>
                <a:cs typeface="Arial MT"/>
              </a:rPr>
              <a:t> </a:t>
            </a:r>
            <a:r>
              <a:rPr sz="2135" dirty="0">
                <a:solidFill>
                  <a:srgbClr val="329932"/>
                </a:solidFill>
                <a:latin typeface="Arial MT"/>
                <a:cs typeface="Arial MT"/>
              </a:rPr>
              <a:t>(KLOC)</a:t>
            </a:r>
            <a:r>
              <a:rPr sz="2184" baseline="25925" dirty="0">
                <a:solidFill>
                  <a:srgbClr val="329932"/>
                </a:solidFill>
                <a:latin typeface="Arial MT"/>
                <a:cs typeface="Arial MT"/>
              </a:rPr>
              <a:t>bi </a:t>
            </a:r>
            <a:r>
              <a:rPr sz="2135" spc="-4" dirty="0">
                <a:solidFill>
                  <a:srgbClr val="329932"/>
                </a:solidFill>
                <a:latin typeface="Arial MT"/>
                <a:cs typeface="Arial MT"/>
              </a:rPr>
              <a:t>x</a:t>
            </a:r>
            <a:r>
              <a:rPr sz="2135" spc="-24" dirty="0">
                <a:solidFill>
                  <a:srgbClr val="329932"/>
                </a:solidFill>
                <a:latin typeface="Arial MT"/>
                <a:cs typeface="Arial MT"/>
              </a:rPr>
              <a:t> </a:t>
            </a:r>
            <a:r>
              <a:rPr sz="2135" spc="-10" dirty="0">
                <a:solidFill>
                  <a:srgbClr val="329932"/>
                </a:solidFill>
                <a:latin typeface="Arial MT"/>
                <a:cs typeface="Arial MT"/>
              </a:rPr>
              <a:t>EAF</a:t>
            </a:r>
            <a:endParaRPr sz="2135">
              <a:latin typeface="Arial MT"/>
              <a:cs typeface="Arial MT"/>
            </a:endParaRPr>
          </a:p>
          <a:p>
            <a:pPr marL="338380">
              <a:spcBef>
                <a:spcPts val="1282"/>
              </a:spcBef>
            </a:pPr>
            <a:r>
              <a:rPr sz="2135" spc="-4" dirty="0">
                <a:solidFill>
                  <a:srgbClr val="329932"/>
                </a:solidFill>
                <a:latin typeface="Arial MT"/>
                <a:cs typeface="Arial MT"/>
              </a:rPr>
              <a:t>=</a:t>
            </a:r>
            <a:r>
              <a:rPr sz="2135" spc="-10" dirty="0">
                <a:solidFill>
                  <a:srgbClr val="329932"/>
                </a:solidFill>
                <a:latin typeface="Arial MT"/>
                <a:cs typeface="Arial MT"/>
              </a:rPr>
              <a:t> </a:t>
            </a:r>
            <a:r>
              <a:rPr sz="2135" dirty="0">
                <a:solidFill>
                  <a:srgbClr val="329932"/>
                </a:solidFill>
                <a:latin typeface="Arial MT"/>
                <a:cs typeface="Arial MT"/>
              </a:rPr>
              <a:t>3.2(12)</a:t>
            </a:r>
            <a:r>
              <a:rPr sz="2184" baseline="25925" dirty="0">
                <a:solidFill>
                  <a:srgbClr val="329932"/>
                </a:solidFill>
                <a:latin typeface="Arial MT"/>
                <a:cs typeface="Arial MT"/>
              </a:rPr>
              <a:t>1.05</a:t>
            </a:r>
            <a:r>
              <a:rPr sz="2184" spc="-7" baseline="25925" dirty="0">
                <a:solidFill>
                  <a:srgbClr val="329932"/>
                </a:solidFill>
                <a:latin typeface="Arial MT"/>
                <a:cs typeface="Arial MT"/>
              </a:rPr>
              <a:t> </a:t>
            </a:r>
            <a:r>
              <a:rPr sz="2135" spc="-4" dirty="0">
                <a:solidFill>
                  <a:srgbClr val="329932"/>
                </a:solidFill>
                <a:latin typeface="Arial MT"/>
                <a:cs typeface="Arial MT"/>
              </a:rPr>
              <a:t>x</a:t>
            </a:r>
            <a:r>
              <a:rPr sz="2135" spc="-20" dirty="0">
                <a:solidFill>
                  <a:srgbClr val="329932"/>
                </a:solidFill>
                <a:latin typeface="Arial MT"/>
                <a:cs typeface="Arial MT"/>
              </a:rPr>
              <a:t> </a:t>
            </a:r>
            <a:r>
              <a:rPr sz="2135" spc="-4" dirty="0">
                <a:solidFill>
                  <a:srgbClr val="329932"/>
                </a:solidFill>
                <a:latin typeface="Arial MT"/>
                <a:cs typeface="Arial MT"/>
              </a:rPr>
              <a:t>1.2169</a:t>
            </a:r>
            <a:r>
              <a:rPr sz="2135" spc="10" dirty="0">
                <a:solidFill>
                  <a:srgbClr val="329932"/>
                </a:solidFill>
                <a:latin typeface="Arial MT"/>
                <a:cs typeface="Arial MT"/>
              </a:rPr>
              <a:t> </a:t>
            </a:r>
            <a:r>
              <a:rPr sz="2135" spc="-4" dirty="0">
                <a:solidFill>
                  <a:srgbClr val="329932"/>
                </a:solidFill>
                <a:latin typeface="Arial MT"/>
                <a:cs typeface="Arial MT"/>
              </a:rPr>
              <a:t>= 52.91 </a:t>
            </a:r>
            <a:r>
              <a:rPr sz="2135" dirty="0">
                <a:solidFill>
                  <a:srgbClr val="329932"/>
                </a:solidFill>
                <a:latin typeface="Arial MT"/>
                <a:cs typeface="Arial MT"/>
              </a:rPr>
              <a:t>PM</a:t>
            </a:r>
            <a:endParaRPr sz="2135">
              <a:latin typeface="Arial MT"/>
              <a:cs typeface="Arial MT"/>
            </a:endParaRPr>
          </a:p>
          <a:p>
            <a:pPr marL="36981">
              <a:spcBef>
                <a:spcPts val="1282"/>
              </a:spcBef>
            </a:pPr>
            <a:r>
              <a:rPr sz="2135" spc="-4" dirty="0">
                <a:solidFill>
                  <a:srgbClr val="323299"/>
                </a:solidFill>
                <a:latin typeface="Arial MT"/>
                <a:cs typeface="Arial MT"/>
              </a:rPr>
              <a:t>D</a:t>
            </a:r>
            <a:r>
              <a:rPr sz="2135" spc="-34" dirty="0">
                <a:solidFill>
                  <a:srgbClr val="323299"/>
                </a:solidFill>
                <a:latin typeface="Arial MT"/>
                <a:cs typeface="Arial MT"/>
              </a:rPr>
              <a:t> </a:t>
            </a:r>
            <a:r>
              <a:rPr sz="2135" spc="-4" dirty="0">
                <a:solidFill>
                  <a:srgbClr val="323299"/>
                </a:solidFill>
                <a:latin typeface="Arial MT"/>
                <a:cs typeface="Arial MT"/>
              </a:rPr>
              <a:t>=</a:t>
            </a:r>
            <a:r>
              <a:rPr sz="2135" spc="-29" dirty="0">
                <a:solidFill>
                  <a:srgbClr val="323299"/>
                </a:solidFill>
                <a:latin typeface="Arial MT"/>
                <a:cs typeface="Arial MT"/>
              </a:rPr>
              <a:t> </a:t>
            </a:r>
            <a:r>
              <a:rPr sz="2135" dirty="0">
                <a:solidFill>
                  <a:srgbClr val="323299"/>
                </a:solidFill>
                <a:latin typeface="Arial MT"/>
                <a:cs typeface="Arial MT"/>
              </a:rPr>
              <a:t>C</a:t>
            </a:r>
            <a:r>
              <a:rPr sz="2184" baseline="-22222" dirty="0">
                <a:solidFill>
                  <a:srgbClr val="323299"/>
                </a:solidFill>
                <a:latin typeface="Arial MT"/>
                <a:cs typeface="Arial MT"/>
              </a:rPr>
              <a:t>i</a:t>
            </a:r>
            <a:r>
              <a:rPr sz="2135" dirty="0">
                <a:solidFill>
                  <a:srgbClr val="323299"/>
                </a:solidFill>
                <a:latin typeface="Arial MT"/>
                <a:cs typeface="Arial MT"/>
              </a:rPr>
              <a:t>(E)</a:t>
            </a:r>
            <a:r>
              <a:rPr sz="2184" baseline="25925" dirty="0">
                <a:solidFill>
                  <a:srgbClr val="323299"/>
                </a:solidFill>
                <a:latin typeface="Arial MT"/>
                <a:cs typeface="Arial MT"/>
              </a:rPr>
              <a:t>di</a:t>
            </a:r>
            <a:endParaRPr sz="2184" baseline="25925">
              <a:latin typeface="Arial MT"/>
              <a:cs typeface="Arial MT"/>
            </a:endParaRPr>
          </a:p>
          <a:p>
            <a:pPr marL="263184">
              <a:spcBef>
                <a:spcPts val="1282"/>
              </a:spcBef>
            </a:pPr>
            <a:r>
              <a:rPr sz="2135" spc="-4" dirty="0">
                <a:solidFill>
                  <a:srgbClr val="323299"/>
                </a:solidFill>
                <a:latin typeface="Arial MT"/>
                <a:cs typeface="Arial MT"/>
              </a:rPr>
              <a:t>=</a:t>
            </a:r>
            <a:r>
              <a:rPr sz="2135" spc="-14" dirty="0">
                <a:solidFill>
                  <a:srgbClr val="323299"/>
                </a:solidFill>
                <a:latin typeface="Arial MT"/>
                <a:cs typeface="Arial MT"/>
              </a:rPr>
              <a:t> </a:t>
            </a:r>
            <a:r>
              <a:rPr sz="2135" dirty="0">
                <a:solidFill>
                  <a:srgbClr val="323299"/>
                </a:solidFill>
                <a:latin typeface="Arial MT"/>
                <a:cs typeface="Arial MT"/>
              </a:rPr>
              <a:t>2.5(52.91)</a:t>
            </a:r>
            <a:r>
              <a:rPr sz="2184" baseline="25925" dirty="0">
                <a:solidFill>
                  <a:srgbClr val="323299"/>
                </a:solidFill>
                <a:latin typeface="Arial MT"/>
                <a:cs typeface="Arial MT"/>
              </a:rPr>
              <a:t>0.38</a:t>
            </a:r>
            <a:r>
              <a:rPr sz="2184" spc="268" baseline="25925" dirty="0">
                <a:solidFill>
                  <a:srgbClr val="323299"/>
                </a:solidFill>
                <a:latin typeface="Arial MT"/>
                <a:cs typeface="Arial MT"/>
              </a:rPr>
              <a:t> </a:t>
            </a:r>
            <a:r>
              <a:rPr sz="2135" spc="-4" dirty="0">
                <a:solidFill>
                  <a:srgbClr val="323299"/>
                </a:solidFill>
                <a:latin typeface="Arial MT"/>
                <a:cs typeface="Arial MT"/>
              </a:rPr>
              <a:t>=</a:t>
            </a:r>
            <a:r>
              <a:rPr sz="2135" spc="-14" dirty="0">
                <a:solidFill>
                  <a:srgbClr val="323299"/>
                </a:solidFill>
                <a:latin typeface="Arial MT"/>
                <a:cs typeface="Arial MT"/>
              </a:rPr>
              <a:t> </a:t>
            </a:r>
            <a:r>
              <a:rPr sz="2135" spc="-4" dirty="0">
                <a:solidFill>
                  <a:srgbClr val="323299"/>
                </a:solidFill>
                <a:latin typeface="Arial MT"/>
                <a:cs typeface="Arial MT"/>
              </a:rPr>
              <a:t>11.29</a:t>
            </a:r>
            <a:r>
              <a:rPr sz="2135" spc="-14" dirty="0">
                <a:solidFill>
                  <a:srgbClr val="323299"/>
                </a:solidFill>
                <a:latin typeface="Arial MT"/>
                <a:cs typeface="Arial MT"/>
              </a:rPr>
              <a:t> </a:t>
            </a:r>
            <a:r>
              <a:rPr sz="2135" spc="-4" dirty="0">
                <a:solidFill>
                  <a:srgbClr val="323299"/>
                </a:solidFill>
                <a:latin typeface="Arial MT"/>
                <a:cs typeface="Arial MT"/>
              </a:rPr>
              <a:t>M</a:t>
            </a:r>
            <a:endParaRPr sz="2135">
              <a:latin typeface="Arial MT"/>
              <a:cs typeface="Arial MT"/>
            </a:endParaRPr>
          </a:p>
        </p:txBody>
      </p:sp>
      <p:sp>
        <p:nvSpPr>
          <p:cNvPr id="4" name="object 4"/>
          <p:cNvSpPr txBox="1"/>
          <p:nvPr/>
        </p:nvSpPr>
        <p:spPr>
          <a:xfrm>
            <a:off x="832277" y="3881268"/>
            <a:ext cx="2210753" cy="340377"/>
          </a:xfrm>
          <a:prstGeom prst="rect">
            <a:avLst/>
          </a:prstGeom>
        </p:spPr>
        <p:txBody>
          <a:bodyPr vert="horz" wrap="square" lIns="0" tIns="11711" rIns="0" bIns="0" rtlCol="0">
            <a:spAutoFit/>
          </a:bodyPr>
          <a:lstStyle/>
          <a:p>
            <a:pPr marL="12327">
              <a:spcBef>
                <a:spcPts val="92"/>
              </a:spcBef>
            </a:pPr>
            <a:r>
              <a:rPr sz="2135" spc="-4" dirty="0">
                <a:solidFill>
                  <a:srgbClr val="003200"/>
                </a:solidFill>
                <a:latin typeface="Arial MT"/>
                <a:cs typeface="Arial MT"/>
              </a:rPr>
              <a:t>Development</a:t>
            </a:r>
            <a:r>
              <a:rPr sz="2135" spc="-54" dirty="0">
                <a:solidFill>
                  <a:srgbClr val="003200"/>
                </a:solidFill>
                <a:latin typeface="Arial MT"/>
                <a:cs typeface="Arial MT"/>
              </a:rPr>
              <a:t> </a:t>
            </a:r>
            <a:r>
              <a:rPr sz="2135" spc="-4" dirty="0">
                <a:solidFill>
                  <a:srgbClr val="003200"/>
                </a:solidFill>
                <a:latin typeface="Arial MT"/>
                <a:cs typeface="Arial MT"/>
              </a:rPr>
              <a:t>time</a:t>
            </a:r>
            <a:endParaRPr sz="2135">
              <a:latin typeface="Arial MT"/>
              <a:cs typeface="Arial MT"/>
            </a:endParaRPr>
          </a:p>
        </p:txBody>
      </p:sp>
      <p:sp>
        <p:nvSpPr>
          <p:cNvPr id="5" name="object 5"/>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a:spLocks noGrp="1"/>
          </p:cNvSpPr>
          <p:nvPr>
            <p:ph type="title"/>
          </p:nvPr>
        </p:nvSpPr>
        <p:spPr>
          <a:xfrm>
            <a:off x="2704912" y="-76200"/>
            <a:ext cx="68962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71</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CCF9-7679-4F27-91ED-C3D20E59F6D3}"/>
              </a:ext>
            </a:extLst>
          </p:cNvPr>
          <p:cNvSpPr>
            <a:spLocks noGrp="1"/>
          </p:cNvSpPr>
          <p:nvPr>
            <p:ph type="title"/>
          </p:nvPr>
        </p:nvSpPr>
        <p:spPr>
          <a:xfrm>
            <a:off x="691515" y="-76200"/>
            <a:ext cx="8675370" cy="1502305"/>
          </a:xfrm>
        </p:spPr>
        <p:txBody>
          <a:bodyPr/>
          <a:lstStyle/>
          <a:p>
            <a:r>
              <a:rPr lang="en-IN" spc="-403" dirty="0">
                <a:solidFill>
                  <a:srgbClr val="323299"/>
                </a:solidFill>
              </a:rPr>
              <a:t>S</a:t>
            </a:r>
            <a:r>
              <a:rPr lang="en-IN" spc="-529" dirty="0">
                <a:solidFill>
                  <a:srgbClr val="323299"/>
                </a:solidFill>
              </a:rPr>
              <a:t>o</a:t>
            </a:r>
            <a:r>
              <a:rPr lang="en-IN" spc="-38" dirty="0">
                <a:solidFill>
                  <a:srgbClr val="323299"/>
                </a:solidFill>
              </a:rPr>
              <a:t>f</a:t>
            </a:r>
            <a:r>
              <a:rPr lang="en-IN" spc="-97" dirty="0">
                <a:solidFill>
                  <a:srgbClr val="323299"/>
                </a:solidFill>
              </a:rPr>
              <a:t>t</a:t>
            </a:r>
            <a:r>
              <a:rPr lang="en-IN" spc="-553" dirty="0">
                <a:solidFill>
                  <a:srgbClr val="323299"/>
                </a:solidFill>
              </a:rPr>
              <a:t>w</a:t>
            </a:r>
            <a:r>
              <a:rPr lang="en-IN" spc="-597" dirty="0">
                <a:solidFill>
                  <a:srgbClr val="323299"/>
                </a:solidFill>
              </a:rPr>
              <a:t>a</a:t>
            </a:r>
            <a:r>
              <a:rPr lang="en-IN" spc="-631" dirty="0">
                <a:solidFill>
                  <a:srgbClr val="323299"/>
                </a:solidFill>
              </a:rPr>
              <a:t>r</a:t>
            </a:r>
            <a:r>
              <a:rPr lang="en-IN" spc="-515" dirty="0">
                <a:solidFill>
                  <a:srgbClr val="323299"/>
                </a:solidFill>
              </a:rPr>
              <a:t>e</a:t>
            </a:r>
            <a:r>
              <a:rPr lang="en-IN" spc="-78" dirty="0">
                <a:solidFill>
                  <a:srgbClr val="323299"/>
                </a:solidFill>
              </a:rPr>
              <a:t> </a:t>
            </a:r>
            <a:r>
              <a:rPr lang="en-IN" spc="-276" dirty="0">
                <a:solidFill>
                  <a:srgbClr val="323299"/>
                </a:solidFill>
              </a:rPr>
              <a:t>P</a:t>
            </a:r>
            <a:r>
              <a:rPr lang="en-IN" spc="-631" dirty="0">
                <a:solidFill>
                  <a:srgbClr val="323299"/>
                </a:solidFill>
              </a:rPr>
              <a:t>r</a:t>
            </a:r>
            <a:r>
              <a:rPr lang="en-IN" spc="-529" dirty="0">
                <a:solidFill>
                  <a:srgbClr val="323299"/>
                </a:solidFill>
              </a:rPr>
              <a:t>o</a:t>
            </a:r>
            <a:r>
              <a:rPr lang="en-IN" spc="-286" dirty="0">
                <a:solidFill>
                  <a:srgbClr val="323299"/>
                </a:solidFill>
              </a:rPr>
              <a:t>j</a:t>
            </a:r>
            <a:r>
              <a:rPr lang="en-IN" spc="-505" dirty="0">
                <a:solidFill>
                  <a:srgbClr val="323299"/>
                </a:solidFill>
              </a:rPr>
              <a:t>e</a:t>
            </a:r>
            <a:r>
              <a:rPr lang="en-IN" spc="-451" dirty="0">
                <a:solidFill>
                  <a:srgbClr val="323299"/>
                </a:solidFill>
              </a:rPr>
              <a:t>c</a:t>
            </a:r>
            <a:r>
              <a:rPr lang="en-IN" spc="-111" dirty="0">
                <a:solidFill>
                  <a:srgbClr val="323299"/>
                </a:solidFill>
              </a:rPr>
              <a:t>t</a:t>
            </a:r>
            <a:r>
              <a:rPr lang="en-IN" spc="-83" dirty="0">
                <a:solidFill>
                  <a:srgbClr val="323299"/>
                </a:solidFill>
              </a:rPr>
              <a:t> </a:t>
            </a:r>
            <a:r>
              <a:rPr lang="en-IN" spc="-276" dirty="0">
                <a:solidFill>
                  <a:srgbClr val="323299"/>
                </a:solidFill>
              </a:rPr>
              <a:t>P</a:t>
            </a:r>
            <a:r>
              <a:rPr lang="en-IN" spc="-165" dirty="0">
                <a:solidFill>
                  <a:srgbClr val="323299"/>
                </a:solidFill>
              </a:rPr>
              <a:t>l</a:t>
            </a:r>
            <a:r>
              <a:rPr lang="en-IN" spc="-597" dirty="0">
                <a:solidFill>
                  <a:srgbClr val="323299"/>
                </a:solidFill>
              </a:rPr>
              <a:t>a</a:t>
            </a:r>
            <a:r>
              <a:rPr lang="en-IN" spc="-515" dirty="0">
                <a:solidFill>
                  <a:srgbClr val="323299"/>
                </a:solidFill>
              </a:rPr>
              <a:t>nn</a:t>
            </a:r>
            <a:r>
              <a:rPr lang="en-IN" spc="-213" dirty="0">
                <a:solidFill>
                  <a:srgbClr val="323299"/>
                </a:solidFill>
              </a:rPr>
              <a:t>i</a:t>
            </a:r>
            <a:r>
              <a:rPr lang="en-IN" spc="-509" dirty="0">
                <a:solidFill>
                  <a:srgbClr val="323299"/>
                </a:solidFill>
              </a:rPr>
              <a:t>n</a:t>
            </a:r>
            <a:r>
              <a:rPr lang="en-IN" spc="-674" dirty="0">
                <a:solidFill>
                  <a:srgbClr val="323299"/>
                </a:solidFill>
              </a:rPr>
              <a:t>g</a:t>
            </a:r>
            <a:endParaRPr lang="en-IN" dirty="0"/>
          </a:p>
        </p:txBody>
      </p:sp>
      <p:pic>
        <p:nvPicPr>
          <p:cNvPr id="6" name="Content Placeholder 5">
            <a:extLst>
              <a:ext uri="{FF2B5EF4-FFF2-40B4-BE49-F238E27FC236}">
                <a16:creationId xmlns:a16="http://schemas.microsoft.com/office/drawing/2014/main" id="{8AD3BA39-DDF8-481E-A1EF-D24D11BE8010}"/>
              </a:ext>
            </a:extLst>
          </p:cNvPr>
          <p:cNvPicPr>
            <a:picLocks noGrp="1" noChangeAspect="1"/>
          </p:cNvPicPr>
          <p:nvPr>
            <p:ph idx="1"/>
          </p:nvPr>
        </p:nvPicPr>
        <p:blipFill>
          <a:blip r:embed="rId2"/>
          <a:stretch>
            <a:fillRect/>
          </a:stretch>
        </p:blipFill>
        <p:spPr>
          <a:xfrm>
            <a:off x="-1" y="1916114"/>
            <a:ext cx="9826149" cy="5627686"/>
          </a:xfrm>
        </p:spPr>
      </p:pic>
      <p:sp>
        <p:nvSpPr>
          <p:cNvPr id="4" name="Slide Number Placeholder 3">
            <a:extLst>
              <a:ext uri="{FF2B5EF4-FFF2-40B4-BE49-F238E27FC236}">
                <a16:creationId xmlns:a16="http://schemas.microsoft.com/office/drawing/2014/main" id="{7E0FBE95-FA9B-4347-B8FE-66016C527C47}"/>
              </a:ext>
            </a:extLst>
          </p:cNvPr>
          <p:cNvSpPr>
            <a:spLocks noGrp="1"/>
          </p:cNvSpPr>
          <p:nvPr>
            <p:ph type="sldNum" sz="quarter" idx="10"/>
          </p:nvPr>
        </p:nvSpPr>
        <p:spPr/>
        <p:txBody>
          <a:bodyPr/>
          <a:lstStyle/>
          <a:p>
            <a:pPr>
              <a:defRPr/>
            </a:pPr>
            <a:fld id="{0314B9FC-F7FA-4A5F-A68B-9084E75933A3}" type="slidenum">
              <a:rPr lang="en-US" altLang="en-US" smtClean="0"/>
              <a:pPr>
                <a:defRPr/>
              </a:pPr>
              <a:t>197</a:t>
            </a:fld>
            <a:endParaRPr lang="en-US" altLang="en-US" dirty="0"/>
          </a:p>
        </p:txBody>
      </p:sp>
    </p:spTree>
    <p:extLst>
      <p:ext uri="{BB962C8B-B14F-4D97-AF65-F5344CB8AC3E}">
        <p14:creationId xmlns:p14="http://schemas.microsoft.com/office/powerpoint/2010/main" val="185692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CCF9-7679-4F27-91ED-C3D20E59F6D3}"/>
              </a:ext>
            </a:extLst>
          </p:cNvPr>
          <p:cNvSpPr>
            <a:spLocks noGrp="1"/>
          </p:cNvSpPr>
          <p:nvPr>
            <p:ph type="title"/>
          </p:nvPr>
        </p:nvSpPr>
        <p:spPr>
          <a:xfrm>
            <a:off x="691515" y="-76200"/>
            <a:ext cx="8675370" cy="1502305"/>
          </a:xfrm>
        </p:spPr>
        <p:txBody>
          <a:bodyPr/>
          <a:lstStyle/>
          <a:p>
            <a:r>
              <a:rPr lang="en-IN" spc="-403" dirty="0">
                <a:solidFill>
                  <a:srgbClr val="323299"/>
                </a:solidFill>
              </a:rPr>
              <a:t>S</a:t>
            </a:r>
            <a:r>
              <a:rPr lang="en-IN" spc="-529" dirty="0">
                <a:solidFill>
                  <a:srgbClr val="323299"/>
                </a:solidFill>
              </a:rPr>
              <a:t>o</a:t>
            </a:r>
            <a:r>
              <a:rPr lang="en-IN" spc="-38" dirty="0">
                <a:solidFill>
                  <a:srgbClr val="323299"/>
                </a:solidFill>
              </a:rPr>
              <a:t>f</a:t>
            </a:r>
            <a:r>
              <a:rPr lang="en-IN" spc="-97" dirty="0">
                <a:solidFill>
                  <a:srgbClr val="323299"/>
                </a:solidFill>
              </a:rPr>
              <a:t>t</a:t>
            </a:r>
            <a:r>
              <a:rPr lang="en-IN" spc="-553" dirty="0">
                <a:solidFill>
                  <a:srgbClr val="323299"/>
                </a:solidFill>
              </a:rPr>
              <a:t>w</a:t>
            </a:r>
            <a:r>
              <a:rPr lang="en-IN" spc="-597" dirty="0">
                <a:solidFill>
                  <a:srgbClr val="323299"/>
                </a:solidFill>
              </a:rPr>
              <a:t>a</a:t>
            </a:r>
            <a:r>
              <a:rPr lang="en-IN" spc="-631" dirty="0">
                <a:solidFill>
                  <a:srgbClr val="323299"/>
                </a:solidFill>
              </a:rPr>
              <a:t>r</a:t>
            </a:r>
            <a:r>
              <a:rPr lang="en-IN" spc="-515" dirty="0">
                <a:solidFill>
                  <a:srgbClr val="323299"/>
                </a:solidFill>
              </a:rPr>
              <a:t>e</a:t>
            </a:r>
            <a:r>
              <a:rPr lang="en-IN" spc="-78" dirty="0">
                <a:solidFill>
                  <a:srgbClr val="323299"/>
                </a:solidFill>
              </a:rPr>
              <a:t> </a:t>
            </a:r>
            <a:r>
              <a:rPr lang="en-IN" spc="-276" dirty="0">
                <a:solidFill>
                  <a:srgbClr val="323299"/>
                </a:solidFill>
              </a:rPr>
              <a:t>P</a:t>
            </a:r>
            <a:r>
              <a:rPr lang="en-IN" spc="-631" dirty="0">
                <a:solidFill>
                  <a:srgbClr val="323299"/>
                </a:solidFill>
              </a:rPr>
              <a:t>r</a:t>
            </a:r>
            <a:r>
              <a:rPr lang="en-IN" spc="-529" dirty="0">
                <a:solidFill>
                  <a:srgbClr val="323299"/>
                </a:solidFill>
              </a:rPr>
              <a:t>o</a:t>
            </a:r>
            <a:r>
              <a:rPr lang="en-IN" spc="-286" dirty="0">
                <a:solidFill>
                  <a:srgbClr val="323299"/>
                </a:solidFill>
              </a:rPr>
              <a:t>j</a:t>
            </a:r>
            <a:r>
              <a:rPr lang="en-IN" spc="-505" dirty="0">
                <a:solidFill>
                  <a:srgbClr val="323299"/>
                </a:solidFill>
              </a:rPr>
              <a:t>e</a:t>
            </a:r>
            <a:r>
              <a:rPr lang="en-IN" spc="-451" dirty="0">
                <a:solidFill>
                  <a:srgbClr val="323299"/>
                </a:solidFill>
              </a:rPr>
              <a:t>c</a:t>
            </a:r>
            <a:r>
              <a:rPr lang="en-IN" spc="-111" dirty="0">
                <a:solidFill>
                  <a:srgbClr val="323299"/>
                </a:solidFill>
              </a:rPr>
              <a:t>t</a:t>
            </a:r>
            <a:r>
              <a:rPr lang="en-IN" spc="-83" dirty="0">
                <a:solidFill>
                  <a:srgbClr val="323299"/>
                </a:solidFill>
              </a:rPr>
              <a:t> </a:t>
            </a:r>
            <a:r>
              <a:rPr lang="en-IN" spc="-276" dirty="0">
                <a:solidFill>
                  <a:srgbClr val="323299"/>
                </a:solidFill>
              </a:rPr>
              <a:t>P</a:t>
            </a:r>
            <a:r>
              <a:rPr lang="en-IN" spc="-165" dirty="0">
                <a:solidFill>
                  <a:srgbClr val="323299"/>
                </a:solidFill>
              </a:rPr>
              <a:t>l</a:t>
            </a:r>
            <a:r>
              <a:rPr lang="en-IN" spc="-597" dirty="0">
                <a:solidFill>
                  <a:srgbClr val="323299"/>
                </a:solidFill>
              </a:rPr>
              <a:t>a</a:t>
            </a:r>
            <a:r>
              <a:rPr lang="en-IN" spc="-515" dirty="0">
                <a:solidFill>
                  <a:srgbClr val="323299"/>
                </a:solidFill>
              </a:rPr>
              <a:t>nn</a:t>
            </a:r>
            <a:r>
              <a:rPr lang="en-IN" spc="-213" dirty="0">
                <a:solidFill>
                  <a:srgbClr val="323299"/>
                </a:solidFill>
              </a:rPr>
              <a:t>i</a:t>
            </a:r>
            <a:r>
              <a:rPr lang="en-IN" spc="-509" dirty="0">
                <a:solidFill>
                  <a:srgbClr val="323299"/>
                </a:solidFill>
              </a:rPr>
              <a:t>n</a:t>
            </a:r>
            <a:r>
              <a:rPr lang="en-IN" spc="-674" dirty="0">
                <a:solidFill>
                  <a:srgbClr val="323299"/>
                </a:solidFill>
              </a:rPr>
              <a:t>g</a:t>
            </a:r>
            <a:endParaRPr lang="en-IN" dirty="0"/>
          </a:p>
        </p:txBody>
      </p:sp>
      <p:sp>
        <p:nvSpPr>
          <p:cNvPr id="4" name="Slide Number Placeholder 3">
            <a:extLst>
              <a:ext uri="{FF2B5EF4-FFF2-40B4-BE49-F238E27FC236}">
                <a16:creationId xmlns:a16="http://schemas.microsoft.com/office/drawing/2014/main" id="{7E0FBE95-FA9B-4347-B8FE-66016C527C47}"/>
              </a:ext>
            </a:extLst>
          </p:cNvPr>
          <p:cNvSpPr>
            <a:spLocks noGrp="1"/>
          </p:cNvSpPr>
          <p:nvPr>
            <p:ph type="sldNum" sz="quarter" idx="10"/>
          </p:nvPr>
        </p:nvSpPr>
        <p:spPr/>
        <p:txBody>
          <a:bodyPr/>
          <a:lstStyle/>
          <a:p>
            <a:pPr>
              <a:defRPr/>
            </a:pPr>
            <a:fld id="{0314B9FC-F7FA-4A5F-A68B-9084E75933A3}" type="slidenum">
              <a:rPr lang="en-US" altLang="en-US" smtClean="0"/>
              <a:pPr>
                <a:defRPr/>
              </a:pPr>
              <a:t>198</a:t>
            </a:fld>
            <a:endParaRPr lang="en-US" altLang="en-US" dirty="0"/>
          </a:p>
        </p:txBody>
      </p:sp>
      <p:sp>
        <p:nvSpPr>
          <p:cNvPr id="8" name="TextBox 7">
            <a:extLst>
              <a:ext uri="{FF2B5EF4-FFF2-40B4-BE49-F238E27FC236}">
                <a16:creationId xmlns:a16="http://schemas.microsoft.com/office/drawing/2014/main" id="{65D1EE0A-F294-4D5E-A419-6666021EEBE1}"/>
              </a:ext>
            </a:extLst>
          </p:cNvPr>
          <p:cNvSpPr txBox="1"/>
          <p:nvPr/>
        </p:nvSpPr>
        <p:spPr>
          <a:xfrm>
            <a:off x="990600" y="1447800"/>
            <a:ext cx="8001000" cy="3139321"/>
          </a:xfrm>
          <a:prstGeom prst="rect">
            <a:avLst/>
          </a:prstGeom>
          <a:noFill/>
        </p:spPr>
        <p:txBody>
          <a:bodyPr wrap="square">
            <a:spAutoFit/>
          </a:bodyPr>
          <a:lstStyle/>
          <a:p>
            <a:r>
              <a:rPr lang="en-GB" dirty="0"/>
              <a:t>Assume that the size of an organic type software product has been estimated to be 32,000 lines of source code. Assume that the average salary of software engineers be Rs. 15,000/- per month. Determine the effort required to develop the software product and the nominal development time. </a:t>
            </a:r>
          </a:p>
          <a:p>
            <a:endParaRPr lang="en-GB" dirty="0"/>
          </a:p>
          <a:p>
            <a:endParaRPr lang="en-GB" dirty="0"/>
          </a:p>
          <a:p>
            <a:endParaRPr lang="en-GB" dirty="0"/>
          </a:p>
          <a:p>
            <a:r>
              <a:rPr lang="en-GB" b="1" i="0" dirty="0">
                <a:solidFill>
                  <a:srgbClr val="4D5968"/>
                </a:solidFill>
                <a:effectLst/>
                <a:latin typeface="Nunito Sans" panose="020B0604020202020204" pitchFamily="2" charset="0"/>
              </a:rPr>
              <a:t>Example:</a:t>
            </a:r>
            <a:r>
              <a:rPr lang="en-GB" b="0" i="0" dirty="0">
                <a:solidFill>
                  <a:srgbClr val="4D5968"/>
                </a:solidFill>
                <a:effectLst/>
                <a:latin typeface="Nunito Sans" panose="020B0604020202020204" pitchFamily="2" charset="0"/>
              </a:rPr>
              <a:t> For a given project was estimated with a size of 300 KLOC. Calculate the Effort, Scheduled time for development by considering developer having high application experience and very low experience in programming.</a:t>
            </a:r>
            <a:endParaRPr lang="en-IN" dirty="0"/>
          </a:p>
        </p:txBody>
      </p:sp>
    </p:spTree>
    <p:extLst>
      <p:ext uri="{BB962C8B-B14F-4D97-AF65-F5344CB8AC3E}">
        <p14:creationId xmlns:p14="http://schemas.microsoft.com/office/powerpoint/2010/main" val="34154738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199</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DETAILED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287382" y="2293621"/>
            <a:ext cx="9483637" cy="2936188"/>
          </a:xfrm>
          <a:prstGeom prst="rect">
            <a:avLst/>
          </a:prstGeom>
          <a:noFill/>
        </p:spPr>
        <p:txBody>
          <a:bodyPr wrap="square">
            <a:spAutoFit/>
          </a:bodyPr>
          <a:lstStyle/>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Detailed COCOMO incorporates all characteristics of the intermediate version with an assessment of the cost driver’s impact on each step of the software engineering process. The detailed model uses different effort multipliers for each cost driver attribute. In detailed COCOMO, the whole software is divided into different modules and then we apply COCOMO in different modules to estimate effort and then sum the effort.</a:t>
            </a:r>
            <a:endParaRPr lang="en-IN" sz="2640"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3042838611"/>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3580820961"/>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228600"/>
            <a:ext cx="6677153" cy="627736"/>
          </a:xfrm>
          <a:prstGeom prst="rect">
            <a:avLst/>
          </a:prstGeom>
        </p:spPr>
        <p:txBody>
          <a:bodyPr vert="horz" wrap="square" lIns="0" tIns="12065" rIns="0" bIns="0" rtlCol="0">
            <a:spAutoFit/>
          </a:bodyPr>
          <a:lstStyle/>
          <a:p>
            <a:pPr marL="12700">
              <a:lnSpc>
                <a:spcPct val="100000"/>
              </a:lnSpc>
              <a:spcBef>
                <a:spcPts val="95"/>
              </a:spcBef>
            </a:pPr>
            <a:r>
              <a:rPr lang="en-GB" dirty="0"/>
              <a:t>Software </a:t>
            </a:r>
            <a:r>
              <a:rPr lang="en-GB" spc="-5" dirty="0"/>
              <a:t>Project</a:t>
            </a:r>
            <a:r>
              <a:rPr lang="en-GB" spc="-45" dirty="0"/>
              <a:t> </a:t>
            </a:r>
            <a:r>
              <a:rPr lang="en-GB" dirty="0"/>
              <a:t>Planning</a:t>
            </a:r>
            <a:endParaRPr spc="-5"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write more than 10,000 lines of code by yourself | ITProPortal">
            <a:extLst>
              <a:ext uri="{FF2B5EF4-FFF2-40B4-BE49-F238E27FC236}">
                <a16:creationId xmlns:a16="http://schemas.microsoft.com/office/drawing/2014/main" id="{AF241597-8A94-4D1A-8D6A-3D7E0762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10589"/>
            <a:ext cx="3095753" cy="2345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C20477-E69D-4DB7-A973-F814B47FAFE4}"/>
              </a:ext>
            </a:extLst>
          </p:cNvPr>
          <p:cNvSpPr txBox="1"/>
          <p:nvPr/>
        </p:nvSpPr>
        <p:spPr>
          <a:xfrm>
            <a:off x="761993" y="2133600"/>
            <a:ext cx="4970145" cy="2585323"/>
          </a:xfrm>
          <a:prstGeom prst="rect">
            <a:avLst/>
          </a:prstGeom>
          <a:noFill/>
        </p:spPr>
        <p:txBody>
          <a:bodyPr wrap="square" rtlCol="0">
            <a:spAutoFit/>
          </a:bodyPr>
          <a:lstStyle/>
          <a:p>
            <a:pPr algn="l" fontAlgn="base"/>
            <a:r>
              <a:rPr lang="en-GB" sz="2400" b="1" i="0" dirty="0">
                <a:solidFill>
                  <a:srgbClr val="273239"/>
                </a:solidFill>
                <a:effectLst/>
                <a:latin typeface="Times New Roman" panose="02020603050405020304" pitchFamily="18" charset="0"/>
                <a:cs typeface="Times New Roman" panose="02020603050405020304" pitchFamily="18" charset="0"/>
              </a:rPr>
              <a:t>Advantages :</a:t>
            </a:r>
            <a:endParaRPr lang="en-GB" sz="24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Most used metric in cost estimation.</a:t>
            </a:r>
          </a:p>
          <a:p>
            <a:pPr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Its alternates have many problems as compared to this metric.</a:t>
            </a:r>
          </a:p>
          <a:p>
            <a:pPr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It is very easy in estimating the efforts.</a:t>
            </a:r>
          </a:p>
          <a:p>
            <a:endParaRPr lang="en-IN" dirty="0"/>
          </a:p>
        </p:txBody>
      </p:sp>
      <p:sp>
        <p:nvSpPr>
          <p:cNvPr id="9" name="TextBox 8">
            <a:extLst>
              <a:ext uri="{FF2B5EF4-FFF2-40B4-BE49-F238E27FC236}">
                <a16:creationId xmlns:a16="http://schemas.microsoft.com/office/drawing/2014/main" id="{123E155E-E032-492D-BD0C-25947CEBA3B0}"/>
              </a:ext>
            </a:extLst>
          </p:cNvPr>
          <p:cNvSpPr txBox="1"/>
          <p:nvPr/>
        </p:nvSpPr>
        <p:spPr>
          <a:xfrm>
            <a:off x="6278627"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3522501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200</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DETAILED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287382" y="2293620"/>
            <a:ext cx="9483637" cy="4967514"/>
          </a:xfrm>
          <a:prstGeom prst="rect">
            <a:avLst/>
          </a:prstGeom>
          <a:noFill/>
        </p:spPr>
        <p:txBody>
          <a:bodyPr wrap="square">
            <a:spAutoFit/>
          </a:bodyPr>
          <a:lstStyle/>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Six phases of detailed COCOMO are:</a:t>
            </a:r>
          </a:p>
          <a:p>
            <a:pPr algn="just" defTabSz="1005840" eaLnBrk="0" fontAlgn="base" hangingPunct="0">
              <a:spcBef>
                <a:spcPct val="0"/>
              </a:spcBef>
              <a:spcAft>
                <a:spcPct val="0"/>
              </a:spcAft>
              <a:defRPr/>
            </a:pPr>
            <a:endParaRPr lang="en-US" sz="2640" dirty="0">
              <a:solidFill>
                <a:srgbClr val="40424E"/>
              </a:solidFill>
              <a:latin typeface="Book Antiqua" panose="02040602050305030304" pitchFamily="18" charset="0"/>
            </a:endParaRP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00B0F0"/>
                </a:solidFill>
                <a:latin typeface="Book Antiqua" panose="02040602050305030304" pitchFamily="18" charset="0"/>
              </a:rPr>
              <a:t>Planning and requirements</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FF0000"/>
                </a:solidFill>
                <a:latin typeface="Book Antiqua" panose="02040602050305030304" pitchFamily="18" charset="0"/>
              </a:rPr>
              <a:t>System design</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00B050"/>
                </a:solidFill>
                <a:latin typeface="Book Antiqua" panose="02040602050305030304" pitchFamily="18" charset="0"/>
              </a:rPr>
              <a:t>Detailed design</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0070C0"/>
                </a:solidFill>
                <a:latin typeface="Book Antiqua" panose="02040602050305030304" pitchFamily="18" charset="0"/>
              </a:rPr>
              <a:t>Module code and test</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7030A0"/>
                </a:solidFill>
                <a:latin typeface="Book Antiqua" panose="02040602050305030304" pitchFamily="18" charset="0"/>
              </a:rPr>
              <a:t>Integration and test</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chemeClr val="accent6">
                    <a:lumMod val="60000"/>
                    <a:lumOff val="40000"/>
                  </a:schemeClr>
                </a:solidFill>
                <a:latin typeface="Book Antiqua" panose="02040602050305030304" pitchFamily="18" charset="0"/>
              </a:rPr>
              <a:t>Cost Constructive model</a:t>
            </a:r>
          </a:p>
          <a:p>
            <a:pPr algn="just" defTabSz="1005840" eaLnBrk="0" fontAlgn="base" hangingPunct="0">
              <a:spcBef>
                <a:spcPct val="0"/>
              </a:spcBef>
              <a:spcAft>
                <a:spcPct val="0"/>
              </a:spcAft>
              <a:defRPr/>
            </a:pPr>
            <a:endParaRPr lang="en-US" sz="2640" dirty="0">
              <a:solidFill>
                <a:srgbClr val="40424E"/>
              </a:solidFill>
              <a:latin typeface="Book Antiqua" panose="02040602050305030304" pitchFamily="18" charset="0"/>
            </a:endParaRPr>
          </a:p>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effort is calculated as a function of program size and a set of cost drivers are given according to each phase of the software lifecycle.</a:t>
            </a:r>
            <a:endParaRPr lang="en-IN" sz="2640"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1788956183"/>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xfrm>
            <a:off x="8979912" y="7039754"/>
            <a:ext cx="249554" cy="20383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lang="en-IN" smtClean="0"/>
              <a:pPr marL="123825" marR="0" lvl="0" indent="0" algn="l" defTabSz="914400" rtl="0" eaLnBrk="1" fontAlgn="auto" latinLnBrk="0" hangingPunct="1">
                <a:lnSpc>
                  <a:spcPts val="1465"/>
                </a:lnSpc>
                <a:spcBef>
                  <a:spcPts val="0"/>
                </a:spcBef>
                <a:spcAft>
                  <a:spcPts val="0"/>
                </a:spcAft>
                <a:buClrTx/>
                <a:buSzTx/>
                <a:buFontTx/>
                <a:buNone/>
                <a:tabLst/>
                <a:defRPr/>
              </a:pPr>
              <a:t>201</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ts val="869"/>
              </a:lnSpc>
              <a:spcBef>
                <a:spcPts val="0"/>
              </a:spcBef>
              <a:spcAft>
                <a:spcPts val="0"/>
              </a:spcAft>
              <a:buClrTx/>
              <a:buSzTx/>
              <a:buFontTx/>
              <a:buNone/>
              <a:tabLst/>
              <a:defRPr/>
            </a:pPr>
            <a:r>
              <a:rPr lang="en-IN" spc="-5"/>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587336397"/>
              </p:ext>
            </p:extLst>
          </p:nvPr>
        </p:nvGraphicFramePr>
        <p:xfrm>
          <a:off x="1676400" y="2123440"/>
          <a:ext cx="6705600" cy="4352544"/>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highlight>
                            <a:srgbClr val="FFFF00"/>
                          </a:highlight>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5890310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2023" y="2478024"/>
            <a:ext cx="266252" cy="519561"/>
          </a:xfrm>
          <a:custGeom>
            <a:avLst/>
            <a:gdLst/>
            <a:ahLst/>
            <a:cxnLst/>
            <a:rect l="l" t="t" r="r" b="b"/>
            <a:pathLst>
              <a:path w="274319" h="535305">
                <a:moveTo>
                  <a:pt x="1524" y="259080"/>
                </a:moveTo>
                <a:lnTo>
                  <a:pt x="1524" y="234696"/>
                </a:lnTo>
                <a:lnTo>
                  <a:pt x="0" y="246888"/>
                </a:lnTo>
                <a:lnTo>
                  <a:pt x="1524" y="259080"/>
                </a:lnTo>
                <a:close/>
              </a:path>
              <a:path w="274319" h="535305">
                <a:moveTo>
                  <a:pt x="263652" y="38100"/>
                </a:moveTo>
                <a:lnTo>
                  <a:pt x="262128" y="0"/>
                </a:lnTo>
                <a:lnTo>
                  <a:pt x="249936" y="0"/>
                </a:lnTo>
                <a:lnTo>
                  <a:pt x="237744" y="1524"/>
                </a:lnTo>
                <a:lnTo>
                  <a:pt x="211836" y="4572"/>
                </a:lnTo>
                <a:lnTo>
                  <a:pt x="161544" y="18288"/>
                </a:lnTo>
                <a:lnTo>
                  <a:pt x="117348" y="41148"/>
                </a:lnTo>
                <a:lnTo>
                  <a:pt x="60960" y="88392"/>
                </a:lnTo>
                <a:lnTo>
                  <a:pt x="33528" y="128016"/>
                </a:lnTo>
                <a:lnTo>
                  <a:pt x="13716" y="172212"/>
                </a:lnTo>
                <a:lnTo>
                  <a:pt x="9144" y="184404"/>
                </a:lnTo>
                <a:lnTo>
                  <a:pt x="6096" y="196596"/>
                </a:lnTo>
                <a:lnTo>
                  <a:pt x="4572" y="208788"/>
                </a:lnTo>
                <a:lnTo>
                  <a:pt x="1524" y="220980"/>
                </a:lnTo>
                <a:lnTo>
                  <a:pt x="1524" y="272796"/>
                </a:lnTo>
                <a:lnTo>
                  <a:pt x="3048" y="284988"/>
                </a:lnTo>
                <a:lnTo>
                  <a:pt x="12192" y="321564"/>
                </a:lnTo>
                <a:lnTo>
                  <a:pt x="21336" y="342900"/>
                </a:lnTo>
                <a:lnTo>
                  <a:pt x="32004" y="365760"/>
                </a:lnTo>
                <a:lnTo>
                  <a:pt x="38100" y="374565"/>
                </a:lnTo>
                <a:lnTo>
                  <a:pt x="38100" y="248412"/>
                </a:lnTo>
                <a:lnTo>
                  <a:pt x="39624" y="237744"/>
                </a:lnTo>
                <a:lnTo>
                  <a:pt x="39624" y="227076"/>
                </a:lnTo>
                <a:lnTo>
                  <a:pt x="42672" y="205740"/>
                </a:lnTo>
                <a:lnTo>
                  <a:pt x="45720" y="196596"/>
                </a:lnTo>
                <a:lnTo>
                  <a:pt x="48768" y="185928"/>
                </a:lnTo>
                <a:lnTo>
                  <a:pt x="65532" y="149352"/>
                </a:lnTo>
                <a:lnTo>
                  <a:pt x="88392" y="115824"/>
                </a:lnTo>
                <a:lnTo>
                  <a:pt x="118872" y="86868"/>
                </a:lnTo>
                <a:lnTo>
                  <a:pt x="155448" y="64008"/>
                </a:lnTo>
                <a:lnTo>
                  <a:pt x="195072" y="47244"/>
                </a:lnTo>
                <a:lnTo>
                  <a:pt x="239268" y="39624"/>
                </a:lnTo>
                <a:lnTo>
                  <a:pt x="251460" y="38100"/>
                </a:lnTo>
                <a:lnTo>
                  <a:pt x="263652" y="38100"/>
                </a:lnTo>
                <a:close/>
              </a:path>
              <a:path w="274319" h="535305">
                <a:moveTo>
                  <a:pt x="161361" y="455334"/>
                </a:moveTo>
                <a:lnTo>
                  <a:pt x="145395" y="425503"/>
                </a:lnTo>
                <a:lnTo>
                  <a:pt x="138684" y="422148"/>
                </a:lnTo>
                <a:lnTo>
                  <a:pt x="120396" y="409956"/>
                </a:lnTo>
                <a:lnTo>
                  <a:pt x="89916" y="381000"/>
                </a:lnTo>
                <a:lnTo>
                  <a:pt x="65532" y="347472"/>
                </a:lnTo>
                <a:lnTo>
                  <a:pt x="48768" y="309372"/>
                </a:lnTo>
                <a:lnTo>
                  <a:pt x="39624" y="269748"/>
                </a:lnTo>
                <a:lnTo>
                  <a:pt x="39624" y="259080"/>
                </a:lnTo>
                <a:lnTo>
                  <a:pt x="38100" y="248412"/>
                </a:lnTo>
                <a:lnTo>
                  <a:pt x="38100" y="374565"/>
                </a:lnTo>
                <a:lnTo>
                  <a:pt x="45720" y="385572"/>
                </a:lnTo>
                <a:lnTo>
                  <a:pt x="77724" y="422148"/>
                </a:lnTo>
                <a:lnTo>
                  <a:pt x="115824" y="452628"/>
                </a:lnTo>
                <a:lnTo>
                  <a:pt x="146067" y="468868"/>
                </a:lnTo>
                <a:lnTo>
                  <a:pt x="161017" y="456124"/>
                </a:lnTo>
                <a:lnTo>
                  <a:pt x="161361" y="455334"/>
                </a:lnTo>
                <a:close/>
              </a:path>
              <a:path w="274319" h="535305">
                <a:moveTo>
                  <a:pt x="161544" y="508067"/>
                </a:moveTo>
                <a:lnTo>
                  <a:pt x="161544" y="455676"/>
                </a:lnTo>
                <a:lnTo>
                  <a:pt x="161017" y="456124"/>
                </a:lnTo>
                <a:lnTo>
                  <a:pt x="153924" y="472440"/>
                </a:lnTo>
                <a:lnTo>
                  <a:pt x="146067" y="468868"/>
                </a:lnTo>
                <a:lnTo>
                  <a:pt x="68580" y="534924"/>
                </a:lnTo>
                <a:lnTo>
                  <a:pt x="161544" y="508067"/>
                </a:lnTo>
                <a:close/>
              </a:path>
              <a:path w="274319" h="535305">
                <a:moveTo>
                  <a:pt x="274320" y="475488"/>
                </a:moveTo>
                <a:lnTo>
                  <a:pt x="103632" y="347472"/>
                </a:lnTo>
                <a:lnTo>
                  <a:pt x="145395" y="425503"/>
                </a:lnTo>
                <a:lnTo>
                  <a:pt x="169164" y="437388"/>
                </a:lnTo>
                <a:lnTo>
                  <a:pt x="169164" y="505866"/>
                </a:lnTo>
                <a:lnTo>
                  <a:pt x="274320" y="475488"/>
                </a:lnTo>
                <a:close/>
              </a:path>
              <a:path w="274319" h="535305">
                <a:moveTo>
                  <a:pt x="169164" y="437388"/>
                </a:moveTo>
                <a:lnTo>
                  <a:pt x="145395" y="425503"/>
                </a:lnTo>
                <a:lnTo>
                  <a:pt x="161361" y="455334"/>
                </a:lnTo>
                <a:lnTo>
                  <a:pt x="169164" y="437388"/>
                </a:lnTo>
                <a:close/>
              </a:path>
              <a:path w="274319" h="535305">
                <a:moveTo>
                  <a:pt x="161017" y="456124"/>
                </a:moveTo>
                <a:lnTo>
                  <a:pt x="146067" y="468868"/>
                </a:lnTo>
                <a:lnTo>
                  <a:pt x="153924" y="472440"/>
                </a:lnTo>
                <a:lnTo>
                  <a:pt x="161017" y="456124"/>
                </a:lnTo>
                <a:close/>
              </a:path>
              <a:path w="274319" h="535305">
                <a:moveTo>
                  <a:pt x="169164" y="505866"/>
                </a:moveTo>
                <a:lnTo>
                  <a:pt x="169164" y="437388"/>
                </a:lnTo>
                <a:lnTo>
                  <a:pt x="161361" y="455334"/>
                </a:lnTo>
                <a:lnTo>
                  <a:pt x="161544" y="455676"/>
                </a:lnTo>
                <a:lnTo>
                  <a:pt x="161544" y="508067"/>
                </a:lnTo>
                <a:lnTo>
                  <a:pt x="169164" y="505866"/>
                </a:lnTo>
                <a:close/>
              </a:path>
            </a:pathLst>
          </a:custGeom>
          <a:solidFill>
            <a:srgbClr val="FF0000"/>
          </a:solidFill>
        </p:spPr>
        <p:txBody>
          <a:bodyPr wrap="square" lIns="0" tIns="0" rIns="0" bIns="0" rtlCol="0"/>
          <a:lstStyle/>
          <a:p>
            <a:endParaRPr sz="1980"/>
          </a:p>
        </p:txBody>
      </p:sp>
      <p:sp>
        <p:nvSpPr>
          <p:cNvPr id="3" name="object 3"/>
          <p:cNvSpPr/>
          <p:nvPr/>
        </p:nvSpPr>
        <p:spPr>
          <a:xfrm>
            <a:off x="1903701" y="3069696"/>
            <a:ext cx="266252" cy="451149"/>
          </a:xfrm>
          <a:custGeom>
            <a:avLst/>
            <a:gdLst/>
            <a:ahLst/>
            <a:cxnLst/>
            <a:rect l="l" t="t" r="r" b="b"/>
            <a:pathLst>
              <a:path w="274319" h="464820">
                <a:moveTo>
                  <a:pt x="1524" y="219456"/>
                </a:moveTo>
                <a:lnTo>
                  <a:pt x="1524" y="198120"/>
                </a:lnTo>
                <a:lnTo>
                  <a:pt x="0" y="208788"/>
                </a:lnTo>
                <a:lnTo>
                  <a:pt x="1524" y="219456"/>
                </a:lnTo>
                <a:close/>
              </a:path>
              <a:path w="274319" h="464820">
                <a:moveTo>
                  <a:pt x="263652" y="38100"/>
                </a:moveTo>
                <a:lnTo>
                  <a:pt x="262128" y="0"/>
                </a:lnTo>
                <a:lnTo>
                  <a:pt x="237744" y="1524"/>
                </a:lnTo>
                <a:lnTo>
                  <a:pt x="211836" y="4572"/>
                </a:lnTo>
                <a:lnTo>
                  <a:pt x="163068" y="15240"/>
                </a:lnTo>
                <a:lnTo>
                  <a:pt x="118872" y="33528"/>
                </a:lnTo>
                <a:lnTo>
                  <a:pt x="62484" y="73152"/>
                </a:lnTo>
                <a:lnTo>
                  <a:pt x="33528" y="106680"/>
                </a:lnTo>
                <a:lnTo>
                  <a:pt x="13716" y="144780"/>
                </a:lnTo>
                <a:lnTo>
                  <a:pt x="4572" y="176784"/>
                </a:lnTo>
                <a:lnTo>
                  <a:pt x="1524" y="187452"/>
                </a:lnTo>
                <a:lnTo>
                  <a:pt x="1524" y="230124"/>
                </a:lnTo>
                <a:lnTo>
                  <a:pt x="3048" y="240792"/>
                </a:lnTo>
                <a:lnTo>
                  <a:pt x="12192" y="272796"/>
                </a:lnTo>
                <a:lnTo>
                  <a:pt x="21336" y="291084"/>
                </a:lnTo>
                <a:lnTo>
                  <a:pt x="33528" y="310896"/>
                </a:lnTo>
                <a:lnTo>
                  <a:pt x="38100" y="317182"/>
                </a:lnTo>
                <a:lnTo>
                  <a:pt x="38100" y="210312"/>
                </a:lnTo>
                <a:lnTo>
                  <a:pt x="39624" y="201168"/>
                </a:lnTo>
                <a:lnTo>
                  <a:pt x="39624" y="193548"/>
                </a:lnTo>
                <a:lnTo>
                  <a:pt x="41148" y="184404"/>
                </a:lnTo>
                <a:lnTo>
                  <a:pt x="42672" y="176784"/>
                </a:lnTo>
                <a:lnTo>
                  <a:pt x="45720" y="167640"/>
                </a:lnTo>
                <a:lnTo>
                  <a:pt x="47244" y="161544"/>
                </a:lnTo>
                <a:lnTo>
                  <a:pt x="74676" y="115824"/>
                </a:lnTo>
                <a:lnTo>
                  <a:pt x="117348" y="79248"/>
                </a:lnTo>
                <a:lnTo>
                  <a:pt x="153924" y="59436"/>
                </a:lnTo>
                <a:lnTo>
                  <a:pt x="195072" y="45720"/>
                </a:lnTo>
                <a:lnTo>
                  <a:pt x="239268" y="39624"/>
                </a:lnTo>
                <a:lnTo>
                  <a:pt x="263652" y="38100"/>
                </a:lnTo>
                <a:close/>
              </a:path>
              <a:path w="274319" h="464820">
                <a:moveTo>
                  <a:pt x="160914" y="381422"/>
                </a:moveTo>
                <a:lnTo>
                  <a:pt x="145694" y="354787"/>
                </a:lnTo>
                <a:lnTo>
                  <a:pt x="118872" y="341376"/>
                </a:lnTo>
                <a:lnTo>
                  <a:pt x="103632" y="329184"/>
                </a:lnTo>
                <a:lnTo>
                  <a:pt x="65532" y="289560"/>
                </a:lnTo>
                <a:lnTo>
                  <a:pt x="42672" y="243840"/>
                </a:lnTo>
                <a:lnTo>
                  <a:pt x="41148" y="234696"/>
                </a:lnTo>
                <a:lnTo>
                  <a:pt x="39624" y="227076"/>
                </a:lnTo>
                <a:lnTo>
                  <a:pt x="39624" y="217932"/>
                </a:lnTo>
                <a:lnTo>
                  <a:pt x="38100" y="210312"/>
                </a:lnTo>
                <a:lnTo>
                  <a:pt x="38100" y="317182"/>
                </a:lnTo>
                <a:lnTo>
                  <a:pt x="97536" y="371856"/>
                </a:lnTo>
                <a:lnTo>
                  <a:pt x="138684" y="394716"/>
                </a:lnTo>
                <a:lnTo>
                  <a:pt x="145868" y="396871"/>
                </a:lnTo>
                <a:lnTo>
                  <a:pt x="159892" y="384035"/>
                </a:lnTo>
                <a:lnTo>
                  <a:pt x="160914" y="381422"/>
                </a:lnTo>
                <a:close/>
              </a:path>
              <a:path w="274319" h="464820">
                <a:moveTo>
                  <a:pt x="161544" y="435749"/>
                </a:moveTo>
                <a:lnTo>
                  <a:pt x="161544" y="382524"/>
                </a:lnTo>
                <a:lnTo>
                  <a:pt x="159892" y="384035"/>
                </a:lnTo>
                <a:lnTo>
                  <a:pt x="153924" y="399288"/>
                </a:lnTo>
                <a:lnTo>
                  <a:pt x="145868" y="396871"/>
                </a:lnTo>
                <a:lnTo>
                  <a:pt x="71628" y="464820"/>
                </a:lnTo>
                <a:lnTo>
                  <a:pt x="161544" y="435749"/>
                </a:lnTo>
                <a:close/>
              </a:path>
              <a:path w="274319" h="464820">
                <a:moveTo>
                  <a:pt x="274320" y="399288"/>
                </a:moveTo>
                <a:lnTo>
                  <a:pt x="100584" y="275844"/>
                </a:lnTo>
                <a:lnTo>
                  <a:pt x="145694" y="354787"/>
                </a:lnTo>
                <a:lnTo>
                  <a:pt x="155448" y="359664"/>
                </a:lnTo>
                <a:lnTo>
                  <a:pt x="167640" y="364236"/>
                </a:lnTo>
                <a:lnTo>
                  <a:pt x="167640" y="433778"/>
                </a:lnTo>
                <a:lnTo>
                  <a:pt x="274320" y="399288"/>
                </a:lnTo>
                <a:close/>
              </a:path>
              <a:path w="274319" h="464820">
                <a:moveTo>
                  <a:pt x="167640" y="364236"/>
                </a:moveTo>
                <a:lnTo>
                  <a:pt x="155448" y="359664"/>
                </a:lnTo>
                <a:lnTo>
                  <a:pt x="145694" y="354787"/>
                </a:lnTo>
                <a:lnTo>
                  <a:pt x="160914" y="381422"/>
                </a:lnTo>
                <a:lnTo>
                  <a:pt x="167640" y="364236"/>
                </a:lnTo>
                <a:close/>
              </a:path>
              <a:path w="274319" h="464820">
                <a:moveTo>
                  <a:pt x="159892" y="384035"/>
                </a:moveTo>
                <a:lnTo>
                  <a:pt x="145868" y="396871"/>
                </a:lnTo>
                <a:lnTo>
                  <a:pt x="153924" y="399288"/>
                </a:lnTo>
                <a:lnTo>
                  <a:pt x="159892" y="384035"/>
                </a:lnTo>
                <a:close/>
              </a:path>
              <a:path w="274319" h="464820">
                <a:moveTo>
                  <a:pt x="167640" y="433778"/>
                </a:moveTo>
                <a:lnTo>
                  <a:pt x="167640" y="364236"/>
                </a:lnTo>
                <a:lnTo>
                  <a:pt x="160914" y="381422"/>
                </a:lnTo>
                <a:lnTo>
                  <a:pt x="161544" y="382524"/>
                </a:lnTo>
                <a:lnTo>
                  <a:pt x="161544" y="435749"/>
                </a:lnTo>
                <a:lnTo>
                  <a:pt x="167640" y="433778"/>
                </a:lnTo>
                <a:close/>
              </a:path>
            </a:pathLst>
          </a:custGeom>
          <a:solidFill>
            <a:srgbClr val="FF0000"/>
          </a:solidFill>
        </p:spPr>
        <p:txBody>
          <a:bodyPr wrap="square" lIns="0" tIns="0" rIns="0" bIns="0" rtlCol="0"/>
          <a:lstStyle/>
          <a:p>
            <a:endParaRPr sz="1980"/>
          </a:p>
        </p:txBody>
      </p:sp>
      <p:sp>
        <p:nvSpPr>
          <p:cNvPr id="4" name="object 4"/>
          <p:cNvSpPr txBox="1">
            <a:spLocks noGrp="1"/>
          </p:cNvSpPr>
          <p:nvPr>
            <p:ph type="title"/>
          </p:nvPr>
        </p:nvSpPr>
        <p:spPr>
          <a:xfrm>
            <a:off x="2704912" y="91975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5" name="object 5"/>
          <p:cNvSpPr/>
          <p:nvPr/>
        </p:nvSpPr>
        <p:spPr>
          <a:xfrm>
            <a:off x="887499" y="1519510"/>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grpSp>
        <p:nvGrpSpPr>
          <p:cNvPr id="6" name="object 6"/>
          <p:cNvGrpSpPr/>
          <p:nvPr/>
        </p:nvGrpSpPr>
        <p:grpSpPr>
          <a:xfrm>
            <a:off x="2837060" y="3738283"/>
            <a:ext cx="4706863" cy="2405511"/>
            <a:chOff x="2770632" y="3733800"/>
            <a:chExt cx="4849495" cy="2478405"/>
          </a:xfrm>
        </p:grpSpPr>
        <p:sp>
          <p:nvSpPr>
            <p:cNvPr id="7" name="object 7"/>
            <p:cNvSpPr/>
            <p:nvPr/>
          </p:nvSpPr>
          <p:spPr>
            <a:xfrm>
              <a:off x="2770632" y="3733812"/>
              <a:ext cx="4849495" cy="2478405"/>
            </a:xfrm>
            <a:custGeom>
              <a:avLst/>
              <a:gdLst/>
              <a:ahLst/>
              <a:cxnLst/>
              <a:rect l="l" t="t" r="r" b="b"/>
              <a:pathLst>
                <a:path w="4849495" h="2478404">
                  <a:moveTo>
                    <a:pt x="4849368" y="2383536"/>
                  </a:moveTo>
                  <a:lnTo>
                    <a:pt x="4658868" y="2287524"/>
                  </a:lnTo>
                  <a:lnTo>
                    <a:pt x="4719332" y="2363724"/>
                  </a:lnTo>
                  <a:lnTo>
                    <a:pt x="3551224" y="2363724"/>
                  </a:lnTo>
                  <a:lnTo>
                    <a:pt x="3400044" y="2287524"/>
                  </a:lnTo>
                  <a:lnTo>
                    <a:pt x="3460508" y="2363724"/>
                  </a:lnTo>
                  <a:lnTo>
                    <a:pt x="114300" y="2363724"/>
                  </a:lnTo>
                  <a:lnTo>
                    <a:pt x="114300" y="130022"/>
                  </a:lnTo>
                  <a:lnTo>
                    <a:pt x="190500" y="190500"/>
                  </a:lnTo>
                  <a:lnTo>
                    <a:pt x="94488" y="0"/>
                  </a:lnTo>
                  <a:lnTo>
                    <a:pt x="0" y="190500"/>
                  </a:lnTo>
                  <a:lnTo>
                    <a:pt x="76200" y="129044"/>
                  </a:lnTo>
                  <a:lnTo>
                    <a:pt x="76200" y="2383536"/>
                  </a:lnTo>
                  <a:lnTo>
                    <a:pt x="94488" y="2383536"/>
                  </a:lnTo>
                  <a:lnTo>
                    <a:pt x="94488" y="2401824"/>
                  </a:lnTo>
                  <a:lnTo>
                    <a:pt x="3461486" y="2401824"/>
                  </a:lnTo>
                  <a:lnTo>
                    <a:pt x="3400044" y="2478024"/>
                  </a:lnTo>
                  <a:lnTo>
                    <a:pt x="3476244" y="2440228"/>
                  </a:lnTo>
                  <a:lnTo>
                    <a:pt x="3553663" y="2401824"/>
                  </a:lnTo>
                  <a:lnTo>
                    <a:pt x="4720310" y="2401824"/>
                  </a:lnTo>
                  <a:lnTo>
                    <a:pt x="4658868" y="2478024"/>
                  </a:lnTo>
                  <a:lnTo>
                    <a:pt x="4735068" y="2440228"/>
                  </a:lnTo>
                  <a:lnTo>
                    <a:pt x="4849368" y="2383536"/>
                  </a:lnTo>
                  <a:close/>
                </a:path>
              </a:pathLst>
            </a:custGeom>
            <a:solidFill>
              <a:srgbClr val="0000FF"/>
            </a:solidFill>
          </p:spPr>
          <p:txBody>
            <a:bodyPr wrap="square" lIns="0" tIns="0" rIns="0" bIns="0" rtlCol="0"/>
            <a:lstStyle/>
            <a:p>
              <a:endParaRPr sz="1980"/>
            </a:p>
          </p:txBody>
        </p:sp>
        <p:sp>
          <p:nvSpPr>
            <p:cNvPr id="8" name="object 8"/>
            <p:cNvSpPr/>
            <p:nvPr/>
          </p:nvSpPr>
          <p:spPr>
            <a:xfrm>
              <a:off x="2865119" y="4024109"/>
              <a:ext cx="4476115" cy="2093595"/>
            </a:xfrm>
            <a:custGeom>
              <a:avLst/>
              <a:gdLst/>
              <a:ahLst/>
              <a:cxnLst/>
              <a:rect l="l" t="t" r="r" b="b"/>
              <a:pathLst>
                <a:path w="4476115" h="2093595">
                  <a:moveTo>
                    <a:pt x="0" y="2093225"/>
                  </a:moveTo>
                  <a:lnTo>
                    <a:pt x="21159" y="2038476"/>
                  </a:lnTo>
                  <a:lnTo>
                    <a:pt x="42324" y="1983767"/>
                  </a:lnTo>
                  <a:lnTo>
                    <a:pt x="63500" y="1929134"/>
                  </a:lnTo>
                  <a:lnTo>
                    <a:pt x="84691" y="1874612"/>
                  </a:lnTo>
                  <a:lnTo>
                    <a:pt x="105904" y="1820237"/>
                  </a:lnTo>
                  <a:lnTo>
                    <a:pt x="127143" y="1766044"/>
                  </a:lnTo>
                  <a:lnTo>
                    <a:pt x="148413" y="1712068"/>
                  </a:lnTo>
                  <a:lnTo>
                    <a:pt x="169721" y="1658345"/>
                  </a:lnTo>
                  <a:lnTo>
                    <a:pt x="191071" y="1604910"/>
                  </a:lnTo>
                  <a:lnTo>
                    <a:pt x="212469" y="1551800"/>
                  </a:lnTo>
                  <a:lnTo>
                    <a:pt x="233920" y="1499048"/>
                  </a:lnTo>
                  <a:lnTo>
                    <a:pt x="255429" y="1446691"/>
                  </a:lnTo>
                  <a:lnTo>
                    <a:pt x="277001" y="1394764"/>
                  </a:lnTo>
                  <a:lnTo>
                    <a:pt x="298642" y="1343303"/>
                  </a:lnTo>
                  <a:lnTo>
                    <a:pt x="320357" y="1292342"/>
                  </a:lnTo>
                  <a:lnTo>
                    <a:pt x="342152" y="1241917"/>
                  </a:lnTo>
                  <a:lnTo>
                    <a:pt x="364031" y="1192065"/>
                  </a:lnTo>
                  <a:lnTo>
                    <a:pt x="386000" y="1142819"/>
                  </a:lnTo>
                  <a:lnTo>
                    <a:pt x="408064" y="1094216"/>
                  </a:lnTo>
                  <a:lnTo>
                    <a:pt x="430229" y="1046291"/>
                  </a:lnTo>
                  <a:lnTo>
                    <a:pt x="452500" y="999080"/>
                  </a:lnTo>
                  <a:lnTo>
                    <a:pt x="474882" y="952617"/>
                  </a:lnTo>
                  <a:lnTo>
                    <a:pt x="497380" y="906938"/>
                  </a:lnTo>
                  <a:lnTo>
                    <a:pt x="520000" y="862079"/>
                  </a:lnTo>
                  <a:lnTo>
                    <a:pt x="542746" y="818076"/>
                  </a:lnTo>
                  <a:lnTo>
                    <a:pt x="565625" y="774962"/>
                  </a:lnTo>
                  <a:lnTo>
                    <a:pt x="588642" y="732775"/>
                  </a:lnTo>
                  <a:lnTo>
                    <a:pt x="611801" y="691549"/>
                  </a:lnTo>
                  <a:lnTo>
                    <a:pt x="635109" y="651320"/>
                  </a:lnTo>
                  <a:lnTo>
                    <a:pt x="658570" y="612123"/>
                  </a:lnTo>
                  <a:lnTo>
                    <a:pt x="682190" y="573993"/>
                  </a:lnTo>
                  <a:lnTo>
                    <a:pt x="705973" y="536967"/>
                  </a:lnTo>
                  <a:lnTo>
                    <a:pt x="729926" y="501079"/>
                  </a:lnTo>
                  <a:lnTo>
                    <a:pt x="754054" y="466365"/>
                  </a:lnTo>
                  <a:lnTo>
                    <a:pt x="778361" y="432860"/>
                  </a:lnTo>
                  <a:lnTo>
                    <a:pt x="802854" y="400601"/>
                  </a:lnTo>
                  <a:lnTo>
                    <a:pt x="827537" y="369621"/>
                  </a:lnTo>
                  <a:lnTo>
                    <a:pt x="852416" y="339957"/>
                  </a:lnTo>
                  <a:lnTo>
                    <a:pt x="902782" y="284717"/>
                  </a:lnTo>
                  <a:lnTo>
                    <a:pt x="953995" y="235164"/>
                  </a:lnTo>
                  <a:lnTo>
                    <a:pt x="1020128" y="180404"/>
                  </a:lnTo>
                  <a:lnTo>
                    <a:pt x="1061009" y="151029"/>
                  </a:lnTo>
                  <a:lnTo>
                    <a:pt x="1102536" y="124432"/>
                  </a:lnTo>
                  <a:lnTo>
                    <a:pt x="1144670" y="100562"/>
                  </a:lnTo>
                  <a:lnTo>
                    <a:pt x="1187372" y="79368"/>
                  </a:lnTo>
                  <a:lnTo>
                    <a:pt x="1230603" y="60799"/>
                  </a:lnTo>
                  <a:lnTo>
                    <a:pt x="1274325" y="44803"/>
                  </a:lnTo>
                  <a:lnTo>
                    <a:pt x="1318499" y="31329"/>
                  </a:lnTo>
                  <a:lnTo>
                    <a:pt x="1363087" y="20326"/>
                  </a:lnTo>
                  <a:lnTo>
                    <a:pt x="1408048" y="11743"/>
                  </a:lnTo>
                  <a:lnTo>
                    <a:pt x="1453346" y="5528"/>
                  </a:lnTo>
                  <a:lnTo>
                    <a:pt x="1498940" y="1631"/>
                  </a:lnTo>
                  <a:lnTo>
                    <a:pt x="1544793" y="0"/>
                  </a:lnTo>
                  <a:lnTo>
                    <a:pt x="1590865" y="583"/>
                  </a:lnTo>
                  <a:lnTo>
                    <a:pt x="1637118" y="3330"/>
                  </a:lnTo>
                  <a:lnTo>
                    <a:pt x="1683513" y="8189"/>
                  </a:lnTo>
                  <a:lnTo>
                    <a:pt x="1730011" y="15109"/>
                  </a:lnTo>
                  <a:lnTo>
                    <a:pt x="1776574" y="24039"/>
                  </a:lnTo>
                  <a:lnTo>
                    <a:pt x="1823163" y="34928"/>
                  </a:lnTo>
                  <a:lnTo>
                    <a:pt x="1869739" y="47724"/>
                  </a:lnTo>
                  <a:lnTo>
                    <a:pt x="1916263" y="62376"/>
                  </a:lnTo>
                  <a:lnTo>
                    <a:pt x="1962697" y="78833"/>
                  </a:lnTo>
                  <a:lnTo>
                    <a:pt x="2009001" y="97044"/>
                  </a:lnTo>
                  <a:lnTo>
                    <a:pt x="2055138" y="116957"/>
                  </a:lnTo>
                  <a:lnTo>
                    <a:pt x="2101068" y="138522"/>
                  </a:lnTo>
                  <a:lnTo>
                    <a:pt x="2146753" y="161686"/>
                  </a:lnTo>
                  <a:lnTo>
                    <a:pt x="2192154" y="186399"/>
                  </a:lnTo>
                  <a:lnTo>
                    <a:pt x="2237231" y="212609"/>
                  </a:lnTo>
                  <a:lnTo>
                    <a:pt x="2300650" y="255113"/>
                  </a:lnTo>
                  <a:lnTo>
                    <a:pt x="2332584" y="279939"/>
                  </a:lnTo>
                  <a:lnTo>
                    <a:pt x="2364650" y="306985"/>
                  </a:lnTo>
                  <a:lnTo>
                    <a:pt x="2396835" y="336125"/>
                  </a:lnTo>
                  <a:lnTo>
                    <a:pt x="2429125" y="367237"/>
                  </a:lnTo>
                  <a:lnTo>
                    <a:pt x="2461508" y="400197"/>
                  </a:lnTo>
                  <a:lnTo>
                    <a:pt x="2493971" y="434882"/>
                  </a:lnTo>
                  <a:lnTo>
                    <a:pt x="2526499" y="471168"/>
                  </a:lnTo>
                  <a:lnTo>
                    <a:pt x="2559081" y="508932"/>
                  </a:lnTo>
                  <a:lnTo>
                    <a:pt x="2591703" y="548051"/>
                  </a:lnTo>
                  <a:lnTo>
                    <a:pt x="2624352" y="588400"/>
                  </a:lnTo>
                  <a:lnTo>
                    <a:pt x="2657014" y="629858"/>
                  </a:lnTo>
                  <a:lnTo>
                    <a:pt x="2689677" y="672299"/>
                  </a:lnTo>
                  <a:lnTo>
                    <a:pt x="2722328" y="715601"/>
                  </a:lnTo>
                  <a:lnTo>
                    <a:pt x="2754953" y="759640"/>
                  </a:lnTo>
                  <a:lnTo>
                    <a:pt x="2787538" y="804293"/>
                  </a:lnTo>
                  <a:lnTo>
                    <a:pt x="2820072" y="849436"/>
                  </a:lnTo>
                  <a:lnTo>
                    <a:pt x="2852541" y="894947"/>
                  </a:lnTo>
                  <a:lnTo>
                    <a:pt x="2884931" y="940700"/>
                  </a:lnTo>
                  <a:lnTo>
                    <a:pt x="2917230" y="986574"/>
                  </a:lnTo>
                  <a:lnTo>
                    <a:pt x="2949425" y="1032444"/>
                  </a:lnTo>
                  <a:lnTo>
                    <a:pt x="2981502" y="1078188"/>
                  </a:lnTo>
                  <a:lnTo>
                    <a:pt x="3013447" y="1123681"/>
                  </a:lnTo>
                  <a:lnTo>
                    <a:pt x="3045249" y="1168800"/>
                  </a:lnTo>
                  <a:lnTo>
                    <a:pt x="3076894" y="1213422"/>
                  </a:lnTo>
                  <a:lnTo>
                    <a:pt x="3108368" y="1257424"/>
                  </a:lnTo>
                  <a:lnTo>
                    <a:pt x="3139659" y="1300681"/>
                  </a:lnTo>
                  <a:lnTo>
                    <a:pt x="3170753" y="1343071"/>
                  </a:lnTo>
                  <a:lnTo>
                    <a:pt x="3201638" y="1384470"/>
                  </a:lnTo>
                  <a:lnTo>
                    <a:pt x="3232299" y="1424755"/>
                  </a:lnTo>
                  <a:lnTo>
                    <a:pt x="3262725" y="1463801"/>
                  </a:lnTo>
                  <a:lnTo>
                    <a:pt x="3292901" y="1501486"/>
                  </a:lnTo>
                  <a:lnTo>
                    <a:pt x="3322815" y="1537687"/>
                  </a:lnTo>
                  <a:lnTo>
                    <a:pt x="3352454" y="1572279"/>
                  </a:lnTo>
                  <a:lnTo>
                    <a:pt x="3381804" y="1605140"/>
                  </a:lnTo>
                  <a:lnTo>
                    <a:pt x="3410852" y="1636146"/>
                  </a:lnTo>
                  <a:lnTo>
                    <a:pt x="3439586" y="1665173"/>
                  </a:lnTo>
                  <a:lnTo>
                    <a:pt x="3467991" y="1692098"/>
                  </a:lnTo>
                  <a:lnTo>
                    <a:pt x="3547372" y="1757499"/>
                  </a:lnTo>
                  <a:lnTo>
                    <a:pt x="3599361" y="1794540"/>
                  </a:lnTo>
                  <a:lnTo>
                    <a:pt x="3651824" y="1828132"/>
                  </a:lnTo>
                  <a:lnTo>
                    <a:pt x="3704563" y="1858487"/>
                  </a:lnTo>
                  <a:lnTo>
                    <a:pt x="3757381" y="1885818"/>
                  </a:lnTo>
                  <a:lnTo>
                    <a:pt x="3810081" y="1910336"/>
                  </a:lnTo>
                  <a:lnTo>
                    <a:pt x="3862464" y="1932254"/>
                  </a:lnTo>
                  <a:lnTo>
                    <a:pt x="3914334" y="1951784"/>
                  </a:lnTo>
                  <a:lnTo>
                    <a:pt x="3965493" y="1969138"/>
                  </a:lnTo>
                  <a:lnTo>
                    <a:pt x="4015744" y="1984528"/>
                  </a:lnTo>
                  <a:lnTo>
                    <a:pt x="4064888" y="1998166"/>
                  </a:lnTo>
                  <a:lnTo>
                    <a:pt x="4112729" y="2010264"/>
                  </a:lnTo>
                  <a:lnTo>
                    <a:pt x="4159069" y="2021035"/>
                  </a:lnTo>
                  <a:lnTo>
                    <a:pt x="4203710" y="2030690"/>
                  </a:lnTo>
                  <a:lnTo>
                    <a:pt x="4246455" y="2039441"/>
                  </a:lnTo>
                  <a:lnTo>
                    <a:pt x="4287106" y="2047502"/>
                  </a:lnTo>
                  <a:lnTo>
                    <a:pt x="4325467" y="2055083"/>
                  </a:lnTo>
                  <a:lnTo>
                    <a:pt x="4361338" y="2062397"/>
                  </a:lnTo>
                  <a:lnTo>
                    <a:pt x="4394524" y="2069656"/>
                  </a:lnTo>
                  <a:lnTo>
                    <a:pt x="4424825" y="2077073"/>
                  </a:lnTo>
                  <a:lnTo>
                    <a:pt x="4452046" y="2084858"/>
                  </a:lnTo>
                  <a:lnTo>
                    <a:pt x="4475987" y="2093225"/>
                  </a:lnTo>
                </a:path>
              </a:pathLst>
            </a:custGeom>
            <a:ln w="38099">
              <a:solidFill>
                <a:srgbClr val="0000FF"/>
              </a:solidFill>
            </a:ln>
          </p:spPr>
          <p:txBody>
            <a:bodyPr wrap="square" lIns="0" tIns="0" rIns="0" bIns="0" rtlCol="0"/>
            <a:lstStyle/>
            <a:p>
              <a:endParaRPr sz="1980"/>
            </a:p>
          </p:txBody>
        </p:sp>
        <p:pic>
          <p:nvPicPr>
            <p:cNvPr id="9" name="object 9"/>
            <p:cNvPicPr/>
            <p:nvPr/>
          </p:nvPicPr>
          <p:blipFill>
            <a:blip r:embed="rId2" cstate="print"/>
            <a:stretch>
              <a:fillRect/>
            </a:stretch>
          </p:blipFill>
          <p:spPr>
            <a:xfrm>
              <a:off x="3234880" y="4943284"/>
              <a:ext cx="168782" cy="153542"/>
            </a:xfrm>
            <a:prstGeom prst="rect">
              <a:avLst/>
            </a:prstGeom>
          </p:spPr>
        </p:pic>
        <p:pic>
          <p:nvPicPr>
            <p:cNvPr id="10" name="object 10"/>
            <p:cNvPicPr/>
            <p:nvPr/>
          </p:nvPicPr>
          <p:blipFill>
            <a:blip r:embed="rId3" cstate="print"/>
            <a:stretch>
              <a:fillRect/>
            </a:stretch>
          </p:blipFill>
          <p:spPr>
            <a:xfrm>
              <a:off x="3026092" y="5424868"/>
              <a:ext cx="167258" cy="153542"/>
            </a:xfrm>
            <a:prstGeom prst="rect">
              <a:avLst/>
            </a:prstGeom>
          </p:spPr>
        </p:pic>
        <p:pic>
          <p:nvPicPr>
            <p:cNvPr id="11" name="object 11"/>
            <p:cNvPicPr/>
            <p:nvPr/>
          </p:nvPicPr>
          <p:blipFill>
            <a:blip r:embed="rId4" cstate="print"/>
            <a:stretch>
              <a:fillRect/>
            </a:stretch>
          </p:blipFill>
          <p:spPr>
            <a:xfrm>
              <a:off x="3489388" y="4476940"/>
              <a:ext cx="168782" cy="153542"/>
            </a:xfrm>
            <a:prstGeom prst="rect">
              <a:avLst/>
            </a:prstGeom>
          </p:spPr>
        </p:pic>
        <p:pic>
          <p:nvPicPr>
            <p:cNvPr id="12" name="object 12"/>
            <p:cNvPicPr/>
            <p:nvPr/>
          </p:nvPicPr>
          <p:blipFill>
            <a:blip r:embed="rId5" cstate="print"/>
            <a:stretch>
              <a:fillRect/>
            </a:stretch>
          </p:blipFill>
          <p:spPr>
            <a:xfrm>
              <a:off x="3874960" y="4070032"/>
              <a:ext cx="168782" cy="153542"/>
            </a:xfrm>
            <a:prstGeom prst="rect">
              <a:avLst/>
            </a:prstGeom>
          </p:spPr>
        </p:pic>
        <p:pic>
          <p:nvPicPr>
            <p:cNvPr id="13" name="object 13"/>
            <p:cNvPicPr/>
            <p:nvPr/>
          </p:nvPicPr>
          <p:blipFill>
            <a:blip r:embed="rId6" cstate="print"/>
            <a:stretch>
              <a:fillRect/>
            </a:stretch>
          </p:blipFill>
          <p:spPr>
            <a:xfrm>
              <a:off x="4426648" y="3957256"/>
              <a:ext cx="167258" cy="155066"/>
            </a:xfrm>
            <a:prstGeom prst="rect">
              <a:avLst/>
            </a:prstGeom>
          </p:spPr>
        </p:pic>
        <p:pic>
          <p:nvPicPr>
            <p:cNvPr id="14" name="object 14"/>
            <p:cNvPicPr/>
            <p:nvPr/>
          </p:nvPicPr>
          <p:blipFill>
            <a:blip r:embed="rId7" cstate="print"/>
            <a:stretch>
              <a:fillRect/>
            </a:stretch>
          </p:blipFill>
          <p:spPr>
            <a:xfrm>
              <a:off x="4970716" y="4126420"/>
              <a:ext cx="167258" cy="153542"/>
            </a:xfrm>
            <a:prstGeom prst="rect">
              <a:avLst/>
            </a:prstGeom>
          </p:spPr>
        </p:pic>
        <p:pic>
          <p:nvPicPr>
            <p:cNvPr id="15" name="object 15"/>
            <p:cNvPicPr/>
            <p:nvPr/>
          </p:nvPicPr>
          <p:blipFill>
            <a:blip r:embed="rId8" cstate="print"/>
            <a:stretch>
              <a:fillRect/>
            </a:stretch>
          </p:blipFill>
          <p:spPr>
            <a:xfrm>
              <a:off x="5405056" y="4534852"/>
              <a:ext cx="168782" cy="155066"/>
            </a:xfrm>
            <a:prstGeom prst="rect">
              <a:avLst/>
            </a:prstGeom>
          </p:spPr>
        </p:pic>
        <p:pic>
          <p:nvPicPr>
            <p:cNvPr id="16" name="object 16"/>
            <p:cNvPicPr/>
            <p:nvPr/>
          </p:nvPicPr>
          <p:blipFill>
            <a:blip r:embed="rId9" cstate="print"/>
            <a:stretch>
              <a:fillRect/>
            </a:stretch>
          </p:blipFill>
          <p:spPr>
            <a:xfrm>
              <a:off x="5722048" y="4973764"/>
              <a:ext cx="167258" cy="153542"/>
            </a:xfrm>
            <a:prstGeom prst="rect">
              <a:avLst/>
            </a:prstGeom>
          </p:spPr>
        </p:pic>
        <p:pic>
          <p:nvPicPr>
            <p:cNvPr id="17" name="object 17"/>
            <p:cNvPicPr/>
            <p:nvPr/>
          </p:nvPicPr>
          <p:blipFill>
            <a:blip r:embed="rId10" cstate="print"/>
            <a:stretch>
              <a:fillRect/>
            </a:stretch>
          </p:blipFill>
          <p:spPr>
            <a:xfrm>
              <a:off x="6048184" y="5412676"/>
              <a:ext cx="168782" cy="155066"/>
            </a:xfrm>
            <a:prstGeom prst="rect">
              <a:avLst/>
            </a:prstGeom>
          </p:spPr>
        </p:pic>
        <p:pic>
          <p:nvPicPr>
            <p:cNvPr id="18" name="object 18"/>
            <p:cNvPicPr/>
            <p:nvPr/>
          </p:nvPicPr>
          <p:blipFill>
            <a:blip r:embed="rId11" cstate="print"/>
            <a:stretch>
              <a:fillRect/>
            </a:stretch>
          </p:blipFill>
          <p:spPr>
            <a:xfrm>
              <a:off x="6543484" y="5824156"/>
              <a:ext cx="168782" cy="155066"/>
            </a:xfrm>
            <a:prstGeom prst="rect">
              <a:avLst/>
            </a:prstGeom>
          </p:spPr>
        </p:pic>
        <p:pic>
          <p:nvPicPr>
            <p:cNvPr id="19" name="object 19"/>
            <p:cNvPicPr/>
            <p:nvPr/>
          </p:nvPicPr>
          <p:blipFill>
            <a:blip r:embed="rId12" cstate="print"/>
            <a:stretch>
              <a:fillRect/>
            </a:stretch>
          </p:blipFill>
          <p:spPr>
            <a:xfrm>
              <a:off x="6976300" y="5976556"/>
              <a:ext cx="168782" cy="155066"/>
            </a:xfrm>
            <a:prstGeom prst="rect">
              <a:avLst/>
            </a:prstGeom>
          </p:spPr>
        </p:pic>
      </p:grpSp>
      <p:sp>
        <p:nvSpPr>
          <p:cNvPr id="20" name="object 20"/>
          <p:cNvSpPr/>
          <p:nvPr/>
        </p:nvSpPr>
        <p:spPr>
          <a:xfrm>
            <a:off x="2384433" y="5128709"/>
            <a:ext cx="0" cy="668711"/>
          </a:xfrm>
          <a:custGeom>
            <a:avLst/>
            <a:gdLst/>
            <a:ahLst/>
            <a:cxnLst/>
            <a:rect l="l" t="t" r="r" b="b"/>
            <a:pathLst>
              <a:path h="688975">
                <a:moveTo>
                  <a:pt x="0" y="0"/>
                </a:moveTo>
                <a:lnTo>
                  <a:pt x="0" y="688847"/>
                </a:lnTo>
              </a:path>
            </a:pathLst>
          </a:custGeom>
          <a:ln w="28574">
            <a:solidFill>
              <a:srgbClr val="FF0000"/>
            </a:solidFill>
          </a:ln>
        </p:spPr>
        <p:txBody>
          <a:bodyPr wrap="square" lIns="0" tIns="0" rIns="0" bIns="0" rtlCol="0"/>
          <a:lstStyle/>
          <a:p>
            <a:endParaRPr sz="1980"/>
          </a:p>
        </p:txBody>
      </p:sp>
      <p:sp>
        <p:nvSpPr>
          <p:cNvPr id="21" name="object 21"/>
          <p:cNvSpPr/>
          <p:nvPr/>
        </p:nvSpPr>
        <p:spPr>
          <a:xfrm>
            <a:off x="2316389" y="4103640"/>
            <a:ext cx="138057" cy="730960"/>
          </a:xfrm>
          <a:custGeom>
            <a:avLst/>
            <a:gdLst/>
            <a:ahLst/>
            <a:cxnLst/>
            <a:rect l="l" t="t" r="r" b="b"/>
            <a:pathLst>
              <a:path w="142239" h="753110">
                <a:moveTo>
                  <a:pt x="141732" y="143256"/>
                </a:moveTo>
                <a:lnTo>
                  <a:pt x="70104" y="0"/>
                </a:lnTo>
                <a:lnTo>
                  <a:pt x="0" y="143256"/>
                </a:lnTo>
                <a:lnTo>
                  <a:pt x="56388" y="96674"/>
                </a:lnTo>
                <a:lnTo>
                  <a:pt x="56388" y="85344"/>
                </a:lnTo>
                <a:lnTo>
                  <a:pt x="85344" y="85344"/>
                </a:lnTo>
                <a:lnTo>
                  <a:pt x="85344" y="97665"/>
                </a:lnTo>
                <a:lnTo>
                  <a:pt x="141732" y="143256"/>
                </a:lnTo>
                <a:close/>
              </a:path>
              <a:path w="142239" h="753110">
                <a:moveTo>
                  <a:pt x="70104" y="85344"/>
                </a:moveTo>
                <a:lnTo>
                  <a:pt x="56388" y="85344"/>
                </a:lnTo>
                <a:lnTo>
                  <a:pt x="56388" y="96674"/>
                </a:lnTo>
                <a:lnTo>
                  <a:pt x="70104" y="85344"/>
                </a:lnTo>
                <a:close/>
              </a:path>
              <a:path w="142239" h="753110">
                <a:moveTo>
                  <a:pt x="85344" y="752856"/>
                </a:moveTo>
                <a:lnTo>
                  <a:pt x="85344" y="97665"/>
                </a:lnTo>
                <a:lnTo>
                  <a:pt x="70104" y="85344"/>
                </a:lnTo>
                <a:lnTo>
                  <a:pt x="56388" y="96674"/>
                </a:lnTo>
                <a:lnTo>
                  <a:pt x="56388" y="752856"/>
                </a:lnTo>
                <a:lnTo>
                  <a:pt x="85344" y="752856"/>
                </a:lnTo>
                <a:close/>
              </a:path>
              <a:path w="142239" h="753110">
                <a:moveTo>
                  <a:pt x="85344" y="97665"/>
                </a:moveTo>
                <a:lnTo>
                  <a:pt x="85344" y="85344"/>
                </a:lnTo>
                <a:lnTo>
                  <a:pt x="70104" y="85344"/>
                </a:lnTo>
                <a:lnTo>
                  <a:pt x="85344" y="97665"/>
                </a:lnTo>
                <a:close/>
              </a:path>
            </a:pathLst>
          </a:custGeom>
          <a:solidFill>
            <a:srgbClr val="FF0000"/>
          </a:solidFill>
        </p:spPr>
        <p:txBody>
          <a:bodyPr wrap="square" lIns="0" tIns="0" rIns="0" bIns="0" rtlCol="0"/>
          <a:lstStyle/>
          <a:p>
            <a:endParaRPr sz="1980"/>
          </a:p>
        </p:txBody>
      </p:sp>
      <p:sp>
        <p:nvSpPr>
          <p:cNvPr id="22" name="object 22"/>
          <p:cNvSpPr txBox="1"/>
          <p:nvPr/>
        </p:nvSpPr>
        <p:spPr>
          <a:xfrm>
            <a:off x="2270043" y="6044455"/>
            <a:ext cx="5442753" cy="929931"/>
          </a:xfrm>
          <a:prstGeom prst="rect">
            <a:avLst/>
          </a:prstGeom>
        </p:spPr>
        <p:txBody>
          <a:bodyPr vert="horz" wrap="square" lIns="0" tIns="88134" rIns="0" bIns="0" rtlCol="0">
            <a:spAutoFit/>
          </a:bodyPr>
          <a:lstStyle/>
          <a:p>
            <a:pPr marR="537463" algn="ctr">
              <a:spcBef>
                <a:spcPts val="694"/>
              </a:spcBef>
              <a:tabLst>
                <a:tab pos="625602" algn="l"/>
              </a:tabLst>
            </a:pPr>
            <a:r>
              <a:rPr sz="2718" strike="sngStrike" spc="-4" dirty="0">
                <a:solidFill>
                  <a:srgbClr val="FF3200"/>
                </a:solidFill>
                <a:latin typeface="Times New Roman"/>
                <a:cs typeface="Times New Roman"/>
              </a:rPr>
              <a:t> 	</a:t>
            </a:r>
            <a:r>
              <a:rPr sz="2718" strike="sngStrike" spc="-10" dirty="0">
                <a:solidFill>
                  <a:srgbClr val="FF3200"/>
                </a:solidFill>
                <a:latin typeface="Times New Roman"/>
                <a:cs typeface="Times New Roman"/>
              </a:rPr>
              <a:t>T</a:t>
            </a:r>
            <a:r>
              <a:rPr sz="2718" spc="-10" dirty="0">
                <a:solidFill>
                  <a:srgbClr val="FF3200"/>
                </a:solidFill>
                <a:latin typeface="Times New Roman"/>
                <a:cs typeface="Times New Roman"/>
              </a:rPr>
              <a:t>ime</a:t>
            </a:r>
            <a:endParaRPr sz="2718">
              <a:latin typeface="Times New Roman"/>
              <a:cs typeface="Times New Roman"/>
            </a:endParaRPr>
          </a:p>
          <a:p>
            <a:pPr algn="ctr">
              <a:spcBef>
                <a:spcPts val="515"/>
              </a:spcBef>
            </a:pPr>
            <a:r>
              <a:rPr sz="2330" b="1" spc="-4" dirty="0">
                <a:solidFill>
                  <a:srgbClr val="653200"/>
                </a:solidFill>
                <a:latin typeface="Times New Roman"/>
                <a:cs typeface="Times New Roman"/>
              </a:rPr>
              <a:t>Fig.6:</a:t>
            </a:r>
            <a:r>
              <a:rPr sz="2330" b="1" dirty="0">
                <a:solidFill>
                  <a:srgbClr val="653200"/>
                </a:solidFill>
                <a:latin typeface="Times New Roman"/>
                <a:cs typeface="Times New Roman"/>
              </a:rPr>
              <a:t> </a:t>
            </a:r>
            <a:r>
              <a:rPr sz="2330" spc="-10" dirty="0">
                <a:solidFill>
                  <a:srgbClr val="326500"/>
                </a:solidFill>
                <a:latin typeface="Times New Roman"/>
                <a:cs typeface="Times New Roman"/>
              </a:rPr>
              <a:t>The</a:t>
            </a:r>
            <a:r>
              <a:rPr sz="2330" spc="-14" dirty="0">
                <a:solidFill>
                  <a:srgbClr val="326500"/>
                </a:solidFill>
                <a:latin typeface="Times New Roman"/>
                <a:cs typeface="Times New Roman"/>
              </a:rPr>
              <a:t> </a:t>
            </a:r>
            <a:r>
              <a:rPr sz="2330" spc="-4" dirty="0">
                <a:solidFill>
                  <a:srgbClr val="326500"/>
                </a:solidFill>
                <a:latin typeface="Times New Roman"/>
                <a:cs typeface="Times New Roman"/>
              </a:rPr>
              <a:t>Rayleigh</a:t>
            </a:r>
            <a:r>
              <a:rPr sz="2330" dirty="0">
                <a:solidFill>
                  <a:srgbClr val="326500"/>
                </a:solidFill>
                <a:latin typeface="Times New Roman"/>
                <a:cs typeface="Times New Roman"/>
              </a:rPr>
              <a:t> </a:t>
            </a:r>
            <a:r>
              <a:rPr sz="2330" spc="-10" dirty="0">
                <a:solidFill>
                  <a:srgbClr val="326500"/>
                </a:solidFill>
                <a:latin typeface="Times New Roman"/>
                <a:cs typeface="Times New Roman"/>
              </a:rPr>
              <a:t>manpower</a:t>
            </a:r>
            <a:r>
              <a:rPr sz="2330" dirty="0">
                <a:solidFill>
                  <a:srgbClr val="326500"/>
                </a:solidFill>
                <a:latin typeface="Times New Roman"/>
                <a:cs typeface="Times New Roman"/>
              </a:rPr>
              <a:t> </a:t>
            </a:r>
            <a:r>
              <a:rPr sz="2330" spc="-4" dirty="0">
                <a:solidFill>
                  <a:srgbClr val="326500"/>
                </a:solidFill>
                <a:latin typeface="Times New Roman"/>
                <a:cs typeface="Times New Roman"/>
              </a:rPr>
              <a:t>loading</a:t>
            </a:r>
            <a:r>
              <a:rPr sz="2330" dirty="0">
                <a:solidFill>
                  <a:srgbClr val="326500"/>
                </a:solidFill>
                <a:latin typeface="Times New Roman"/>
                <a:cs typeface="Times New Roman"/>
              </a:rPr>
              <a:t> </a:t>
            </a:r>
            <a:r>
              <a:rPr sz="2330" spc="-4" dirty="0">
                <a:solidFill>
                  <a:srgbClr val="326500"/>
                </a:solidFill>
                <a:latin typeface="Times New Roman"/>
                <a:cs typeface="Times New Roman"/>
              </a:rPr>
              <a:t>curve</a:t>
            </a:r>
            <a:endParaRPr sz="2330">
              <a:latin typeface="Times New Roman"/>
              <a:cs typeface="Times New Roman"/>
            </a:endParaRPr>
          </a:p>
        </p:txBody>
      </p:sp>
      <p:sp>
        <p:nvSpPr>
          <p:cNvPr id="23" name="object 23"/>
          <p:cNvSpPr/>
          <p:nvPr/>
        </p:nvSpPr>
        <p:spPr>
          <a:xfrm>
            <a:off x="5410829" y="6320925"/>
            <a:ext cx="815396" cy="83204"/>
          </a:xfrm>
          <a:custGeom>
            <a:avLst/>
            <a:gdLst/>
            <a:ahLst/>
            <a:cxnLst/>
            <a:rect l="l" t="t" r="r" b="b"/>
            <a:pathLst>
              <a:path w="840104" h="85725">
                <a:moveTo>
                  <a:pt x="768096" y="56388"/>
                </a:moveTo>
                <a:lnTo>
                  <a:pt x="768096" y="28956"/>
                </a:lnTo>
                <a:lnTo>
                  <a:pt x="0" y="28956"/>
                </a:lnTo>
                <a:lnTo>
                  <a:pt x="0" y="56388"/>
                </a:lnTo>
                <a:lnTo>
                  <a:pt x="768096" y="56388"/>
                </a:lnTo>
                <a:close/>
              </a:path>
              <a:path w="840104" h="85725">
                <a:moveTo>
                  <a:pt x="839724" y="42672"/>
                </a:moveTo>
                <a:lnTo>
                  <a:pt x="754380" y="0"/>
                </a:lnTo>
                <a:lnTo>
                  <a:pt x="754380" y="28956"/>
                </a:lnTo>
                <a:lnTo>
                  <a:pt x="768096" y="28956"/>
                </a:lnTo>
                <a:lnTo>
                  <a:pt x="768096" y="78486"/>
                </a:lnTo>
                <a:lnTo>
                  <a:pt x="839724" y="42672"/>
                </a:lnTo>
                <a:close/>
              </a:path>
              <a:path w="840104" h="85725">
                <a:moveTo>
                  <a:pt x="768096" y="78486"/>
                </a:moveTo>
                <a:lnTo>
                  <a:pt x="768096" y="56388"/>
                </a:lnTo>
                <a:lnTo>
                  <a:pt x="754380" y="56388"/>
                </a:lnTo>
                <a:lnTo>
                  <a:pt x="754380" y="85344"/>
                </a:lnTo>
                <a:lnTo>
                  <a:pt x="768096" y="78486"/>
                </a:lnTo>
                <a:close/>
              </a:path>
            </a:pathLst>
          </a:custGeom>
          <a:solidFill>
            <a:srgbClr val="FF0000"/>
          </a:solidFill>
        </p:spPr>
        <p:txBody>
          <a:bodyPr wrap="square" lIns="0" tIns="0" rIns="0" bIns="0" rtlCol="0"/>
          <a:lstStyle/>
          <a:p>
            <a:endParaRPr sz="1980"/>
          </a:p>
        </p:txBody>
      </p:sp>
      <p:grpSp>
        <p:nvGrpSpPr>
          <p:cNvPr id="24" name="object 24"/>
          <p:cNvGrpSpPr/>
          <p:nvPr/>
        </p:nvGrpSpPr>
        <p:grpSpPr>
          <a:xfrm>
            <a:off x="2939863" y="4020250"/>
            <a:ext cx="4174359" cy="2072080"/>
            <a:chOff x="2876550" y="4024312"/>
            <a:chExt cx="4300855" cy="2134870"/>
          </a:xfrm>
        </p:grpSpPr>
        <p:sp>
          <p:nvSpPr>
            <p:cNvPr id="25" name="object 25"/>
            <p:cNvSpPr/>
            <p:nvPr/>
          </p:nvSpPr>
          <p:spPr>
            <a:xfrm>
              <a:off x="2895600" y="5150205"/>
              <a:ext cx="1676400" cy="930910"/>
            </a:xfrm>
            <a:custGeom>
              <a:avLst/>
              <a:gdLst/>
              <a:ahLst/>
              <a:cxnLst/>
              <a:rect l="l" t="t" r="r" b="b"/>
              <a:pathLst>
                <a:path w="1676400" h="930910">
                  <a:moveTo>
                    <a:pt x="0" y="930554"/>
                  </a:moveTo>
                  <a:lnTo>
                    <a:pt x="18814" y="872438"/>
                  </a:lnTo>
                  <a:lnTo>
                    <a:pt x="37681" y="814561"/>
                  </a:lnTo>
                  <a:lnTo>
                    <a:pt x="56627" y="757136"/>
                  </a:lnTo>
                  <a:lnTo>
                    <a:pt x="75677" y="700374"/>
                  </a:lnTo>
                  <a:lnTo>
                    <a:pt x="94855" y="644487"/>
                  </a:lnTo>
                  <a:lnTo>
                    <a:pt x="114187" y="589686"/>
                  </a:lnTo>
                  <a:lnTo>
                    <a:pt x="133697" y="536184"/>
                  </a:lnTo>
                  <a:lnTo>
                    <a:pt x="153411" y="484192"/>
                  </a:lnTo>
                  <a:lnTo>
                    <a:pt x="173354" y="433921"/>
                  </a:lnTo>
                  <a:lnTo>
                    <a:pt x="193552" y="385583"/>
                  </a:lnTo>
                  <a:lnTo>
                    <a:pt x="214028" y="339391"/>
                  </a:lnTo>
                  <a:lnTo>
                    <a:pt x="234808" y="295554"/>
                  </a:lnTo>
                  <a:lnTo>
                    <a:pt x="255918" y="254286"/>
                  </a:lnTo>
                  <a:lnTo>
                    <a:pt x="277382" y="215798"/>
                  </a:lnTo>
                  <a:lnTo>
                    <a:pt x="299226" y="180302"/>
                  </a:lnTo>
                  <a:lnTo>
                    <a:pt x="321474" y="148009"/>
                  </a:lnTo>
                  <a:lnTo>
                    <a:pt x="367283" y="93878"/>
                  </a:lnTo>
                  <a:lnTo>
                    <a:pt x="405972" y="60112"/>
                  </a:lnTo>
                  <a:lnTo>
                    <a:pt x="446227" y="34212"/>
                  </a:lnTo>
                  <a:lnTo>
                    <a:pt x="487801" y="15807"/>
                  </a:lnTo>
                  <a:lnTo>
                    <a:pt x="530447" y="4527"/>
                  </a:lnTo>
                  <a:lnTo>
                    <a:pt x="573917" y="0"/>
                  </a:lnTo>
                  <a:lnTo>
                    <a:pt x="617964" y="1854"/>
                  </a:lnTo>
                  <a:lnTo>
                    <a:pt x="662341" y="9721"/>
                  </a:lnTo>
                  <a:lnTo>
                    <a:pt x="706800" y="23227"/>
                  </a:lnTo>
                  <a:lnTo>
                    <a:pt x="751094" y="42003"/>
                  </a:lnTo>
                  <a:lnTo>
                    <a:pt x="794977" y="65677"/>
                  </a:lnTo>
                  <a:lnTo>
                    <a:pt x="838199" y="93878"/>
                  </a:lnTo>
                  <a:lnTo>
                    <a:pt x="894271" y="144968"/>
                  </a:lnTo>
                  <a:lnTo>
                    <a:pt x="922709" y="178304"/>
                  </a:lnTo>
                  <a:lnTo>
                    <a:pt x="951326" y="215877"/>
                  </a:lnTo>
                  <a:lnTo>
                    <a:pt x="980054" y="256966"/>
                  </a:lnTo>
                  <a:lnTo>
                    <a:pt x="1008827" y="300855"/>
                  </a:lnTo>
                  <a:lnTo>
                    <a:pt x="1037578" y="346825"/>
                  </a:lnTo>
                  <a:lnTo>
                    <a:pt x="1066239" y="394157"/>
                  </a:lnTo>
                  <a:lnTo>
                    <a:pt x="1094744" y="442133"/>
                  </a:lnTo>
                  <a:lnTo>
                    <a:pt x="1123026" y="490035"/>
                  </a:lnTo>
                  <a:lnTo>
                    <a:pt x="1151017" y="537143"/>
                  </a:lnTo>
                  <a:lnTo>
                    <a:pt x="1178651" y="582741"/>
                  </a:lnTo>
                  <a:lnTo>
                    <a:pt x="1205861" y="626109"/>
                  </a:lnTo>
                  <a:lnTo>
                    <a:pt x="1232579" y="666528"/>
                  </a:lnTo>
                  <a:lnTo>
                    <a:pt x="1258739" y="703281"/>
                  </a:lnTo>
                  <a:lnTo>
                    <a:pt x="1284273" y="735650"/>
                  </a:lnTo>
                  <a:lnTo>
                    <a:pt x="1362652" y="808747"/>
                  </a:lnTo>
                  <a:lnTo>
                    <a:pt x="1417081" y="843543"/>
                  </a:lnTo>
                  <a:lnTo>
                    <a:pt x="1470868" y="869267"/>
                  </a:lnTo>
                  <a:lnTo>
                    <a:pt x="1522475" y="887882"/>
                  </a:lnTo>
                  <a:lnTo>
                    <a:pt x="1570368" y="901354"/>
                  </a:lnTo>
                  <a:lnTo>
                    <a:pt x="1613011" y="911647"/>
                  </a:lnTo>
                  <a:lnTo>
                    <a:pt x="1648866" y="920726"/>
                  </a:lnTo>
                  <a:lnTo>
                    <a:pt x="1676399" y="930554"/>
                  </a:lnTo>
                </a:path>
              </a:pathLst>
            </a:custGeom>
            <a:ln w="38099">
              <a:solidFill>
                <a:srgbClr val="0000FF"/>
              </a:solidFill>
              <a:prstDash val="lgDash"/>
            </a:ln>
          </p:spPr>
          <p:txBody>
            <a:bodyPr wrap="square" lIns="0" tIns="0" rIns="0" bIns="0" rtlCol="0"/>
            <a:lstStyle/>
            <a:p>
              <a:endParaRPr sz="1980"/>
            </a:p>
          </p:txBody>
        </p:sp>
        <p:pic>
          <p:nvPicPr>
            <p:cNvPr id="26" name="object 26"/>
            <p:cNvPicPr/>
            <p:nvPr/>
          </p:nvPicPr>
          <p:blipFill>
            <a:blip r:embed="rId4" cstate="print"/>
            <a:stretch>
              <a:fillRect/>
            </a:stretch>
          </p:blipFill>
          <p:spPr>
            <a:xfrm>
              <a:off x="3414712" y="5091112"/>
              <a:ext cx="168782" cy="153542"/>
            </a:xfrm>
            <a:prstGeom prst="rect">
              <a:avLst/>
            </a:prstGeom>
          </p:spPr>
        </p:pic>
        <p:pic>
          <p:nvPicPr>
            <p:cNvPr id="27" name="object 27"/>
            <p:cNvPicPr/>
            <p:nvPr/>
          </p:nvPicPr>
          <p:blipFill>
            <a:blip r:embed="rId4" cstate="print"/>
            <a:stretch>
              <a:fillRect/>
            </a:stretch>
          </p:blipFill>
          <p:spPr>
            <a:xfrm>
              <a:off x="3643312" y="5167312"/>
              <a:ext cx="168782" cy="153542"/>
            </a:xfrm>
            <a:prstGeom prst="rect">
              <a:avLst/>
            </a:prstGeom>
          </p:spPr>
        </p:pic>
        <p:pic>
          <p:nvPicPr>
            <p:cNvPr id="28" name="object 28"/>
            <p:cNvPicPr/>
            <p:nvPr/>
          </p:nvPicPr>
          <p:blipFill>
            <a:blip r:embed="rId4" cstate="print"/>
            <a:stretch>
              <a:fillRect/>
            </a:stretch>
          </p:blipFill>
          <p:spPr>
            <a:xfrm>
              <a:off x="3871912" y="5472112"/>
              <a:ext cx="168782" cy="153542"/>
            </a:xfrm>
            <a:prstGeom prst="rect">
              <a:avLst/>
            </a:prstGeom>
          </p:spPr>
        </p:pic>
        <p:pic>
          <p:nvPicPr>
            <p:cNvPr id="29" name="object 29"/>
            <p:cNvPicPr/>
            <p:nvPr/>
          </p:nvPicPr>
          <p:blipFill>
            <a:blip r:embed="rId13" cstate="print"/>
            <a:stretch>
              <a:fillRect/>
            </a:stretch>
          </p:blipFill>
          <p:spPr>
            <a:xfrm>
              <a:off x="4024312" y="5700712"/>
              <a:ext cx="321182" cy="305942"/>
            </a:xfrm>
            <a:prstGeom prst="rect">
              <a:avLst/>
            </a:prstGeom>
          </p:spPr>
        </p:pic>
        <p:pic>
          <p:nvPicPr>
            <p:cNvPr id="30" name="object 30"/>
            <p:cNvPicPr/>
            <p:nvPr/>
          </p:nvPicPr>
          <p:blipFill>
            <a:blip r:embed="rId4" cstate="print"/>
            <a:stretch>
              <a:fillRect/>
            </a:stretch>
          </p:blipFill>
          <p:spPr>
            <a:xfrm>
              <a:off x="4405312" y="6005512"/>
              <a:ext cx="168782" cy="153542"/>
            </a:xfrm>
            <a:prstGeom prst="rect">
              <a:avLst/>
            </a:prstGeom>
          </p:spPr>
        </p:pic>
        <p:sp>
          <p:nvSpPr>
            <p:cNvPr id="31" name="object 31"/>
            <p:cNvSpPr/>
            <p:nvPr/>
          </p:nvSpPr>
          <p:spPr>
            <a:xfrm>
              <a:off x="5867400" y="4038600"/>
              <a:ext cx="1295400" cy="0"/>
            </a:xfrm>
            <a:custGeom>
              <a:avLst/>
              <a:gdLst/>
              <a:ahLst/>
              <a:cxnLst/>
              <a:rect l="l" t="t" r="r" b="b"/>
              <a:pathLst>
                <a:path w="1295400">
                  <a:moveTo>
                    <a:pt x="0" y="0"/>
                  </a:moveTo>
                  <a:lnTo>
                    <a:pt x="1295399" y="0"/>
                  </a:lnTo>
                </a:path>
              </a:pathLst>
            </a:custGeom>
            <a:ln w="28574">
              <a:solidFill>
                <a:srgbClr val="656598"/>
              </a:solidFill>
            </a:ln>
          </p:spPr>
          <p:txBody>
            <a:bodyPr wrap="square" lIns="0" tIns="0" rIns="0" bIns="0" rtlCol="0"/>
            <a:lstStyle/>
            <a:p>
              <a:endParaRPr sz="1980"/>
            </a:p>
          </p:txBody>
        </p:sp>
      </p:grpSp>
      <p:sp>
        <p:nvSpPr>
          <p:cNvPr id="32" name="object 32"/>
          <p:cNvSpPr txBox="1"/>
          <p:nvPr/>
        </p:nvSpPr>
        <p:spPr>
          <a:xfrm>
            <a:off x="875172" y="1557871"/>
            <a:ext cx="8335160" cy="3664604"/>
          </a:xfrm>
          <a:prstGeom prst="rect">
            <a:avLst/>
          </a:prstGeom>
        </p:spPr>
        <p:txBody>
          <a:bodyPr vert="horz" wrap="square" lIns="0" tIns="112787" rIns="0" bIns="0" rtlCol="0">
            <a:spAutoFit/>
          </a:bodyPr>
          <a:lstStyle/>
          <a:p>
            <a:pPr marL="36981">
              <a:spcBef>
                <a:spcPts val="888"/>
              </a:spcBef>
            </a:pPr>
            <a:r>
              <a:rPr sz="2523" b="1" spc="-4" dirty="0">
                <a:solidFill>
                  <a:srgbClr val="CC0000"/>
                </a:solidFill>
                <a:latin typeface="Times New Roman"/>
                <a:cs typeface="Times New Roman"/>
              </a:rPr>
              <a:t>Putnam</a:t>
            </a:r>
            <a:r>
              <a:rPr sz="2523" b="1" dirty="0">
                <a:solidFill>
                  <a:srgbClr val="CC0000"/>
                </a:solidFill>
                <a:latin typeface="Times New Roman"/>
                <a:cs typeface="Times New Roman"/>
              </a:rPr>
              <a:t> </a:t>
            </a:r>
            <a:r>
              <a:rPr sz="2523" b="1" spc="-4" dirty="0">
                <a:solidFill>
                  <a:srgbClr val="CC0000"/>
                </a:solidFill>
                <a:latin typeface="Times New Roman"/>
                <a:cs typeface="Times New Roman"/>
              </a:rPr>
              <a:t>Resource</a:t>
            </a:r>
            <a:r>
              <a:rPr sz="2523" b="1" spc="-14" dirty="0">
                <a:solidFill>
                  <a:srgbClr val="CC0000"/>
                </a:solidFill>
                <a:latin typeface="Times New Roman"/>
                <a:cs typeface="Times New Roman"/>
              </a:rPr>
              <a:t> </a:t>
            </a:r>
            <a:r>
              <a:rPr sz="2523" b="1" spc="-4" dirty="0">
                <a:solidFill>
                  <a:srgbClr val="CC0000"/>
                </a:solidFill>
                <a:latin typeface="Times New Roman"/>
                <a:cs typeface="Times New Roman"/>
              </a:rPr>
              <a:t>Allocation</a:t>
            </a:r>
            <a:r>
              <a:rPr sz="2523" b="1" spc="4" dirty="0">
                <a:solidFill>
                  <a:srgbClr val="CC0000"/>
                </a:solidFill>
                <a:latin typeface="Times New Roman"/>
                <a:cs typeface="Times New Roman"/>
              </a:rPr>
              <a:t> </a:t>
            </a:r>
            <a:r>
              <a:rPr sz="2523" b="1" spc="-4" dirty="0">
                <a:solidFill>
                  <a:srgbClr val="CC0000"/>
                </a:solidFill>
                <a:latin typeface="Times New Roman"/>
                <a:cs typeface="Times New Roman"/>
              </a:rPr>
              <a:t>Model</a:t>
            </a:r>
            <a:endParaRPr sz="2523" dirty="0">
              <a:latin typeface="Times New Roman"/>
              <a:cs typeface="Times New Roman"/>
            </a:endParaRPr>
          </a:p>
          <a:p>
            <a:pPr marL="12327">
              <a:spcBef>
                <a:spcPts val="728"/>
              </a:spcBef>
            </a:pPr>
            <a:r>
              <a:rPr sz="2330" spc="-4" dirty="0">
                <a:solidFill>
                  <a:srgbClr val="650065"/>
                </a:solidFill>
                <a:latin typeface="Times New Roman"/>
                <a:cs typeface="Times New Roman"/>
              </a:rPr>
              <a:t>Norden</a:t>
            </a:r>
            <a:r>
              <a:rPr sz="2330" spc="-29" dirty="0">
                <a:solidFill>
                  <a:srgbClr val="650065"/>
                </a:solidFill>
                <a:latin typeface="Times New Roman"/>
                <a:cs typeface="Times New Roman"/>
              </a:rPr>
              <a:t> </a:t>
            </a:r>
            <a:r>
              <a:rPr sz="2330" spc="-4" dirty="0">
                <a:solidFill>
                  <a:srgbClr val="650065"/>
                </a:solidFill>
                <a:latin typeface="Times New Roman"/>
                <a:cs typeface="Times New Roman"/>
              </a:rPr>
              <a:t>of</a:t>
            </a:r>
            <a:r>
              <a:rPr sz="2330" spc="-29" dirty="0">
                <a:solidFill>
                  <a:srgbClr val="650065"/>
                </a:solidFill>
                <a:latin typeface="Times New Roman"/>
                <a:cs typeface="Times New Roman"/>
              </a:rPr>
              <a:t> </a:t>
            </a:r>
            <a:r>
              <a:rPr sz="2330" spc="-4" dirty="0">
                <a:solidFill>
                  <a:srgbClr val="650065"/>
                </a:solidFill>
                <a:latin typeface="Times New Roman"/>
                <a:cs typeface="Times New Roman"/>
              </a:rPr>
              <a:t>IBM</a:t>
            </a:r>
            <a:endParaRPr sz="2330" dirty="0">
              <a:latin typeface="Times New Roman"/>
              <a:cs typeface="Times New Roman"/>
            </a:endParaRPr>
          </a:p>
          <a:p>
            <a:pPr marL="677992">
              <a:spcBef>
                <a:spcPts val="1495"/>
              </a:spcBef>
            </a:pPr>
            <a:r>
              <a:rPr sz="2330" spc="-4" dirty="0">
                <a:solidFill>
                  <a:srgbClr val="0000CC"/>
                </a:solidFill>
                <a:latin typeface="Times New Roman"/>
                <a:cs typeface="Times New Roman"/>
              </a:rPr>
              <a:t>Rayleigh</a:t>
            </a:r>
            <a:r>
              <a:rPr sz="2330" spc="-48" dirty="0">
                <a:solidFill>
                  <a:srgbClr val="0000CC"/>
                </a:solidFill>
                <a:latin typeface="Times New Roman"/>
                <a:cs typeface="Times New Roman"/>
              </a:rPr>
              <a:t> </a:t>
            </a:r>
            <a:r>
              <a:rPr sz="2330" spc="-4" dirty="0">
                <a:solidFill>
                  <a:srgbClr val="0000CC"/>
                </a:solidFill>
                <a:latin typeface="Times New Roman"/>
                <a:cs typeface="Times New Roman"/>
              </a:rPr>
              <a:t>curve</a:t>
            </a:r>
            <a:endParaRPr sz="2330" dirty="0">
              <a:latin typeface="Times New Roman"/>
              <a:cs typeface="Times New Roman"/>
            </a:endParaRPr>
          </a:p>
          <a:p>
            <a:pPr marL="1343657">
              <a:spcBef>
                <a:spcPts val="1980"/>
              </a:spcBef>
            </a:pPr>
            <a:r>
              <a:rPr sz="2330" spc="-4" dirty="0">
                <a:solidFill>
                  <a:srgbClr val="650065"/>
                </a:solidFill>
                <a:latin typeface="Times New Roman"/>
                <a:cs typeface="Times New Roman"/>
              </a:rPr>
              <a:t>Model</a:t>
            </a:r>
            <a:r>
              <a:rPr sz="2330" dirty="0">
                <a:solidFill>
                  <a:srgbClr val="650065"/>
                </a:solidFill>
                <a:latin typeface="Times New Roman"/>
                <a:cs typeface="Times New Roman"/>
              </a:rPr>
              <a:t> </a:t>
            </a:r>
            <a:r>
              <a:rPr sz="2330" spc="-4" dirty="0">
                <a:solidFill>
                  <a:srgbClr val="650065"/>
                </a:solidFill>
                <a:latin typeface="Times New Roman"/>
                <a:cs typeface="Times New Roman"/>
              </a:rPr>
              <a:t>for</a:t>
            </a:r>
            <a:r>
              <a:rPr sz="2330" spc="4" dirty="0">
                <a:solidFill>
                  <a:srgbClr val="650065"/>
                </a:solidFill>
                <a:latin typeface="Times New Roman"/>
                <a:cs typeface="Times New Roman"/>
              </a:rPr>
              <a:t> </a:t>
            </a:r>
            <a:r>
              <a:rPr sz="2330" dirty="0">
                <a:solidFill>
                  <a:srgbClr val="650065"/>
                </a:solidFill>
                <a:latin typeface="Times New Roman"/>
                <a:cs typeface="Times New Roman"/>
              </a:rPr>
              <a:t>a</a:t>
            </a:r>
            <a:r>
              <a:rPr sz="2330" spc="-14" dirty="0">
                <a:solidFill>
                  <a:srgbClr val="650065"/>
                </a:solidFill>
                <a:latin typeface="Times New Roman"/>
                <a:cs typeface="Times New Roman"/>
              </a:rPr>
              <a:t> </a:t>
            </a:r>
            <a:r>
              <a:rPr sz="2330" spc="-4" dirty="0">
                <a:solidFill>
                  <a:srgbClr val="650065"/>
                </a:solidFill>
                <a:latin typeface="Times New Roman"/>
                <a:cs typeface="Times New Roman"/>
              </a:rPr>
              <a:t>range</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of hardware</a:t>
            </a:r>
            <a:r>
              <a:rPr sz="2330" dirty="0">
                <a:solidFill>
                  <a:srgbClr val="650065"/>
                </a:solidFill>
                <a:latin typeface="Times New Roman"/>
                <a:cs typeface="Times New Roman"/>
              </a:rPr>
              <a:t> </a:t>
            </a:r>
            <a:r>
              <a:rPr sz="2330" spc="-10" dirty="0">
                <a:solidFill>
                  <a:srgbClr val="650065"/>
                </a:solidFill>
                <a:latin typeface="Times New Roman"/>
                <a:cs typeface="Times New Roman"/>
              </a:rPr>
              <a:t>development</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projects.</a:t>
            </a:r>
            <a:endParaRPr sz="2330" dirty="0">
              <a:latin typeface="Times New Roman"/>
              <a:cs typeface="Times New Roman"/>
            </a:endParaRPr>
          </a:p>
          <a:p>
            <a:pPr marL="6609807" marR="4931">
              <a:lnSpc>
                <a:spcPct val="150600"/>
              </a:lnSpc>
              <a:spcBef>
                <a:spcPts val="475"/>
              </a:spcBef>
            </a:pPr>
            <a:r>
              <a:rPr sz="1747" spc="-4" dirty="0">
                <a:solidFill>
                  <a:srgbClr val="000099"/>
                </a:solidFill>
                <a:latin typeface="Times New Roman"/>
                <a:cs typeface="Times New Roman"/>
              </a:rPr>
              <a:t>Overall Curve </a:t>
            </a:r>
            <a:r>
              <a:rPr sz="1747" dirty="0">
                <a:solidFill>
                  <a:srgbClr val="000099"/>
                </a:solidFill>
                <a:latin typeface="Times New Roman"/>
                <a:cs typeface="Times New Roman"/>
              </a:rPr>
              <a:t> </a:t>
            </a:r>
            <a:r>
              <a:rPr sz="1747" spc="-4" dirty="0">
                <a:solidFill>
                  <a:srgbClr val="000099"/>
                </a:solidFill>
                <a:latin typeface="Times New Roman"/>
                <a:cs typeface="Times New Roman"/>
              </a:rPr>
              <a:t>Design</a:t>
            </a:r>
            <a:r>
              <a:rPr sz="1747" spc="-34" dirty="0">
                <a:solidFill>
                  <a:srgbClr val="000099"/>
                </a:solidFill>
                <a:latin typeface="Times New Roman"/>
                <a:cs typeface="Times New Roman"/>
              </a:rPr>
              <a:t> </a:t>
            </a:r>
            <a:r>
              <a:rPr sz="1747" dirty="0">
                <a:solidFill>
                  <a:srgbClr val="000099"/>
                </a:solidFill>
                <a:latin typeface="Times New Roman"/>
                <a:cs typeface="Times New Roman"/>
              </a:rPr>
              <a:t>and</a:t>
            </a:r>
            <a:r>
              <a:rPr sz="1747" spc="-34" dirty="0">
                <a:solidFill>
                  <a:srgbClr val="000099"/>
                </a:solidFill>
                <a:latin typeface="Times New Roman"/>
                <a:cs typeface="Times New Roman"/>
              </a:rPr>
              <a:t> </a:t>
            </a:r>
            <a:r>
              <a:rPr sz="1747" spc="-4" dirty="0">
                <a:solidFill>
                  <a:srgbClr val="000099"/>
                </a:solidFill>
                <a:latin typeface="Times New Roman"/>
                <a:cs typeface="Times New Roman"/>
              </a:rPr>
              <a:t>Coding</a:t>
            </a:r>
            <a:endParaRPr sz="1747" dirty="0">
              <a:latin typeface="Times New Roman"/>
              <a:cs typeface="Times New Roman"/>
            </a:endParaRPr>
          </a:p>
          <a:p>
            <a:pPr>
              <a:spcBef>
                <a:spcPts val="29"/>
              </a:spcBef>
            </a:pPr>
            <a:endParaRPr sz="1650" dirty="0">
              <a:latin typeface="Times New Roman"/>
              <a:cs typeface="Times New Roman"/>
            </a:endParaRPr>
          </a:p>
          <a:p>
            <a:pPr marL="899880">
              <a:spcBef>
                <a:spcPts val="4"/>
              </a:spcBef>
            </a:pPr>
            <a:r>
              <a:rPr sz="2718" spc="-4" dirty="0">
                <a:solidFill>
                  <a:srgbClr val="FF3200"/>
                </a:solidFill>
                <a:latin typeface="Times New Roman"/>
                <a:cs typeface="Times New Roman"/>
              </a:rPr>
              <a:t>Persons</a:t>
            </a:r>
            <a:endParaRPr sz="2718" dirty="0">
              <a:latin typeface="Times New Roman"/>
              <a:cs typeface="Times New Roman"/>
            </a:endParaRPr>
          </a:p>
        </p:txBody>
      </p:sp>
      <p:sp>
        <p:nvSpPr>
          <p:cNvPr id="33" name="object 33"/>
          <p:cNvSpPr/>
          <p:nvPr/>
        </p:nvSpPr>
        <p:spPr>
          <a:xfrm>
            <a:off x="5842747" y="4403912"/>
            <a:ext cx="1257300" cy="0"/>
          </a:xfrm>
          <a:custGeom>
            <a:avLst/>
            <a:gdLst/>
            <a:ahLst/>
            <a:cxnLst/>
            <a:rect l="l" t="t" r="r" b="b"/>
            <a:pathLst>
              <a:path w="1295400">
                <a:moveTo>
                  <a:pt x="0" y="0"/>
                </a:moveTo>
                <a:lnTo>
                  <a:pt x="1295399" y="0"/>
                </a:lnTo>
              </a:path>
            </a:pathLst>
          </a:custGeom>
          <a:ln w="28574">
            <a:solidFill>
              <a:srgbClr val="656598"/>
            </a:solidFill>
          </a:ln>
        </p:spPr>
        <p:txBody>
          <a:bodyPr wrap="square" lIns="0" tIns="0" rIns="0" bIns="0" rtlCol="0"/>
          <a:lstStyle/>
          <a:p>
            <a:endParaRPr sz="1980"/>
          </a:p>
        </p:txBody>
      </p:sp>
      <p:sp>
        <p:nvSpPr>
          <p:cNvPr id="34" name="object 34"/>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123</a:t>
            </a:r>
            <a:endParaRPr sz="1359">
              <a:latin typeface="Arial MT"/>
              <a:cs typeface="Arial MT"/>
            </a:endParaRPr>
          </a:p>
        </p:txBody>
      </p:sp>
      <p:sp>
        <p:nvSpPr>
          <p:cNvPr id="35" name="object 35"/>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1970128"/>
            <a:ext cx="8057198" cy="1266592"/>
          </a:xfrm>
          <a:prstGeom prst="rect">
            <a:avLst/>
          </a:prstGeom>
        </p:spPr>
        <p:txBody>
          <a:bodyPr vert="horz" wrap="square" lIns="0" tIns="11711" rIns="0" bIns="0" rtlCol="0">
            <a:spAutoFit/>
          </a:bodyPr>
          <a:lstStyle/>
          <a:p>
            <a:pPr marL="12327" marR="4931" algn="just">
              <a:spcBef>
                <a:spcPts val="92"/>
              </a:spcBef>
            </a:pPr>
            <a:r>
              <a:rPr sz="2718" spc="-4" dirty="0">
                <a:solidFill>
                  <a:srgbClr val="650065"/>
                </a:solidFill>
                <a:latin typeface="Times New Roman"/>
                <a:cs typeface="Times New Roman"/>
              </a:rPr>
              <a:t>Putnam</a:t>
            </a:r>
            <a:r>
              <a:rPr sz="2718" dirty="0">
                <a:solidFill>
                  <a:srgbClr val="650065"/>
                </a:solidFill>
                <a:latin typeface="Times New Roman"/>
                <a:cs typeface="Times New Roman"/>
              </a:rPr>
              <a:t> </a:t>
            </a:r>
            <a:r>
              <a:rPr sz="2718" spc="-4" dirty="0">
                <a:solidFill>
                  <a:srgbClr val="650065"/>
                </a:solidFill>
                <a:latin typeface="Times New Roman"/>
                <a:cs typeface="Times New Roman"/>
              </a:rPr>
              <a:t>observed</a:t>
            </a:r>
            <a:r>
              <a:rPr sz="2718" dirty="0">
                <a:solidFill>
                  <a:srgbClr val="650065"/>
                </a:solidFill>
                <a:latin typeface="Times New Roman"/>
                <a:cs typeface="Times New Roman"/>
              </a:rPr>
              <a:t> </a:t>
            </a:r>
            <a:r>
              <a:rPr sz="2718" spc="-4" dirty="0">
                <a:solidFill>
                  <a:srgbClr val="650065"/>
                </a:solidFill>
                <a:latin typeface="Times New Roman"/>
                <a:cs typeface="Times New Roman"/>
              </a:rPr>
              <a:t>that</a:t>
            </a:r>
            <a:r>
              <a:rPr sz="2718" dirty="0">
                <a:solidFill>
                  <a:srgbClr val="650065"/>
                </a:solidFill>
                <a:latin typeface="Times New Roman"/>
                <a:cs typeface="Times New Roman"/>
              </a:rPr>
              <a:t> </a:t>
            </a:r>
            <a:r>
              <a:rPr sz="2718" spc="-4" dirty="0">
                <a:solidFill>
                  <a:srgbClr val="650065"/>
                </a:solidFill>
                <a:latin typeface="Times New Roman"/>
                <a:cs typeface="Times New Roman"/>
              </a:rPr>
              <a:t>this</a:t>
            </a:r>
            <a:r>
              <a:rPr sz="2718" dirty="0">
                <a:solidFill>
                  <a:srgbClr val="650065"/>
                </a:solidFill>
                <a:latin typeface="Times New Roman"/>
                <a:cs typeface="Times New Roman"/>
              </a:rPr>
              <a:t> </a:t>
            </a:r>
            <a:r>
              <a:rPr sz="2718" spc="-10" dirty="0">
                <a:solidFill>
                  <a:srgbClr val="650065"/>
                </a:solidFill>
                <a:latin typeface="Times New Roman"/>
                <a:cs typeface="Times New Roman"/>
              </a:rPr>
              <a:t>curve</a:t>
            </a:r>
            <a:r>
              <a:rPr sz="2718" spc="-4" dirty="0">
                <a:solidFill>
                  <a:srgbClr val="650065"/>
                </a:solidFill>
                <a:latin typeface="Times New Roman"/>
                <a:cs typeface="Times New Roman"/>
              </a:rPr>
              <a:t> </a:t>
            </a:r>
            <a:r>
              <a:rPr sz="2718" spc="-10" dirty="0">
                <a:solidFill>
                  <a:srgbClr val="650065"/>
                </a:solidFill>
                <a:latin typeface="Times New Roman"/>
                <a:cs typeface="Times New Roman"/>
              </a:rPr>
              <a:t>was</a:t>
            </a:r>
            <a:r>
              <a:rPr sz="2718" spc="-4" dirty="0">
                <a:solidFill>
                  <a:srgbClr val="650065"/>
                </a:solidFill>
                <a:latin typeface="Times New Roman"/>
                <a:cs typeface="Times New Roman"/>
              </a:rPr>
              <a:t> a</a:t>
            </a:r>
            <a:r>
              <a:rPr sz="2718" dirty="0">
                <a:solidFill>
                  <a:srgbClr val="650065"/>
                </a:solidFill>
                <a:latin typeface="Times New Roman"/>
                <a:cs typeface="Times New Roman"/>
              </a:rPr>
              <a:t> </a:t>
            </a:r>
            <a:r>
              <a:rPr sz="2718" spc="-4" dirty="0">
                <a:solidFill>
                  <a:srgbClr val="650065"/>
                </a:solidFill>
                <a:latin typeface="Times New Roman"/>
                <a:cs typeface="Times New Roman"/>
              </a:rPr>
              <a:t>close </a:t>
            </a:r>
            <a:r>
              <a:rPr sz="2718" dirty="0">
                <a:solidFill>
                  <a:srgbClr val="650065"/>
                </a:solidFill>
                <a:latin typeface="Times New Roman"/>
                <a:cs typeface="Times New Roman"/>
              </a:rPr>
              <a:t> </a:t>
            </a:r>
            <a:r>
              <a:rPr sz="2718" spc="-4" dirty="0">
                <a:solidFill>
                  <a:srgbClr val="650065"/>
                </a:solidFill>
                <a:latin typeface="Times New Roman"/>
                <a:cs typeface="Times New Roman"/>
              </a:rPr>
              <a:t>approximation</a:t>
            </a:r>
            <a:r>
              <a:rPr sz="2718" dirty="0">
                <a:solidFill>
                  <a:srgbClr val="650065"/>
                </a:solidFill>
                <a:latin typeface="Times New Roman"/>
                <a:cs typeface="Times New Roman"/>
              </a:rPr>
              <a:t> </a:t>
            </a:r>
            <a:r>
              <a:rPr sz="2718" spc="-10" dirty="0">
                <a:solidFill>
                  <a:srgbClr val="650065"/>
                </a:solidFill>
                <a:latin typeface="Times New Roman"/>
                <a:cs typeface="Times New Roman"/>
              </a:rPr>
              <a:t>at</a:t>
            </a:r>
            <a:r>
              <a:rPr sz="2718" spc="-4" dirty="0">
                <a:solidFill>
                  <a:srgbClr val="650065"/>
                </a:solidFill>
                <a:latin typeface="Times New Roman"/>
                <a:cs typeface="Times New Roman"/>
              </a:rPr>
              <a:t> project</a:t>
            </a:r>
            <a:r>
              <a:rPr sz="2718" dirty="0">
                <a:solidFill>
                  <a:srgbClr val="650065"/>
                </a:solidFill>
                <a:latin typeface="Times New Roman"/>
                <a:cs typeface="Times New Roman"/>
              </a:rPr>
              <a:t> </a:t>
            </a:r>
            <a:r>
              <a:rPr sz="2718" spc="-4" dirty="0">
                <a:solidFill>
                  <a:srgbClr val="650065"/>
                </a:solidFill>
                <a:latin typeface="Times New Roman"/>
                <a:cs typeface="Times New Roman"/>
              </a:rPr>
              <a:t>level</a:t>
            </a:r>
            <a:r>
              <a:rPr sz="2718" dirty="0">
                <a:solidFill>
                  <a:srgbClr val="650065"/>
                </a:solidFill>
                <a:latin typeface="Times New Roman"/>
                <a:cs typeface="Times New Roman"/>
              </a:rPr>
              <a:t> </a:t>
            </a:r>
            <a:r>
              <a:rPr sz="2718" spc="-4" dirty="0">
                <a:solidFill>
                  <a:srgbClr val="650065"/>
                </a:solidFill>
                <a:latin typeface="Times New Roman"/>
                <a:cs typeface="Times New Roman"/>
              </a:rPr>
              <a:t>and</a:t>
            </a:r>
            <a:r>
              <a:rPr sz="2718" dirty="0">
                <a:solidFill>
                  <a:srgbClr val="650065"/>
                </a:solidFill>
                <a:latin typeface="Times New Roman"/>
                <a:cs typeface="Times New Roman"/>
              </a:rPr>
              <a:t> </a:t>
            </a:r>
            <a:r>
              <a:rPr sz="2718" spc="-4" dirty="0">
                <a:solidFill>
                  <a:srgbClr val="650065"/>
                </a:solidFill>
                <a:latin typeface="Times New Roman"/>
                <a:cs typeface="Times New Roman"/>
              </a:rPr>
              <a:t>software</a:t>
            </a:r>
            <a:r>
              <a:rPr sz="2718" dirty="0">
                <a:solidFill>
                  <a:srgbClr val="650065"/>
                </a:solidFill>
                <a:latin typeface="Times New Roman"/>
                <a:cs typeface="Times New Roman"/>
              </a:rPr>
              <a:t> </a:t>
            </a:r>
            <a:r>
              <a:rPr sz="2718" spc="-4" dirty="0">
                <a:solidFill>
                  <a:srgbClr val="650065"/>
                </a:solidFill>
                <a:latin typeface="Times New Roman"/>
                <a:cs typeface="Times New Roman"/>
              </a:rPr>
              <a:t>subsystem </a:t>
            </a:r>
            <a:r>
              <a:rPr sz="2718" spc="-664" dirty="0">
                <a:solidFill>
                  <a:srgbClr val="650065"/>
                </a:solidFill>
                <a:latin typeface="Times New Roman"/>
                <a:cs typeface="Times New Roman"/>
              </a:rPr>
              <a:t> </a:t>
            </a:r>
            <a:r>
              <a:rPr sz="2718" spc="-4" dirty="0">
                <a:solidFill>
                  <a:srgbClr val="650065"/>
                </a:solidFill>
                <a:latin typeface="Times New Roman"/>
                <a:cs typeface="Times New Roman"/>
              </a:rPr>
              <a:t>level.</a:t>
            </a:r>
            <a:endParaRPr sz="2718">
              <a:latin typeface="Times New Roman"/>
              <a:cs typeface="Times New Roman"/>
            </a:endParaRPr>
          </a:p>
        </p:txBody>
      </p:sp>
      <p:sp>
        <p:nvSpPr>
          <p:cNvPr id="3" name="object 3"/>
          <p:cNvSpPr txBox="1"/>
          <p:nvPr/>
        </p:nvSpPr>
        <p:spPr>
          <a:xfrm>
            <a:off x="1922930" y="3812242"/>
            <a:ext cx="4363570" cy="474489"/>
          </a:xfrm>
          <a:prstGeom prst="rect">
            <a:avLst/>
          </a:prstGeom>
          <a:ln w="9524">
            <a:solidFill>
              <a:srgbClr val="000000"/>
            </a:solidFill>
          </a:ln>
        </p:spPr>
        <p:txBody>
          <a:bodyPr vert="horz" wrap="square" lIns="0" tIns="0" rIns="0" bIns="0" rtlCol="0">
            <a:spAutoFit/>
          </a:bodyPr>
          <a:lstStyle/>
          <a:p>
            <a:pPr marL="496782">
              <a:lnSpc>
                <a:spcPts val="3650"/>
              </a:lnSpc>
            </a:pPr>
            <a:r>
              <a:rPr sz="3106" dirty="0">
                <a:latin typeface="Times New Roman"/>
                <a:cs typeface="Times New Roman"/>
              </a:rPr>
              <a:t>No.</a:t>
            </a:r>
            <a:r>
              <a:rPr sz="3106" spc="-20" dirty="0">
                <a:latin typeface="Times New Roman"/>
                <a:cs typeface="Times New Roman"/>
              </a:rPr>
              <a:t> </a:t>
            </a:r>
            <a:r>
              <a:rPr sz="3106" spc="-4" dirty="0">
                <a:latin typeface="Times New Roman"/>
                <a:cs typeface="Times New Roman"/>
              </a:rPr>
              <a:t>of</a:t>
            </a:r>
            <a:r>
              <a:rPr sz="3106" spc="-24" dirty="0">
                <a:latin typeface="Times New Roman"/>
                <a:cs typeface="Times New Roman"/>
              </a:rPr>
              <a:t> </a:t>
            </a:r>
            <a:r>
              <a:rPr sz="3106" dirty="0">
                <a:latin typeface="Times New Roman"/>
                <a:cs typeface="Times New Roman"/>
              </a:rPr>
              <a:t>projects</a:t>
            </a:r>
            <a:r>
              <a:rPr sz="3106" spc="-24" dirty="0">
                <a:latin typeface="Times New Roman"/>
                <a:cs typeface="Times New Roman"/>
              </a:rPr>
              <a:t> </a:t>
            </a:r>
            <a:r>
              <a:rPr sz="3106" dirty="0">
                <a:latin typeface="Times New Roman"/>
                <a:cs typeface="Times New Roman"/>
              </a:rPr>
              <a:t>=</a:t>
            </a:r>
            <a:r>
              <a:rPr sz="3106" spc="-34" dirty="0">
                <a:latin typeface="Times New Roman"/>
                <a:cs typeface="Times New Roman"/>
              </a:rPr>
              <a:t> </a:t>
            </a:r>
            <a:r>
              <a:rPr sz="3106" dirty="0">
                <a:latin typeface="Times New Roman"/>
                <a:cs typeface="Times New Roman"/>
              </a:rPr>
              <a:t>150</a:t>
            </a:r>
            <a:endParaRPr sz="3106">
              <a:latin typeface="Times New Roman"/>
              <a:cs typeface="Times New Roman"/>
            </a:endParaRPr>
          </a:p>
        </p:txBody>
      </p:sp>
      <p:sp>
        <p:nvSpPr>
          <p:cNvPr id="4" name="object 4"/>
          <p:cNvSpPr txBox="1">
            <a:spLocks noGrp="1"/>
          </p:cNvSpPr>
          <p:nvPr>
            <p:ph type="title"/>
          </p:nvPr>
        </p:nvSpPr>
        <p:spPr>
          <a:xfrm>
            <a:off x="2704912" y="9959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5" name="object 5"/>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124</a:t>
            </a:r>
            <a:endParaRPr sz="1359">
              <a:latin typeface="Arial MT"/>
              <a:cs typeface="Arial MT"/>
            </a:endParaRPr>
          </a:p>
        </p:txBody>
      </p:sp>
      <p:sp>
        <p:nvSpPr>
          <p:cNvPr id="7" name="object 7"/>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3" y="2135841"/>
            <a:ext cx="4982360" cy="945158"/>
          </a:xfrm>
          <a:prstGeom prst="rect">
            <a:avLst/>
          </a:prstGeom>
        </p:spPr>
        <p:txBody>
          <a:bodyPr vert="horz" wrap="square" lIns="0" tIns="11711" rIns="0" bIns="0" rtlCol="0">
            <a:spAutoFit/>
          </a:bodyPr>
          <a:lstStyle/>
          <a:p>
            <a:pPr marL="12327">
              <a:spcBef>
                <a:spcPts val="92"/>
              </a:spcBef>
            </a:pPr>
            <a:r>
              <a:rPr sz="2135" spc="-4" dirty="0">
                <a:solidFill>
                  <a:srgbClr val="CC0000"/>
                </a:solidFill>
                <a:latin typeface="Arial MT"/>
                <a:cs typeface="Arial MT"/>
              </a:rPr>
              <a:t>The</a:t>
            </a:r>
            <a:r>
              <a:rPr sz="2135" spc="-10" dirty="0">
                <a:solidFill>
                  <a:srgbClr val="CC0000"/>
                </a:solidFill>
                <a:latin typeface="Arial MT"/>
                <a:cs typeface="Arial MT"/>
              </a:rPr>
              <a:t> </a:t>
            </a:r>
            <a:r>
              <a:rPr sz="2135" spc="-4" dirty="0">
                <a:solidFill>
                  <a:srgbClr val="CC0000"/>
                </a:solidFill>
                <a:latin typeface="Arial MT"/>
                <a:cs typeface="Arial MT"/>
              </a:rPr>
              <a:t>Norden</a:t>
            </a:r>
            <a:r>
              <a:rPr sz="2135" spc="4" dirty="0">
                <a:solidFill>
                  <a:srgbClr val="CC0000"/>
                </a:solidFill>
                <a:latin typeface="Arial MT"/>
                <a:cs typeface="Arial MT"/>
              </a:rPr>
              <a:t> </a:t>
            </a:r>
            <a:r>
              <a:rPr sz="2135" spc="-4" dirty="0">
                <a:solidFill>
                  <a:srgbClr val="CC0000"/>
                </a:solidFill>
                <a:latin typeface="Arial MT"/>
                <a:cs typeface="Arial MT"/>
              </a:rPr>
              <a:t>/ Rayleigh</a:t>
            </a:r>
            <a:r>
              <a:rPr sz="2135" spc="-10" dirty="0">
                <a:solidFill>
                  <a:srgbClr val="CC0000"/>
                </a:solidFill>
                <a:latin typeface="Arial MT"/>
                <a:cs typeface="Arial MT"/>
              </a:rPr>
              <a:t> </a:t>
            </a:r>
            <a:r>
              <a:rPr sz="2135" spc="-4" dirty="0">
                <a:solidFill>
                  <a:srgbClr val="CC0000"/>
                </a:solidFill>
                <a:latin typeface="Arial MT"/>
                <a:cs typeface="Arial MT"/>
              </a:rPr>
              <a:t>Curve</a:t>
            </a:r>
            <a:endParaRPr sz="2135">
              <a:latin typeface="Arial MT"/>
              <a:cs typeface="Arial MT"/>
            </a:endParaRPr>
          </a:p>
          <a:p>
            <a:pPr>
              <a:spcBef>
                <a:spcPts val="20"/>
              </a:spcBef>
            </a:pPr>
            <a:endParaRPr sz="1795">
              <a:latin typeface="Arial MT"/>
              <a:cs typeface="Arial MT"/>
            </a:endParaRPr>
          </a:p>
          <a:p>
            <a:pPr marL="12327"/>
            <a:r>
              <a:rPr sz="2135" spc="-4" dirty="0">
                <a:latin typeface="Times New Roman"/>
                <a:cs typeface="Times New Roman"/>
              </a:rPr>
              <a:t>The</a:t>
            </a:r>
            <a:r>
              <a:rPr sz="2135" spc="-10" dirty="0">
                <a:latin typeface="Times New Roman"/>
                <a:cs typeface="Times New Roman"/>
              </a:rPr>
              <a:t> </a:t>
            </a:r>
            <a:r>
              <a:rPr sz="2135" spc="-4" dirty="0">
                <a:latin typeface="Times New Roman"/>
                <a:cs typeface="Times New Roman"/>
              </a:rPr>
              <a:t>curve is modeled</a:t>
            </a:r>
            <a:r>
              <a:rPr sz="2135" spc="4" dirty="0">
                <a:latin typeface="Times New Roman"/>
                <a:cs typeface="Times New Roman"/>
              </a:rPr>
              <a:t> </a:t>
            </a:r>
            <a:r>
              <a:rPr sz="2135" spc="-10" dirty="0">
                <a:latin typeface="Times New Roman"/>
                <a:cs typeface="Times New Roman"/>
              </a:rPr>
              <a:t>by</a:t>
            </a:r>
            <a:r>
              <a:rPr sz="2135" spc="20" dirty="0">
                <a:latin typeface="Times New Roman"/>
                <a:cs typeface="Times New Roman"/>
              </a:rPr>
              <a:t> </a:t>
            </a:r>
            <a:r>
              <a:rPr sz="2135" spc="-4" dirty="0">
                <a:latin typeface="Times New Roman"/>
                <a:cs typeface="Times New Roman"/>
              </a:rPr>
              <a:t>differential</a:t>
            </a:r>
            <a:r>
              <a:rPr sz="2135" dirty="0">
                <a:latin typeface="Times New Roman"/>
                <a:cs typeface="Times New Roman"/>
              </a:rPr>
              <a:t> equation</a:t>
            </a:r>
            <a:endParaRPr sz="2135">
              <a:latin typeface="Times New Roman"/>
              <a:cs typeface="Times New Roman"/>
            </a:endParaRPr>
          </a:p>
        </p:txBody>
      </p:sp>
      <p:sp>
        <p:nvSpPr>
          <p:cNvPr id="3" name="object 3"/>
          <p:cNvSpPr/>
          <p:nvPr/>
        </p:nvSpPr>
        <p:spPr>
          <a:xfrm>
            <a:off x="1249897" y="5054749"/>
            <a:ext cx="256390" cy="0"/>
          </a:xfrm>
          <a:custGeom>
            <a:avLst/>
            <a:gdLst/>
            <a:ahLst/>
            <a:cxnLst/>
            <a:rect l="l" t="t" r="r" b="b"/>
            <a:pathLst>
              <a:path w="264159">
                <a:moveTo>
                  <a:pt x="0" y="0"/>
                </a:moveTo>
                <a:lnTo>
                  <a:pt x="263651" y="0"/>
                </a:lnTo>
              </a:path>
            </a:pathLst>
          </a:custGeom>
          <a:ln w="9997">
            <a:solidFill>
              <a:srgbClr val="000000"/>
            </a:solidFill>
          </a:ln>
        </p:spPr>
        <p:txBody>
          <a:bodyPr wrap="square" lIns="0" tIns="0" rIns="0" bIns="0" rtlCol="0"/>
          <a:lstStyle/>
          <a:p>
            <a:endParaRPr sz="1980"/>
          </a:p>
        </p:txBody>
      </p:sp>
      <p:sp>
        <p:nvSpPr>
          <p:cNvPr id="4" name="object 4"/>
          <p:cNvSpPr txBox="1"/>
          <p:nvPr/>
        </p:nvSpPr>
        <p:spPr>
          <a:xfrm>
            <a:off x="1245460" y="4734161"/>
            <a:ext cx="5719482" cy="1986215"/>
          </a:xfrm>
          <a:prstGeom prst="rect">
            <a:avLst/>
          </a:prstGeom>
        </p:spPr>
        <p:txBody>
          <a:bodyPr vert="horz" wrap="square" lIns="0" tIns="175036" rIns="0" bIns="0" rtlCol="0">
            <a:spAutoFit/>
          </a:bodyPr>
          <a:lstStyle/>
          <a:p>
            <a:pPr marL="36981">
              <a:spcBef>
                <a:spcPts val="1378"/>
              </a:spcBef>
              <a:tabLst>
                <a:tab pos="618206" algn="l"/>
              </a:tabLst>
            </a:pPr>
            <a:r>
              <a:rPr sz="2767" i="1" spc="-7" baseline="-26315" dirty="0">
                <a:latin typeface="Times New Roman"/>
                <a:cs typeface="Times New Roman"/>
              </a:rPr>
              <a:t>dt	</a:t>
            </a:r>
            <a:r>
              <a:rPr sz="2135" spc="-4" dirty="0">
                <a:latin typeface="Times New Roman"/>
                <a:cs typeface="Times New Roman"/>
              </a:rPr>
              <a:t>=</a:t>
            </a:r>
            <a:r>
              <a:rPr sz="2135" spc="4" dirty="0">
                <a:latin typeface="Times New Roman"/>
                <a:cs typeface="Times New Roman"/>
              </a:rPr>
              <a:t> </a:t>
            </a:r>
            <a:r>
              <a:rPr sz="2135" spc="-4" dirty="0">
                <a:latin typeface="Times New Roman"/>
                <a:cs typeface="Times New Roman"/>
              </a:rPr>
              <a:t>manpower</a:t>
            </a:r>
            <a:r>
              <a:rPr sz="2135" spc="10" dirty="0">
                <a:latin typeface="Times New Roman"/>
                <a:cs typeface="Times New Roman"/>
              </a:rPr>
              <a:t> </a:t>
            </a:r>
            <a:r>
              <a:rPr sz="2135" spc="-4" dirty="0">
                <a:latin typeface="Times New Roman"/>
                <a:cs typeface="Times New Roman"/>
              </a:rPr>
              <a:t>utilization</a:t>
            </a:r>
            <a:r>
              <a:rPr sz="2135" dirty="0">
                <a:latin typeface="Times New Roman"/>
                <a:cs typeface="Times New Roman"/>
              </a:rPr>
              <a:t> </a:t>
            </a:r>
            <a:r>
              <a:rPr sz="2135" spc="-4" dirty="0">
                <a:latin typeface="Times New Roman"/>
                <a:cs typeface="Times New Roman"/>
              </a:rPr>
              <a:t>rate per </a:t>
            </a:r>
            <a:r>
              <a:rPr sz="2135" dirty="0">
                <a:latin typeface="Times New Roman"/>
                <a:cs typeface="Times New Roman"/>
              </a:rPr>
              <a:t>unit </a:t>
            </a:r>
            <a:r>
              <a:rPr sz="2135" spc="-4" dirty="0">
                <a:latin typeface="Times New Roman"/>
                <a:cs typeface="Times New Roman"/>
              </a:rPr>
              <a:t>time</a:t>
            </a:r>
            <a:endParaRPr sz="2135">
              <a:latin typeface="Times New Roman"/>
              <a:cs typeface="Times New Roman"/>
            </a:endParaRPr>
          </a:p>
          <a:p>
            <a:pPr marL="70881" marR="29586">
              <a:lnSpc>
                <a:spcPct val="150000"/>
              </a:lnSpc>
              <a:tabLst>
                <a:tab pos="665049" algn="l"/>
              </a:tabLst>
            </a:pPr>
            <a:r>
              <a:rPr sz="2135" spc="-4" dirty="0">
                <a:latin typeface="Times New Roman"/>
                <a:cs typeface="Times New Roman"/>
              </a:rPr>
              <a:t>a	= parameter that affects </a:t>
            </a:r>
            <a:r>
              <a:rPr sz="2135" dirty="0">
                <a:latin typeface="Times New Roman"/>
                <a:cs typeface="Times New Roman"/>
              </a:rPr>
              <a:t>the </a:t>
            </a:r>
            <a:r>
              <a:rPr sz="2135" spc="-4" dirty="0">
                <a:latin typeface="Times New Roman"/>
                <a:cs typeface="Times New Roman"/>
              </a:rPr>
              <a:t>shape </a:t>
            </a:r>
            <a:r>
              <a:rPr sz="2135" dirty="0">
                <a:latin typeface="Times New Roman"/>
                <a:cs typeface="Times New Roman"/>
              </a:rPr>
              <a:t>of the </a:t>
            </a:r>
            <a:r>
              <a:rPr sz="2135" spc="-4" dirty="0">
                <a:latin typeface="Times New Roman"/>
                <a:cs typeface="Times New Roman"/>
              </a:rPr>
              <a:t>curve </a:t>
            </a:r>
            <a:r>
              <a:rPr sz="2135" spc="-519" dirty="0">
                <a:latin typeface="Times New Roman"/>
                <a:cs typeface="Times New Roman"/>
              </a:rPr>
              <a:t> </a:t>
            </a:r>
            <a:r>
              <a:rPr sz="2135" spc="-4" dirty="0">
                <a:latin typeface="Times New Roman"/>
                <a:cs typeface="Times New Roman"/>
              </a:rPr>
              <a:t>K	=</a:t>
            </a:r>
            <a:r>
              <a:rPr sz="2135" spc="-10" dirty="0">
                <a:latin typeface="Times New Roman"/>
                <a:cs typeface="Times New Roman"/>
              </a:rPr>
              <a:t> </a:t>
            </a:r>
            <a:r>
              <a:rPr sz="2135" spc="-4" dirty="0">
                <a:latin typeface="Times New Roman"/>
                <a:cs typeface="Times New Roman"/>
              </a:rPr>
              <a:t>area </a:t>
            </a:r>
            <a:r>
              <a:rPr sz="2135" dirty="0">
                <a:latin typeface="Times New Roman"/>
                <a:cs typeface="Times New Roman"/>
              </a:rPr>
              <a:t>under </a:t>
            </a:r>
            <a:r>
              <a:rPr sz="2135" spc="-4" dirty="0">
                <a:latin typeface="Times New Roman"/>
                <a:cs typeface="Times New Roman"/>
              </a:rPr>
              <a:t>curve</a:t>
            </a:r>
            <a:r>
              <a:rPr sz="2135" spc="-10" dirty="0">
                <a:latin typeface="Times New Roman"/>
                <a:cs typeface="Times New Roman"/>
              </a:rPr>
              <a:t> </a:t>
            </a:r>
            <a:r>
              <a:rPr sz="2135" spc="-4" dirty="0">
                <a:latin typeface="Times New Roman"/>
                <a:cs typeface="Times New Roman"/>
              </a:rPr>
              <a:t>in</a:t>
            </a:r>
            <a:r>
              <a:rPr sz="2135" spc="4" dirty="0">
                <a:latin typeface="Times New Roman"/>
                <a:cs typeface="Times New Roman"/>
              </a:rPr>
              <a:t> </a:t>
            </a:r>
            <a:r>
              <a:rPr sz="2135" dirty="0">
                <a:latin typeface="Times New Roman"/>
                <a:cs typeface="Times New Roman"/>
              </a:rPr>
              <a:t>the</a:t>
            </a:r>
            <a:r>
              <a:rPr sz="2135" spc="-4" dirty="0">
                <a:latin typeface="Times New Roman"/>
                <a:cs typeface="Times New Roman"/>
              </a:rPr>
              <a:t> interval [0,</a:t>
            </a:r>
            <a:r>
              <a:rPr sz="2135" spc="4" dirty="0">
                <a:latin typeface="Times New Roman"/>
                <a:cs typeface="Times New Roman"/>
              </a:rPr>
              <a:t> </a:t>
            </a:r>
            <a:r>
              <a:rPr sz="2135" spc="272" dirty="0">
                <a:latin typeface="Microsoft Sans Serif"/>
                <a:cs typeface="Microsoft Sans Serif"/>
              </a:rPr>
              <a:t>∞</a:t>
            </a:r>
            <a:r>
              <a:rPr sz="2135" spc="-29" dirty="0">
                <a:latin typeface="Microsoft Sans Serif"/>
                <a:cs typeface="Microsoft Sans Serif"/>
              </a:rPr>
              <a:t> </a:t>
            </a:r>
            <a:r>
              <a:rPr sz="2135" spc="-4" dirty="0">
                <a:latin typeface="Times New Roman"/>
                <a:cs typeface="Times New Roman"/>
              </a:rPr>
              <a:t>]</a:t>
            </a:r>
            <a:endParaRPr sz="2135">
              <a:latin typeface="Times New Roman"/>
              <a:cs typeface="Times New Roman"/>
            </a:endParaRPr>
          </a:p>
          <a:p>
            <a:pPr marL="70881">
              <a:spcBef>
                <a:spcPts val="1282"/>
              </a:spcBef>
              <a:tabLst>
                <a:tab pos="686005" algn="l"/>
              </a:tabLst>
            </a:pPr>
            <a:r>
              <a:rPr sz="2135" spc="-4" dirty="0">
                <a:latin typeface="Times New Roman"/>
                <a:cs typeface="Times New Roman"/>
              </a:rPr>
              <a:t>t	=</a:t>
            </a:r>
            <a:r>
              <a:rPr sz="2135" spc="-29" dirty="0">
                <a:latin typeface="Times New Roman"/>
                <a:cs typeface="Times New Roman"/>
              </a:rPr>
              <a:t> </a:t>
            </a:r>
            <a:r>
              <a:rPr sz="2135" spc="-4" dirty="0">
                <a:latin typeface="Times New Roman"/>
                <a:cs typeface="Times New Roman"/>
              </a:rPr>
              <a:t>elapsed</a:t>
            </a:r>
            <a:r>
              <a:rPr sz="2135" spc="-20" dirty="0">
                <a:latin typeface="Times New Roman"/>
                <a:cs typeface="Times New Roman"/>
              </a:rPr>
              <a:t> </a:t>
            </a:r>
            <a:r>
              <a:rPr sz="2135" spc="-4" dirty="0">
                <a:latin typeface="Times New Roman"/>
                <a:cs typeface="Times New Roman"/>
              </a:rPr>
              <a:t>time</a:t>
            </a:r>
            <a:endParaRPr sz="2135">
              <a:latin typeface="Times New Roman"/>
              <a:cs typeface="Times New Roman"/>
            </a:endParaRPr>
          </a:p>
        </p:txBody>
      </p:sp>
      <p:sp>
        <p:nvSpPr>
          <p:cNvPr id="5" name="object 5"/>
          <p:cNvSpPr txBox="1"/>
          <p:nvPr/>
        </p:nvSpPr>
        <p:spPr>
          <a:xfrm>
            <a:off x="1253842" y="4720058"/>
            <a:ext cx="245296" cy="295749"/>
          </a:xfrm>
          <a:prstGeom prst="rect">
            <a:avLst/>
          </a:prstGeom>
        </p:spPr>
        <p:txBody>
          <a:bodyPr vert="horz" wrap="square" lIns="0" tIns="11711" rIns="0" bIns="0" rtlCol="0">
            <a:spAutoFit/>
          </a:bodyPr>
          <a:lstStyle/>
          <a:p>
            <a:pPr marL="12327">
              <a:spcBef>
                <a:spcPts val="92"/>
              </a:spcBef>
            </a:pPr>
            <a:r>
              <a:rPr sz="1845" i="1" spc="-4" dirty="0">
                <a:latin typeface="Times New Roman"/>
                <a:cs typeface="Times New Roman"/>
              </a:rPr>
              <a:t>dy</a:t>
            </a:r>
            <a:endParaRPr sz="1845">
              <a:latin typeface="Times New Roman"/>
              <a:cs typeface="Times New Roman"/>
            </a:endParaRPr>
          </a:p>
        </p:txBody>
      </p:sp>
      <p:sp>
        <p:nvSpPr>
          <p:cNvPr id="6" name="object 6"/>
          <p:cNvSpPr/>
          <p:nvPr/>
        </p:nvSpPr>
        <p:spPr>
          <a:xfrm>
            <a:off x="3017519" y="3869928"/>
            <a:ext cx="409856" cy="0"/>
          </a:xfrm>
          <a:custGeom>
            <a:avLst/>
            <a:gdLst/>
            <a:ahLst/>
            <a:cxnLst/>
            <a:rect l="l" t="t" r="r" b="b"/>
            <a:pathLst>
              <a:path w="422275">
                <a:moveTo>
                  <a:pt x="0" y="0"/>
                </a:moveTo>
                <a:lnTo>
                  <a:pt x="422147" y="0"/>
                </a:lnTo>
              </a:path>
            </a:pathLst>
          </a:custGeom>
          <a:ln w="16093">
            <a:solidFill>
              <a:srgbClr val="000000"/>
            </a:solidFill>
          </a:ln>
        </p:spPr>
        <p:txBody>
          <a:bodyPr wrap="square" lIns="0" tIns="0" rIns="0" bIns="0" rtlCol="0"/>
          <a:lstStyle/>
          <a:p>
            <a:endParaRPr sz="1980"/>
          </a:p>
        </p:txBody>
      </p:sp>
      <p:sp>
        <p:nvSpPr>
          <p:cNvPr id="7" name="object 7"/>
          <p:cNvSpPr txBox="1"/>
          <p:nvPr/>
        </p:nvSpPr>
        <p:spPr>
          <a:xfrm>
            <a:off x="3058443" y="3868054"/>
            <a:ext cx="317406" cy="467335"/>
          </a:xfrm>
          <a:prstGeom prst="rect">
            <a:avLst/>
          </a:prstGeom>
        </p:spPr>
        <p:txBody>
          <a:bodyPr vert="horz" wrap="square" lIns="0" tIns="11711" rIns="0" bIns="0" rtlCol="0">
            <a:spAutoFit/>
          </a:bodyPr>
          <a:lstStyle/>
          <a:p>
            <a:pPr marL="12327">
              <a:spcBef>
                <a:spcPts val="92"/>
              </a:spcBef>
            </a:pPr>
            <a:r>
              <a:rPr sz="2960" i="1" spc="-4" dirty="0">
                <a:latin typeface="Times New Roman"/>
                <a:cs typeface="Times New Roman"/>
              </a:rPr>
              <a:t>dt</a:t>
            </a:r>
            <a:endParaRPr sz="2960">
              <a:latin typeface="Times New Roman"/>
              <a:cs typeface="Times New Roman"/>
            </a:endParaRPr>
          </a:p>
        </p:txBody>
      </p:sp>
      <p:sp>
        <p:nvSpPr>
          <p:cNvPr id="8" name="object 8"/>
          <p:cNvSpPr txBox="1"/>
          <p:nvPr/>
        </p:nvSpPr>
        <p:spPr>
          <a:xfrm>
            <a:off x="1942158" y="3575177"/>
            <a:ext cx="3158042" cy="467399"/>
          </a:xfrm>
          <a:prstGeom prst="rect">
            <a:avLst/>
          </a:prstGeom>
        </p:spPr>
        <p:txBody>
          <a:bodyPr vert="horz" wrap="square" lIns="0" tIns="11711" rIns="0" bIns="0" rtlCol="0">
            <a:spAutoFit/>
          </a:bodyPr>
          <a:lstStyle/>
          <a:p>
            <a:pPr marL="36981">
              <a:spcBef>
                <a:spcPts val="92"/>
              </a:spcBef>
            </a:pPr>
            <a:r>
              <a:rPr sz="2960" i="1" spc="34" dirty="0">
                <a:latin typeface="Times New Roman"/>
                <a:cs typeface="Times New Roman"/>
              </a:rPr>
              <a:t>m</a:t>
            </a:r>
            <a:r>
              <a:rPr sz="2960" spc="-24" dirty="0">
                <a:latin typeface="Times New Roman"/>
                <a:cs typeface="Times New Roman"/>
              </a:rPr>
              <a:t>(</a:t>
            </a:r>
            <a:r>
              <a:rPr sz="2960" i="1" spc="185" dirty="0">
                <a:latin typeface="Times New Roman"/>
                <a:cs typeface="Times New Roman"/>
              </a:rPr>
              <a:t>t</a:t>
            </a:r>
            <a:r>
              <a:rPr sz="2960" spc="-4" dirty="0">
                <a:latin typeface="Times New Roman"/>
                <a:cs typeface="Times New Roman"/>
              </a:rPr>
              <a:t>)</a:t>
            </a:r>
            <a:r>
              <a:rPr sz="2960" spc="-63" dirty="0">
                <a:latin typeface="Times New Roman"/>
                <a:cs typeface="Times New Roman"/>
              </a:rPr>
              <a:t> </a:t>
            </a:r>
            <a:r>
              <a:rPr sz="2960" spc="-4" dirty="0">
                <a:latin typeface="Symbol"/>
                <a:cs typeface="Symbol"/>
              </a:rPr>
              <a:t></a:t>
            </a:r>
            <a:r>
              <a:rPr sz="2960" spc="194" dirty="0">
                <a:latin typeface="Times New Roman"/>
                <a:cs typeface="Times New Roman"/>
              </a:rPr>
              <a:t> </a:t>
            </a:r>
            <a:r>
              <a:rPr sz="4441" i="1" spc="-7" baseline="34608" dirty="0">
                <a:latin typeface="Times New Roman"/>
                <a:cs typeface="Times New Roman"/>
              </a:rPr>
              <a:t>dy</a:t>
            </a:r>
            <a:r>
              <a:rPr sz="4441" i="1" spc="393" baseline="34608" dirty="0">
                <a:latin typeface="Times New Roman"/>
                <a:cs typeface="Times New Roman"/>
              </a:rPr>
              <a:t> </a:t>
            </a:r>
            <a:r>
              <a:rPr sz="2960" spc="-4" dirty="0">
                <a:latin typeface="Symbol"/>
                <a:cs typeface="Symbol"/>
              </a:rPr>
              <a:t></a:t>
            </a:r>
            <a:r>
              <a:rPr sz="2960" spc="-48" dirty="0">
                <a:latin typeface="Times New Roman"/>
                <a:cs typeface="Times New Roman"/>
              </a:rPr>
              <a:t> </a:t>
            </a:r>
            <a:r>
              <a:rPr sz="2960" spc="29" dirty="0">
                <a:latin typeface="Times New Roman"/>
                <a:cs typeface="Times New Roman"/>
              </a:rPr>
              <a:t>2</a:t>
            </a:r>
            <a:r>
              <a:rPr sz="2960" i="1" spc="-4" dirty="0">
                <a:latin typeface="Times New Roman"/>
                <a:cs typeface="Times New Roman"/>
              </a:rPr>
              <a:t>kat</a:t>
            </a:r>
            <a:r>
              <a:rPr sz="2960" i="1" spc="126" dirty="0">
                <a:latin typeface="Times New Roman"/>
                <a:cs typeface="Times New Roman"/>
              </a:rPr>
              <a:t>e</a:t>
            </a:r>
            <a:r>
              <a:rPr sz="2548" spc="167" baseline="42857" dirty="0">
                <a:latin typeface="Symbol"/>
                <a:cs typeface="Symbol"/>
              </a:rPr>
              <a:t></a:t>
            </a:r>
            <a:r>
              <a:rPr sz="2548" i="1" spc="7" baseline="42857" dirty="0">
                <a:latin typeface="Times New Roman"/>
                <a:cs typeface="Times New Roman"/>
              </a:rPr>
              <a:t>at</a:t>
            </a:r>
            <a:r>
              <a:rPr sz="2548" i="1" spc="-349" baseline="42857" dirty="0">
                <a:latin typeface="Times New Roman"/>
                <a:cs typeface="Times New Roman"/>
              </a:rPr>
              <a:t> </a:t>
            </a:r>
            <a:r>
              <a:rPr sz="1820" spc="7" baseline="95555" dirty="0">
                <a:latin typeface="Times New Roman"/>
                <a:cs typeface="Times New Roman"/>
              </a:rPr>
              <a:t>2</a:t>
            </a:r>
            <a:endParaRPr sz="1820" baseline="95555">
              <a:latin typeface="Times New Roman"/>
              <a:cs typeface="Times New Roman"/>
            </a:endParaRPr>
          </a:p>
        </p:txBody>
      </p:sp>
      <p:sp>
        <p:nvSpPr>
          <p:cNvPr id="9" name="object 9"/>
          <p:cNvSpPr txBox="1"/>
          <p:nvPr/>
        </p:nvSpPr>
        <p:spPr>
          <a:xfrm>
            <a:off x="5919170" y="3538054"/>
            <a:ext cx="1553751"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a:t>
            </a:r>
            <a:r>
              <a:rPr sz="2718" spc="-44" dirty="0">
                <a:latin typeface="Times New Roman"/>
                <a:cs typeface="Times New Roman"/>
              </a:rPr>
              <a:t> </a:t>
            </a:r>
            <a:r>
              <a:rPr sz="2718" dirty="0">
                <a:latin typeface="Times New Roman"/>
                <a:cs typeface="Times New Roman"/>
              </a:rPr>
              <a:t>(1)</a:t>
            </a:r>
            <a:endParaRPr sz="2718">
              <a:latin typeface="Times New Roman"/>
              <a:cs typeface="Times New Roman"/>
            </a:endParaRPr>
          </a:p>
        </p:txBody>
      </p:sp>
      <p:sp>
        <p:nvSpPr>
          <p:cNvPr id="10" name="object 10"/>
          <p:cNvSpPr txBox="1">
            <a:spLocks noGrp="1"/>
          </p:cNvSpPr>
          <p:nvPr>
            <p:ph type="title"/>
          </p:nvPr>
        </p:nvSpPr>
        <p:spPr>
          <a:xfrm>
            <a:off x="2704913" y="995955"/>
            <a:ext cx="6465988"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1" name="object 11"/>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12" name="object 12"/>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125</a:t>
            </a:r>
            <a:endParaRPr sz="1359">
              <a:latin typeface="Arial MT"/>
              <a:cs typeface="Arial MT"/>
            </a:endParaRPr>
          </a:p>
        </p:txBody>
      </p:sp>
      <p:sp>
        <p:nvSpPr>
          <p:cNvPr id="13" name="object 13"/>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7500" y="2014357"/>
            <a:ext cx="8145948" cy="4251749"/>
          </a:xfrm>
          <a:prstGeom prst="rect">
            <a:avLst/>
          </a:prstGeom>
        </p:spPr>
        <p:txBody>
          <a:bodyPr vert="horz" wrap="square" lIns="0" tIns="12327" rIns="0" bIns="0" rtlCol="0">
            <a:spAutoFit/>
          </a:bodyPr>
          <a:lstStyle/>
          <a:p>
            <a:pPr marL="73963">
              <a:spcBef>
                <a:spcPts val="97"/>
              </a:spcBef>
            </a:pPr>
            <a:r>
              <a:rPr sz="2330" spc="-4" dirty="0">
                <a:solidFill>
                  <a:srgbClr val="323299"/>
                </a:solidFill>
                <a:latin typeface="Times New Roman"/>
                <a:cs typeface="Times New Roman"/>
              </a:rPr>
              <a:t>On</a:t>
            </a:r>
            <a:r>
              <a:rPr sz="2330" spc="-14" dirty="0">
                <a:solidFill>
                  <a:srgbClr val="323299"/>
                </a:solidFill>
                <a:latin typeface="Times New Roman"/>
                <a:cs typeface="Times New Roman"/>
              </a:rPr>
              <a:t> </a:t>
            </a:r>
            <a:r>
              <a:rPr sz="2330" spc="-4" dirty="0">
                <a:solidFill>
                  <a:srgbClr val="323299"/>
                </a:solidFill>
                <a:latin typeface="Times New Roman"/>
                <a:cs typeface="Times New Roman"/>
              </a:rPr>
              <a:t>Integration</a:t>
            </a:r>
            <a:r>
              <a:rPr sz="2330" spc="-14" dirty="0">
                <a:solidFill>
                  <a:srgbClr val="323299"/>
                </a:solidFill>
                <a:latin typeface="Times New Roman"/>
                <a:cs typeface="Times New Roman"/>
              </a:rPr>
              <a:t> </a:t>
            </a:r>
            <a:r>
              <a:rPr sz="2330" spc="-4" dirty="0">
                <a:solidFill>
                  <a:srgbClr val="323299"/>
                </a:solidFill>
                <a:latin typeface="Times New Roman"/>
                <a:cs typeface="Times New Roman"/>
              </a:rPr>
              <a:t>on</a:t>
            </a:r>
            <a:r>
              <a:rPr sz="2330" spc="-14" dirty="0">
                <a:solidFill>
                  <a:srgbClr val="323299"/>
                </a:solidFill>
                <a:latin typeface="Times New Roman"/>
                <a:cs typeface="Times New Roman"/>
              </a:rPr>
              <a:t> </a:t>
            </a:r>
            <a:r>
              <a:rPr sz="2330" spc="-4" dirty="0">
                <a:solidFill>
                  <a:srgbClr val="323299"/>
                </a:solidFill>
                <a:latin typeface="Times New Roman"/>
                <a:cs typeface="Times New Roman"/>
              </a:rPr>
              <a:t>interval [o,</a:t>
            </a:r>
            <a:r>
              <a:rPr sz="2330" spc="-14" dirty="0">
                <a:solidFill>
                  <a:srgbClr val="323299"/>
                </a:solidFill>
                <a:latin typeface="Times New Roman"/>
                <a:cs typeface="Times New Roman"/>
              </a:rPr>
              <a:t> </a:t>
            </a:r>
            <a:r>
              <a:rPr sz="2330" dirty="0">
                <a:solidFill>
                  <a:srgbClr val="323299"/>
                </a:solidFill>
                <a:latin typeface="Times New Roman"/>
                <a:cs typeface="Times New Roman"/>
              </a:rPr>
              <a:t>t]</a:t>
            </a:r>
            <a:endParaRPr sz="2330">
              <a:latin typeface="Times New Roman"/>
              <a:cs typeface="Times New Roman"/>
            </a:endParaRPr>
          </a:p>
          <a:p>
            <a:pPr marR="529450" algn="ctr">
              <a:spcBef>
                <a:spcPts val="1979"/>
              </a:spcBef>
              <a:tabLst>
                <a:tab pos="2132593" algn="l"/>
              </a:tabLst>
            </a:pPr>
            <a:r>
              <a:rPr sz="2330" spc="-4" dirty="0">
                <a:latin typeface="Times New Roman"/>
                <a:cs typeface="Times New Roman"/>
              </a:rPr>
              <a:t>y(t)</a:t>
            </a:r>
            <a:r>
              <a:rPr sz="2330" dirty="0">
                <a:latin typeface="Times New Roman"/>
                <a:cs typeface="Times New Roman"/>
              </a:rPr>
              <a:t> =</a:t>
            </a:r>
            <a:r>
              <a:rPr sz="2330" spc="10" dirty="0">
                <a:latin typeface="Times New Roman"/>
                <a:cs typeface="Times New Roman"/>
              </a:rPr>
              <a:t> </a:t>
            </a:r>
            <a:r>
              <a:rPr sz="2330" dirty="0">
                <a:latin typeface="Times New Roman"/>
                <a:cs typeface="Times New Roman"/>
              </a:rPr>
              <a:t>K </a:t>
            </a:r>
            <a:r>
              <a:rPr sz="2330" spc="-4" dirty="0">
                <a:latin typeface="Times New Roman"/>
                <a:cs typeface="Times New Roman"/>
              </a:rPr>
              <a:t>[1-e</a:t>
            </a:r>
            <a:r>
              <a:rPr sz="2330" spc="-7" baseline="24305" dirty="0">
                <a:latin typeface="Times New Roman"/>
                <a:cs typeface="Times New Roman"/>
              </a:rPr>
              <a:t>-at</a:t>
            </a:r>
            <a:r>
              <a:rPr sz="2330" spc="-7" baseline="38194" dirty="0">
                <a:latin typeface="Times New Roman"/>
                <a:cs typeface="Times New Roman"/>
              </a:rPr>
              <a:t>2</a:t>
            </a:r>
            <a:r>
              <a:rPr sz="2330" spc="-4" dirty="0">
                <a:latin typeface="Times New Roman"/>
                <a:cs typeface="Times New Roman"/>
              </a:rPr>
              <a:t>]	-------------(2)</a:t>
            </a:r>
            <a:endParaRPr sz="2330">
              <a:latin typeface="Times New Roman"/>
              <a:cs typeface="Times New Roman"/>
            </a:endParaRPr>
          </a:p>
          <a:p>
            <a:pPr marL="73963">
              <a:spcBef>
                <a:spcPts val="1747"/>
              </a:spcBef>
            </a:pPr>
            <a:r>
              <a:rPr sz="2330" spc="-4" dirty="0">
                <a:solidFill>
                  <a:srgbClr val="650065"/>
                </a:solidFill>
                <a:latin typeface="Times New Roman"/>
                <a:cs typeface="Times New Roman"/>
              </a:rPr>
              <a:t>Where y(t):</a:t>
            </a:r>
            <a:r>
              <a:rPr sz="2330" spc="-14" dirty="0">
                <a:solidFill>
                  <a:srgbClr val="650065"/>
                </a:solidFill>
                <a:latin typeface="Times New Roman"/>
                <a:cs typeface="Times New Roman"/>
              </a:rPr>
              <a:t> </a:t>
            </a:r>
            <a:r>
              <a:rPr sz="2330" spc="-4" dirty="0">
                <a:solidFill>
                  <a:srgbClr val="650065"/>
                </a:solidFill>
                <a:latin typeface="Times New Roman"/>
                <a:cs typeface="Times New Roman"/>
              </a:rPr>
              <a:t>cumulative</a:t>
            </a:r>
            <a:r>
              <a:rPr sz="2330" spc="-20" dirty="0">
                <a:solidFill>
                  <a:srgbClr val="650065"/>
                </a:solidFill>
                <a:latin typeface="Times New Roman"/>
                <a:cs typeface="Times New Roman"/>
              </a:rPr>
              <a:t> </a:t>
            </a:r>
            <a:r>
              <a:rPr sz="2330" spc="-4" dirty="0">
                <a:solidFill>
                  <a:srgbClr val="650065"/>
                </a:solidFill>
                <a:latin typeface="Times New Roman"/>
                <a:cs typeface="Times New Roman"/>
              </a:rPr>
              <a:t>manpower used upto</a:t>
            </a:r>
            <a:r>
              <a:rPr sz="2330" spc="-20" dirty="0">
                <a:solidFill>
                  <a:srgbClr val="650065"/>
                </a:solidFill>
                <a:latin typeface="Times New Roman"/>
                <a:cs typeface="Times New Roman"/>
              </a:rPr>
              <a:t> </a:t>
            </a:r>
            <a:r>
              <a:rPr sz="2330" spc="-10" dirty="0">
                <a:solidFill>
                  <a:srgbClr val="650065"/>
                </a:solidFill>
                <a:latin typeface="Times New Roman"/>
                <a:cs typeface="Times New Roman"/>
              </a:rPr>
              <a:t>time</a:t>
            </a:r>
            <a:r>
              <a:rPr sz="2330" spc="-4" dirty="0">
                <a:solidFill>
                  <a:srgbClr val="650065"/>
                </a:solidFill>
                <a:latin typeface="Times New Roman"/>
                <a:cs typeface="Times New Roman"/>
              </a:rPr>
              <a:t> </a:t>
            </a:r>
            <a:r>
              <a:rPr sz="2330" dirty="0">
                <a:solidFill>
                  <a:srgbClr val="650065"/>
                </a:solidFill>
                <a:latin typeface="Times New Roman"/>
                <a:cs typeface="Times New Roman"/>
              </a:rPr>
              <a:t>t.</a:t>
            </a:r>
            <a:endParaRPr sz="2330">
              <a:latin typeface="Times New Roman"/>
              <a:cs typeface="Times New Roman"/>
            </a:endParaRPr>
          </a:p>
          <a:p>
            <a:pPr>
              <a:lnSpc>
                <a:spcPct val="100000"/>
              </a:lnSpc>
            </a:pPr>
            <a:endParaRPr sz="2135">
              <a:latin typeface="Times New Roman"/>
              <a:cs typeface="Times New Roman"/>
            </a:endParaRPr>
          </a:p>
          <a:p>
            <a:pPr marR="672444" algn="ctr"/>
            <a:r>
              <a:rPr sz="2330" spc="-4" dirty="0">
                <a:latin typeface="Times New Roman"/>
                <a:cs typeface="Times New Roman"/>
              </a:rPr>
              <a:t>y(0)</a:t>
            </a:r>
            <a:r>
              <a:rPr sz="2330" spc="-29" dirty="0">
                <a:latin typeface="Times New Roman"/>
                <a:cs typeface="Times New Roman"/>
              </a:rPr>
              <a:t> </a:t>
            </a:r>
            <a:r>
              <a:rPr sz="2330" dirty="0">
                <a:latin typeface="Times New Roman"/>
                <a:cs typeface="Times New Roman"/>
              </a:rPr>
              <a:t>=</a:t>
            </a:r>
            <a:r>
              <a:rPr sz="2330" spc="-24" dirty="0">
                <a:latin typeface="Times New Roman"/>
                <a:cs typeface="Times New Roman"/>
              </a:rPr>
              <a:t> </a:t>
            </a:r>
            <a:r>
              <a:rPr sz="2330" dirty="0">
                <a:latin typeface="Times New Roman"/>
                <a:cs typeface="Times New Roman"/>
              </a:rPr>
              <a:t>0</a:t>
            </a:r>
            <a:endParaRPr sz="2330">
              <a:latin typeface="Times New Roman"/>
              <a:cs typeface="Times New Roman"/>
            </a:endParaRPr>
          </a:p>
          <a:p>
            <a:pPr marR="608344" algn="ctr">
              <a:spcBef>
                <a:spcPts val="1388"/>
              </a:spcBef>
            </a:pPr>
            <a:r>
              <a:rPr sz="2330" spc="73" dirty="0">
                <a:latin typeface="Times New Roman"/>
                <a:cs typeface="Times New Roman"/>
              </a:rPr>
              <a:t>y(</a:t>
            </a:r>
            <a:r>
              <a:rPr sz="2330" spc="73" dirty="0">
                <a:latin typeface="Microsoft Sans Serif"/>
                <a:cs typeface="Microsoft Sans Serif"/>
              </a:rPr>
              <a:t>∞</a:t>
            </a:r>
            <a:r>
              <a:rPr sz="2330" spc="73" dirty="0">
                <a:latin typeface="Times New Roman"/>
                <a:cs typeface="Times New Roman"/>
              </a:rPr>
              <a:t>)</a:t>
            </a:r>
            <a:r>
              <a:rPr sz="2330" spc="-29" dirty="0">
                <a:latin typeface="Times New Roman"/>
                <a:cs typeface="Times New Roman"/>
              </a:rPr>
              <a:t> </a:t>
            </a:r>
            <a:r>
              <a:rPr sz="2330" dirty="0">
                <a:latin typeface="Times New Roman"/>
                <a:cs typeface="Times New Roman"/>
              </a:rPr>
              <a:t>=</a:t>
            </a:r>
            <a:r>
              <a:rPr sz="2330" spc="-24" dirty="0">
                <a:latin typeface="Times New Roman"/>
                <a:cs typeface="Times New Roman"/>
              </a:rPr>
              <a:t> </a:t>
            </a:r>
            <a:r>
              <a:rPr sz="2330" dirty="0">
                <a:latin typeface="Times New Roman"/>
                <a:cs typeface="Times New Roman"/>
              </a:rPr>
              <a:t>k</a:t>
            </a:r>
            <a:endParaRPr sz="2330">
              <a:latin typeface="Times New Roman"/>
              <a:cs typeface="Times New Roman"/>
            </a:endParaRPr>
          </a:p>
          <a:p>
            <a:pPr>
              <a:spcBef>
                <a:spcPts val="24"/>
              </a:spcBef>
            </a:pPr>
            <a:endParaRPr sz="2523">
              <a:latin typeface="Times New Roman"/>
              <a:cs typeface="Times New Roman"/>
            </a:endParaRPr>
          </a:p>
          <a:p>
            <a:pPr marL="88139" marR="17258" algn="just">
              <a:lnSpc>
                <a:spcPct val="99800"/>
              </a:lnSpc>
              <a:spcBef>
                <a:spcPts val="4"/>
              </a:spcBef>
            </a:pPr>
            <a:r>
              <a:rPr sz="2330" spc="-4" dirty="0">
                <a:solidFill>
                  <a:srgbClr val="CC6500"/>
                </a:solidFill>
                <a:latin typeface="Times New Roman"/>
                <a:cs typeface="Times New Roman"/>
              </a:rPr>
              <a:t>The </a:t>
            </a:r>
            <a:r>
              <a:rPr sz="2330" spc="-10" dirty="0">
                <a:solidFill>
                  <a:srgbClr val="CC6500"/>
                </a:solidFill>
                <a:latin typeface="Times New Roman"/>
                <a:cs typeface="Times New Roman"/>
              </a:rPr>
              <a:t>cumulative manpower </a:t>
            </a:r>
            <a:r>
              <a:rPr sz="2330" dirty="0">
                <a:solidFill>
                  <a:srgbClr val="CC6500"/>
                </a:solidFill>
                <a:latin typeface="Times New Roman"/>
                <a:cs typeface="Times New Roman"/>
              </a:rPr>
              <a:t>is </a:t>
            </a:r>
            <a:r>
              <a:rPr sz="2330" spc="-4" dirty="0">
                <a:solidFill>
                  <a:srgbClr val="CC6500"/>
                </a:solidFill>
                <a:latin typeface="Times New Roman"/>
                <a:cs typeface="Times New Roman"/>
              </a:rPr>
              <a:t>null </a:t>
            </a:r>
            <a:r>
              <a:rPr sz="2330" dirty="0">
                <a:solidFill>
                  <a:srgbClr val="CC6500"/>
                </a:solidFill>
                <a:latin typeface="Times New Roman"/>
                <a:cs typeface="Times New Roman"/>
              </a:rPr>
              <a:t>at </a:t>
            </a:r>
            <a:r>
              <a:rPr sz="2330" spc="-4" dirty="0">
                <a:solidFill>
                  <a:srgbClr val="CC6500"/>
                </a:solidFill>
                <a:latin typeface="Times New Roman"/>
                <a:cs typeface="Times New Roman"/>
              </a:rPr>
              <a:t>the start of the project, and </a:t>
            </a:r>
            <a:r>
              <a:rPr sz="2330" dirty="0">
                <a:solidFill>
                  <a:srgbClr val="CC6500"/>
                </a:solidFill>
                <a:latin typeface="Times New Roman"/>
                <a:cs typeface="Times New Roman"/>
              </a:rPr>
              <a:t> </a:t>
            </a:r>
            <a:r>
              <a:rPr sz="2330" spc="-4" dirty="0">
                <a:solidFill>
                  <a:srgbClr val="CC6500"/>
                </a:solidFill>
                <a:latin typeface="Times New Roman"/>
                <a:cs typeface="Times New Roman"/>
              </a:rPr>
              <a:t>grows</a:t>
            </a:r>
            <a:r>
              <a:rPr sz="2330" dirty="0">
                <a:solidFill>
                  <a:srgbClr val="CC6500"/>
                </a:solidFill>
                <a:latin typeface="Times New Roman"/>
                <a:cs typeface="Times New Roman"/>
              </a:rPr>
              <a:t> </a:t>
            </a:r>
            <a:r>
              <a:rPr sz="2330" spc="-4" dirty="0">
                <a:solidFill>
                  <a:srgbClr val="CC6500"/>
                </a:solidFill>
                <a:latin typeface="Times New Roman"/>
                <a:cs typeface="Times New Roman"/>
              </a:rPr>
              <a:t>monotonically towards the </a:t>
            </a:r>
            <a:r>
              <a:rPr sz="2330" spc="-10" dirty="0">
                <a:solidFill>
                  <a:srgbClr val="CC6500"/>
                </a:solidFill>
                <a:latin typeface="Times New Roman"/>
                <a:cs typeface="Times New Roman"/>
              </a:rPr>
              <a:t>total</a:t>
            </a:r>
            <a:r>
              <a:rPr sz="2330" spc="-4" dirty="0">
                <a:solidFill>
                  <a:srgbClr val="CC6500"/>
                </a:solidFill>
                <a:latin typeface="Times New Roman"/>
                <a:cs typeface="Times New Roman"/>
              </a:rPr>
              <a:t> effort</a:t>
            </a:r>
            <a:r>
              <a:rPr sz="2330" dirty="0">
                <a:solidFill>
                  <a:srgbClr val="CC6500"/>
                </a:solidFill>
                <a:latin typeface="Times New Roman"/>
                <a:cs typeface="Times New Roman"/>
              </a:rPr>
              <a:t> K (area </a:t>
            </a:r>
            <a:r>
              <a:rPr sz="2330" spc="-4" dirty="0">
                <a:solidFill>
                  <a:srgbClr val="CC6500"/>
                </a:solidFill>
                <a:latin typeface="Times New Roman"/>
                <a:cs typeface="Times New Roman"/>
              </a:rPr>
              <a:t>under</a:t>
            </a:r>
            <a:r>
              <a:rPr sz="2330" dirty="0">
                <a:solidFill>
                  <a:srgbClr val="CC6500"/>
                </a:solidFill>
                <a:latin typeface="Times New Roman"/>
                <a:cs typeface="Times New Roman"/>
              </a:rPr>
              <a:t> </a:t>
            </a:r>
            <a:r>
              <a:rPr sz="2330" spc="-4" dirty="0">
                <a:solidFill>
                  <a:srgbClr val="CC6500"/>
                </a:solidFill>
                <a:latin typeface="Times New Roman"/>
                <a:cs typeface="Times New Roman"/>
              </a:rPr>
              <a:t>the </a:t>
            </a:r>
            <a:r>
              <a:rPr sz="2330" dirty="0">
                <a:solidFill>
                  <a:srgbClr val="CC6500"/>
                </a:solidFill>
                <a:latin typeface="Times New Roman"/>
                <a:cs typeface="Times New Roman"/>
              </a:rPr>
              <a:t> </a:t>
            </a:r>
            <a:r>
              <a:rPr sz="2330" spc="-4" dirty="0">
                <a:solidFill>
                  <a:srgbClr val="CC6500"/>
                </a:solidFill>
                <a:latin typeface="Times New Roman"/>
                <a:cs typeface="Times New Roman"/>
              </a:rPr>
              <a:t>curve).</a:t>
            </a:r>
            <a:endParaRPr sz="2330">
              <a:latin typeface="Times New Roman"/>
              <a:cs typeface="Times New Roman"/>
            </a:endParaRPr>
          </a:p>
        </p:txBody>
      </p:sp>
      <p:sp>
        <p:nvSpPr>
          <p:cNvPr id="3" name="object 3"/>
          <p:cNvSpPr txBox="1">
            <a:spLocks noGrp="1"/>
          </p:cNvSpPr>
          <p:nvPr>
            <p:ph type="title"/>
          </p:nvPr>
        </p:nvSpPr>
        <p:spPr>
          <a:xfrm>
            <a:off x="2704912" y="990600"/>
            <a:ext cx="64659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126</a:t>
            </a: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3ECF-989E-4EDC-B917-12EED0D12AF2}"/>
              </a:ext>
            </a:extLst>
          </p:cNvPr>
          <p:cNvSpPr>
            <a:spLocks noGrp="1"/>
          </p:cNvSpPr>
          <p:nvPr>
            <p:ph type="title"/>
          </p:nvPr>
        </p:nvSpPr>
        <p:spPr>
          <a:xfrm>
            <a:off x="691515" y="1371600"/>
            <a:ext cx="8675370" cy="544514"/>
          </a:xfrm>
        </p:spPr>
        <p:txBody>
          <a:bodyPr/>
          <a:lstStyle/>
          <a:p>
            <a:r>
              <a:rPr lang="en-IN" spc="-403" dirty="0">
                <a:solidFill>
                  <a:srgbClr val="323299"/>
                </a:solidFill>
              </a:rPr>
              <a:t>S</a:t>
            </a:r>
            <a:r>
              <a:rPr lang="en-IN" spc="-529" dirty="0">
                <a:solidFill>
                  <a:srgbClr val="323299"/>
                </a:solidFill>
              </a:rPr>
              <a:t>o</a:t>
            </a:r>
            <a:r>
              <a:rPr lang="en-IN" spc="-38" dirty="0">
                <a:solidFill>
                  <a:srgbClr val="323299"/>
                </a:solidFill>
              </a:rPr>
              <a:t>f</a:t>
            </a:r>
            <a:r>
              <a:rPr lang="en-IN" spc="-97" dirty="0">
                <a:solidFill>
                  <a:srgbClr val="323299"/>
                </a:solidFill>
              </a:rPr>
              <a:t>t</a:t>
            </a:r>
            <a:r>
              <a:rPr lang="en-IN" spc="-553" dirty="0">
                <a:solidFill>
                  <a:srgbClr val="323299"/>
                </a:solidFill>
              </a:rPr>
              <a:t>w</a:t>
            </a:r>
            <a:r>
              <a:rPr lang="en-IN" spc="-597" dirty="0">
                <a:solidFill>
                  <a:srgbClr val="323299"/>
                </a:solidFill>
              </a:rPr>
              <a:t>a</a:t>
            </a:r>
            <a:r>
              <a:rPr lang="en-IN" spc="-631" dirty="0">
                <a:solidFill>
                  <a:srgbClr val="323299"/>
                </a:solidFill>
              </a:rPr>
              <a:t>r</a:t>
            </a:r>
            <a:r>
              <a:rPr lang="en-IN" spc="-515" dirty="0">
                <a:solidFill>
                  <a:srgbClr val="323299"/>
                </a:solidFill>
              </a:rPr>
              <a:t>e</a:t>
            </a:r>
            <a:r>
              <a:rPr lang="en-IN" spc="-78" dirty="0">
                <a:solidFill>
                  <a:srgbClr val="323299"/>
                </a:solidFill>
              </a:rPr>
              <a:t> </a:t>
            </a:r>
            <a:r>
              <a:rPr lang="en-IN" spc="-276" dirty="0">
                <a:solidFill>
                  <a:srgbClr val="323299"/>
                </a:solidFill>
              </a:rPr>
              <a:t>P</a:t>
            </a:r>
            <a:r>
              <a:rPr lang="en-IN" spc="-631" dirty="0">
                <a:solidFill>
                  <a:srgbClr val="323299"/>
                </a:solidFill>
              </a:rPr>
              <a:t>r</a:t>
            </a:r>
            <a:r>
              <a:rPr lang="en-IN" spc="-529" dirty="0">
                <a:solidFill>
                  <a:srgbClr val="323299"/>
                </a:solidFill>
              </a:rPr>
              <a:t>o</a:t>
            </a:r>
            <a:r>
              <a:rPr lang="en-IN" spc="-286" dirty="0">
                <a:solidFill>
                  <a:srgbClr val="323299"/>
                </a:solidFill>
              </a:rPr>
              <a:t>j</a:t>
            </a:r>
            <a:r>
              <a:rPr lang="en-IN" spc="-505" dirty="0">
                <a:solidFill>
                  <a:srgbClr val="323299"/>
                </a:solidFill>
              </a:rPr>
              <a:t>e</a:t>
            </a:r>
            <a:r>
              <a:rPr lang="en-IN" spc="-451" dirty="0">
                <a:solidFill>
                  <a:srgbClr val="323299"/>
                </a:solidFill>
              </a:rPr>
              <a:t>c</a:t>
            </a:r>
            <a:r>
              <a:rPr lang="en-IN" spc="-111" dirty="0">
                <a:solidFill>
                  <a:srgbClr val="323299"/>
                </a:solidFill>
              </a:rPr>
              <a:t>t</a:t>
            </a:r>
            <a:r>
              <a:rPr lang="en-IN" spc="-83" dirty="0">
                <a:solidFill>
                  <a:srgbClr val="323299"/>
                </a:solidFill>
              </a:rPr>
              <a:t> </a:t>
            </a:r>
            <a:r>
              <a:rPr lang="en-IN" spc="-276" dirty="0">
                <a:solidFill>
                  <a:srgbClr val="323299"/>
                </a:solidFill>
              </a:rPr>
              <a:t>P</a:t>
            </a:r>
            <a:r>
              <a:rPr lang="en-IN" spc="-165" dirty="0">
                <a:solidFill>
                  <a:srgbClr val="323299"/>
                </a:solidFill>
              </a:rPr>
              <a:t>l</a:t>
            </a:r>
            <a:r>
              <a:rPr lang="en-IN" spc="-597" dirty="0">
                <a:solidFill>
                  <a:srgbClr val="323299"/>
                </a:solidFill>
              </a:rPr>
              <a:t>a</a:t>
            </a:r>
            <a:r>
              <a:rPr lang="en-IN" spc="-515" dirty="0">
                <a:solidFill>
                  <a:srgbClr val="323299"/>
                </a:solidFill>
              </a:rPr>
              <a:t>nn</a:t>
            </a:r>
            <a:r>
              <a:rPr lang="en-IN" spc="-213" dirty="0">
                <a:solidFill>
                  <a:srgbClr val="323299"/>
                </a:solidFill>
              </a:rPr>
              <a:t>i</a:t>
            </a:r>
            <a:r>
              <a:rPr lang="en-IN" spc="-509" dirty="0">
                <a:solidFill>
                  <a:srgbClr val="323299"/>
                </a:solidFill>
              </a:rPr>
              <a:t>n</a:t>
            </a:r>
            <a:r>
              <a:rPr lang="en-IN" spc="-674" dirty="0">
                <a:solidFill>
                  <a:srgbClr val="323299"/>
                </a:solidFill>
              </a:rPr>
              <a:t>g</a:t>
            </a:r>
            <a:endParaRPr lang="en-IN" dirty="0"/>
          </a:p>
        </p:txBody>
      </p:sp>
      <p:pic>
        <p:nvPicPr>
          <p:cNvPr id="6" name="Content Placeholder 5">
            <a:extLst>
              <a:ext uri="{FF2B5EF4-FFF2-40B4-BE49-F238E27FC236}">
                <a16:creationId xmlns:a16="http://schemas.microsoft.com/office/drawing/2014/main" id="{6407A472-07AA-43AD-8BDC-5157218B20CA}"/>
              </a:ext>
            </a:extLst>
          </p:cNvPr>
          <p:cNvPicPr>
            <a:picLocks noGrp="1" noChangeAspect="1"/>
          </p:cNvPicPr>
          <p:nvPr>
            <p:ph idx="1"/>
          </p:nvPr>
        </p:nvPicPr>
        <p:blipFill>
          <a:blip r:embed="rId2"/>
          <a:stretch>
            <a:fillRect/>
          </a:stretch>
        </p:blipFill>
        <p:spPr>
          <a:xfrm>
            <a:off x="1" y="2133599"/>
            <a:ext cx="9826148" cy="5224991"/>
          </a:xfrm>
        </p:spPr>
      </p:pic>
      <p:sp>
        <p:nvSpPr>
          <p:cNvPr id="4" name="Slide Number Placeholder 3">
            <a:extLst>
              <a:ext uri="{FF2B5EF4-FFF2-40B4-BE49-F238E27FC236}">
                <a16:creationId xmlns:a16="http://schemas.microsoft.com/office/drawing/2014/main" id="{8BCC53DC-CC84-4B54-8C4C-03FD20B0E35B}"/>
              </a:ext>
            </a:extLst>
          </p:cNvPr>
          <p:cNvSpPr>
            <a:spLocks noGrp="1"/>
          </p:cNvSpPr>
          <p:nvPr>
            <p:ph type="sldNum" sz="quarter" idx="10"/>
          </p:nvPr>
        </p:nvSpPr>
        <p:spPr/>
        <p:txBody>
          <a:bodyPr/>
          <a:lstStyle/>
          <a:p>
            <a:pPr>
              <a:defRPr/>
            </a:pPr>
            <a:fld id="{0314B9FC-F7FA-4A5F-A68B-9084E75933A3}" type="slidenum">
              <a:rPr lang="en-US" altLang="en-US" smtClean="0"/>
              <a:pPr>
                <a:defRPr/>
              </a:pPr>
              <a:t>206</a:t>
            </a:fld>
            <a:endParaRPr lang="en-US" altLang="en-US" dirty="0"/>
          </a:p>
        </p:txBody>
      </p:sp>
    </p:spTree>
    <p:extLst>
      <p:ext uri="{BB962C8B-B14F-4D97-AF65-F5344CB8AC3E}">
        <p14:creationId xmlns:p14="http://schemas.microsoft.com/office/powerpoint/2010/main" val="42010620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848" y="2291109"/>
            <a:ext cx="2407360" cy="430081"/>
          </a:xfrm>
          <a:prstGeom prst="rect">
            <a:avLst/>
          </a:prstGeom>
        </p:spPr>
        <p:txBody>
          <a:bodyPr vert="horz" wrap="square" lIns="0" tIns="11711" rIns="0" bIns="0" rtlCol="0">
            <a:spAutoFit/>
          </a:bodyPr>
          <a:lstStyle/>
          <a:p>
            <a:pPr marL="12327">
              <a:spcBef>
                <a:spcPts val="92"/>
              </a:spcBef>
            </a:pPr>
            <a:r>
              <a:rPr sz="2718" spc="-10" dirty="0">
                <a:latin typeface="Times New Roman"/>
                <a:cs typeface="Times New Roman"/>
              </a:rPr>
              <a:t>Replace</a:t>
            </a:r>
            <a:r>
              <a:rPr sz="2718" spc="78" dirty="0">
                <a:latin typeface="Times New Roman"/>
                <a:cs typeface="Times New Roman"/>
              </a:rPr>
              <a:t> </a:t>
            </a:r>
            <a:r>
              <a:rPr sz="2718" spc="-4" dirty="0">
                <a:latin typeface="Times New Roman"/>
                <a:cs typeface="Times New Roman"/>
              </a:rPr>
              <a:t>“a”</a:t>
            </a:r>
            <a:r>
              <a:rPr sz="2718" spc="92" dirty="0">
                <a:latin typeface="Times New Roman"/>
                <a:cs typeface="Times New Roman"/>
              </a:rPr>
              <a:t> </a:t>
            </a:r>
            <a:r>
              <a:rPr sz="2718" spc="-4" dirty="0">
                <a:latin typeface="Times New Roman"/>
                <a:cs typeface="Times New Roman"/>
              </a:rPr>
              <a:t>with</a:t>
            </a:r>
            <a:endParaRPr sz="2718" dirty="0">
              <a:latin typeface="Times New Roman"/>
              <a:cs typeface="Times New Roman"/>
            </a:endParaRPr>
          </a:p>
        </p:txBody>
      </p:sp>
      <p:sp>
        <p:nvSpPr>
          <p:cNvPr id="3" name="object 3"/>
          <p:cNvSpPr txBox="1"/>
          <p:nvPr/>
        </p:nvSpPr>
        <p:spPr>
          <a:xfrm>
            <a:off x="4315740" y="2291109"/>
            <a:ext cx="4851083"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in</a:t>
            </a:r>
            <a:r>
              <a:rPr sz="2718" spc="111" dirty="0">
                <a:latin typeface="Times New Roman"/>
                <a:cs typeface="Times New Roman"/>
              </a:rPr>
              <a:t> </a:t>
            </a:r>
            <a:r>
              <a:rPr sz="2718" dirty="0">
                <a:latin typeface="Times New Roman"/>
                <a:cs typeface="Times New Roman"/>
              </a:rPr>
              <a:t>the</a:t>
            </a:r>
            <a:r>
              <a:rPr sz="2718" spc="111" dirty="0">
                <a:latin typeface="Times New Roman"/>
                <a:cs typeface="Times New Roman"/>
              </a:rPr>
              <a:t> </a:t>
            </a:r>
            <a:r>
              <a:rPr sz="2718" spc="-4" dirty="0">
                <a:latin typeface="Times New Roman"/>
                <a:cs typeface="Times New Roman"/>
              </a:rPr>
              <a:t>Norden/Rayleigh</a:t>
            </a:r>
            <a:r>
              <a:rPr sz="2718" spc="111" dirty="0">
                <a:latin typeface="Times New Roman"/>
                <a:cs typeface="Times New Roman"/>
              </a:rPr>
              <a:t> </a:t>
            </a:r>
            <a:r>
              <a:rPr sz="2718" spc="-4" dirty="0">
                <a:latin typeface="Times New Roman"/>
                <a:cs typeface="Times New Roman"/>
              </a:rPr>
              <a:t>model.</a:t>
            </a:r>
            <a:r>
              <a:rPr sz="2718" spc="111" dirty="0">
                <a:latin typeface="Times New Roman"/>
                <a:cs typeface="Times New Roman"/>
              </a:rPr>
              <a:t> </a:t>
            </a:r>
            <a:r>
              <a:rPr sz="2718" spc="-10" dirty="0">
                <a:latin typeface="Times New Roman"/>
                <a:cs typeface="Times New Roman"/>
              </a:rPr>
              <a:t>By</a:t>
            </a:r>
            <a:endParaRPr sz="2718" dirty="0">
              <a:latin typeface="Times New Roman"/>
              <a:cs typeface="Times New Roman"/>
            </a:endParaRPr>
          </a:p>
        </p:txBody>
      </p:sp>
      <p:sp>
        <p:nvSpPr>
          <p:cNvPr id="4" name="object 4"/>
          <p:cNvSpPr/>
          <p:nvPr/>
        </p:nvSpPr>
        <p:spPr>
          <a:xfrm>
            <a:off x="3720128" y="2538669"/>
            <a:ext cx="457312" cy="0"/>
          </a:xfrm>
          <a:custGeom>
            <a:avLst/>
            <a:gdLst/>
            <a:ahLst/>
            <a:cxnLst/>
            <a:rect l="l" t="t" r="r" b="b"/>
            <a:pathLst>
              <a:path w="471170">
                <a:moveTo>
                  <a:pt x="0" y="0"/>
                </a:moveTo>
                <a:lnTo>
                  <a:pt x="470915" y="0"/>
                </a:lnTo>
              </a:path>
            </a:pathLst>
          </a:custGeom>
          <a:ln w="14191">
            <a:solidFill>
              <a:srgbClr val="000000"/>
            </a:solidFill>
          </a:ln>
        </p:spPr>
        <p:txBody>
          <a:bodyPr wrap="square" lIns="0" tIns="0" rIns="0" bIns="0" rtlCol="0"/>
          <a:lstStyle/>
          <a:p>
            <a:endParaRPr sz="1980" dirty="0"/>
          </a:p>
        </p:txBody>
      </p:sp>
      <p:sp>
        <p:nvSpPr>
          <p:cNvPr id="5" name="object 5"/>
          <p:cNvSpPr txBox="1"/>
          <p:nvPr/>
        </p:nvSpPr>
        <p:spPr>
          <a:xfrm>
            <a:off x="1111847" y="2757487"/>
            <a:ext cx="6190969" cy="591394"/>
          </a:xfrm>
          <a:prstGeom prst="rect">
            <a:avLst/>
          </a:prstGeom>
        </p:spPr>
        <p:txBody>
          <a:bodyPr vert="horz" wrap="square" lIns="0" tIns="14175" rIns="0" bIns="0" rtlCol="0">
            <a:spAutoFit/>
          </a:bodyPr>
          <a:lstStyle/>
          <a:p>
            <a:pPr marR="292769" algn="ctr">
              <a:lnSpc>
                <a:spcPts val="1509"/>
              </a:lnSpc>
              <a:spcBef>
                <a:spcPts val="111"/>
              </a:spcBef>
            </a:pPr>
            <a:r>
              <a:rPr sz="1505" i="1" spc="4" dirty="0">
                <a:latin typeface="Times New Roman"/>
                <a:cs typeface="Times New Roman"/>
              </a:rPr>
              <a:t>d</a:t>
            </a:r>
            <a:endParaRPr sz="1505" dirty="0">
              <a:latin typeface="Times New Roman"/>
              <a:cs typeface="Times New Roman"/>
            </a:endParaRPr>
          </a:p>
          <a:p>
            <a:pPr marL="12327">
              <a:lnSpc>
                <a:spcPts val="2966"/>
              </a:lnSpc>
            </a:pPr>
            <a:r>
              <a:rPr sz="2718" spc="-4" dirty="0">
                <a:latin typeface="Times New Roman"/>
                <a:cs typeface="Times New Roman"/>
              </a:rPr>
              <a:t>making this</a:t>
            </a:r>
            <a:r>
              <a:rPr sz="2718" dirty="0">
                <a:latin typeface="Times New Roman"/>
                <a:cs typeface="Times New Roman"/>
              </a:rPr>
              <a:t> </a:t>
            </a:r>
            <a:r>
              <a:rPr sz="2718" spc="-4" dirty="0">
                <a:latin typeface="Times New Roman"/>
                <a:cs typeface="Times New Roman"/>
              </a:rPr>
              <a:t>substitution</a:t>
            </a:r>
            <a:r>
              <a:rPr sz="2718" dirty="0">
                <a:latin typeface="Times New Roman"/>
                <a:cs typeface="Times New Roman"/>
              </a:rPr>
              <a:t> </a:t>
            </a:r>
            <a:r>
              <a:rPr sz="2718" spc="-4" dirty="0">
                <a:latin typeface="Times New Roman"/>
                <a:cs typeface="Times New Roman"/>
              </a:rPr>
              <a:t>in </a:t>
            </a:r>
            <a:r>
              <a:rPr sz="2718" spc="-10" dirty="0">
                <a:latin typeface="Times New Roman"/>
                <a:cs typeface="Times New Roman"/>
              </a:rPr>
              <a:t>equation</a:t>
            </a:r>
            <a:r>
              <a:rPr sz="2718" dirty="0">
                <a:latin typeface="Times New Roman"/>
                <a:cs typeface="Times New Roman"/>
              </a:rPr>
              <a:t> </a:t>
            </a:r>
            <a:r>
              <a:rPr sz="2718" spc="-4" dirty="0">
                <a:latin typeface="Times New Roman"/>
                <a:cs typeface="Times New Roman"/>
              </a:rPr>
              <a:t>we</a:t>
            </a:r>
            <a:r>
              <a:rPr sz="2718" spc="-10" dirty="0">
                <a:latin typeface="Times New Roman"/>
                <a:cs typeface="Times New Roman"/>
              </a:rPr>
              <a:t> </a:t>
            </a:r>
            <a:r>
              <a:rPr sz="2718" dirty="0">
                <a:latin typeface="Times New Roman"/>
                <a:cs typeface="Times New Roman"/>
              </a:rPr>
              <a:t>have</a:t>
            </a:r>
          </a:p>
        </p:txBody>
      </p:sp>
      <p:sp>
        <p:nvSpPr>
          <p:cNvPr id="6" name="object 6"/>
          <p:cNvSpPr txBox="1"/>
          <p:nvPr/>
        </p:nvSpPr>
        <p:spPr>
          <a:xfrm>
            <a:off x="3706815" y="2536524"/>
            <a:ext cx="457929" cy="413240"/>
          </a:xfrm>
          <a:prstGeom prst="rect">
            <a:avLst/>
          </a:prstGeom>
        </p:spPr>
        <p:txBody>
          <a:bodyPr vert="horz" wrap="square" lIns="0" tIns="17257" rIns="0" bIns="0" rtlCol="0">
            <a:spAutoFit/>
          </a:bodyPr>
          <a:lstStyle/>
          <a:p>
            <a:pPr marL="36981">
              <a:spcBef>
                <a:spcPts val="136"/>
              </a:spcBef>
            </a:pPr>
            <a:r>
              <a:rPr sz="2572" spc="-34" dirty="0">
                <a:latin typeface="Times New Roman"/>
                <a:cs typeface="Times New Roman"/>
              </a:rPr>
              <a:t>2</a:t>
            </a:r>
            <a:r>
              <a:rPr sz="2572" i="1" spc="10" dirty="0">
                <a:latin typeface="Times New Roman"/>
                <a:cs typeface="Times New Roman"/>
              </a:rPr>
              <a:t>t</a:t>
            </a:r>
            <a:r>
              <a:rPr sz="2572" i="1" spc="-369" dirty="0">
                <a:latin typeface="Times New Roman"/>
                <a:cs typeface="Times New Roman"/>
              </a:rPr>
              <a:t> </a:t>
            </a:r>
            <a:r>
              <a:rPr sz="2257" spc="7" baseline="43010" dirty="0">
                <a:latin typeface="Times New Roman"/>
                <a:cs typeface="Times New Roman"/>
              </a:rPr>
              <a:t>2</a:t>
            </a:r>
            <a:endParaRPr sz="2257" baseline="43010" dirty="0">
              <a:latin typeface="Times New Roman"/>
              <a:cs typeface="Times New Roman"/>
            </a:endParaRPr>
          </a:p>
        </p:txBody>
      </p:sp>
      <p:sp>
        <p:nvSpPr>
          <p:cNvPr id="7" name="object 7"/>
          <p:cNvSpPr txBox="1"/>
          <p:nvPr/>
        </p:nvSpPr>
        <p:spPr>
          <a:xfrm>
            <a:off x="3854240" y="2069105"/>
            <a:ext cx="190444" cy="413240"/>
          </a:xfrm>
          <a:prstGeom prst="rect">
            <a:avLst/>
          </a:prstGeom>
        </p:spPr>
        <p:txBody>
          <a:bodyPr vert="horz" wrap="square" lIns="0" tIns="17257" rIns="0" bIns="0" rtlCol="0">
            <a:spAutoFit/>
          </a:bodyPr>
          <a:lstStyle/>
          <a:p>
            <a:pPr marL="12327">
              <a:spcBef>
                <a:spcPts val="136"/>
              </a:spcBef>
            </a:pPr>
            <a:r>
              <a:rPr sz="2572" spc="14" dirty="0">
                <a:latin typeface="Times New Roman"/>
                <a:cs typeface="Times New Roman"/>
              </a:rPr>
              <a:t>1</a:t>
            </a:r>
            <a:endParaRPr sz="2572" dirty="0">
              <a:latin typeface="Times New Roman"/>
              <a:cs typeface="Times New Roman"/>
            </a:endParaRPr>
          </a:p>
        </p:txBody>
      </p:sp>
      <p:sp>
        <p:nvSpPr>
          <p:cNvPr id="8" name="object 8"/>
          <p:cNvSpPr/>
          <p:nvPr/>
        </p:nvSpPr>
        <p:spPr>
          <a:xfrm>
            <a:off x="3910942" y="4409828"/>
            <a:ext cx="488128" cy="0"/>
          </a:xfrm>
          <a:custGeom>
            <a:avLst/>
            <a:gdLst/>
            <a:ahLst/>
            <a:cxnLst/>
            <a:rect l="l" t="t" r="r" b="b"/>
            <a:pathLst>
              <a:path w="502920">
                <a:moveTo>
                  <a:pt x="0" y="0"/>
                </a:moveTo>
                <a:lnTo>
                  <a:pt x="502919" y="0"/>
                </a:lnTo>
              </a:path>
            </a:pathLst>
          </a:custGeom>
          <a:ln w="16678">
            <a:solidFill>
              <a:srgbClr val="000000"/>
            </a:solidFill>
          </a:ln>
        </p:spPr>
        <p:txBody>
          <a:bodyPr wrap="square" lIns="0" tIns="0" rIns="0" bIns="0" rtlCol="0"/>
          <a:lstStyle/>
          <a:p>
            <a:endParaRPr sz="1980" dirty="0"/>
          </a:p>
        </p:txBody>
      </p:sp>
      <p:sp>
        <p:nvSpPr>
          <p:cNvPr id="9" name="object 9"/>
          <p:cNvSpPr/>
          <p:nvPr/>
        </p:nvSpPr>
        <p:spPr>
          <a:xfrm>
            <a:off x="4842824" y="4078493"/>
            <a:ext cx="349456" cy="0"/>
          </a:xfrm>
          <a:custGeom>
            <a:avLst/>
            <a:gdLst/>
            <a:ahLst/>
            <a:cxnLst/>
            <a:rect l="l" t="t" r="r" b="b"/>
            <a:pathLst>
              <a:path w="360045">
                <a:moveTo>
                  <a:pt x="0" y="0"/>
                </a:moveTo>
                <a:lnTo>
                  <a:pt x="359663" y="0"/>
                </a:lnTo>
              </a:path>
            </a:pathLst>
          </a:custGeom>
          <a:ln w="8339">
            <a:solidFill>
              <a:srgbClr val="000000"/>
            </a:solidFill>
          </a:ln>
        </p:spPr>
        <p:txBody>
          <a:bodyPr wrap="square" lIns="0" tIns="0" rIns="0" bIns="0" rtlCol="0"/>
          <a:lstStyle/>
          <a:p>
            <a:endParaRPr sz="1980" dirty="0"/>
          </a:p>
        </p:txBody>
      </p:sp>
      <p:sp>
        <p:nvSpPr>
          <p:cNvPr id="10" name="object 10"/>
          <p:cNvSpPr txBox="1"/>
          <p:nvPr/>
        </p:nvSpPr>
        <p:spPr>
          <a:xfrm>
            <a:off x="4881281" y="3652794"/>
            <a:ext cx="245296" cy="287560"/>
          </a:xfrm>
          <a:prstGeom prst="rect">
            <a:avLst/>
          </a:prstGeom>
        </p:spPr>
        <p:txBody>
          <a:bodyPr vert="horz" wrap="square" lIns="0" tIns="11094" rIns="0" bIns="0" rtlCol="0">
            <a:spAutoFit/>
          </a:bodyPr>
          <a:lstStyle/>
          <a:p>
            <a:pPr marL="36981">
              <a:spcBef>
                <a:spcPts val="87"/>
              </a:spcBef>
            </a:pPr>
            <a:r>
              <a:rPr sz="2694" i="1" spc="-7" baseline="-24024" dirty="0">
                <a:latin typeface="Times New Roman"/>
                <a:cs typeface="Times New Roman"/>
              </a:rPr>
              <a:t>t</a:t>
            </a:r>
            <a:r>
              <a:rPr sz="2694" i="1" spc="-356" baseline="-24024" dirty="0">
                <a:latin typeface="Times New Roman"/>
                <a:cs typeface="Times New Roman"/>
              </a:rPr>
              <a:t> </a:t>
            </a:r>
            <a:r>
              <a:rPr sz="1262" spc="4" dirty="0">
                <a:latin typeface="Times New Roman"/>
                <a:cs typeface="Times New Roman"/>
              </a:rPr>
              <a:t>2</a:t>
            </a:r>
            <a:endParaRPr sz="1262" dirty="0">
              <a:latin typeface="Times New Roman"/>
              <a:cs typeface="Times New Roman"/>
            </a:endParaRPr>
          </a:p>
        </p:txBody>
      </p:sp>
      <p:sp>
        <p:nvSpPr>
          <p:cNvPr id="11" name="object 11"/>
          <p:cNvSpPr txBox="1"/>
          <p:nvPr/>
        </p:nvSpPr>
        <p:spPr>
          <a:xfrm>
            <a:off x="3932635" y="3947491"/>
            <a:ext cx="418484" cy="404429"/>
          </a:xfrm>
          <a:prstGeom prst="rect">
            <a:avLst/>
          </a:prstGeom>
        </p:spPr>
        <p:txBody>
          <a:bodyPr vert="horz" wrap="square" lIns="0" tIns="16025" rIns="0" bIns="0" rtlCol="0">
            <a:spAutoFit/>
          </a:bodyPr>
          <a:lstStyle/>
          <a:p>
            <a:pPr marL="12327">
              <a:spcBef>
                <a:spcPts val="126"/>
              </a:spcBef>
            </a:pPr>
            <a:r>
              <a:rPr sz="2523" spc="131" dirty="0">
                <a:latin typeface="Times New Roman"/>
                <a:cs typeface="Times New Roman"/>
              </a:rPr>
              <a:t>2</a:t>
            </a:r>
            <a:r>
              <a:rPr sz="2523" i="1" spc="20" dirty="0">
                <a:latin typeface="Times New Roman"/>
                <a:cs typeface="Times New Roman"/>
              </a:rPr>
              <a:t>K</a:t>
            </a:r>
            <a:endParaRPr sz="2523" dirty="0">
              <a:latin typeface="Times New Roman"/>
              <a:cs typeface="Times New Roman"/>
            </a:endParaRPr>
          </a:p>
        </p:txBody>
      </p:sp>
      <p:sp>
        <p:nvSpPr>
          <p:cNvPr id="12" name="object 12"/>
          <p:cNvSpPr txBox="1"/>
          <p:nvPr/>
        </p:nvSpPr>
        <p:spPr>
          <a:xfrm>
            <a:off x="5042018" y="4219091"/>
            <a:ext cx="106008" cy="208534"/>
          </a:xfrm>
          <a:prstGeom prst="rect">
            <a:avLst/>
          </a:prstGeom>
        </p:spPr>
        <p:txBody>
          <a:bodyPr vert="horz" wrap="square" lIns="0" tIns="14175" rIns="0" bIns="0" rtlCol="0">
            <a:spAutoFit/>
          </a:bodyPr>
          <a:lstStyle/>
          <a:p>
            <a:pPr marL="12327">
              <a:spcBef>
                <a:spcPts val="111"/>
              </a:spcBef>
            </a:pPr>
            <a:r>
              <a:rPr sz="1262" i="1" spc="4" dirty="0">
                <a:latin typeface="Times New Roman"/>
                <a:cs typeface="Times New Roman"/>
              </a:rPr>
              <a:t>d</a:t>
            </a:r>
            <a:endParaRPr sz="1262" dirty="0">
              <a:latin typeface="Times New Roman"/>
              <a:cs typeface="Times New Roman"/>
            </a:endParaRPr>
          </a:p>
        </p:txBody>
      </p:sp>
      <p:sp>
        <p:nvSpPr>
          <p:cNvPr id="13" name="object 13"/>
          <p:cNvSpPr txBox="1"/>
          <p:nvPr/>
        </p:nvSpPr>
        <p:spPr>
          <a:xfrm>
            <a:off x="4825073" y="4096547"/>
            <a:ext cx="362398" cy="287432"/>
          </a:xfrm>
          <a:prstGeom prst="rect">
            <a:avLst/>
          </a:prstGeom>
        </p:spPr>
        <p:txBody>
          <a:bodyPr vert="horz" wrap="square" lIns="0" tIns="11094" rIns="0" bIns="0" rtlCol="0">
            <a:spAutoFit/>
          </a:bodyPr>
          <a:lstStyle/>
          <a:p>
            <a:pPr marL="36981">
              <a:spcBef>
                <a:spcPts val="87"/>
              </a:spcBef>
            </a:pPr>
            <a:r>
              <a:rPr sz="1795" spc="29" dirty="0">
                <a:latin typeface="Times New Roman"/>
                <a:cs typeface="Times New Roman"/>
              </a:rPr>
              <a:t>2</a:t>
            </a:r>
            <a:r>
              <a:rPr sz="1795" i="1" spc="-4" dirty="0">
                <a:latin typeface="Times New Roman"/>
                <a:cs typeface="Times New Roman"/>
              </a:rPr>
              <a:t>t</a:t>
            </a:r>
            <a:r>
              <a:rPr sz="1795" i="1" spc="-246" dirty="0">
                <a:latin typeface="Times New Roman"/>
                <a:cs typeface="Times New Roman"/>
              </a:rPr>
              <a:t> </a:t>
            </a:r>
            <a:r>
              <a:rPr sz="1893" spc="7" baseline="34188" dirty="0">
                <a:latin typeface="Times New Roman"/>
                <a:cs typeface="Times New Roman"/>
              </a:rPr>
              <a:t>2</a:t>
            </a:r>
            <a:endParaRPr sz="1893" baseline="34188" dirty="0">
              <a:latin typeface="Times New Roman"/>
              <a:cs typeface="Times New Roman"/>
            </a:endParaRPr>
          </a:p>
        </p:txBody>
      </p:sp>
      <p:sp>
        <p:nvSpPr>
          <p:cNvPr id="14" name="object 14"/>
          <p:cNvSpPr txBox="1"/>
          <p:nvPr/>
        </p:nvSpPr>
        <p:spPr>
          <a:xfrm>
            <a:off x="4190012" y="4624612"/>
            <a:ext cx="138673" cy="287432"/>
          </a:xfrm>
          <a:prstGeom prst="rect">
            <a:avLst/>
          </a:prstGeom>
        </p:spPr>
        <p:txBody>
          <a:bodyPr vert="horz" wrap="square" lIns="0" tIns="11094" rIns="0" bIns="0" rtlCol="0">
            <a:spAutoFit/>
          </a:bodyPr>
          <a:lstStyle/>
          <a:p>
            <a:pPr marL="12327">
              <a:spcBef>
                <a:spcPts val="87"/>
              </a:spcBef>
            </a:pPr>
            <a:r>
              <a:rPr sz="1795" i="1" spc="-4" dirty="0">
                <a:latin typeface="Times New Roman"/>
                <a:cs typeface="Times New Roman"/>
              </a:rPr>
              <a:t>d</a:t>
            </a:r>
            <a:endParaRPr sz="1795" dirty="0">
              <a:latin typeface="Times New Roman"/>
              <a:cs typeface="Times New Roman"/>
            </a:endParaRPr>
          </a:p>
        </p:txBody>
      </p:sp>
      <p:sp>
        <p:nvSpPr>
          <p:cNvPr id="15" name="object 15"/>
          <p:cNvSpPr txBox="1"/>
          <p:nvPr/>
        </p:nvSpPr>
        <p:spPr>
          <a:xfrm>
            <a:off x="3902066" y="4445972"/>
            <a:ext cx="474569" cy="404429"/>
          </a:xfrm>
          <a:prstGeom prst="rect">
            <a:avLst/>
          </a:prstGeom>
        </p:spPr>
        <p:txBody>
          <a:bodyPr vert="horz" wrap="square" lIns="0" tIns="16025" rIns="0" bIns="0" rtlCol="0">
            <a:spAutoFit/>
          </a:bodyPr>
          <a:lstStyle/>
          <a:p>
            <a:pPr marL="36981">
              <a:spcBef>
                <a:spcPts val="126"/>
              </a:spcBef>
            </a:pPr>
            <a:r>
              <a:rPr sz="2523" spc="-29" dirty="0">
                <a:latin typeface="Times New Roman"/>
                <a:cs typeface="Times New Roman"/>
              </a:rPr>
              <a:t>2</a:t>
            </a:r>
            <a:r>
              <a:rPr sz="2523" i="1" spc="4" dirty="0">
                <a:latin typeface="Times New Roman"/>
                <a:cs typeface="Times New Roman"/>
              </a:rPr>
              <a:t>t</a:t>
            </a:r>
            <a:r>
              <a:rPr sz="2523" i="1" spc="-320" dirty="0">
                <a:latin typeface="Times New Roman"/>
                <a:cs typeface="Times New Roman"/>
              </a:rPr>
              <a:t> </a:t>
            </a:r>
            <a:r>
              <a:rPr sz="2694" spc="-7" baseline="36036" dirty="0">
                <a:latin typeface="Times New Roman"/>
                <a:cs typeface="Times New Roman"/>
              </a:rPr>
              <a:t>2</a:t>
            </a:r>
            <a:endParaRPr sz="2694" baseline="36036" dirty="0">
              <a:latin typeface="Times New Roman"/>
              <a:cs typeface="Times New Roman"/>
            </a:endParaRPr>
          </a:p>
        </p:txBody>
      </p:sp>
      <p:sp>
        <p:nvSpPr>
          <p:cNvPr id="16" name="object 16"/>
          <p:cNvSpPr txBox="1"/>
          <p:nvPr/>
        </p:nvSpPr>
        <p:spPr>
          <a:xfrm>
            <a:off x="4432598" y="4154575"/>
            <a:ext cx="259472" cy="404429"/>
          </a:xfrm>
          <a:prstGeom prst="rect">
            <a:avLst/>
          </a:prstGeom>
        </p:spPr>
        <p:txBody>
          <a:bodyPr vert="horz" wrap="square" lIns="0" tIns="16025" rIns="0" bIns="0" rtlCol="0">
            <a:spAutoFit/>
          </a:bodyPr>
          <a:lstStyle/>
          <a:p>
            <a:pPr marL="12327">
              <a:spcBef>
                <a:spcPts val="126"/>
              </a:spcBef>
            </a:pPr>
            <a:r>
              <a:rPr sz="2523" i="1" spc="4" dirty="0">
                <a:latin typeface="Times New Roman"/>
                <a:cs typeface="Times New Roman"/>
              </a:rPr>
              <a:t>t</a:t>
            </a:r>
            <a:r>
              <a:rPr sz="2523" i="1" spc="10" dirty="0">
                <a:latin typeface="Times New Roman"/>
                <a:cs typeface="Times New Roman"/>
              </a:rPr>
              <a:t>e</a:t>
            </a:r>
            <a:endParaRPr sz="2523" dirty="0">
              <a:latin typeface="Times New Roman"/>
              <a:cs typeface="Times New Roman"/>
            </a:endParaRPr>
          </a:p>
        </p:txBody>
      </p:sp>
      <p:sp>
        <p:nvSpPr>
          <p:cNvPr id="17" name="object 17"/>
          <p:cNvSpPr txBox="1"/>
          <p:nvPr/>
        </p:nvSpPr>
        <p:spPr>
          <a:xfrm>
            <a:off x="2988920" y="4154575"/>
            <a:ext cx="848062" cy="404429"/>
          </a:xfrm>
          <a:prstGeom prst="rect">
            <a:avLst/>
          </a:prstGeom>
        </p:spPr>
        <p:txBody>
          <a:bodyPr vert="horz" wrap="square" lIns="0" tIns="16025" rIns="0" bIns="0" rtlCol="0">
            <a:spAutoFit/>
          </a:bodyPr>
          <a:lstStyle/>
          <a:p>
            <a:pPr marL="12327">
              <a:spcBef>
                <a:spcPts val="126"/>
              </a:spcBef>
            </a:pPr>
            <a:r>
              <a:rPr sz="2523" i="1" spc="68" dirty="0">
                <a:latin typeface="Times New Roman"/>
                <a:cs typeface="Times New Roman"/>
              </a:rPr>
              <a:t>m</a:t>
            </a:r>
            <a:r>
              <a:rPr sz="2523" b="1" spc="68" dirty="0">
                <a:latin typeface="Times New Roman"/>
                <a:cs typeface="Times New Roman"/>
              </a:rPr>
              <a:t>(</a:t>
            </a:r>
            <a:r>
              <a:rPr sz="2523" i="1" spc="68" dirty="0">
                <a:latin typeface="Times New Roman"/>
                <a:cs typeface="Times New Roman"/>
              </a:rPr>
              <a:t>t</a:t>
            </a:r>
            <a:r>
              <a:rPr sz="2523" b="1" spc="68" dirty="0">
                <a:latin typeface="Times New Roman"/>
                <a:cs typeface="Times New Roman"/>
              </a:rPr>
              <a:t>)</a:t>
            </a:r>
            <a:r>
              <a:rPr sz="2523" b="1" spc="-121" dirty="0">
                <a:latin typeface="Times New Roman"/>
                <a:cs typeface="Times New Roman"/>
              </a:rPr>
              <a:t> </a:t>
            </a:r>
            <a:r>
              <a:rPr sz="2523" spc="14" dirty="0">
                <a:latin typeface="Symbol"/>
                <a:cs typeface="Symbol"/>
              </a:rPr>
              <a:t></a:t>
            </a:r>
            <a:endParaRPr sz="2523" dirty="0">
              <a:latin typeface="Symbol"/>
              <a:cs typeface="Symbol"/>
            </a:endParaRPr>
          </a:p>
        </p:txBody>
      </p:sp>
      <p:sp>
        <p:nvSpPr>
          <p:cNvPr id="18" name="object 18"/>
          <p:cNvSpPr txBox="1"/>
          <p:nvPr/>
        </p:nvSpPr>
        <p:spPr>
          <a:xfrm>
            <a:off x="4689975" y="3895379"/>
            <a:ext cx="149766" cy="287432"/>
          </a:xfrm>
          <a:prstGeom prst="rect">
            <a:avLst/>
          </a:prstGeom>
        </p:spPr>
        <p:txBody>
          <a:bodyPr vert="horz" wrap="square" lIns="0" tIns="11094" rIns="0" bIns="0" rtlCol="0">
            <a:spAutoFit/>
          </a:bodyPr>
          <a:lstStyle/>
          <a:p>
            <a:pPr marL="12327">
              <a:spcBef>
                <a:spcPts val="87"/>
              </a:spcBef>
            </a:pPr>
            <a:r>
              <a:rPr sz="1795" spc="-4" dirty="0">
                <a:latin typeface="Symbol"/>
                <a:cs typeface="Symbol"/>
              </a:rPr>
              <a:t></a:t>
            </a:r>
            <a:endParaRPr sz="1795" dirty="0">
              <a:latin typeface="Symbol"/>
              <a:cs typeface="Symbol"/>
            </a:endParaRPr>
          </a:p>
        </p:txBody>
      </p:sp>
      <p:sp>
        <p:nvSpPr>
          <p:cNvPr id="19" name="object 19"/>
          <p:cNvSpPr/>
          <p:nvPr/>
        </p:nvSpPr>
        <p:spPr>
          <a:xfrm>
            <a:off x="4052930" y="5973342"/>
            <a:ext cx="414170" cy="0"/>
          </a:xfrm>
          <a:custGeom>
            <a:avLst/>
            <a:gdLst/>
            <a:ahLst/>
            <a:cxnLst/>
            <a:rect l="l" t="t" r="r" b="b"/>
            <a:pathLst>
              <a:path w="426720">
                <a:moveTo>
                  <a:pt x="0" y="0"/>
                </a:moveTo>
                <a:lnTo>
                  <a:pt x="426725" y="0"/>
                </a:lnTo>
              </a:path>
            </a:pathLst>
          </a:custGeom>
          <a:ln w="19434">
            <a:solidFill>
              <a:srgbClr val="000000"/>
            </a:solidFill>
          </a:ln>
        </p:spPr>
        <p:txBody>
          <a:bodyPr wrap="square" lIns="0" tIns="0" rIns="0" bIns="0" rtlCol="0"/>
          <a:lstStyle/>
          <a:p>
            <a:endParaRPr sz="1980" dirty="0"/>
          </a:p>
        </p:txBody>
      </p:sp>
      <p:sp>
        <p:nvSpPr>
          <p:cNvPr id="20" name="object 20"/>
          <p:cNvSpPr/>
          <p:nvPr/>
        </p:nvSpPr>
        <p:spPr>
          <a:xfrm>
            <a:off x="5045469" y="5579869"/>
            <a:ext cx="401226" cy="0"/>
          </a:xfrm>
          <a:custGeom>
            <a:avLst/>
            <a:gdLst/>
            <a:ahLst/>
            <a:cxnLst/>
            <a:rect l="l" t="t" r="r" b="b"/>
            <a:pathLst>
              <a:path w="413385">
                <a:moveTo>
                  <a:pt x="0" y="0"/>
                </a:moveTo>
                <a:lnTo>
                  <a:pt x="412998" y="0"/>
                </a:lnTo>
              </a:path>
            </a:pathLst>
          </a:custGeom>
          <a:ln w="9717">
            <a:solidFill>
              <a:srgbClr val="000000"/>
            </a:solidFill>
          </a:ln>
        </p:spPr>
        <p:txBody>
          <a:bodyPr wrap="square" lIns="0" tIns="0" rIns="0" bIns="0" rtlCol="0"/>
          <a:lstStyle/>
          <a:p>
            <a:endParaRPr sz="1980" dirty="0"/>
          </a:p>
        </p:txBody>
      </p:sp>
      <p:sp>
        <p:nvSpPr>
          <p:cNvPr id="21" name="object 21"/>
          <p:cNvSpPr txBox="1"/>
          <p:nvPr/>
        </p:nvSpPr>
        <p:spPr>
          <a:xfrm>
            <a:off x="5278686" y="5557913"/>
            <a:ext cx="136824" cy="426550"/>
          </a:xfrm>
          <a:prstGeom prst="rect">
            <a:avLst/>
          </a:prstGeom>
        </p:spPr>
        <p:txBody>
          <a:bodyPr vert="horz" wrap="square" lIns="0" tIns="16025" rIns="0" bIns="0" rtlCol="0">
            <a:spAutoFit/>
          </a:bodyPr>
          <a:lstStyle/>
          <a:p>
            <a:pPr marL="29586">
              <a:lnSpc>
                <a:spcPts val="1597"/>
              </a:lnSpc>
              <a:spcBef>
                <a:spcPts val="126"/>
              </a:spcBef>
            </a:pPr>
            <a:r>
              <a:rPr sz="1456" spc="14" dirty="0">
                <a:latin typeface="Times New Roman"/>
                <a:cs typeface="Times New Roman"/>
              </a:rPr>
              <a:t>2</a:t>
            </a:r>
            <a:endParaRPr sz="1456" dirty="0">
              <a:latin typeface="Times New Roman"/>
              <a:cs typeface="Times New Roman"/>
            </a:endParaRPr>
          </a:p>
          <a:p>
            <a:pPr marL="12327">
              <a:lnSpc>
                <a:spcPts val="1597"/>
              </a:lnSpc>
            </a:pPr>
            <a:r>
              <a:rPr sz="1456" i="1" spc="14" dirty="0">
                <a:latin typeface="Times New Roman"/>
                <a:cs typeface="Times New Roman"/>
              </a:rPr>
              <a:t>d</a:t>
            </a:r>
            <a:endParaRPr sz="1456" dirty="0">
              <a:latin typeface="Times New Roman"/>
              <a:cs typeface="Times New Roman"/>
            </a:endParaRPr>
          </a:p>
        </p:txBody>
      </p:sp>
      <p:sp>
        <p:nvSpPr>
          <p:cNvPr id="22" name="object 22"/>
          <p:cNvSpPr txBox="1"/>
          <p:nvPr/>
        </p:nvSpPr>
        <p:spPr>
          <a:xfrm>
            <a:off x="5094283" y="5086057"/>
            <a:ext cx="271799" cy="332444"/>
          </a:xfrm>
          <a:prstGeom prst="rect">
            <a:avLst/>
          </a:prstGeom>
        </p:spPr>
        <p:txBody>
          <a:bodyPr vert="horz" wrap="square" lIns="0" tIns="11094" rIns="0" bIns="0" rtlCol="0">
            <a:spAutoFit/>
          </a:bodyPr>
          <a:lstStyle/>
          <a:p>
            <a:pPr marL="36981">
              <a:spcBef>
                <a:spcPts val="87"/>
              </a:spcBef>
            </a:pPr>
            <a:r>
              <a:rPr sz="3131" i="1" spc="-7" baseline="-24547" dirty="0">
                <a:latin typeface="Times New Roman"/>
                <a:cs typeface="Times New Roman"/>
              </a:rPr>
              <a:t>t</a:t>
            </a:r>
            <a:r>
              <a:rPr sz="3131" i="1" spc="-429" baseline="-24547" dirty="0">
                <a:latin typeface="Times New Roman"/>
                <a:cs typeface="Times New Roman"/>
              </a:rPr>
              <a:t> </a:t>
            </a:r>
            <a:r>
              <a:rPr sz="1456" spc="14" dirty="0">
                <a:latin typeface="Times New Roman"/>
                <a:cs typeface="Times New Roman"/>
              </a:rPr>
              <a:t>2</a:t>
            </a:r>
            <a:endParaRPr sz="1456" dirty="0">
              <a:latin typeface="Times New Roman"/>
              <a:cs typeface="Times New Roman"/>
            </a:endParaRPr>
          </a:p>
        </p:txBody>
      </p:sp>
      <p:sp>
        <p:nvSpPr>
          <p:cNvPr id="23" name="object 23"/>
          <p:cNvSpPr txBox="1"/>
          <p:nvPr/>
        </p:nvSpPr>
        <p:spPr>
          <a:xfrm>
            <a:off x="5050892" y="5600810"/>
            <a:ext cx="240367" cy="332381"/>
          </a:xfrm>
          <a:prstGeom prst="rect">
            <a:avLst/>
          </a:prstGeom>
        </p:spPr>
        <p:txBody>
          <a:bodyPr vert="horz" wrap="square" lIns="0" tIns="11094" rIns="0" bIns="0" rtlCol="0">
            <a:spAutoFit/>
          </a:bodyPr>
          <a:lstStyle/>
          <a:p>
            <a:pPr marL="12327">
              <a:spcBef>
                <a:spcPts val="87"/>
              </a:spcBef>
            </a:pPr>
            <a:r>
              <a:rPr sz="2087" spc="73" dirty="0">
                <a:latin typeface="Times New Roman"/>
                <a:cs typeface="Times New Roman"/>
              </a:rPr>
              <a:t>2</a:t>
            </a:r>
            <a:r>
              <a:rPr sz="2087" i="1" spc="-4" dirty="0">
                <a:latin typeface="Times New Roman"/>
                <a:cs typeface="Times New Roman"/>
              </a:rPr>
              <a:t>t</a:t>
            </a:r>
            <a:endParaRPr sz="2087" dirty="0">
              <a:latin typeface="Times New Roman"/>
              <a:cs typeface="Times New Roman"/>
            </a:endParaRPr>
          </a:p>
        </p:txBody>
      </p:sp>
      <p:sp>
        <p:nvSpPr>
          <p:cNvPr id="24" name="object 24"/>
          <p:cNvSpPr txBox="1"/>
          <p:nvPr/>
        </p:nvSpPr>
        <p:spPr>
          <a:xfrm>
            <a:off x="4210721" y="6276794"/>
            <a:ext cx="157163" cy="332381"/>
          </a:xfrm>
          <a:prstGeom prst="rect">
            <a:avLst/>
          </a:prstGeom>
        </p:spPr>
        <p:txBody>
          <a:bodyPr vert="horz" wrap="square" lIns="0" tIns="11094" rIns="0" bIns="0" rtlCol="0">
            <a:spAutoFit/>
          </a:bodyPr>
          <a:lstStyle/>
          <a:p>
            <a:pPr marL="12327">
              <a:spcBef>
                <a:spcPts val="87"/>
              </a:spcBef>
            </a:pPr>
            <a:r>
              <a:rPr sz="2087" i="1" spc="-4" dirty="0">
                <a:latin typeface="Times New Roman"/>
                <a:cs typeface="Times New Roman"/>
              </a:rPr>
              <a:t>d</a:t>
            </a:r>
            <a:endParaRPr sz="2087" dirty="0">
              <a:latin typeface="Times New Roman"/>
              <a:cs typeface="Times New Roman"/>
            </a:endParaRPr>
          </a:p>
        </p:txBody>
      </p:sp>
      <p:sp>
        <p:nvSpPr>
          <p:cNvPr id="25" name="object 25"/>
          <p:cNvSpPr txBox="1"/>
          <p:nvPr/>
        </p:nvSpPr>
        <p:spPr>
          <a:xfrm>
            <a:off x="4045547" y="5773133"/>
            <a:ext cx="379039" cy="560086"/>
          </a:xfrm>
          <a:prstGeom prst="rect">
            <a:avLst/>
          </a:prstGeom>
        </p:spPr>
        <p:txBody>
          <a:bodyPr vert="horz" wrap="square" lIns="0" tIns="14792" rIns="0" bIns="0" rtlCol="0">
            <a:spAutoFit/>
          </a:bodyPr>
          <a:lstStyle/>
          <a:p>
            <a:pPr marL="36981">
              <a:spcBef>
                <a:spcPts val="117"/>
              </a:spcBef>
            </a:pPr>
            <a:r>
              <a:rPr sz="5314" i="1" spc="7" baseline="-25114" dirty="0">
                <a:latin typeface="Times New Roman"/>
                <a:cs typeface="Times New Roman"/>
              </a:rPr>
              <a:t>t</a:t>
            </a:r>
            <a:r>
              <a:rPr sz="5314" i="1" spc="-771" baseline="-25114" dirty="0">
                <a:latin typeface="Times New Roman"/>
                <a:cs typeface="Times New Roman"/>
              </a:rPr>
              <a:t> </a:t>
            </a:r>
            <a:r>
              <a:rPr sz="2087" spc="-4" dirty="0">
                <a:latin typeface="Times New Roman"/>
                <a:cs typeface="Times New Roman"/>
              </a:rPr>
              <a:t>2</a:t>
            </a:r>
            <a:endParaRPr sz="2087" dirty="0">
              <a:latin typeface="Times New Roman"/>
              <a:cs typeface="Times New Roman"/>
            </a:endParaRPr>
          </a:p>
        </p:txBody>
      </p:sp>
      <p:sp>
        <p:nvSpPr>
          <p:cNvPr id="26" name="object 26"/>
          <p:cNvSpPr txBox="1"/>
          <p:nvPr/>
        </p:nvSpPr>
        <p:spPr>
          <a:xfrm>
            <a:off x="4518390" y="5622258"/>
            <a:ext cx="351921" cy="560150"/>
          </a:xfrm>
          <a:prstGeom prst="rect">
            <a:avLst/>
          </a:prstGeom>
        </p:spPr>
        <p:txBody>
          <a:bodyPr vert="horz" wrap="square" lIns="0" tIns="14792" rIns="0" bIns="0" rtlCol="0">
            <a:spAutoFit/>
          </a:bodyPr>
          <a:lstStyle/>
          <a:p>
            <a:pPr marL="12327">
              <a:spcBef>
                <a:spcPts val="117"/>
              </a:spcBef>
            </a:pPr>
            <a:r>
              <a:rPr sz="3543" i="1" dirty="0">
                <a:latin typeface="Times New Roman"/>
                <a:cs typeface="Times New Roman"/>
              </a:rPr>
              <a:t>t</a:t>
            </a:r>
            <a:r>
              <a:rPr sz="3543" i="1" spc="10" dirty="0">
                <a:latin typeface="Times New Roman"/>
                <a:cs typeface="Times New Roman"/>
              </a:rPr>
              <a:t>e</a:t>
            </a:r>
            <a:endParaRPr sz="3543" dirty="0">
              <a:latin typeface="Times New Roman"/>
              <a:cs typeface="Times New Roman"/>
            </a:endParaRPr>
          </a:p>
        </p:txBody>
      </p:sp>
      <p:sp>
        <p:nvSpPr>
          <p:cNvPr id="27" name="object 27"/>
          <p:cNvSpPr txBox="1"/>
          <p:nvPr/>
        </p:nvSpPr>
        <p:spPr>
          <a:xfrm>
            <a:off x="4084991" y="5336777"/>
            <a:ext cx="326652" cy="560150"/>
          </a:xfrm>
          <a:prstGeom prst="rect">
            <a:avLst/>
          </a:prstGeom>
        </p:spPr>
        <p:txBody>
          <a:bodyPr vert="horz" wrap="square" lIns="0" tIns="14792" rIns="0" bIns="0" rtlCol="0">
            <a:spAutoFit/>
          </a:bodyPr>
          <a:lstStyle/>
          <a:p>
            <a:pPr marL="12327">
              <a:spcBef>
                <a:spcPts val="117"/>
              </a:spcBef>
            </a:pPr>
            <a:r>
              <a:rPr sz="3543" i="1" spc="10" dirty="0">
                <a:latin typeface="Times New Roman"/>
                <a:cs typeface="Times New Roman"/>
              </a:rPr>
              <a:t>K</a:t>
            </a:r>
            <a:endParaRPr sz="3543" dirty="0">
              <a:latin typeface="Times New Roman"/>
              <a:cs typeface="Times New Roman"/>
            </a:endParaRPr>
          </a:p>
        </p:txBody>
      </p:sp>
      <p:sp>
        <p:nvSpPr>
          <p:cNvPr id="28" name="object 28"/>
          <p:cNvSpPr txBox="1"/>
          <p:nvPr/>
        </p:nvSpPr>
        <p:spPr>
          <a:xfrm>
            <a:off x="4868955" y="5370058"/>
            <a:ext cx="170105" cy="332381"/>
          </a:xfrm>
          <a:prstGeom prst="rect">
            <a:avLst/>
          </a:prstGeom>
        </p:spPr>
        <p:txBody>
          <a:bodyPr vert="horz" wrap="square" lIns="0" tIns="11094" rIns="0" bIns="0" rtlCol="0">
            <a:spAutoFit/>
          </a:bodyPr>
          <a:lstStyle/>
          <a:p>
            <a:pPr marL="12327">
              <a:spcBef>
                <a:spcPts val="87"/>
              </a:spcBef>
            </a:pPr>
            <a:r>
              <a:rPr sz="2087" spc="-4" dirty="0">
                <a:latin typeface="Symbol"/>
                <a:cs typeface="Symbol"/>
              </a:rPr>
              <a:t></a:t>
            </a:r>
            <a:endParaRPr sz="2087" dirty="0">
              <a:latin typeface="Symbol"/>
              <a:cs typeface="Symbol"/>
            </a:endParaRPr>
          </a:p>
        </p:txBody>
      </p:sp>
      <p:sp>
        <p:nvSpPr>
          <p:cNvPr id="29" name="object 29"/>
          <p:cNvSpPr txBox="1"/>
          <p:nvPr/>
        </p:nvSpPr>
        <p:spPr>
          <a:xfrm>
            <a:off x="3679696" y="5622258"/>
            <a:ext cx="273648" cy="560150"/>
          </a:xfrm>
          <a:prstGeom prst="rect">
            <a:avLst/>
          </a:prstGeom>
        </p:spPr>
        <p:txBody>
          <a:bodyPr vert="horz" wrap="square" lIns="0" tIns="14792" rIns="0" bIns="0" rtlCol="0">
            <a:spAutoFit/>
          </a:bodyPr>
          <a:lstStyle/>
          <a:p>
            <a:pPr marL="12327">
              <a:spcBef>
                <a:spcPts val="117"/>
              </a:spcBef>
            </a:pPr>
            <a:r>
              <a:rPr sz="3543" spc="10" dirty="0">
                <a:latin typeface="Symbol"/>
                <a:cs typeface="Symbol"/>
              </a:rPr>
              <a:t></a:t>
            </a:r>
            <a:endParaRPr sz="3543" dirty="0">
              <a:latin typeface="Symbol"/>
              <a:cs typeface="Symbol"/>
            </a:endParaRPr>
          </a:p>
        </p:txBody>
      </p:sp>
      <p:sp>
        <p:nvSpPr>
          <p:cNvPr id="30" name="object 30"/>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1" name="object 31"/>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32" name="object 32"/>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128</a:t>
            </a:r>
          </a:p>
        </p:txBody>
      </p:sp>
      <p:sp>
        <p:nvSpPr>
          <p:cNvPr id="33" name="object 33"/>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42394" y="2411461"/>
            <a:ext cx="5337978" cy="3298563"/>
            <a:chOff x="2673096" y="2366772"/>
            <a:chExt cx="5499735" cy="3398520"/>
          </a:xfrm>
        </p:grpSpPr>
        <p:sp>
          <p:nvSpPr>
            <p:cNvPr id="3" name="object 3"/>
            <p:cNvSpPr/>
            <p:nvPr/>
          </p:nvSpPr>
          <p:spPr>
            <a:xfrm>
              <a:off x="2673096" y="2366784"/>
              <a:ext cx="5247640" cy="3398520"/>
            </a:xfrm>
            <a:custGeom>
              <a:avLst/>
              <a:gdLst/>
              <a:ahLst/>
              <a:cxnLst/>
              <a:rect l="l" t="t" r="r" b="b"/>
              <a:pathLst>
                <a:path w="5247640" h="3398520">
                  <a:moveTo>
                    <a:pt x="5247132" y="3304032"/>
                  </a:moveTo>
                  <a:lnTo>
                    <a:pt x="5056632" y="3208020"/>
                  </a:lnTo>
                  <a:lnTo>
                    <a:pt x="5117096" y="3284220"/>
                  </a:lnTo>
                  <a:lnTo>
                    <a:pt x="114300" y="3284220"/>
                  </a:lnTo>
                  <a:lnTo>
                    <a:pt x="114300" y="129044"/>
                  </a:lnTo>
                  <a:lnTo>
                    <a:pt x="190500" y="190500"/>
                  </a:lnTo>
                  <a:lnTo>
                    <a:pt x="96012" y="0"/>
                  </a:lnTo>
                  <a:lnTo>
                    <a:pt x="0" y="190500"/>
                  </a:lnTo>
                  <a:lnTo>
                    <a:pt x="76200" y="130022"/>
                  </a:lnTo>
                  <a:lnTo>
                    <a:pt x="76200" y="3304032"/>
                  </a:lnTo>
                  <a:lnTo>
                    <a:pt x="96012" y="3304032"/>
                  </a:lnTo>
                  <a:lnTo>
                    <a:pt x="96012" y="3322320"/>
                  </a:lnTo>
                  <a:lnTo>
                    <a:pt x="5118074" y="3322320"/>
                  </a:lnTo>
                  <a:lnTo>
                    <a:pt x="5056632" y="3398520"/>
                  </a:lnTo>
                  <a:lnTo>
                    <a:pt x="5132832" y="3360724"/>
                  </a:lnTo>
                  <a:lnTo>
                    <a:pt x="5247132" y="3304032"/>
                  </a:lnTo>
                  <a:close/>
                </a:path>
              </a:pathLst>
            </a:custGeom>
            <a:solidFill>
              <a:srgbClr val="7F0000"/>
            </a:solidFill>
          </p:spPr>
          <p:txBody>
            <a:bodyPr wrap="square" lIns="0" tIns="0" rIns="0" bIns="0" rtlCol="0"/>
            <a:lstStyle/>
            <a:p>
              <a:endParaRPr sz="1980" dirty="0"/>
            </a:p>
          </p:txBody>
        </p:sp>
        <p:sp>
          <p:nvSpPr>
            <p:cNvPr id="4" name="object 4"/>
            <p:cNvSpPr/>
            <p:nvPr/>
          </p:nvSpPr>
          <p:spPr>
            <a:xfrm>
              <a:off x="2769107" y="2468998"/>
              <a:ext cx="3589020" cy="3202305"/>
            </a:xfrm>
            <a:custGeom>
              <a:avLst/>
              <a:gdLst/>
              <a:ahLst/>
              <a:cxnLst/>
              <a:rect l="l" t="t" r="r" b="b"/>
              <a:pathLst>
                <a:path w="3589020" h="3202304">
                  <a:moveTo>
                    <a:pt x="0" y="3122556"/>
                  </a:moveTo>
                  <a:lnTo>
                    <a:pt x="20651" y="3063506"/>
                  </a:lnTo>
                  <a:lnTo>
                    <a:pt x="41301" y="3004478"/>
                  </a:lnTo>
                  <a:lnTo>
                    <a:pt x="61949" y="2945491"/>
                  </a:lnTo>
                  <a:lnTo>
                    <a:pt x="82591" y="2886566"/>
                  </a:lnTo>
                  <a:lnTo>
                    <a:pt x="103225" y="2827721"/>
                  </a:lnTo>
                  <a:lnTo>
                    <a:pt x="123847" y="2768978"/>
                  </a:lnTo>
                  <a:lnTo>
                    <a:pt x="144456" y="2710354"/>
                  </a:lnTo>
                  <a:lnTo>
                    <a:pt x="165048" y="2651870"/>
                  </a:lnTo>
                  <a:lnTo>
                    <a:pt x="185620" y="2593546"/>
                  </a:lnTo>
                  <a:lnTo>
                    <a:pt x="206170" y="2535400"/>
                  </a:lnTo>
                  <a:lnTo>
                    <a:pt x="226695" y="2477453"/>
                  </a:lnTo>
                  <a:lnTo>
                    <a:pt x="247192" y="2419724"/>
                  </a:lnTo>
                  <a:lnTo>
                    <a:pt x="267659" y="2362233"/>
                  </a:lnTo>
                  <a:lnTo>
                    <a:pt x="288093" y="2304999"/>
                  </a:lnTo>
                  <a:lnTo>
                    <a:pt x="308490" y="2248042"/>
                  </a:lnTo>
                  <a:lnTo>
                    <a:pt x="328849" y="2191382"/>
                  </a:lnTo>
                  <a:lnTo>
                    <a:pt x="349167" y="2135038"/>
                  </a:lnTo>
                  <a:lnTo>
                    <a:pt x="369440" y="2079029"/>
                  </a:lnTo>
                  <a:lnTo>
                    <a:pt x="389666" y="2023376"/>
                  </a:lnTo>
                  <a:lnTo>
                    <a:pt x="409843" y="1968098"/>
                  </a:lnTo>
                  <a:lnTo>
                    <a:pt x="429967" y="1913215"/>
                  </a:lnTo>
                  <a:lnTo>
                    <a:pt x="450035" y="1858745"/>
                  </a:lnTo>
                  <a:lnTo>
                    <a:pt x="470046" y="1804709"/>
                  </a:lnTo>
                  <a:lnTo>
                    <a:pt x="489996" y="1751127"/>
                  </a:lnTo>
                  <a:lnTo>
                    <a:pt x="509882" y="1698018"/>
                  </a:lnTo>
                  <a:lnTo>
                    <a:pt x="529703" y="1645401"/>
                  </a:lnTo>
                  <a:lnTo>
                    <a:pt x="549454" y="1593296"/>
                  </a:lnTo>
                  <a:lnTo>
                    <a:pt x="569133" y="1541723"/>
                  </a:lnTo>
                  <a:lnTo>
                    <a:pt x="588738" y="1490702"/>
                  </a:lnTo>
                  <a:lnTo>
                    <a:pt x="608266" y="1440251"/>
                  </a:lnTo>
                  <a:lnTo>
                    <a:pt x="627714" y="1390391"/>
                  </a:lnTo>
                  <a:lnTo>
                    <a:pt x="647079" y="1341141"/>
                  </a:lnTo>
                  <a:lnTo>
                    <a:pt x="666358" y="1292521"/>
                  </a:lnTo>
                  <a:lnTo>
                    <a:pt x="685549" y="1244550"/>
                  </a:lnTo>
                  <a:lnTo>
                    <a:pt x="704649" y="1197248"/>
                  </a:lnTo>
                  <a:lnTo>
                    <a:pt x="723656" y="1150635"/>
                  </a:lnTo>
                  <a:lnTo>
                    <a:pt x="742565" y="1104729"/>
                  </a:lnTo>
                  <a:lnTo>
                    <a:pt x="761376" y="1059552"/>
                  </a:lnTo>
                  <a:lnTo>
                    <a:pt x="780085" y="1015122"/>
                  </a:lnTo>
                  <a:lnTo>
                    <a:pt x="798688" y="971459"/>
                  </a:lnTo>
                  <a:lnTo>
                    <a:pt x="817185" y="928582"/>
                  </a:lnTo>
                  <a:lnTo>
                    <a:pt x="835571" y="886512"/>
                  </a:lnTo>
                  <a:lnTo>
                    <a:pt x="853844" y="845267"/>
                  </a:lnTo>
                  <a:lnTo>
                    <a:pt x="872001" y="804868"/>
                  </a:lnTo>
                  <a:lnTo>
                    <a:pt x="890039" y="765333"/>
                  </a:lnTo>
                  <a:lnTo>
                    <a:pt x="907957" y="726683"/>
                  </a:lnTo>
                  <a:lnTo>
                    <a:pt x="925750" y="688938"/>
                  </a:lnTo>
                  <a:lnTo>
                    <a:pt x="943416" y="652116"/>
                  </a:lnTo>
                  <a:lnTo>
                    <a:pt x="960953" y="616237"/>
                  </a:lnTo>
                  <a:lnTo>
                    <a:pt x="978358" y="581322"/>
                  </a:lnTo>
                  <a:lnTo>
                    <a:pt x="1012760" y="514458"/>
                  </a:lnTo>
                  <a:lnTo>
                    <a:pt x="1046599" y="451681"/>
                  </a:lnTo>
                  <a:lnTo>
                    <a:pt x="1079854" y="393148"/>
                  </a:lnTo>
                  <a:lnTo>
                    <a:pt x="1112503" y="339015"/>
                  </a:lnTo>
                  <a:lnTo>
                    <a:pt x="1144523" y="289440"/>
                  </a:lnTo>
                  <a:lnTo>
                    <a:pt x="1183814" y="233759"/>
                  </a:lnTo>
                  <a:lnTo>
                    <a:pt x="1222091" y="184665"/>
                  </a:lnTo>
                  <a:lnTo>
                    <a:pt x="1259404" y="141922"/>
                  </a:lnTo>
                  <a:lnTo>
                    <a:pt x="1295802" y="105290"/>
                  </a:lnTo>
                  <a:lnTo>
                    <a:pt x="1331334" y="74533"/>
                  </a:lnTo>
                  <a:lnTo>
                    <a:pt x="1366051" y="49410"/>
                  </a:lnTo>
                  <a:lnTo>
                    <a:pt x="1400002" y="29686"/>
                  </a:lnTo>
                  <a:lnTo>
                    <a:pt x="1465805" y="5476"/>
                  </a:lnTo>
                  <a:lnTo>
                    <a:pt x="1529139" y="0"/>
                  </a:lnTo>
                  <a:lnTo>
                    <a:pt x="1560004" y="3690"/>
                  </a:lnTo>
                  <a:lnTo>
                    <a:pt x="1620379" y="22740"/>
                  </a:lnTo>
                  <a:lnTo>
                    <a:pt x="1679278" y="55760"/>
                  </a:lnTo>
                  <a:lnTo>
                    <a:pt x="1737098" y="100845"/>
                  </a:lnTo>
                  <a:lnTo>
                    <a:pt x="1765726" y="127317"/>
                  </a:lnTo>
                  <a:lnTo>
                    <a:pt x="1794234" y="156090"/>
                  </a:lnTo>
                  <a:lnTo>
                    <a:pt x="1822671" y="186928"/>
                  </a:lnTo>
                  <a:lnTo>
                    <a:pt x="1851085" y="219590"/>
                  </a:lnTo>
                  <a:lnTo>
                    <a:pt x="1879528" y="253841"/>
                  </a:lnTo>
                  <a:lnTo>
                    <a:pt x="1908047" y="289440"/>
                  </a:lnTo>
                  <a:lnTo>
                    <a:pt x="1945239" y="342490"/>
                  </a:lnTo>
                  <a:lnTo>
                    <a:pt x="1982153" y="407353"/>
                  </a:lnTo>
                  <a:lnTo>
                    <a:pt x="2000496" y="443806"/>
                  </a:lnTo>
                  <a:lnTo>
                    <a:pt x="2018755" y="482723"/>
                  </a:lnTo>
                  <a:lnTo>
                    <a:pt x="2036928" y="523940"/>
                  </a:lnTo>
                  <a:lnTo>
                    <a:pt x="2055008" y="567294"/>
                  </a:lnTo>
                  <a:lnTo>
                    <a:pt x="2072993" y="612623"/>
                  </a:lnTo>
                  <a:lnTo>
                    <a:pt x="2090877" y="659762"/>
                  </a:lnTo>
                  <a:lnTo>
                    <a:pt x="2108655" y="708549"/>
                  </a:lnTo>
                  <a:lnTo>
                    <a:pt x="2126324" y="758820"/>
                  </a:lnTo>
                  <a:lnTo>
                    <a:pt x="2143878" y="810412"/>
                  </a:lnTo>
                  <a:lnTo>
                    <a:pt x="2161314" y="863163"/>
                  </a:lnTo>
                  <a:lnTo>
                    <a:pt x="2178627" y="916908"/>
                  </a:lnTo>
                  <a:lnTo>
                    <a:pt x="2195811" y="971485"/>
                  </a:lnTo>
                  <a:lnTo>
                    <a:pt x="2212863" y="1026731"/>
                  </a:lnTo>
                  <a:lnTo>
                    <a:pt x="2229779" y="1082482"/>
                  </a:lnTo>
                  <a:lnTo>
                    <a:pt x="2246553" y="1138574"/>
                  </a:lnTo>
                  <a:lnTo>
                    <a:pt x="2263181" y="1194846"/>
                  </a:lnTo>
                  <a:lnTo>
                    <a:pt x="2279659" y="1251134"/>
                  </a:lnTo>
                  <a:lnTo>
                    <a:pt x="2295982" y="1307274"/>
                  </a:lnTo>
                  <a:lnTo>
                    <a:pt x="2312146" y="1363103"/>
                  </a:lnTo>
                  <a:lnTo>
                    <a:pt x="2328145" y="1418458"/>
                  </a:lnTo>
                  <a:lnTo>
                    <a:pt x="2343977" y="1473177"/>
                  </a:lnTo>
                  <a:lnTo>
                    <a:pt x="2359635" y="1527095"/>
                  </a:lnTo>
                  <a:lnTo>
                    <a:pt x="2375116" y="1580050"/>
                  </a:lnTo>
                  <a:lnTo>
                    <a:pt x="2390415" y="1631878"/>
                  </a:lnTo>
                  <a:lnTo>
                    <a:pt x="2405527" y="1682416"/>
                  </a:lnTo>
                  <a:lnTo>
                    <a:pt x="2420448" y="1731501"/>
                  </a:lnTo>
                  <a:lnTo>
                    <a:pt x="2435174" y="1778970"/>
                  </a:lnTo>
                  <a:lnTo>
                    <a:pt x="2449700" y="1824660"/>
                  </a:lnTo>
                  <a:lnTo>
                    <a:pt x="2464022" y="1868406"/>
                  </a:lnTo>
                  <a:lnTo>
                    <a:pt x="2478134" y="1910048"/>
                  </a:lnTo>
                  <a:lnTo>
                    <a:pt x="2492033" y="1949420"/>
                  </a:lnTo>
                  <a:lnTo>
                    <a:pt x="2505713" y="1986360"/>
                  </a:lnTo>
                  <a:lnTo>
                    <a:pt x="2548883" y="2093559"/>
                  </a:lnTo>
                  <a:lnTo>
                    <a:pt x="2575988" y="2159918"/>
                  </a:lnTo>
                  <a:lnTo>
                    <a:pt x="2600878" y="2220357"/>
                  </a:lnTo>
                  <a:lnTo>
                    <a:pt x="2623946" y="2275451"/>
                  </a:lnTo>
                  <a:lnTo>
                    <a:pt x="2645586" y="2325776"/>
                  </a:lnTo>
                  <a:lnTo>
                    <a:pt x="2666190" y="2371909"/>
                  </a:lnTo>
                  <a:lnTo>
                    <a:pt x="2686151" y="2414425"/>
                  </a:lnTo>
                  <a:lnTo>
                    <a:pt x="2705861" y="2453901"/>
                  </a:lnTo>
                  <a:lnTo>
                    <a:pt x="2725715" y="2490913"/>
                  </a:lnTo>
                  <a:lnTo>
                    <a:pt x="2746105" y="2526035"/>
                  </a:lnTo>
                  <a:lnTo>
                    <a:pt x="2767423" y="2559845"/>
                  </a:lnTo>
                  <a:lnTo>
                    <a:pt x="2790062" y="2592919"/>
                  </a:lnTo>
                  <a:lnTo>
                    <a:pt x="2814417" y="2625831"/>
                  </a:lnTo>
                  <a:lnTo>
                    <a:pt x="2840878" y="2659159"/>
                  </a:lnTo>
                  <a:lnTo>
                    <a:pt x="2869840" y="2693478"/>
                  </a:lnTo>
                  <a:lnTo>
                    <a:pt x="2901695" y="2729364"/>
                  </a:lnTo>
                  <a:lnTo>
                    <a:pt x="2933937" y="2763453"/>
                  </a:lnTo>
                  <a:lnTo>
                    <a:pt x="2967668" y="2796383"/>
                  </a:lnTo>
                  <a:lnTo>
                    <a:pt x="3002794" y="2828227"/>
                  </a:lnTo>
                  <a:lnTo>
                    <a:pt x="3039223" y="2859060"/>
                  </a:lnTo>
                  <a:lnTo>
                    <a:pt x="3076862" y="2888958"/>
                  </a:lnTo>
                  <a:lnTo>
                    <a:pt x="3115618" y="2917994"/>
                  </a:lnTo>
                  <a:lnTo>
                    <a:pt x="3155398" y="2946242"/>
                  </a:lnTo>
                  <a:lnTo>
                    <a:pt x="3196108" y="2973778"/>
                  </a:lnTo>
                  <a:lnTo>
                    <a:pt x="3237655" y="3000675"/>
                  </a:lnTo>
                  <a:lnTo>
                    <a:pt x="3279947" y="3027008"/>
                  </a:lnTo>
                  <a:lnTo>
                    <a:pt x="3322890" y="3052852"/>
                  </a:lnTo>
                  <a:lnTo>
                    <a:pt x="3366392" y="3078281"/>
                  </a:lnTo>
                  <a:lnTo>
                    <a:pt x="3410359" y="3103369"/>
                  </a:lnTo>
                  <a:lnTo>
                    <a:pt x="3454699" y="3128191"/>
                  </a:lnTo>
                  <a:lnTo>
                    <a:pt x="3499317" y="3152821"/>
                  </a:lnTo>
                  <a:lnTo>
                    <a:pt x="3544122" y="3177334"/>
                  </a:lnTo>
                  <a:lnTo>
                    <a:pt x="3589019" y="3201804"/>
                  </a:lnTo>
                </a:path>
              </a:pathLst>
            </a:custGeom>
            <a:ln w="38099">
              <a:solidFill>
                <a:srgbClr val="FF00FF"/>
              </a:solidFill>
            </a:ln>
          </p:spPr>
          <p:txBody>
            <a:bodyPr wrap="square" lIns="0" tIns="0" rIns="0" bIns="0" rtlCol="0"/>
            <a:lstStyle/>
            <a:p>
              <a:endParaRPr sz="1980" dirty="0"/>
            </a:p>
          </p:txBody>
        </p:sp>
        <p:sp>
          <p:nvSpPr>
            <p:cNvPr id="5" name="object 5"/>
            <p:cNvSpPr/>
            <p:nvPr/>
          </p:nvSpPr>
          <p:spPr>
            <a:xfrm>
              <a:off x="2769107" y="4064233"/>
              <a:ext cx="5151120" cy="1607185"/>
            </a:xfrm>
            <a:custGeom>
              <a:avLst/>
              <a:gdLst/>
              <a:ahLst/>
              <a:cxnLst/>
              <a:rect l="l" t="t" r="r" b="b"/>
              <a:pathLst>
                <a:path w="5151120" h="1607185">
                  <a:moveTo>
                    <a:pt x="0" y="1606570"/>
                  </a:moveTo>
                  <a:lnTo>
                    <a:pt x="41545" y="1570196"/>
                  </a:lnTo>
                  <a:lnTo>
                    <a:pt x="83087" y="1533841"/>
                  </a:lnTo>
                  <a:lnTo>
                    <a:pt x="124626" y="1497523"/>
                  </a:lnTo>
                  <a:lnTo>
                    <a:pt x="166157" y="1461261"/>
                  </a:lnTo>
                  <a:lnTo>
                    <a:pt x="207678" y="1425073"/>
                  </a:lnTo>
                  <a:lnTo>
                    <a:pt x="249188" y="1388980"/>
                  </a:lnTo>
                  <a:lnTo>
                    <a:pt x="290684" y="1352998"/>
                  </a:lnTo>
                  <a:lnTo>
                    <a:pt x="332164" y="1317148"/>
                  </a:lnTo>
                  <a:lnTo>
                    <a:pt x="373624" y="1281446"/>
                  </a:lnTo>
                  <a:lnTo>
                    <a:pt x="415064" y="1245914"/>
                  </a:lnTo>
                  <a:lnTo>
                    <a:pt x="456480" y="1210568"/>
                  </a:lnTo>
                  <a:lnTo>
                    <a:pt x="497870" y="1175427"/>
                  </a:lnTo>
                  <a:lnTo>
                    <a:pt x="539232" y="1140512"/>
                  </a:lnTo>
                  <a:lnTo>
                    <a:pt x="580563" y="1105839"/>
                  </a:lnTo>
                  <a:lnTo>
                    <a:pt x="621862" y="1071428"/>
                  </a:lnTo>
                  <a:lnTo>
                    <a:pt x="663125" y="1037297"/>
                  </a:lnTo>
                  <a:lnTo>
                    <a:pt x="704351" y="1003465"/>
                  </a:lnTo>
                  <a:lnTo>
                    <a:pt x="745537" y="969951"/>
                  </a:lnTo>
                  <a:lnTo>
                    <a:pt x="786680" y="936774"/>
                  </a:lnTo>
                  <a:lnTo>
                    <a:pt x="827779" y="903952"/>
                  </a:lnTo>
                  <a:lnTo>
                    <a:pt x="868831" y="871504"/>
                  </a:lnTo>
                  <a:lnTo>
                    <a:pt x="909834" y="839448"/>
                  </a:lnTo>
                  <a:lnTo>
                    <a:pt x="950785" y="807804"/>
                  </a:lnTo>
                  <a:lnTo>
                    <a:pt x="991682" y="776589"/>
                  </a:lnTo>
                  <a:lnTo>
                    <a:pt x="1032523" y="745823"/>
                  </a:lnTo>
                  <a:lnTo>
                    <a:pt x="1073304" y="715525"/>
                  </a:lnTo>
                  <a:lnTo>
                    <a:pt x="1114025" y="685713"/>
                  </a:lnTo>
                  <a:lnTo>
                    <a:pt x="1154683" y="656405"/>
                  </a:lnTo>
                  <a:lnTo>
                    <a:pt x="1195274" y="627621"/>
                  </a:lnTo>
                  <a:lnTo>
                    <a:pt x="1235798" y="599379"/>
                  </a:lnTo>
                  <a:lnTo>
                    <a:pt x="1276251" y="571698"/>
                  </a:lnTo>
                  <a:lnTo>
                    <a:pt x="1316631" y="544596"/>
                  </a:lnTo>
                  <a:lnTo>
                    <a:pt x="1356936" y="518093"/>
                  </a:lnTo>
                  <a:lnTo>
                    <a:pt x="1397164" y="492207"/>
                  </a:lnTo>
                  <a:lnTo>
                    <a:pt x="1437312" y="466956"/>
                  </a:lnTo>
                  <a:lnTo>
                    <a:pt x="1477377" y="442359"/>
                  </a:lnTo>
                  <a:lnTo>
                    <a:pt x="1517358" y="418436"/>
                  </a:lnTo>
                  <a:lnTo>
                    <a:pt x="1557253" y="395204"/>
                  </a:lnTo>
                  <a:lnTo>
                    <a:pt x="1597057" y="372683"/>
                  </a:lnTo>
                  <a:lnTo>
                    <a:pt x="1636771" y="350890"/>
                  </a:lnTo>
                  <a:lnTo>
                    <a:pt x="1676390" y="329846"/>
                  </a:lnTo>
                  <a:lnTo>
                    <a:pt x="1715913" y="309568"/>
                  </a:lnTo>
                  <a:lnTo>
                    <a:pt x="1755338" y="290075"/>
                  </a:lnTo>
                  <a:lnTo>
                    <a:pt x="1794661" y="271386"/>
                  </a:lnTo>
                  <a:lnTo>
                    <a:pt x="1833881" y="253519"/>
                  </a:lnTo>
                  <a:lnTo>
                    <a:pt x="1872995" y="236494"/>
                  </a:lnTo>
                  <a:lnTo>
                    <a:pt x="1924142" y="215201"/>
                  </a:lnTo>
                  <a:lnTo>
                    <a:pt x="1975169" y="194947"/>
                  </a:lnTo>
                  <a:lnTo>
                    <a:pt x="2026076" y="175728"/>
                  </a:lnTo>
                  <a:lnTo>
                    <a:pt x="2076863" y="157538"/>
                  </a:lnTo>
                  <a:lnTo>
                    <a:pt x="2127530" y="140371"/>
                  </a:lnTo>
                  <a:lnTo>
                    <a:pt x="2178076" y="124223"/>
                  </a:lnTo>
                  <a:lnTo>
                    <a:pt x="2228502" y="109088"/>
                  </a:lnTo>
                  <a:lnTo>
                    <a:pt x="2278807" y="94960"/>
                  </a:lnTo>
                  <a:lnTo>
                    <a:pt x="2328990" y="81835"/>
                  </a:lnTo>
                  <a:lnTo>
                    <a:pt x="2379052" y="69707"/>
                  </a:lnTo>
                  <a:lnTo>
                    <a:pt x="2428993" y="58571"/>
                  </a:lnTo>
                  <a:lnTo>
                    <a:pt x="2478812" y="48421"/>
                  </a:lnTo>
                  <a:lnTo>
                    <a:pt x="2528509" y="39252"/>
                  </a:lnTo>
                  <a:lnTo>
                    <a:pt x="2578083" y="31059"/>
                  </a:lnTo>
                  <a:lnTo>
                    <a:pt x="2627535" y="23836"/>
                  </a:lnTo>
                  <a:lnTo>
                    <a:pt x="2676865" y="17578"/>
                  </a:lnTo>
                  <a:lnTo>
                    <a:pt x="2726072" y="12280"/>
                  </a:lnTo>
                  <a:lnTo>
                    <a:pt x="2775155" y="7937"/>
                  </a:lnTo>
                  <a:lnTo>
                    <a:pt x="2824116" y="4542"/>
                  </a:lnTo>
                  <a:lnTo>
                    <a:pt x="2872953" y="2091"/>
                  </a:lnTo>
                  <a:lnTo>
                    <a:pt x="2921666" y="579"/>
                  </a:lnTo>
                  <a:lnTo>
                    <a:pt x="2970255" y="0"/>
                  </a:lnTo>
                  <a:lnTo>
                    <a:pt x="3018720" y="348"/>
                  </a:lnTo>
                  <a:lnTo>
                    <a:pt x="3067061" y="1619"/>
                  </a:lnTo>
                  <a:lnTo>
                    <a:pt x="3115278" y="3806"/>
                  </a:lnTo>
                  <a:lnTo>
                    <a:pt x="3163369" y="6906"/>
                  </a:lnTo>
                  <a:lnTo>
                    <a:pt x="3211336" y="10912"/>
                  </a:lnTo>
                  <a:lnTo>
                    <a:pt x="3259177" y="15819"/>
                  </a:lnTo>
                  <a:lnTo>
                    <a:pt x="3306893" y="21622"/>
                  </a:lnTo>
                  <a:lnTo>
                    <a:pt x="3354483" y="28315"/>
                  </a:lnTo>
                  <a:lnTo>
                    <a:pt x="3401948" y="35893"/>
                  </a:lnTo>
                  <a:lnTo>
                    <a:pt x="3449286" y="44351"/>
                  </a:lnTo>
                  <a:lnTo>
                    <a:pt x="3496499" y="53683"/>
                  </a:lnTo>
                  <a:lnTo>
                    <a:pt x="3543584" y="63885"/>
                  </a:lnTo>
                  <a:lnTo>
                    <a:pt x="3590543" y="74950"/>
                  </a:lnTo>
                  <a:lnTo>
                    <a:pt x="3634698" y="86440"/>
                  </a:lnTo>
                  <a:lnTo>
                    <a:pt x="3678690" y="99138"/>
                  </a:lnTo>
                  <a:lnTo>
                    <a:pt x="3722524" y="113011"/>
                  </a:lnTo>
                  <a:lnTo>
                    <a:pt x="3766204" y="128025"/>
                  </a:lnTo>
                  <a:lnTo>
                    <a:pt x="3809736" y="144146"/>
                  </a:lnTo>
                  <a:lnTo>
                    <a:pt x="3853123" y="161341"/>
                  </a:lnTo>
                  <a:lnTo>
                    <a:pt x="3896371" y="179576"/>
                  </a:lnTo>
                  <a:lnTo>
                    <a:pt x="3939483" y="198816"/>
                  </a:lnTo>
                  <a:lnTo>
                    <a:pt x="3982464" y="219029"/>
                  </a:lnTo>
                  <a:lnTo>
                    <a:pt x="4025318" y="240181"/>
                  </a:lnTo>
                  <a:lnTo>
                    <a:pt x="4068051" y="262237"/>
                  </a:lnTo>
                  <a:lnTo>
                    <a:pt x="4110667" y="285165"/>
                  </a:lnTo>
                  <a:lnTo>
                    <a:pt x="4153169" y="308929"/>
                  </a:lnTo>
                  <a:lnTo>
                    <a:pt x="4195564" y="333498"/>
                  </a:lnTo>
                  <a:lnTo>
                    <a:pt x="4237854" y="358836"/>
                  </a:lnTo>
                  <a:lnTo>
                    <a:pt x="4280045" y="384909"/>
                  </a:lnTo>
                  <a:lnTo>
                    <a:pt x="4322142" y="411686"/>
                  </a:lnTo>
                  <a:lnTo>
                    <a:pt x="4364148" y="439130"/>
                  </a:lnTo>
                  <a:lnTo>
                    <a:pt x="4406069" y="467209"/>
                  </a:lnTo>
                  <a:lnTo>
                    <a:pt x="4447908" y="495890"/>
                  </a:lnTo>
                  <a:lnTo>
                    <a:pt x="4489670" y="525137"/>
                  </a:lnTo>
                  <a:lnTo>
                    <a:pt x="4531361" y="554918"/>
                  </a:lnTo>
                  <a:lnTo>
                    <a:pt x="4572983" y="585199"/>
                  </a:lnTo>
                  <a:lnTo>
                    <a:pt x="4614543" y="615945"/>
                  </a:lnTo>
                  <a:lnTo>
                    <a:pt x="4656044" y="647124"/>
                  </a:lnTo>
                  <a:lnTo>
                    <a:pt x="4697490" y="678701"/>
                  </a:lnTo>
                  <a:lnTo>
                    <a:pt x="4738887" y="710643"/>
                  </a:lnTo>
                  <a:lnTo>
                    <a:pt x="4780239" y="742916"/>
                  </a:lnTo>
                  <a:lnTo>
                    <a:pt x="4821550" y="775485"/>
                  </a:lnTo>
                  <a:lnTo>
                    <a:pt x="4862825" y="808319"/>
                  </a:lnTo>
                  <a:lnTo>
                    <a:pt x="4904069" y="841381"/>
                  </a:lnTo>
                  <a:lnTo>
                    <a:pt x="4945285" y="874640"/>
                  </a:lnTo>
                  <a:lnTo>
                    <a:pt x="4986479" y="908061"/>
                  </a:lnTo>
                  <a:lnTo>
                    <a:pt x="5027655" y="941610"/>
                  </a:lnTo>
                  <a:lnTo>
                    <a:pt x="5068817" y="975254"/>
                  </a:lnTo>
                  <a:lnTo>
                    <a:pt x="5109971" y="1008958"/>
                  </a:lnTo>
                  <a:lnTo>
                    <a:pt x="5151119" y="1042690"/>
                  </a:lnTo>
                </a:path>
              </a:pathLst>
            </a:custGeom>
            <a:ln w="38099">
              <a:solidFill>
                <a:srgbClr val="0000FF"/>
              </a:solidFill>
            </a:ln>
          </p:spPr>
          <p:txBody>
            <a:bodyPr wrap="square" lIns="0" tIns="0" rIns="0" bIns="0" rtlCol="0"/>
            <a:lstStyle/>
            <a:p>
              <a:endParaRPr sz="1980" dirty="0"/>
            </a:p>
          </p:txBody>
        </p:sp>
        <p:sp>
          <p:nvSpPr>
            <p:cNvPr id="6" name="object 6"/>
            <p:cNvSpPr/>
            <p:nvPr/>
          </p:nvSpPr>
          <p:spPr>
            <a:xfrm>
              <a:off x="2846831" y="4402859"/>
              <a:ext cx="5306695" cy="1268095"/>
            </a:xfrm>
            <a:custGeom>
              <a:avLst/>
              <a:gdLst/>
              <a:ahLst/>
              <a:cxnLst/>
              <a:rect l="l" t="t" r="r" b="b"/>
              <a:pathLst>
                <a:path w="5306695" h="1268095">
                  <a:moveTo>
                    <a:pt x="0" y="1267944"/>
                  </a:moveTo>
                  <a:lnTo>
                    <a:pt x="43708" y="1236948"/>
                  </a:lnTo>
                  <a:lnTo>
                    <a:pt x="87416" y="1205969"/>
                  </a:lnTo>
                  <a:lnTo>
                    <a:pt x="131124" y="1175023"/>
                  </a:lnTo>
                  <a:lnTo>
                    <a:pt x="174833" y="1144126"/>
                  </a:lnTo>
                  <a:lnTo>
                    <a:pt x="218541" y="1113294"/>
                  </a:lnTo>
                  <a:lnTo>
                    <a:pt x="262249" y="1082545"/>
                  </a:lnTo>
                  <a:lnTo>
                    <a:pt x="305958" y="1051893"/>
                  </a:lnTo>
                  <a:lnTo>
                    <a:pt x="349666" y="1021357"/>
                  </a:lnTo>
                  <a:lnTo>
                    <a:pt x="393374" y="990951"/>
                  </a:lnTo>
                  <a:lnTo>
                    <a:pt x="437083" y="960693"/>
                  </a:lnTo>
                  <a:lnTo>
                    <a:pt x="480791" y="930599"/>
                  </a:lnTo>
                  <a:lnTo>
                    <a:pt x="524499" y="900685"/>
                  </a:lnTo>
                  <a:lnTo>
                    <a:pt x="568208" y="870968"/>
                  </a:lnTo>
                  <a:lnTo>
                    <a:pt x="611916" y="841463"/>
                  </a:lnTo>
                  <a:lnTo>
                    <a:pt x="655624" y="812188"/>
                  </a:lnTo>
                  <a:lnTo>
                    <a:pt x="699333" y="783159"/>
                  </a:lnTo>
                  <a:lnTo>
                    <a:pt x="743041" y="754392"/>
                  </a:lnTo>
                  <a:lnTo>
                    <a:pt x="786749" y="725904"/>
                  </a:lnTo>
                  <a:lnTo>
                    <a:pt x="830458" y="697711"/>
                  </a:lnTo>
                  <a:lnTo>
                    <a:pt x="874166" y="669829"/>
                  </a:lnTo>
                  <a:lnTo>
                    <a:pt x="917874" y="642274"/>
                  </a:lnTo>
                  <a:lnTo>
                    <a:pt x="961583" y="615064"/>
                  </a:lnTo>
                  <a:lnTo>
                    <a:pt x="1005291" y="588214"/>
                  </a:lnTo>
                  <a:lnTo>
                    <a:pt x="1048999" y="561741"/>
                  </a:lnTo>
                  <a:lnTo>
                    <a:pt x="1092707" y="535662"/>
                  </a:lnTo>
                  <a:lnTo>
                    <a:pt x="1136416" y="509992"/>
                  </a:lnTo>
                  <a:lnTo>
                    <a:pt x="1180124" y="484748"/>
                  </a:lnTo>
                  <a:lnTo>
                    <a:pt x="1223832" y="459946"/>
                  </a:lnTo>
                  <a:lnTo>
                    <a:pt x="1267541" y="435604"/>
                  </a:lnTo>
                  <a:lnTo>
                    <a:pt x="1311249" y="411736"/>
                  </a:lnTo>
                  <a:lnTo>
                    <a:pt x="1354957" y="388360"/>
                  </a:lnTo>
                  <a:lnTo>
                    <a:pt x="1398666" y="365492"/>
                  </a:lnTo>
                  <a:lnTo>
                    <a:pt x="1442374" y="343149"/>
                  </a:lnTo>
                  <a:lnTo>
                    <a:pt x="1486082" y="321346"/>
                  </a:lnTo>
                  <a:lnTo>
                    <a:pt x="1529791" y="300100"/>
                  </a:lnTo>
                  <a:lnTo>
                    <a:pt x="1573499" y="279428"/>
                  </a:lnTo>
                  <a:lnTo>
                    <a:pt x="1617207" y="259346"/>
                  </a:lnTo>
                  <a:lnTo>
                    <a:pt x="1660916" y="239869"/>
                  </a:lnTo>
                  <a:lnTo>
                    <a:pt x="1704624" y="221016"/>
                  </a:lnTo>
                  <a:lnTo>
                    <a:pt x="1748332" y="202802"/>
                  </a:lnTo>
                  <a:lnTo>
                    <a:pt x="1792041" y="185243"/>
                  </a:lnTo>
                  <a:lnTo>
                    <a:pt x="1835749" y="168356"/>
                  </a:lnTo>
                  <a:lnTo>
                    <a:pt x="1879457" y="152157"/>
                  </a:lnTo>
                  <a:lnTo>
                    <a:pt x="1923166" y="136663"/>
                  </a:lnTo>
                  <a:lnTo>
                    <a:pt x="1966874" y="121890"/>
                  </a:lnTo>
                  <a:lnTo>
                    <a:pt x="2010582" y="107854"/>
                  </a:lnTo>
                  <a:lnTo>
                    <a:pt x="2054290" y="94572"/>
                  </a:lnTo>
                  <a:lnTo>
                    <a:pt x="2097999" y="82060"/>
                  </a:lnTo>
                  <a:lnTo>
                    <a:pt x="2141707" y="70334"/>
                  </a:lnTo>
                  <a:lnTo>
                    <a:pt x="2185415" y="59412"/>
                  </a:lnTo>
                  <a:lnTo>
                    <a:pt x="2235398" y="48223"/>
                  </a:lnTo>
                  <a:lnTo>
                    <a:pt x="2285979" y="38318"/>
                  </a:lnTo>
                  <a:lnTo>
                    <a:pt x="2337114" y="29656"/>
                  </a:lnTo>
                  <a:lnTo>
                    <a:pt x="2388760" y="22194"/>
                  </a:lnTo>
                  <a:lnTo>
                    <a:pt x="2440873" y="15890"/>
                  </a:lnTo>
                  <a:lnTo>
                    <a:pt x="2493408" y="10701"/>
                  </a:lnTo>
                  <a:lnTo>
                    <a:pt x="2546323" y="6585"/>
                  </a:lnTo>
                  <a:lnTo>
                    <a:pt x="2599572" y="3499"/>
                  </a:lnTo>
                  <a:lnTo>
                    <a:pt x="2653113" y="1401"/>
                  </a:lnTo>
                  <a:lnTo>
                    <a:pt x="2706901" y="249"/>
                  </a:lnTo>
                  <a:lnTo>
                    <a:pt x="2760892" y="0"/>
                  </a:lnTo>
                  <a:lnTo>
                    <a:pt x="2815043" y="611"/>
                  </a:lnTo>
                  <a:lnTo>
                    <a:pt x="2869309" y="2041"/>
                  </a:lnTo>
                  <a:lnTo>
                    <a:pt x="2923646" y="4247"/>
                  </a:lnTo>
                  <a:lnTo>
                    <a:pt x="2978012" y="7187"/>
                  </a:lnTo>
                  <a:lnTo>
                    <a:pt x="3032361" y="10818"/>
                  </a:lnTo>
                  <a:lnTo>
                    <a:pt x="3086650" y="15097"/>
                  </a:lnTo>
                  <a:lnTo>
                    <a:pt x="3140835" y="19983"/>
                  </a:lnTo>
                  <a:lnTo>
                    <a:pt x="3194872" y="25433"/>
                  </a:lnTo>
                  <a:lnTo>
                    <a:pt x="3248717" y="31405"/>
                  </a:lnTo>
                  <a:lnTo>
                    <a:pt x="3302327" y="37856"/>
                  </a:lnTo>
                  <a:lnTo>
                    <a:pt x="3355657" y="44743"/>
                  </a:lnTo>
                  <a:lnTo>
                    <a:pt x="3408663" y="52025"/>
                  </a:lnTo>
                  <a:lnTo>
                    <a:pt x="3461302" y="59659"/>
                  </a:lnTo>
                  <a:lnTo>
                    <a:pt x="3513530" y="67602"/>
                  </a:lnTo>
                  <a:lnTo>
                    <a:pt x="3565302" y="75813"/>
                  </a:lnTo>
                  <a:lnTo>
                    <a:pt x="3616575" y="84249"/>
                  </a:lnTo>
                  <a:lnTo>
                    <a:pt x="3667306" y="92866"/>
                  </a:lnTo>
                  <a:lnTo>
                    <a:pt x="3717449" y="101624"/>
                  </a:lnTo>
                  <a:lnTo>
                    <a:pt x="3766961" y="110480"/>
                  </a:lnTo>
                  <a:lnTo>
                    <a:pt x="3815799" y="119390"/>
                  </a:lnTo>
                  <a:lnTo>
                    <a:pt x="3863918" y="128313"/>
                  </a:lnTo>
                  <a:lnTo>
                    <a:pt x="3911274" y="137207"/>
                  </a:lnTo>
                  <a:lnTo>
                    <a:pt x="3957824" y="146029"/>
                  </a:lnTo>
                  <a:lnTo>
                    <a:pt x="4003523" y="154736"/>
                  </a:lnTo>
                  <a:lnTo>
                    <a:pt x="4048329" y="163286"/>
                  </a:lnTo>
                  <a:lnTo>
                    <a:pt x="4092196" y="171638"/>
                  </a:lnTo>
                  <a:lnTo>
                    <a:pt x="4135080" y="179747"/>
                  </a:lnTo>
                  <a:lnTo>
                    <a:pt x="4176939" y="187573"/>
                  </a:lnTo>
                  <a:lnTo>
                    <a:pt x="4217728" y="195072"/>
                  </a:lnTo>
                  <a:lnTo>
                    <a:pt x="4257404" y="202202"/>
                  </a:lnTo>
                  <a:lnTo>
                    <a:pt x="4295921" y="208921"/>
                  </a:lnTo>
                  <a:lnTo>
                    <a:pt x="4369307" y="220956"/>
                  </a:lnTo>
                  <a:lnTo>
                    <a:pt x="4445173" y="233364"/>
                  </a:lnTo>
                  <a:lnTo>
                    <a:pt x="4516567" y="246336"/>
                  </a:lnTo>
                  <a:lnTo>
                    <a:pt x="4583724" y="259844"/>
                  </a:lnTo>
                  <a:lnTo>
                    <a:pt x="4646883" y="273857"/>
                  </a:lnTo>
                  <a:lnTo>
                    <a:pt x="4706278" y="288345"/>
                  </a:lnTo>
                  <a:lnTo>
                    <a:pt x="4762147" y="303279"/>
                  </a:lnTo>
                  <a:lnTo>
                    <a:pt x="4814727" y="318629"/>
                  </a:lnTo>
                  <a:lnTo>
                    <a:pt x="4864254" y="334366"/>
                  </a:lnTo>
                  <a:lnTo>
                    <a:pt x="4910964" y="350459"/>
                  </a:lnTo>
                  <a:lnTo>
                    <a:pt x="4955095" y="366879"/>
                  </a:lnTo>
                  <a:lnTo>
                    <a:pt x="4996882" y="383596"/>
                  </a:lnTo>
                  <a:lnTo>
                    <a:pt x="5036563" y="400580"/>
                  </a:lnTo>
                  <a:lnTo>
                    <a:pt x="5074374" y="417803"/>
                  </a:lnTo>
                  <a:lnTo>
                    <a:pt x="5110552" y="435233"/>
                  </a:lnTo>
                  <a:lnTo>
                    <a:pt x="5145333" y="452842"/>
                  </a:lnTo>
                  <a:lnTo>
                    <a:pt x="5211651" y="488475"/>
                  </a:lnTo>
                  <a:lnTo>
                    <a:pt x="5275221" y="524465"/>
                  </a:lnTo>
                  <a:lnTo>
                    <a:pt x="5306567" y="542520"/>
                  </a:lnTo>
                </a:path>
              </a:pathLst>
            </a:custGeom>
            <a:ln w="38099">
              <a:solidFill>
                <a:srgbClr val="FF6500"/>
              </a:solidFill>
            </a:ln>
          </p:spPr>
          <p:txBody>
            <a:bodyPr wrap="square" lIns="0" tIns="0" rIns="0" bIns="0" rtlCol="0"/>
            <a:lstStyle/>
            <a:p>
              <a:endParaRPr sz="1980" dirty="0"/>
            </a:p>
          </p:txBody>
        </p:sp>
        <p:sp>
          <p:nvSpPr>
            <p:cNvPr id="7" name="object 7"/>
            <p:cNvSpPr/>
            <p:nvPr/>
          </p:nvSpPr>
          <p:spPr>
            <a:xfrm>
              <a:off x="2769107" y="3602622"/>
              <a:ext cx="4916805" cy="2068195"/>
            </a:xfrm>
            <a:custGeom>
              <a:avLst/>
              <a:gdLst/>
              <a:ahLst/>
              <a:cxnLst/>
              <a:rect l="l" t="t" r="r" b="b"/>
              <a:pathLst>
                <a:path w="4916805" h="2068195">
                  <a:moveTo>
                    <a:pt x="0" y="2068181"/>
                  </a:moveTo>
                  <a:lnTo>
                    <a:pt x="40024" y="2024710"/>
                  </a:lnTo>
                  <a:lnTo>
                    <a:pt x="80042" y="1981256"/>
                  </a:lnTo>
                  <a:lnTo>
                    <a:pt x="120049" y="1937838"/>
                  </a:lnTo>
                  <a:lnTo>
                    <a:pt x="160039" y="1894473"/>
                  </a:lnTo>
                  <a:lnTo>
                    <a:pt x="200006" y="1851178"/>
                  </a:lnTo>
                  <a:lnTo>
                    <a:pt x="239945" y="1807971"/>
                  </a:lnTo>
                  <a:lnTo>
                    <a:pt x="279850" y="1764870"/>
                  </a:lnTo>
                  <a:lnTo>
                    <a:pt x="319715" y="1721892"/>
                  </a:lnTo>
                  <a:lnTo>
                    <a:pt x="359535" y="1679056"/>
                  </a:lnTo>
                  <a:lnTo>
                    <a:pt x="399304" y="1636378"/>
                  </a:lnTo>
                  <a:lnTo>
                    <a:pt x="439015" y="1593876"/>
                  </a:lnTo>
                  <a:lnTo>
                    <a:pt x="478665" y="1551568"/>
                  </a:lnTo>
                  <a:lnTo>
                    <a:pt x="518246" y="1509472"/>
                  </a:lnTo>
                  <a:lnTo>
                    <a:pt x="557753" y="1467605"/>
                  </a:lnTo>
                  <a:lnTo>
                    <a:pt x="597181" y="1425985"/>
                  </a:lnTo>
                  <a:lnTo>
                    <a:pt x="636524" y="1384629"/>
                  </a:lnTo>
                  <a:lnTo>
                    <a:pt x="675776" y="1343555"/>
                  </a:lnTo>
                  <a:lnTo>
                    <a:pt x="714931" y="1302781"/>
                  </a:lnTo>
                  <a:lnTo>
                    <a:pt x="753984" y="1262324"/>
                  </a:lnTo>
                  <a:lnTo>
                    <a:pt x="792930" y="1222202"/>
                  </a:lnTo>
                  <a:lnTo>
                    <a:pt x="831761" y="1182432"/>
                  </a:lnTo>
                  <a:lnTo>
                    <a:pt x="870474" y="1143033"/>
                  </a:lnTo>
                  <a:lnTo>
                    <a:pt x="909061" y="1104021"/>
                  </a:lnTo>
                  <a:lnTo>
                    <a:pt x="947518" y="1065415"/>
                  </a:lnTo>
                  <a:lnTo>
                    <a:pt x="985839" y="1027232"/>
                  </a:lnTo>
                  <a:lnTo>
                    <a:pt x="1024018" y="989490"/>
                  </a:lnTo>
                  <a:lnTo>
                    <a:pt x="1062049" y="952206"/>
                  </a:lnTo>
                  <a:lnTo>
                    <a:pt x="1099926" y="915398"/>
                  </a:lnTo>
                  <a:lnTo>
                    <a:pt x="1137645" y="879083"/>
                  </a:lnTo>
                  <a:lnTo>
                    <a:pt x="1175199" y="843280"/>
                  </a:lnTo>
                  <a:lnTo>
                    <a:pt x="1212583" y="808005"/>
                  </a:lnTo>
                  <a:lnTo>
                    <a:pt x="1249791" y="773277"/>
                  </a:lnTo>
                  <a:lnTo>
                    <a:pt x="1286817" y="739113"/>
                  </a:lnTo>
                  <a:lnTo>
                    <a:pt x="1323655" y="705530"/>
                  </a:lnTo>
                  <a:lnTo>
                    <a:pt x="1360301" y="672547"/>
                  </a:lnTo>
                  <a:lnTo>
                    <a:pt x="1396748" y="640181"/>
                  </a:lnTo>
                  <a:lnTo>
                    <a:pt x="1432990" y="608450"/>
                  </a:lnTo>
                  <a:lnTo>
                    <a:pt x="1469023" y="577370"/>
                  </a:lnTo>
                  <a:lnTo>
                    <a:pt x="1504839" y="546961"/>
                  </a:lnTo>
                  <a:lnTo>
                    <a:pt x="1540434" y="517239"/>
                  </a:lnTo>
                  <a:lnTo>
                    <a:pt x="1575802" y="488222"/>
                  </a:lnTo>
                  <a:lnTo>
                    <a:pt x="1610937" y="459928"/>
                  </a:lnTo>
                  <a:lnTo>
                    <a:pt x="1645834" y="432374"/>
                  </a:lnTo>
                  <a:lnTo>
                    <a:pt x="1680487" y="405578"/>
                  </a:lnTo>
                  <a:lnTo>
                    <a:pt x="1714889" y="379557"/>
                  </a:lnTo>
                  <a:lnTo>
                    <a:pt x="1749037" y="354330"/>
                  </a:lnTo>
                  <a:lnTo>
                    <a:pt x="1782923" y="329914"/>
                  </a:lnTo>
                  <a:lnTo>
                    <a:pt x="1816542" y="306326"/>
                  </a:lnTo>
                  <a:lnTo>
                    <a:pt x="1849888" y="283584"/>
                  </a:lnTo>
                  <a:lnTo>
                    <a:pt x="1882957" y="261706"/>
                  </a:lnTo>
                  <a:lnTo>
                    <a:pt x="1915741" y="240710"/>
                  </a:lnTo>
                  <a:lnTo>
                    <a:pt x="1948236" y="220612"/>
                  </a:lnTo>
                  <a:lnTo>
                    <a:pt x="2012334" y="183184"/>
                  </a:lnTo>
                  <a:lnTo>
                    <a:pt x="2075206" y="149563"/>
                  </a:lnTo>
                  <a:lnTo>
                    <a:pt x="2160359" y="109197"/>
                  </a:lnTo>
                  <a:lnTo>
                    <a:pt x="2213248" y="86934"/>
                  </a:lnTo>
                  <a:lnTo>
                    <a:pt x="2264899" y="67369"/>
                  </a:lnTo>
                  <a:lnTo>
                    <a:pt x="2315375" y="50435"/>
                  </a:lnTo>
                  <a:lnTo>
                    <a:pt x="2364741" y="36066"/>
                  </a:lnTo>
                  <a:lnTo>
                    <a:pt x="2413060" y="24196"/>
                  </a:lnTo>
                  <a:lnTo>
                    <a:pt x="2460396" y="14758"/>
                  </a:lnTo>
                  <a:lnTo>
                    <a:pt x="2506813" y="7685"/>
                  </a:lnTo>
                  <a:lnTo>
                    <a:pt x="2552375" y="2913"/>
                  </a:lnTo>
                  <a:lnTo>
                    <a:pt x="2597146" y="373"/>
                  </a:lnTo>
                  <a:lnTo>
                    <a:pt x="2641190" y="0"/>
                  </a:lnTo>
                  <a:lnTo>
                    <a:pt x="2684570" y="1726"/>
                  </a:lnTo>
                  <a:lnTo>
                    <a:pt x="2727351" y="5487"/>
                  </a:lnTo>
                  <a:lnTo>
                    <a:pt x="2769597" y="11215"/>
                  </a:lnTo>
                  <a:lnTo>
                    <a:pt x="2811371" y="18844"/>
                  </a:lnTo>
                  <a:lnTo>
                    <a:pt x="2852737" y="28307"/>
                  </a:lnTo>
                  <a:lnTo>
                    <a:pt x="2893759" y="39538"/>
                  </a:lnTo>
                  <a:lnTo>
                    <a:pt x="2934502" y="52472"/>
                  </a:lnTo>
                  <a:lnTo>
                    <a:pt x="2975029" y="67040"/>
                  </a:lnTo>
                  <a:lnTo>
                    <a:pt x="3015403" y="83177"/>
                  </a:lnTo>
                  <a:lnTo>
                    <a:pt x="3055689" y="100817"/>
                  </a:lnTo>
                  <a:lnTo>
                    <a:pt x="3095951" y="119892"/>
                  </a:lnTo>
                  <a:lnTo>
                    <a:pt x="3136253" y="140337"/>
                  </a:lnTo>
                  <a:lnTo>
                    <a:pt x="3176658" y="162086"/>
                  </a:lnTo>
                  <a:lnTo>
                    <a:pt x="3217231" y="185071"/>
                  </a:lnTo>
                  <a:lnTo>
                    <a:pt x="3258035" y="209226"/>
                  </a:lnTo>
                  <a:lnTo>
                    <a:pt x="3299134" y="234486"/>
                  </a:lnTo>
                  <a:lnTo>
                    <a:pt x="3340593" y="260783"/>
                  </a:lnTo>
                  <a:lnTo>
                    <a:pt x="3382474" y="288051"/>
                  </a:lnTo>
                  <a:lnTo>
                    <a:pt x="3424842" y="316223"/>
                  </a:lnTo>
                  <a:lnTo>
                    <a:pt x="3467761" y="345234"/>
                  </a:lnTo>
                  <a:lnTo>
                    <a:pt x="3511295" y="375017"/>
                  </a:lnTo>
                  <a:lnTo>
                    <a:pt x="3543196" y="397601"/>
                  </a:lnTo>
                  <a:lnTo>
                    <a:pt x="3575096" y="421280"/>
                  </a:lnTo>
                  <a:lnTo>
                    <a:pt x="3606996" y="446026"/>
                  </a:lnTo>
                  <a:lnTo>
                    <a:pt x="3638897" y="471817"/>
                  </a:lnTo>
                  <a:lnTo>
                    <a:pt x="3670798" y="498625"/>
                  </a:lnTo>
                  <a:lnTo>
                    <a:pt x="3702700" y="526426"/>
                  </a:lnTo>
                  <a:lnTo>
                    <a:pt x="3734602" y="555195"/>
                  </a:lnTo>
                  <a:lnTo>
                    <a:pt x="3766505" y="584905"/>
                  </a:lnTo>
                  <a:lnTo>
                    <a:pt x="3798409" y="615533"/>
                  </a:lnTo>
                  <a:lnTo>
                    <a:pt x="3830314" y="647051"/>
                  </a:lnTo>
                  <a:lnTo>
                    <a:pt x="3862220" y="679436"/>
                  </a:lnTo>
                  <a:lnTo>
                    <a:pt x="3894127" y="712661"/>
                  </a:lnTo>
                  <a:lnTo>
                    <a:pt x="3926036" y="746702"/>
                  </a:lnTo>
                  <a:lnTo>
                    <a:pt x="3957946" y="781533"/>
                  </a:lnTo>
                  <a:lnTo>
                    <a:pt x="3989857" y="817129"/>
                  </a:lnTo>
                  <a:lnTo>
                    <a:pt x="4021770" y="853464"/>
                  </a:lnTo>
                  <a:lnTo>
                    <a:pt x="4053685" y="890513"/>
                  </a:lnTo>
                  <a:lnTo>
                    <a:pt x="4085601" y="928251"/>
                  </a:lnTo>
                  <a:lnTo>
                    <a:pt x="4117520" y="966652"/>
                  </a:lnTo>
                  <a:lnTo>
                    <a:pt x="4149440" y="1005691"/>
                  </a:lnTo>
                  <a:lnTo>
                    <a:pt x="4181363" y="1045343"/>
                  </a:lnTo>
                  <a:lnTo>
                    <a:pt x="4213288" y="1085582"/>
                  </a:lnTo>
                  <a:lnTo>
                    <a:pt x="4245215" y="1126383"/>
                  </a:lnTo>
                  <a:lnTo>
                    <a:pt x="4277145" y="1167721"/>
                  </a:lnTo>
                  <a:lnTo>
                    <a:pt x="4309077" y="1209571"/>
                  </a:lnTo>
                  <a:lnTo>
                    <a:pt x="4341012" y="1251906"/>
                  </a:lnTo>
                  <a:lnTo>
                    <a:pt x="4372950" y="1294703"/>
                  </a:lnTo>
                  <a:lnTo>
                    <a:pt x="4404891" y="1337934"/>
                  </a:lnTo>
                  <a:lnTo>
                    <a:pt x="4436834" y="1381576"/>
                  </a:lnTo>
                  <a:lnTo>
                    <a:pt x="4468781" y="1425602"/>
                  </a:lnTo>
                  <a:lnTo>
                    <a:pt x="4500731" y="1469988"/>
                  </a:lnTo>
                  <a:lnTo>
                    <a:pt x="4532685" y="1514708"/>
                  </a:lnTo>
                  <a:lnTo>
                    <a:pt x="4564641" y="1559737"/>
                  </a:lnTo>
                  <a:lnTo>
                    <a:pt x="4596602" y="1605048"/>
                  </a:lnTo>
                  <a:lnTo>
                    <a:pt x="4628566" y="1650618"/>
                  </a:lnTo>
                  <a:lnTo>
                    <a:pt x="4660533" y="1696421"/>
                  </a:lnTo>
                  <a:lnTo>
                    <a:pt x="4692505" y="1742431"/>
                  </a:lnTo>
                  <a:lnTo>
                    <a:pt x="4724481" y="1788624"/>
                  </a:lnTo>
                  <a:lnTo>
                    <a:pt x="4756460" y="1834972"/>
                  </a:lnTo>
                  <a:lnTo>
                    <a:pt x="4788444" y="1881453"/>
                  </a:lnTo>
                  <a:lnTo>
                    <a:pt x="4820432" y="1928039"/>
                  </a:lnTo>
                  <a:lnTo>
                    <a:pt x="4852425" y="1974706"/>
                  </a:lnTo>
                  <a:lnTo>
                    <a:pt x="4884422" y="2021429"/>
                  </a:lnTo>
                  <a:lnTo>
                    <a:pt x="4916423" y="2068181"/>
                  </a:lnTo>
                </a:path>
              </a:pathLst>
            </a:custGeom>
            <a:ln w="38099">
              <a:solidFill>
                <a:srgbClr val="007F00"/>
              </a:solidFill>
            </a:ln>
          </p:spPr>
          <p:txBody>
            <a:bodyPr wrap="square" lIns="0" tIns="0" rIns="0" bIns="0" rtlCol="0"/>
            <a:lstStyle/>
            <a:p>
              <a:endParaRPr sz="1980" dirty="0"/>
            </a:p>
          </p:txBody>
        </p:sp>
      </p:grpSp>
      <p:sp>
        <p:nvSpPr>
          <p:cNvPr id="8" name="object 8"/>
          <p:cNvSpPr txBox="1"/>
          <p:nvPr/>
        </p:nvSpPr>
        <p:spPr>
          <a:xfrm>
            <a:off x="1762685" y="3903456"/>
            <a:ext cx="896751" cy="723290"/>
          </a:xfrm>
          <a:prstGeom prst="rect">
            <a:avLst/>
          </a:prstGeom>
        </p:spPr>
        <p:txBody>
          <a:bodyPr vert="horz" wrap="square" lIns="0" tIns="24653" rIns="0" bIns="0" rtlCol="0">
            <a:spAutoFit/>
          </a:bodyPr>
          <a:lstStyle/>
          <a:p>
            <a:pPr marL="12327" marR="4931">
              <a:lnSpc>
                <a:spcPts val="2785"/>
              </a:lnSpc>
              <a:spcBef>
                <a:spcPts val="194"/>
              </a:spcBef>
            </a:pPr>
            <a:r>
              <a:rPr sz="2330" b="1" dirty="0">
                <a:solidFill>
                  <a:srgbClr val="FF3200"/>
                </a:solidFill>
                <a:latin typeface="Times New Roman"/>
                <a:cs typeface="Times New Roman"/>
              </a:rPr>
              <a:t>m (t) </a:t>
            </a:r>
            <a:r>
              <a:rPr sz="2330" b="1" spc="4" dirty="0">
                <a:solidFill>
                  <a:srgbClr val="FF3200"/>
                </a:solidFill>
                <a:latin typeface="Times New Roman"/>
                <a:cs typeface="Times New Roman"/>
              </a:rPr>
              <a:t> </a:t>
            </a:r>
            <a:r>
              <a:rPr sz="2330" b="1" spc="-4" dirty="0">
                <a:solidFill>
                  <a:srgbClr val="FF3200"/>
                </a:solidFill>
                <a:latin typeface="Times New Roman"/>
                <a:cs typeface="Times New Roman"/>
              </a:rPr>
              <a:t>P</a:t>
            </a:r>
            <a:r>
              <a:rPr sz="2330" b="1" dirty="0">
                <a:solidFill>
                  <a:srgbClr val="FF3200"/>
                </a:solidFill>
                <a:latin typeface="Times New Roman"/>
                <a:cs typeface="Times New Roman"/>
              </a:rPr>
              <a:t>er</a:t>
            </a:r>
            <a:r>
              <a:rPr sz="2330" b="1" spc="-4" dirty="0">
                <a:solidFill>
                  <a:srgbClr val="FF3200"/>
                </a:solidFill>
                <a:latin typeface="Times New Roman"/>
                <a:cs typeface="Times New Roman"/>
              </a:rPr>
              <a:t>son</a:t>
            </a:r>
            <a:endParaRPr sz="2330" dirty="0">
              <a:latin typeface="Times New Roman"/>
              <a:cs typeface="Times New Roman"/>
            </a:endParaRPr>
          </a:p>
        </p:txBody>
      </p:sp>
      <p:sp>
        <p:nvSpPr>
          <p:cNvPr id="9" name="object 9"/>
          <p:cNvSpPr/>
          <p:nvPr/>
        </p:nvSpPr>
        <p:spPr>
          <a:xfrm>
            <a:off x="2229118" y="4679038"/>
            <a:ext cx="0" cy="626185"/>
          </a:xfrm>
          <a:custGeom>
            <a:avLst/>
            <a:gdLst/>
            <a:ahLst/>
            <a:cxnLst/>
            <a:rect l="l" t="t" r="r" b="b"/>
            <a:pathLst>
              <a:path h="645160">
                <a:moveTo>
                  <a:pt x="0" y="0"/>
                </a:moveTo>
                <a:lnTo>
                  <a:pt x="0" y="644651"/>
                </a:lnTo>
              </a:path>
            </a:pathLst>
          </a:custGeom>
          <a:ln w="38099">
            <a:solidFill>
              <a:srgbClr val="FF0000"/>
            </a:solidFill>
          </a:ln>
        </p:spPr>
        <p:txBody>
          <a:bodyPr wrap="square" lIns="0" tIns="0" rIns="0" bIns="0" rtlCol="0"/>
          <a:lstStyle/>
          <a:p>
            <a:endParaRPr sz="1980" dirty="0"/>
          </a:p>
        </p:txBody>
      </p:sp>
      <p:sp>
        <p:nvSpPr>
          <p:cNvPr id="10" name="object 10"/>
          <p:cNvSpPr/>
          <p:nvPr/>
        </p:nvSpPr>
        <p:spPr>
          <a:xfrm>
            <a:off x="2137410" y="3213175"/>
            <a:ext cx="184897" cy="626185"/>
          </a:xfrm>
          <a:custGeom>
            <a:avLst/>
            <a:gdLst/>
            <a:ahLst/>
            <a:cxnLst/>
            <a:rect l="l" t="t" r="r" b="b"/>
            <a:pathLst>
              <a:path w="190500" h="645160">
                <a:moveTo>
                  <a:pt x="190500" y="190500"/>
                </a:moveTo>
                <a:lnTo>
                  <a:pt x="94488" y="0"/>
                </a:lnTo>
                <a:lnTo>
                  <a:pt x="0" y="190500"/>
                </a:lnTo>
                <a:lnTo>
                  <a:pt x="76200" y="129048"/>
                </a:lnTo>
                <a:lnTo>
                  <a:pt x="76200" y="114300"/>
                </a:lnTo>
                <a:lnTo>
                  <a:pt x="114300" y="114300"/>
                </a:lnTo>
                <a:lnTo>
                  <a:pt x="114300" y="130023"/>
                </a:lnTo>
                <a:lnTo>
                  <a:pt x="190500" y="190500"/>
                </a:lnTo>
                <a:close/>
              </a:path>
              <a:path w="190500" h="645160">
                <a:moveTo>
                  <a:pt x="94488" y="114300"/>
                </a:moveTo>
                <a:lnTo>
                  <a:pt x="76200" y="114300"/>
                </a:lnTo>
                <a:lnTo>
                  <a:pt x="76200" y="129048"/>
                </a:lnTo>
                <a:lnTo>
                  <a:pt x="94488" y="114300"/>
                </a:lnTo>
                <a:close/>
              </a:path>
              <a:path w="190500" h="645160">
                <a:moveTo>
                  <a:pt x="114300" y="644652"/>
                </a:moveTo>
                <a:lnTo>
                  <a:pt x="114300" y="130023"/>
                </a:lnTo>
                <a:lnTo>
                  <a:pt x="94488" y="114300"/>
                </a:lnTo>
                <a:lnTo>
                  <a:pt x="76200" y="129048"/>
                </a:lnTo>
                <a:lnTo>
                  <a:pt x="76200" y="644652"/>
                </a:lnTo>
                <a:lnTo>
                  <a:pt x="114300" y="644652"/>
                </a:lnTo>
                <a:close/>
              </a:path>
              <a:path w="190500" h="645160">
                <a:moveTo>
                  <a:pt x="114300" y="130023"/>
                </a:moveTo>
                <a:lnTo>
                  <a:pt x="114300" y="114300"/>
                </a:lnTo>
                <a:lnTo>
                  <a:pt x="94488" y="114300"/>
                </a:lnTo>
                <a:lnTo>
                  <a:pt x="114300" y="130023"/>
                </a:lnTo>
                <a:close/>
              </a:path>
            </a:pathLst>
          </a:custGeom>
          <a:solidFill>
            <a:srgbClr val="FF0000"/>
          </a:solidFill>
        </p:spPr>
        <p:txBody>
          <a:bodyPr wrap="square" lIns="0" tIns="0" rIns="0" bIns="0" rtlCol="0"/>
          <a:lstStyle/>
          <a:p>
            <a:endParaRPr sz="1980" dirty="0"/>
          </a:p>
        </p:txBody>
      </p:sp>
      <p:sp>
        <p:nvSpPr>
          <p:cNvPr id="11" name="object 11"/>
          <p:cNvSpPr/>
          <p:nvPr/>
        </p:nvSpPr>
        <p:spPr>
          <a:xfrm>
            <a:off x="3365127" y="5853504"/>
            <a:ext cx="530038" cy="0"/>
          </a:xfrm>
          <a:custGeom>
            <a:avLst/>
            <a:gdLst/>
            <a:ahLst/>
            <a:cxnLst/>
            <a:rect l="l" t="t" r="r" b="b"/>
            <a:pathLst>
              <a:path w="546100">
                <a:moveTo>
                  <a:pt x="0" y="0"/>
                </a:moveTo>
                <a:lnTo>
                  <a:pt x="545591" y="0"/>
                </a:lnTo>
              </a:path>
            </a:pathLst>
          </a:custGeom>
          <a:ln w="38099">
            <a:solidFill>
              <a:srgbClr val="FF0000"/>
            </a:solidFill>
          </a:ln>
        </p:spPr>
        <p:txBody>
          <a:bodyPr wrap="square" lIns="0" tIns="0" rIns="0" bIns="0" rtlCol="0"/>
          <a:lstStyle/>
          <a:p>
            <a:endParaRPr sz="1980" dirty="0"/>
          </a:p>
        </p:txBody>
      </p:sp>
      <p:sp>
        <p:nvSpPr>
          <p:cNvPr id="12" name="object 12"/>
          <p:cNvSpPr/>
          <p:nvPr/>
        </p:nvSpPr>
        <p:spPr>
          <a:xfrm>
            <a:off x="5668204" y="5761796"/>
            <a:ext cx="834502" cy="184897"/>
          </a:xfrm>
          <a:custGeom>
            <a:avLst/>
            <a:gdLst/>
            <a:ahLst/>
            <a:cxnLst/>
            <a:rect l="l" t="t" r="r" b="b"/>
            <a:pathLst>
              <a:path w="859790" h="190500">
                <a:moveTo>
                  <a:pt x="745236" y="94488"/>
                </a:moveTo>
                <a:lnTo>
                  <a:pt x="730487" y="76200"/>
                </a:lnTo>
                <a:lnTo>
                  <a:pt x="0" y="76200"/>
                </a:lnTo>
                <a:lnTo>
                  <a:pt x="0" y="114300"/>
                </a:lnTo>
                <a:lnTo>
                  <a:pt x="729512" y="114300"/>
                </a:lnTo>
                <a:lnTo>
                  <a:pt x="745236" y="94488"/>
                </a:lnTo>
                <a:close/>
              </a:path>
              <a:path w="859790" h="190500">
                <a:moveTo>
                  <a:pt x="859536" y="94488"/>
                </a:moveTo>
                <a:lnTo>
                  <a:pt x="669036" y="0"/>
                </a:lnTo>
                <a:lnTo>
                  <a:pt x="730487" y="76200"/>
                </a:lnTo>
                <a:lnTo>
                  <a:pt x="745236" y="76200"/>
                </a:lnTo>
                <a:lnTo>
                  <a:pt x="745236" y="152095"/>
                </a:lnTo>
                <a:lnTo>
                  <a:pt x="859536" y="94488"/>
                </a:lnTo>
                <a:close/>
              </a:path>
              <a:path w="859790" h="190500">
                <a:moveTo>
                  <a:pt x="745236" y="152095"/>
                </a:moveTo>
                <a:lnTo>
                  <a:pt x="745236" y="114300"/>
                </a:lnTo>
                <a:lnTo>
                  <a:pt x="729512" y="114300"/>
                </a:lnTo>
                <a:lnTo>
                  <a:pt x="669036" y="190500"/>
                </a:lnTo>
                <a:lnTo>
                  <a:pt x="745236" y="152095"/>
                </a:lnTo>
                <a:close/>
              </a:path>
              <a:path w="859790" h="190500">
                <a:moveTo>
                  <a:pt x="745236" y="114300"/>
                </a:moveTo>
                <a:lnTo>
                  <a:pt x="745236" y="94488"/>
                </a:lnTo>
                <a:lnTo>
                  <a:pt x="729512" y="114300"/>
                </a:lnTo>
                <a:lnTo>
                  <a:pt x="745236" y="114300"/>
                </a:lnTo>
                <a:close/>
              </a:path>
              <a:path w="859790" h="190500">
                <a:moveTo>
                  <a:pt x="745236" y="94488"/>
                </a:moveTo>
                <a:lnTo>
                  <a:pt x="745236" y="76200"/>
                </a:lnTo>
                <a:lnTo>
                  <a:pt x="730487" y="76200"/>
                </a:lnTo>
                <a:lnTo>
                  <a:pt x="745236" y="94488"/>
                </a:lnTo>
                <a:close/>
              </a:path>
            </a:pathLst>
          </a:custGeom>
          <a:solidFill>
            <a:srgbClr val="FF0000"/>
          </a:solidFill>
        </p:spPr>
        <p:txBody>
          <a:bodyPr wrap="square" lIns="0" tIns="0" rIns="0" bIns="0" rtlCol="0"/>
          <a:lstStyle/>
          <a:p>
            <a:endParaRPr sz="1980" dirty="0"/>
          </a:p>
        </p:txBody>
      </p:sp>
      <p:sp>
        <p:nvSpPr>
          <p:cNvPr id="13" name="object 13"/>
          <p:cNvSpPr txBox="1"/>
          <p:nvPr/>
        </p:nvSpPr>
        <p:spPr>
          <a:xfrm>
            <a:off x="4641161" y="2326656"/>
            <a:ext cx="489361" cy="371007"/>
          </a:xfrm>
          <a:prstGeom prst="rect">
            <a:avLst/>
          </a:prstGeom>
        </p:spPr>
        <p:txBody>
          <a:bodyPr vert="horz" wrap="square" lIns="0" tIns="12327" rIns="0" bIns="0" rtlCol="0">
            <a:spAutoFit/>
          </a:bodyPr>
          <a:lstStyle/>
          <a:p>
            <a:pPr marL="12327">
              <a:spcBef>
                <a:spcPts val="97"/>
              </a:spcBef>
            </a:pPr>
            <a:r>
              <a:rPr sz="2330" b="1" dirty="0">
                <a:solidFill>
                  <a:srgbClr val="3232FF"/>
                </a:solidFill>
                <a:latin typeface="Times New Roman"/>
                <a:cs typeface="Times New Roman"/>
              </a:rPr>
              <a:t>a=2</a:t>
            </a:r>
            <a:endParaRPr sz="2330" dirty="0">
              <a:latin typeface="Times New Roman"/>
              <a:cs typeface="Times New Roman"/>
            </a:endParaRPr>
          </a:p>
        </p:txBody>
      </p:sp>
      <p:sp>
        <p:nvSpPr>
          <p:cNvPr id="14" name="object 14"/>
          <p:cNvSpPr txBox="1"/>
          <p:nvPr/>
        </p:nvSpPr>
        <p:spPr>
          <a:xfrm>
            <a:off x="3882344" y="3499641"/>
            <a:ext cx="711237" cy="371007"/>
          </a:xfrm>
          <a:prstGeom prst="rect">
            <a:avLst/>
          </a:prstGeom>
        </p:spPr>
        <p:txBody>
          <a:bodyPr vert="horz" wrap="square" lIns="0" tIns="12327" rIns="0" bIns="0" rtlCol="0">
            <a:spAutoFit/>
          </a:bodyPr>
          <a:lstStyle/>
          <a:p>
            <a:pPr marL="12327">
              <a:spcBef>
                <a:spcPts val="97"/>
              </a:spcBef>
            </a:pPr>
            <a:r>
              <a:rPr sz="2330" b="1" dirty="0">
                <a:solidFill>
                  <a:srgbClr val="3232FF"/>
                </a:solidFill>
                <a:latin typeface="Times New Roman"/>
                <a:cs typeface="Times New Roman"/>
              </a:rPr>
              <a:t>a=0.5</a:t>
            </a:r>
            <a:endParaRPr sz="2330" dirty="0">
              <a:latin typeface="Times New Roman"/>
              <a:cs typeface="Times New Roman"/>
            </a:endParaRPr>
          </a:p>
        </p:txBody>
      </p:sp>
      <p:sp>
        <p:nvSpPr>
          <p:cNvPr id="15" name="object 15"/>
          <p:cNvSpPr txBox="1"/>
          <p:nvPr/>
        </p:nvSpPr>
        <p:spPr>
          <a:xfrm>
            <a:off x="5167748" y="3722996"/>
            <a:ext cx="925101" cy="340377"/>
          </a:xfrm>
          <a:prstGeom prst="rect">
            <a:avLst/>
          </a:prstGeom>
        </p:spPr>
        <p:txBody>
          <a:bodyPr vert="horz" wrap="square" lIns="0" tIns="11711" rIns="0" bIns="0" rtlCol="0">
            <a:spAutoFit/>
          </a:bodyPr>
          <a:lstStyle/>
          <a:p>
            <a:pPr marL="12327">
              <a:spcBef>
                <a:spcPts val="92"/>
              </a:spcBef>
            </a:pPr>
            <a:r>
              <a:rPr sz="2135" b="1" dirty="0">
                <a:solidFill>
                  <a:srgbClr val="3232FF"/>
                </a:solidFill>
                <a:latin typeface="Times New Roman"/>
                <a:cs typeface="Times New Roman"/>
              </a:rPr>
              <a:t>a</a:t>
            </a:r>
            <a:r>
              <a:rPr sz="2135" b="1" spc="-10" dirty="0">
                <a:solidFill>
                  <a:srgbClr val="3232FF"/>
                </a:solidFill>
                <a:latin typeface="Times New Roman"/>
                <a:cs typeface="Times New Roman"/>
              </a:rPr>
              <a:t>=</a:t>
            </a:r>
            <a:r>
              <a:rPr sz="2135" b="1" dirty="0">
                <a:solidFill>
                  <a:srgbClr val="3232FF"/>
                </a:solidFill>
                <a:latin typeface="Times New Roman"/>
                <a:cs typeface="Times New Roman"/>
              </a:rPr>
              <a:t>0</a:t>
            </a:r>
            <a:r>
              <a:rPr sz="2135" b="1" spc="-4" dirty="0">
                <a:solidFill>
                  <a:srgbClr val="3232FF"/>
                </a:solidFill>
                <a:latin typeface="Times New Roman"/>
                <a:cs typeface="Times New Roman"/>
              </a:rPr>
              <a:t>.</a:t>
            </a:r>
            <a:r>
              <a:rPr sz="2135" b="1" dirty="0">
                <a:solidFill>
                  <a:srgbClr val="3232FF"/>
                </a:solidFill>
                <a:latin typeface="Times New Roman"/>
                <a:cs typeface="Times New Roman"/>
              </a:rPr>
              <a:t>2</a:t>
            </a:r>
            <a:r>
              <a:rPr sz="2135" b="1" spc="-14" dirty="0">
                <a:solidFill>
                  <a:srgbClr val="3232FF"/>
                </a:solidFill>
                <a:latin typeface="Times New Roman"/>
                <a:cs typeface="Times New Roman"/>
              </a:rPr>
              <a:t>2</a:t>
            </a:r>
            <a:r>
              <a:rPr sz="2135" b="1" spc="-4" dirty="0">
                <a:solidFill>
                  <a:srgbClr val="3232FF"/>
                </a:solidFill>
                <a:latin typeface="Times New Roman"/>
                <a:cs typeface="Times New Roman"/>
              </a:rPr>
              <a:t>2</a:t>
            </a:r>
            <a:endParaRPr sz="2135" dirty="0">
              <a:latin typeface="Times New Roman"/>
              <a:cs typeface="Times New Roman"/>
            </a:endParaRPr>
          </a:p>
        </p:txBody>
      </p:sp>
      <p:sp>
        <p:nvSpPr>
          <p:cNvPr id="16" name="object 16"/>
          <p:cNvSpPr txBox="1"/>
          <p:nvPr/>
        </p:nvSpPr>
        <p:spPr>
          <a:xfrm>
            <a:off x="4111617" y="4861962"/>
            <a:ext cx="925101" cy="340377"/>
          </a:xfrm>
          <a:prstGeom prst="rect">
            <a:avLst/>
          </a:prstGeom>
        </p:spPr>
        <p:txBody>
          <a:bodyPr vert="horz" wrap="square" lIns="0" tIns="11711" rIns="0" bIns="0" rtlCol="0">
            <a:spAutoFit/>
          </a:bodyPr>
          <a:lstStyle/>
          <a:p>
            <a:pPr marL="12327">
              <a:spcBef>
                <a:spcPts val="92"/>
              </a:spcBef>
            </a:pPr>
            <a:r>
              <a:rPr sz="2135" b="1" dirty="0">
                <a:solidFill>
                  <a:srgbClr val="3232FF"/>
                </a:solidFill>
                <a:latin typeface="Times New Roman"/>
                <a:cs typeface="Times New Roman"/>
              </a:rPr>
              <a:t>a</a:t>
            </a:r>
            <a:r>
              <a:rPr sz="2135" b="1" spc="-10" dirty="0">
                <a:solidFill>
                  <a:srgbClr val="3232FF"/>
                </a:solidFill>
                <a:latin typeface="Times New Roman"/>
                <a:cs typeface="Times New Roman"/>
              </a:rPr>
              <a:t>=</a:t>
            </a:r>
            <a:r>
              <a:rPr sz="2135" b="1" dirty="0">
                <a:solidFill>
                  <a:srgbClr val="3232FF"/>
                </a:solidFill>
                <a:latin typeface="Times New Roman"/>
                <a:cs typeface="Times New Roman"/>
              </a:rPr>
              <a:t>0</a:t>
            </a:r>
            <a:r>
              <a:rPr sz="2135" b="1" spc="-4" dirty="0">
                <a:solidFill>
                  <a:srgbClr val="3232FF"/>
                </a:solidFill>
                <a:latin typeface="Times New Roman"/>
                <a:cs typeface="Times New Roman"/>
              </a:rPr>
              <a:t>.</a:t>
            </a:r>
            <a:r>
              <a:rPr sz="2135" b="1" dirty="0">
                <a:solidFill>
                  <a:srgbClr val="3232FF"/>
                </a:solidFill>
                <a:latin typeface="Times New Roman"/>
                <a:cs typeface="Times New Roman"/>
              </a:rPr>
              <a:t>1</a:t>
            </a:r>
            <a:r>
              <a:rPr sz="2135" b="1" spc="-14" dirty="0">
                <a:solidFill>
                  <a:srgbClr val="3232FF"/>
                </a:solidFill>
                <a:latin typeface="Times New Roman"/>
                <a:cs typeface="Times New Roman"/>
              </a:rPr>
              <a:t>2</a:t>
            </a:r>
            <a:r>
              <a:rPr sz="2135" b="1" spc="-4" dirty="0">
                <a:solidFill>
                  <a:srgbClr val="3232FF"/>
                </a:solidFill>
                <a:latin typeface="Times New Roman"/>
                <a:cs typeface="Times New Roman"/>
              </a:rPr>
              <a:t>5</a:t>
            </a:r>
            <a:endParaRPr sz="2135" dirty="0">
              <a:latin typeface="Times New Roman"/>
              <a:cs typeface="Times New Roman"/>
            </a:endParaRPr>
          </a:p>
        </p:txBody>
      </p:sp>
      <p:sp>
        <p:nvSpPr>
          <p:cNvPr id="17" name="object 17"/>
          <p:cNvSpPr txBox="1"/>
          <p:nvPr/>
        </p:nvSpPr>
        <p:spPr>
          <a:xfrm>
            <a:off x="2116208" y="5623736"/>
            <a:ext cx="6046134" cy="1405521"/>
          </a:xfrm>
          <a:prstGeom prst="rect">
            <a:avLst/>
          </a:prstGeom>
        </p:spPr>
        <p:txBody>
          <a:bodyPr vert="horz" wrap="square" lIns="0" tIns="12327" rIns="0" bIns="0" rtlCol="0">
            <a:spAutoFit/>
          </a:bodyPr>
          <a:lstStyle/>
          <a:p>
            <a:pPr marL="1859548">
              <a:spcBef>
                <a:spcPts val="97"/>
              </a:spcBef>
            </a:pPr>
            <a:r>
              <a:rPr sz="2330" b="1" spc="-4" dirty="0">
                <a:solidFill>
                  <a:srgbClr val="FF3200"/>
                </a:solidFill>
                <a:latin typeface="Times New Roman"/>
                <a:cs typeface="Times New Roman"/>
              </a:rPr>
              <a:t>Time</a:t>
            </a:r>
            <a:r>
              <a:rPr sz="2330" b="1" spc="-38" dirty="0">
                <a:solidFill>
                  <a:srgbClr val="FF3200"/>
                </a:solidFill>
                <a:latin typeface="Times New Roman"/>
                <a:cs typeface="Times New Roman"/>
              </a:rPr>
              <a:t> </a:t>
            </a:r>
            <a:r>
              <a:rPr sz="2330" b="1" spc="-4" dirty="0">
                <a:solidFill>
                  <a:srgbClr val="FF3200"/>
                </a:solidFill>
                <a:latin typeface="Times New Roman"/>
                <a:cs typeface="Times New Roman"/>
              </a:rPr>
              <a:t>(years)</a:t>
            </a:r>
            <a:endParaRPr sz="2330" dirty="0">
              <a:latin typeface="Times New Roman"/>
              <a:cs typeface="Times New Roman"/>
            </a:endParaRPr>
          </a:p>
          <a:p>
            <a:pPr>
              <a:spcBef>
                <a:spcPts val="48"/>
              </a:spcBef>
            </a:pPr>
            <a:endParaRPr sz="2184" dirty="0">
              <a:latin typeface="Times New Roman"/>
              <a:cs typeface="Times New Roman"/>
            </a:endParaRPr>
          </a:p>
          <a:p>
            <a:pPr algn="ctr">
              <a:lnSpc>
                <a:spcPts val="2791"/>
              </a:lnSpc>
            </a:pPr>
            <a:r>
              <a:rPr sz="2330" b="1" spc="-4" dirty="0">
                <a:solidFill>
                  <a:srgbClr val="653200"/>
                </a:solidFill>
                <a:latin typeface="Times New Roman"/>
                <a:cs typeface="Times New Roman"/>
              </a:rPr>
              <a:t>Fig.7: </a:t>
            </a:r>
            <a:r>
              <a:rPr sz="2330" spc="-4" dirty="0">
                <a:solidFill>
                  <a:srgbClr val="326500"/>
                </a:solidFill>
                <a:latin typeface="Times New Roman"/>
                <a:cs typeface="Times New Roman"/>
              </a:rPr>
              <a:t>Influence</a:t>
            </a:r>
            <a:r>
              <a:rPr sz="2330" spc="4" dirty="0">
                <a:solidFill>
                  <a:srgbClr val="326500"/>
                </a:solidFill>
                <a:latin typeface="Times New Roman"/>
                <a:cs typeface="Times New Roman"/>
              </a:rPr>
              <a:t> </a:t>
            </a:r>
            <a:r>
              <a:rPr sz="2330" spc="-4" dirty="0">
                <a:solidFill>
                  <a:srgbClr val="326500"/>
                </a:solidFill>
                <a:latin typeface="Times New Roman"/>
                <a:cs typeface="Times New Roman"/>
              </a:rPr>
              <a:t>of </a:t>
            </a:r>
            <a:r>
              <a:rPr sz="2330" spc="-10" dirty="0">
                <a:solidFill>
                  <a:srgbClr val="326500"/>
                </a:solidFill>
                <a:latin typeface="Times New Roman"/>
                <a:cs typeface="Times New Roman"/>
              </a:rPr>
              <a:t>parameter</a:t>
            </a:r>
            <a:r>
              <a:rPr sz="2330" spc="4" dirty="0">
                <a:solidFill>
                  <a:srgbClr val="326500"/>
                </a:solidFill>
                <a:latin typeface="Times New Roman"/>
                <a:cs typeface="Times New Roman"/>
              </a:rPr>
              <a:t> </a:t>
            </a:r>
            <a:r>
              <a:rPr sz="2330" spc="-4" dirty="0">
                <a:solidFill>
                  <a:srgbClr val="326500"/>
                </a:solidFill>
                <a:latin typeface="Times New Roman"/>
                <a:cs typeface="Times New Roman"/>
              </a:rPr>
              <a:t>‘a’</a:t>
            </a:r>
            <a:r>
              <a:rPr sz="2330" spc="4" dirty="0">
                <a:solidFill>
                  <a:srgbClr val="326500"/>
                </a:solidFill>
                <a:latin typeface="Times New Roman"/>
                <a:cs typeface="Times New Roman"/>
              </a:rPr>
              <a:t> </a:t>
            </a:r>
            <a:r>
              <a:rPr sz="2330" spc="-4" dirty="0">
                <a:solidFill>
                  <a:srgbClr val="326500"/>
                </a:solidFill>
                <a:latin typeface="Times New Roman"/>
                <a:cs typeface="Times New Roman"/>
              </a:rPr>
              <a:t>on</a:t>
            </a:r>
            <a:r>
              <a:rPr sz="2330" spc="-10" dirty="0">
                <a:solidFill>
                  <a:srgbClr val="326500"/>
                </a:solidFill>
                <a:latin typeface="Times New Roman"/>
                <a:cs typeface="Times New Roman"/>
              </a:rPr>
              <a:t> </a:t>
            </a:r>
            <a:r>
              <a:rPr sz="2330" spc="-4" dirty="0">
                <a:solidFill>
                  <a:srgbClr val="326500"/>
                </a:solidFill>
                <a:latin typeface="Times New Roman"/>
                <a:cs typeface="Times New Roman"/>
              </a:rPr>
              <a:t>the</a:t>
            </a:r>
            <a:r>
              <a:rPr sz="2330" spc="4" dirty="0">
                <a:solidFill>
                  <a:srgbClr val="326500"/>
                </a:solidFill>
                <a:latin typeface="Times New Roman"/>
                <a:cs typeface="Times New Roman"/>
              </a:rPr>
              <a:t> </a:t>
            </a:r>
            <a:r>
              <a:rPr sz="2330" spc="-10" dirty="0">
                <a:solidFill>
                  <a:srgbClr val="326500"/>
                </a:solidFill>
                <a:latin typeface="Times New Roman"/>
                <a:cs typeface="Times New Roman"/>
              </a:rPr>
              <a:t>manpower</a:t>
            </a:r>
            <a:endParaRPr sz="2330" dirty="0">
              <a:latin typeface="Times New Roman"/>
              <a:cs typeface="Times New Roman"/>
            </a:endParaRPr>
          </a:p>
          <a:p>
            <a:pPr marL="335915" algn="ctr">
              <a:lnSpc>
                <a:spcPts val="2791"/>
              </a:lnSpc>
            </a:pPr>
            <a:r>
              <a:rPr sz="2330" spc="-4" dirty="0">
                <a:solidFill>
                  <a:srgbClr val="326500"/>
                </a:solidFill>
                <a:latin typeface="Times New Roman"/>
                <a:cs typeface="Times New Roman"/>
              </a:rPr>
              <a:t>distribution</a:t>
            </a:r>
            <a:endParaRPr sz="2330" dirty="0">
              <a:latin typeface="Times New Roman"/>
              <a:cs typeface="Times New Roman"/>
            </a:endParaRPr>
          </a:p>
        </p:txBody>
      </p:sp>
      <p:sp>
        <p:nvSpPr>
          <p:cNvPr id="18" name="object 18"/>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9" name="object 19"/>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0" name="object 20"/>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129</a:t>
            </a:r>
          </a:p>
        </p:txBody>
      </p:sp>
      <p:sp>
        <p:nvSpPr>
          <p:cNvPr id="21" name="object 2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9270" y="1982006"/>
            <a:ext cx="7132712" cy="340377"/>
          </a:xfrm>
          <a:prstGeom prst="rect">
            <a:avLst/>
          </a:prstGeom>
        </p:spPr>
        <p:txBody>
          <a:bodyPr vert="horz" wrap="square" lIns="0" tIns="11711" rIns="0" bIns="0" rtlCol="0">
            <a:spAutoFit/>
          </a:bodyPr>
          <a:lstStyle/>
          <a:p>
            <a:pPr marL="36981">
              <a:spcBef>
                <a:spcPts val="92"/>
              </a:spcBef>
            </a:pPr>
            <a:r>
              <a:rPr sz="2135" spc="-4" dirty="0">
                <a:solidFill>
                  <a:srgbClr val="CC6500"/>
                </a:solidFill>
                <a:latin typeface="Times New Roman"/>
                <a:cs typeface="Times New Roman"/>
              </a:rPr>
              <a:t>At</a:t>
            </a:r>
            <a:r>
              <a:rPr sz="2135" dirty="0">
                <a:solidFill>
                  <a:srgbClr val="CC6500"/>
                </a:solidFill>
                <a:latin typeface="Times New Roman"/>
                <a:cs typeface="Times New Roman"/>
              </a:rPr>
              <a:t> </a:t>
            </a:r>
            <a:r>
              <a:rPr sz="2135" spc="-4" dirty="0">
                <a:solidFill>
                  <a:srgbClr val="CC6500"/>
                </a:solidFill>
                <a:latin typeface="Times New Roman"/>
                <a:cs typeface="Times New Roman"/>
              </a:rPr>
              <a:t>time</a:t>
            </a:r>
            <a:r>
              <a:rPr sz="2135" dirty="0">
                <a:solidFill>
                  <a:srgbClr val="CC6500"/>
                </a:solidFill>
                <a:latin typeface="Times New Roman"/>
                <a:cs typeface="Times New Roman"/>
              </a:rPr>
              <a:t> </a:t>
            </a:r>
            <a:r>
              <a:rPr sz="2135" spc="-4" dirty="0">
                <a:solidFill>
                  <a:srgbClr val="CC6500"/>
                </a:solidFill>
                <a:latin typeface="Times New Roman"/>
                <a:cs typeface="Times New Roman"/>
              </a:rPr>
              <a:t>t=t</a:t>
            </a:r>
            <a:r>
              <a:rPr sz="2184" spc="-7" baseline="-22222" dirty="0">
                <a:solidFill>
                  <a:srgbClr val="CC6500"/>
                </a:solidFill>
                <a:latin typeface="Times New Roman"/>
                <a:cs typeface="Times New Roman"/>
              </a:rPr>
              <a:t>d</a:t>
            </a:r>
            <a:r>
              <a:rPr sz="2135" spc="-4" dirty="0">
                <a:solidFill>
                  <a:srgbClr val="CC6500"/>
                </a:solidFill>
                <a:latin typeface="Times New Roman"/>
                <a:cs typeface="Times New Roman"/>
              </a:rPr>
              <a:t>,</a:t>
            </a:r>
            <a:r>
              <a:rPr sz="2135" spc="4" dirty="0">
                <a:solidFill>
                  <a:srgbClr val="CC6500"/>
                </a:solidFill>
                <a:latin typeface="Times New Roman"/>
                <a:cs typeface="Times New Roman"/>
              </a:rPr>
              <a:t> </a:t>
            </a:r>
            <a:r>
              <a:rPr sz="2135" spc="-4" dirty="0">
                <a:solidFill>
                  <a:srgbClr val="CC6500"/>
                </a:solidFill>
                <a:latin typeface="Times New Roman"/>
                <a:cs typeface="Times New Roman"/>
              </a:rPr>
              <a:t>peak</a:t>
            </a:r>
            <a:r>
              <a:rPr sz="2135" spc="10" dirty="0">
                <a:solidFill>
                  <a:srgbClr val="CC6500"/>
                </a:solidFill>
                <a:latin typeface="Times New Roman"/>
                <a:cs typeface="Times New Roman"/>
              </a:rPr>
              <a:t> </a:t>
            </a:r>
            <a:r>
              <a:rPr sz="2135" spc="-4" dirty="0">
                <a:solidFill>
                  <a:srgbClr val="CC6500"/>
                </a:solidFill>
                <a:latin typeface="Times New Roman"/>
                <a:cs typeface="Times New Roman"/>
              </a:rPr>
              <a:t>manning</a:t>
            </a:r>
            <a:r>
              <a:rPr sz="2135" spc="10" dirty="0">
                <a:solidFill>
                  <a:srgbClr val="CC6500"/>
                </a:solidFill>
                <a:latin typeface="Times New Roman"/>
                <a:cs typeface="Times New Roman"/>
              </a:rPr>
              <a:t> </a:t>
            </a:r>
            <a:r>
              <a:rPr sz="2135" spc="-4" dirty="0">
                <a:solidFill>
                  <a:srgbClr val="CC6500"/>
                </a:solidFill>
                <a:latin typeface="Times New Roman"/>
                <a:cs typeface="Times New Roman"/>
              </a:rPr>
              <a:t>m</a:t>
            </a:r>
            <a:r>
              <a:rPr sz="2135" spc="-14" dirty="0">
                <a:solidFill>
                  <a:srgbClr val="CC6500"/>
                </a:solidFill>
                <a:latin typeface="Times New Roman"/>
                <a:cs typeface="Times New Roman"/>
              </a:rPr>
              <a:t> </a:t>
            </a:r>
            <a:r>
              <a:rPr sz="2135" dirty="0">
                <a:solidFill>
                  <a:srgbClr val="CC6500"/>
                </a:solidFill>
                <a:latin typeface="Times New Roman"/>
                <a:cs typeface="Times New Roman"/>
              </a:rPr>
              <a:t>(t</a:t>
            </a:r>
            <a:r>
              <a:rPr sz="2184" baseline="-22222" dirty="0">
                <a:solidFill>
                  <a:srgbClr val="CC6500"/>
                </a:solidFill>
                <a:latin typeface="Times New Roman"/>
                <a:cs typeface="Times New Roman"/>
              </a:rPr>
              <a:t>d</a:t>
            </a:r>
            <a:r>
              <a:rPr sz="2135" dirty="0">
                <a:solidFill>
                  <a:srgbClr val="CC6500"/>
                </a:solidFill>
                <a:latin typeface="Times New Roman"/>
                <a:cs typeface="Times New Roman"/>
              </a:rPr>
              <a:t>)</a:t>
            </a:r>
            <a:r>
              <a:rPr sz="2135" spc="4" dirty="0">
                <a:solidFill>
                  <a:srgbClr val="CC6500"/>
                </a:solidFill>
                <a:latin typeface="Times New Roman"/>
                <a:cs typeface="Times New Roman"/>
              </a:rPr>
              <a:t> </a:t>
            </a:r>
            <a:r>
              <a:rPr sz="2135" spc="-4" dirty="0">
                <a:solidFill>
                  <a:srgbClr val="CC6500"/>
                </a:solidFill>
                <a:latin typeface="Times New Roman"/>
                <a:cs typeface="Times New Roman"/>
              </a:rPr>
              <a:t>is obtained</a:t>
            </a:r>
            <a:r>
              <a:rPr sz="2135" spc="10" dirty="0">
                <a:solidFill>
                  <a:srgbClr val="CC6500"/>
                </a:solidFill>
                <a:latin typeface="Times New Roman"/>
                <a:cs typeface="Times New Roman"/>
              </a:rPr>
              <a:t> </a:t>
            </a:r>
            <a:r>
              <a:rPr sz="2135" spc="-4" dirty="0">
                <a:solidFill>
                  <a:srgbClr val="CC6500"/>
                </a:solidFill>
                <a:latin typeface="Times New Roman"/>
                <a:cs typeface="Times New Roman"/>
              </a:rPr>
              <a:t>and</a:t>
            </a:r>
            <a:r>
              <a:rPr sz="2135" spc="10" dirty="0">
                <a:solidFill>
                  <a:srgbClr val="CC6500"/>
                </a:solidFill>
                <a:latin typeface="Times New Roman"/>
                <a:cs typeface="Times New Roman"/>
              </a:rPr>
              <a:t> </a:t>
            </a:r>
            <a:r>
              <a:rPr sz="2135" spc="-4" dirty="0">
                <a:solidFill>
                  <a:srgbClr val="CC6500"/>
                </a:solidFill>
                <a:latin typeface="Times New Roman"/>
                <a:cs typeface="Times New Roman"/>
              </a:rPr>
              <a:t>denoted</a:t>
            </a:r>
            <a:r>
              <a:rPr sz="2135" spc="4" dirty="0">
                <a:solidFill>
                  <a:srgbClr val="CC6500"/>
                </a:solidFill>
                <a:latin typeface="Times New Roman"/>
                <a:cs typeface="Times New Roman"/>
              </a:rPr>
              <a:t> </a:t>
            </a:r>
            <a:r>
              <a:rPr sz="2135" spc="-10" dirty="0">
                <a:solidFill>
                  <a:srgbClr val="CC6500"/>
                </a:solidFill>
                <a:latin typeface="Times New Roman"/>
                <a:cs typeface="Times New Roman"/>
              </a:rPr>
              <a:t>by</a:t>
            </a:r>
            <a:r>
              <a:rPr sz="2135" spc="24" dirty="0">
                <a:solidFill>
                  <a:srgbClr val="CC6500"/>
                </a:solidFill>
                <a:latin typeface="Times New Roman"/>
                <a:cs typeface="Times New Roman"/>
              </a:rPr>
              <a:t> </a:t>
            </a:r>
            <a:r>
              <a:rPr sz="2135" spc="-10" dirty="0">
                <a:solidFill>
                  <a:srgbClr val="CC6500"/>
                </a:solidFill>
                <a:latin typeface="Times New Roman"/>
                <a:cs typeface="Times New Roman"/>
              </a:rPr>
              <a:t>m</a:t>
            </a:r>
            <a:r>
              <a:rPr sz="2184" spc="-14" baseline="-22222" dirty="0">
                <a:solidFill>
                  <a:srgbClr val="CC6500"/>
                </a:solidFill>
                <a:latin typeface="Times New Roman"/>
                <a:cs typeface="Times New Roman"/>
              </a:rPr>
              <a:t>o</a:t>
            </a:r>
            <a:r>
              <a:rPr sz="2135" spc="-10" dirty="0">
                <a:solidFill>
                  <a:srgbClr val="CC6500"/>
                </a:solidFill>
                <a:latin typeface="Times New Roman"/>
                <a:cs typeface="Times New Roman"/>
              </a:rPr>
              <a:t>.</a:t>
            </a:r>
            <a:endParaRPr sz="2135" dirty="0">
              <a:latin typeface="Times New Roman"/>
              <a:cs typeface="Times New Roman"/>
            </a:endParaRPr>
          </a:p>
        </p:txBody>
      </p:sp>
      <p:grpSp>
        <p:nvGrpSpPr>
          <p:cNvPr id="3" name="object 3"/>
          <p:cNvGrpSpPr/>
          <p:nvPr/>
        </p:nvGrpSpPr>
        <p:grpSpPr>
          <a:xfrm>
            <a:off x="4177194" y="3194312"/>
            <a:ext cx="701377" cy="413552"/>
            <a:chOff x="4151376" y="3173345"/>
            <a:chExt cx="722630" cy="426084"/>
          </a:xfrm>
        </p:grpSpPr>
        <p:sp>
          <p:nvSpPr>
            <p:cNvPr id="4" name="object 4"/>
            <p:cNvSpPr/>
            <p:nvPr/>
          </p:nvSpPr>
          <p:spPr>
            <a:xfrm>
              <a:off x="4454652" y="3459479"/>
              <a:ext cx="44450" cy="24765"/>
            </a:xfrm>
            <a:custGeom>
              <a:avLst/>
              <a:gdLst/>
              <a:ahLst/>
              <a:cxnLst/>
              <a:rect l="l" t="t" r="r" b="b"/>
              <a:pathLst>
                <a:path w="44450" h="24764">
                  <a:moveTo>
                    <a:pt x="0" y="24383"/>
                  </a:moveTo>
                  <a:lnTo>
                    <a:pt x="44195" y="0"/>
                  </a:lnTo>
                </a:path>
              </a:pathLst>
            </a:custGeom>
            <a:ln w="14484">
              <a:solidFill>
                <a:srgbClr val="000000"/>
              </a:solidFill>
            </a:ln>
          </p:spPr>
          <p:txBody>
            <a:bodyPr wrap="square" lIns="0" tIns="0" rIns="0" bIns="0" rtlCol="0"/>
            <a:lstStyle/>
            <a:p>
              <a:endParaRPr sz="1980" dirty="0"/>
            </a:p>
          </p:txBody>
        </p:sp>
        <p:sp>
          <p:nvSpPr>
            <p:cNvPr id="5" name="object 5"/>
            <p:cNvSpPr/>
            <p:nvPr/>
          </p:nvSpPr>
          <p:spPr>
            <a:xfrm>
              <a:off x="4498848" y="3465575"/>
              <a:ext cx="66040" cy="119380"/>
            </a:xfrm>
            <a:custGeom>
              <a:avLst/>
              <a:gdLst/>
              <a:ahLst/>
              <a:cxnLst/>
              <a:rect l="l" t="t" r="r" b="b"/>
              <a:pathLst>
                <a:path w="66039" h="119379">
                  <a:moveTo>
                    <a:pt x="0" y="0"/>
                  </a:moveTo>
                  <a:lnTo>
                    <a:pt x="65531" y="118871"/>
                  </a:lnTo>
                </a:path>
              </a:pathLst>
            </a:custGeom>
            <a:ln w="28968">
              <a:solidFill>
                <a:srgbClr val="000000"/>
              </a:solidFill>
            </a:ln>
          </p:spPr>
          <p:txBody>
            <a:bodyPr wrap="square" lIns="0" tIns="0" rIns="0" bIns="0" rtlCol="0"/>
            <a:lstStyle/>
            <a:p>
              <a:endParaRPr sz="1980" dirty="0"/>
            </a:p>
          </p:txBody>
        </p:sp>
        <p:sp>
          <p:nvSpPr>
            <p:cNvPr id="6" name="object 6"/>
            <p:cNvSpPr/>
            <p:nvPr/>
          </p:nvSpPr>
          <p:spPr>
            <a:xfrm>
              <a:off x="4151376" y="3180587"/>
              <a:ext cx="722630" cy="403860"/>
            </a:xfrm>
            <a:custGeom>
              <a:avLst/>
              <a:gdLst/>
              <a:ahLst/>
              <a:cxnLst/>
              <a:rect l="l" t="t" r="r" b="b"/>
              <a:pathLst>
                <a:path w="722629" h="403860">
                  <a:moveTo>
                    <a:pt x="419099" y="403859"/>
                  </a:moveTo>
                  <a:lnTo>
                    <a:pt x="505967" y="50291"/>
                  </a:lnTo>
                  <a:lnTo>
                    <a:pt x="691895" y="50291"/>
                  </a:lnTo>
                </a:path>
                <a:path w="722629" h="403860">
                  <a:moveTo>
                    <a:pt x="0" y="0"/>
                  </a:moveTo>
                  <a:lnTo>
                    <a:pt x="722375" y="0"/>
                  </a:lnTo>
                </a:path>
              </a:pathLst>
            </a:custGeom>
            <a:ln w="14484">
              <a:solidFill>
                <a:srgbClr val="000000"/>
              </a:solidFill>
            </a:ln>
          </p:spPr>
          <p:txBody>
            <a:bodyPr wrap="square" lIns="0" tIns="0" rIns="0" bIns="0" rtlCol="0"/>
            <a:lstStyle/>
            <a:p>
              <a:endParaRPr sz="1980" dirty="0"/>
            </a:p>
          </p:txBody>
        </p:sp>
      </p:grpSp>
      <p:sp>
        <p:nvSpPr>
          <p:cNvPr id="7" name="object 7"/>
          <p:cNvSpPr txBox="1"/>
          <p:nvPr/>
        </p:nvSpPr>
        <p:spPr>
          <a:xfrm>
            <a:off x="4139721" y="3222486"/>
            <a:ext cx="731576" cy="423329"/>
          </a:xfrm>
          <a:prstGeom prst="rect">
            <a:avLst/>
          </a:prstGeom>
        </p:spPr>
        <p:txBody>
          <a:bodyPr vert="horz" wrap="square" lIns="0" tIns="12327" rIns="0" bIns="0" rtlCol="0">
            <a:spAutoFit/>
          </a:bodyPr>
          <a:lstStyle/>
          <a:p>
            <a:pPr marL="49309">
              <a:spcBef>
                <a:spcPts val="97"/>
              </a:spcBef>
              <a:tabLst>
                <a:tab pos="543010" algn="l"/>
              </a:tabLst>
            </a:pPr>
            <a:r>
              <a:rPr sz="2670" i="1" spc="44" dirty="0">
                <a:latin typeface="Times New Roman"/>
                <a:cs typeface="Times New Roman"/>
              </a:rPr>
              <a:t>t</a:t>
            </a:r>
            <a:r>
              <a:rPr sz="2330" i="1" spc="65" baseline="-24305" dirty="0">
                <a:latin typeface="Times New Roman"/>
                <a:cs typeface="Times New Roman"/>
              </a:rPr>
              <a:t>d	</a:t>
            </a:r>
            <a:r>
              <a:rPr sz="2670" i="1" dirty="0">
                <a:latin typeface="Times New Roman"/>
                <a:cs typeface="Times New Roman"/>
              </a:rPr>
              <a:t>e</a:t>
            </a:r>
            <a:endParaRPr sz="2670" dirty="0">
              <a:latin typeface="Times New Roman"/>
              <a:cs typeface="Times New Roman"/>
            </a:endParaRPr>
          </a:p>
        </p:txBody>
      </p:sp>
      <p:sp>
        <p:nvSpPr>
          <p:cNvPr id="8" name="object 8"/>
          <p:cNvSpPr txBox="1"/>
          <p:nvPr/>
        </p:nvSpPr>
        <p:spPr>
          <a:xfrm>
            <a:off x="4429639" y="2721045"/>
            <a:ext cx="175652" cy="423329"/>
          </a:xfrm>
          <a:prstGeom prst="rect">
            <a:avLst/>
          </a:prstGeom>
        </p:spPr>
        <p:txBody>
          <a:bodyPr vert="horz" wrap="square" lIns="0" tIns="12327" rIns="0" bIns="0" rtlCol="0">
            <a:spAutoFit/>
          </a:bodyPr>
          <a:lstStyle/>
          <a:p>
            <a:pPr marL="12327">
              <a:spcBef>
                <a:spcPts val="97"/>
              </a:spcBef>
            </a:pPr>
            <a:r>
              <a:rPr sz="2670" i="1" dirty="0">
                <a:latin typeface="Times New Roman"/>
                <a:cs typeface="Times New Roman"/>
              </a:rPr>
              <a:t>k</a:t>
            </a:r>
            <a:endParaRPr sz="2670" dirty="0">
              <a:latin typeface="Times New Roman"/>
              <a:cs typeface="Times New Roman"/>
            </a:endParaRPr>
          </a:p>
        </p:txBody>
      </p:sp>
      <p:sp>
        <p:nvSpPr>
          <p:cNvPr id="9" name="object 9"/>
          <p:cNvSpPr txBox="1"/>
          <p:nvPr/>
        </p:nvSpPr>
        <p:spPr>
          <a:xfrm>
            <a:off x="3679697" y="3161210"/>
            <a:ext cx="123881" cy="252046"/>
          </a:xfrm>
          <a:prstGeom prst="rect">
            <a:avLst/>
          </a:prstGeom>
        </p:spPr>
        <p:txBody>
          <a:bodyPr vert="horz" wrap="square" lIns="0" tIns="12943" rIns="0" bIns="0" rtlCol="0">
            <a:spAutoFit/>
          </a:bodyPr>
          <a:lstStyle/>
          <a:p>
            <a:pPr marL="12327">
              <a:spcBef>
                <a:spcPts val="102"/>
              </a:spcBef>
            </a:pPr>
            <a:r>
              <a:rPr sz="1553" i="1" dirty="0">
                <a:latin typeface="Times New Roman"/>
                <a:cs typeface="Times New Roman"/>
              </a:rPr>
              <a:t>o</a:t>
            </a:r>
            <a:endParaRPr sz="1553" dirty="0">
              <a:latin typeface="Times New Roman"/>
              <a:cs typeface="Times New Roman"/>
            </a:endParaRPr>
          </a:p>
        </p:txBody>
      </p:sp>
      <p:sp>
        <p:nvSpPr>
          <p:cNvPr id="10" name="object 10"/>
          <p:cNvSpPr txBox="1"/>
          <p:nvPr/>
        </p:nvSpPr>
        <p:spPr>
          <a:xfrm>
            <a:off x="3441550" y="2934047"/>
            <a:ext cx="663781" cy="423329"/>
          </a:xfrm>
          <a:prstGeom prst="rect">
            <a:avLst/>
          </a:prstGeom>
        </p:spPr>
        <p:txBody>
          <a:bodyPr vert="horz" wrap="square" lIns="0" tIns="12327" rIns="0" bIns="0" rtlCol="0">
            <a:spAutoFit/>
          </a:bodyPr>
          <a:lstStyle/>
          <a:p>
            <a:pPr marL="12327">
              <a:spcBef>
                <a:spcPts val="97"/>
              </a:spcBef>
              <a:tabLst>
                <a:tab pos="464732" algn="l"/>
              </a:tabLst>
            </a:pPr>
            <a:r>
              <a:rPr sz="2670" i="1" dirty="0">
                <a:latin typeface="Times New Roman"/>
                <a:cs typeface="Times New Roman"/>
              </a:rPr>
              <a:t>m	</a:t>
            </a:r>
            <a:r>
              <a:rPr sz="2670" dirty="0">
                <a:latin typeface="Symbol"/>
                <a:cs typeface="Symbol"/>
              </a:rPr>
              <a:t></a:t>
            </a:r>
          </a:p>
        </p:txBody>
      </p:sp>
      <p:sp>
        <p:nvSpPr>
          <p:cNvPr id="11" name="object 11"/>
          <p:cNvSpPr txBox="1"/>
          <p:nvPr/>
        </p:nvSpPr>
        <p:spPr>
          <a:xfrm>
            <a:off x="939272" y="3899905"/>
            <a:ext cx="375341" cy="1555799"/>
          </a:xfrm>
          <a:prstGeom prst="rect">
            <a:avLst/>
          </a:prstGeom>
        </p:spPr>
        <p:txBody>
          <a:bodyPr vert="horz" wrap="square" lIns="0" tIns="12943" rIns="0" bIns="0" rtlCol="0">
            <a:spAutoFit/>
          </a:bodyPr>
          <a:lstStyle/>
          <a:p>
            <a:pPr marL="36981" marR="29586">
              <a:lnSpc>
                <a:spcPct val="120300"/>
              </a:lnSpc>
              <a:spcBef>
                <a:spcPts val="102"/>
              </a:spcBef>
            </a:pPr>
            <a:r>
              <a:rPr sz="2135" spc="-4" dirty="0">
                <a:solidFill>
                  <a:srgbClr val="653200"/>
                </a:solidFill>
                <a:latin typeface="Times New Roman"/>
                <a:cs typeface="Times New Roman"/>
              </a:rPr>
              <a:t>k </a:t>
            </a:r>
            <a:r>
              <a:rPr sz="2135" dirty="0">
                <a:solidFill>
                  <a:srgbClr val="653200"/>
                </a:solidFill>
                <a:latin typeface="Times New Roman"/>
                <a:cs typeface="Times New Roman"/>
              </a:rPr>
              <a:t> </a:t>
            </a:r>
            <a:r>
              <a:rPr sz="2135" spc="-4" dirty="0">
                <a:latin typeface="Times New Roman"/>
                <a:cs typeface="Times New Roman"/>
              </a:rPr>
              <a:t>t</a:t>
            </a:r>
            <a:r>
              <a:rPr sz="2184" spc="-7" baseline="-22222" dirty="0">
                <a:latin typeface="Times New Roman"/>
                <a:cs typeface="Times New Roman"/>
              </a:rPr>
              <a:t>d </a:t>
            </a:r>
            <a:r>
              <a:rPr sz="2184" baseline="-22222" dirty="0">
                <a:latin typeface="Times New Roman"/>
                <a:cs typeface="Times New Roman"/>
              </a:rPr>
              <a:t> </a:t>
            </a:r>
            <a:r>
              <a:rPr sz="2135" spc="-24" dirty="0">
                <a:solidFill>
                  <a:srgbClr val="000099"/>
                </a:solidFill>
                <a:latin typeface="Times New Roman"/>
                <a:cs typeface="Times New Roman"/>
              </a:rPr>
              <a:t>m</a:t>
            </a:r>
            <a:r>
              <a:rPr sz="2184" baseline="-22222" dirty="0">
                <a:solidFill>
                  <a:srgbClr val="000099"/>
                </a:solidFill>
                <a:latin typeface="Times New Roman"/>
                <a:cs typeface="Times New Roman"/>
              </a:rPr>
              <a:t>0  </a:t>
            </a:r>
            <a:r>
              <a:rPr sz="2135" spc="-4" dirty="0">
                <a:latin typeface="Times New Roman"/>
                <a:cs typeface="Times New Roman"/>
              </a:rPr>
              <a:t>e</a:t>
            </a:r>
            <a:endParaRPr sz="2135" dirty="0">
              <a:latin typeface="Times New Roman"/>
              <a:cs typeface="Times New Roman"/>
            </a:endParaRPr>
          </a:p>
        </p:txBody>
      </p:sp>
      <p:sp>
        <p:nvSpPr>
          <p:cNvPr id="12" name="object 12"/>
          <p:cNvSpPr txBox="1"/>
          <p:nvPr/>
        </p:nvSpPr>
        <p:spPr>
          <a:xfrm>
            <a:off x="1851429" y="3899905"/>
            <a:ext cx="4621811" cy="1586227"/>
          </a:xfrm>
          <a:prstGeom prst="rect">
            <a:avLst/>
          </a:prstGeom>
        </p:spPr>
        <p:txBody>
          <a:bodyPr vert="horz" wrap="square" lIns="0" tIns="78890" rIns="0" bIns="0" rtlCol="0">
            <a:spAutoFit/>
          </a:bodyPr>
          <a:lstStyle/>
          <a:p>
            <a:pPr marL="12327">
              <a:spcBef>
                <a:spcPts val="622"/>
              </a:spcBef>
            </a:pPr>
            <a:r>
              <a:rPr sz="2135" spc="-4" dirty="0">
                <a:solidFill>
                  <a:srgbClr val="653200"/>
                </a:solidFill>
                <a:latin typeface="Times New Roman"/>
                <a:cs typeface="Times New Roman"/>
              </a:rPr>
              <a:t>= Total</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project</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cost/effort</a:t>
            </a:r>
            <a:r>
              <a:rPr sz="2135" spc="20" dirty="0">
                <a:solidFill>
                  <a:srgbClr val="653200"/>
                </a:solidFill>
                <a:latin typeface="Times New Roman"/>
                <a:cs typeface="Times New Roman"/>
              </a:rPr>
              <a:t> </a:t>
            </a:r>
            <a:r>
              <a:rPr sz="2135" spc="-4" dirty="0">
                <a:solidFill>
                  <a:srgbClr val="653200"/>
                </a:solidFill>
                <a:latin typeface="Times New Roman"/>
                <a:cs typeface="Times New Roman"/>
              </a:rPr>
              <a:t>in</a:t>
            </a:r>
            <a:r>
              <a:rPr sz="2135" spc="10" dirty="0">
                <a:solidFill>
                  <a:srgbClr val="653200"/>
                </a:solidFill>
                <a:latin typeface="Times New Roman"/>
                <a:cs typeface="Times New Roman"/>
              </a:rPr>
              <a:t> </a:t>
            </a:r>
            <a:r>
              <a:rPr sz="2135" spc="-4" dirty="0">
                <a:solidFill>
                  <a:srgbClr val="653200"/>
                </a:solidFill>
                <a:latin typeface="Times New Roman"/>
                <a:cs typeface="Times New Roman"/>
              </a:rPr>
              <a:t>person-years.</a:t>
            </a:r>
            <a:endParaRPr sz="2135" dirty="0">
              <a:latin typeface="Times New Roman"/>
              <a:cs typeface="Times New Roman"/>
            </a:endParaRPr>
          </a:p>
          <a:p>
            <a:pPr marL="12327">
              <a:spcBef>
                <a:spcPts val="524"/>
              </a:spcBef>
            </a:pPr>
            <a:r>
              <a:rPr sz="2135" spc="-4" dirty="0">
                <a:latin typeface="Times New Roman"/>
                <a:cs typeface="Times New Roman"/>
              </a:rPr>
              <a:t>=</a:t>
            </a:r>
            <a:r>
              <a:rPr sz="2135" spc="-14" dirty="0">
                <a:latin typeface="Times New Roman"/>
                <a:cs typeface="Times New Roman"/>
              </a:rPr>
              <a:t> </a:t>
            </a:r>
            <a:r>
              <a:rPr sz="2135" spc="-4" dirty="0">
                <a:latin typeface="Times New Roman"/>
                <a:cs typeface="Times New Roman"/>
              </a:rPr>
              <a:t>Delivery</a:t>
            </a:r>
            <a:r>
              <a:rPr sz="2135" spc="10" dirty="0">
                <a:latin typeface="Times New Roman"/>
                <a:cs typeface="Times New Roman"/>
              </a:rPr>
              <a:t> </a:t>
            </a:r>
            <a:r>
              <a:rPr sz="2135" spc="-4" dirty="0">
                <a:latin typeface="Times New Roman"/>
                <a:cs typeface="Times New Roman"/>
              </a:rPr>
              <a:t>time</a:t>
            </a:r>
            <a:r>
              <a:rPr sz="2135" spc="-10" dirty="0">
                <a:latin typeface="Times New Roman"/>
                <a:cs typeface="Times New Roman"/>
              </a:rPr>
              <a:t> </a:t>
            </a:r>
            <a:r>
              <a:rPr sz="2135" spc="-4" dirty="0">
                <a:latin typeface="Times New Roman"/>
                <a:cs typeface="Times New Roman"/>
              </a:rPr>
              <a:t>in years</a:t>
            </a:r>
            <a:endParaRPr sz="2135" dirty="0">
              <a:latin typeface="Times New Roman"/>
              <a:cs typeface="Times New Roman"/>
            </a:endParaRPr>
          </a:p>
          <a:p>
            <a:pPr marL="12327">
              <a:spcBef>
                <a:spcPts val="509"/>
              </a:spcBef>
            </a:pPr>
            <a:r>
              <a:rPr sz="2135" spc="-4" dirty="0">
                <a:solidFill>
                  <a:srgbClr val="000099"/>
                </a:solidFill>
                <a:latin typeface="Times New Roman"/>
                <a:cs typeface="Times New Roman"/>
              </a:rPr>
              <a:t>=</a:t>
            </a:r>
            <a:r>
              <a:rPr sz="2135" spc="-10" dirty="0">
                <a:solidFill>
                  <a:srgbClr val="000099"/>
                </a:solidFill>
                <a:latin typeface="Times New Roman"/>
                <a:cs typeface="Times New Roman"/>
              </a:rPr>
              <a:t> </a:t>
            </a:r>
            <a:r>
              <a:rPr sz="2135" spc="-4" dirty="0">
                <a:solidFill>
                  <a:srgbClr val="000099"/>
                </a:solidFill>
                <a:latin typeface="Times New Roman"/>
                <a:cs typeface="Times New Roman"/>
              </a:rPr>
              <a:t>No.</a:t>
            </a:r>
            <a:r>
              <a:rPr sz="2135" dirty="0">
                <a:solidFill>
                  <a:srgbClr val="000099"/>
                </a:solidFill>
                <a:latin typeface="Times New Roman"/>
                <a:cs typeface="Times New Roman"/>
              </a:rPr>
              <a:t> of </a:t>
            </a:r>
            <a:r>
              <a:rPr sz="2135" spc="-4" dirty="0">
                <a:solidFill>
                  <a:srgbClr val="000099"/>
                </a:solidFill>
                <a:latin typeface="Times New Roman"/>
                <a:cs typeface="Times New Roman"/>
              </a:rPr>
              <a:t>persons</a:t>
            </a:r>
            <a:r>
              <a:rPr sz="2135" spc="-10" dirty="0">
                <a:solidFill>
                  <a:srgbClr val="000099"/>
                </a:solidFill>
                <a:latin typeface="Times New Roman"/>
                <a:cs typeface="Times New Roman"/>
              </a:rPr>
              <a:t> </a:t>
            </a:r>
            <a:r>
              <a:rPr sz="2135" spc="-4" dirty="0">
                <a:solidFill>
                  <a:srgbClr val="000099"/>
                </a:solidFill>
                <a:latin typeface="Times New Roman"/>
                <a:cs typeface="Times New Roman"/>
              </a:rPr>
              <a:t>employed</a:t>
            </a:r>
            <a:r>
              <a:rPr sz="2135" spc="-10" dirty="0">
                <a:solidFill>
                  <a:srgbClr val="000099"/>
                </a:solidFill>
                <a:latin typeface="Times New Roman"/>
                <a:cs typeface="Times New Roman"/>
              </a:rPr>
              <a:t> </a:t>
            </a:r>
            <a:r>
              <a:rPr sz="2135" spc="-4" dirty="0">
                <a:solidFill>
                  <a:srgbClr val="000099"/>
                </a:solidFill>
                <a:latin typeface="Times New Roman"/>
                <a:cs typeface="Times New Roman"/>
              </a:rPr>
              <a:t>at</a:t>
            </a:r>
            <a:r>
              <a:rPr sz="2135" dirty="0">
                <a:solidFill>
                  <a:srgbClr val="000099"/>
                </a:solidFill>
                <a:latin typeface="Times New Roman"/>
                <a:cs typeface="Times New Roman"/>
              </a:rPr>
              <a:t> the</a:t>
            </a:r>
            <a:r>
              <a:rPr sz="2135" spc="-10" dirty="0">
                <a:solidFill>
                  <a:srgbClr val="000099"/>
                </a:solidFill>
                <a:latin typeface="Times New Roman"/>
                <a:cs typeface="Times New Roman"/>
              </a:rPr>
              <a:t> </a:t>
            </a:r>
            <a:r>
              <a:rPr sz="2135" spc="-4" dirty="0">
                <a:solidFill>
                  <a:srgbClr val="000099"/>
                </a:solidFill>
                <a:latin typeface="Times New Roman"/>
                <a:cs typeface="Times New Roman"/>
              </a:rPr>
              <a:t>peak</a:t>
            </a:r>
            <a:endParaRPr sz="2135" dirty="0">
              <a:latin typeface="Times New Roman"/>
              <a:cs typeface="Times New Roman"/>
            </a:endParaRPr>
          </a:p>
          <a:p>
            <a:pPr marL="12327">
              <a:spcBef>
                <a:spcPts val="524"/>
              </a:spcBef>
            </a:pPr>
            <a:r>
              <a:rPr sz="2135" spc="-4" dirty="0">
                <a:latin typeface="Times New Roman"/>
                <a:cs typeface="Times New Roman"/>
              </a:rPr>
              <a:t>=</a:t>
            </a:r>
            <a:r>
              <a:rPr sz="2135" spc="-34" dirty="0">
                <a:latin typeface="Times New Roman"/>
                <a:cs typeface="Times New Roman"/>
              </a:rPr>
              <a:t> </a:t>
            </a:r>
            <a:r>
              <a:rPr sz="2135" spc="-4" dirty="0">
                <a:latin typeface="Times New Roman"/>
                <a:cs typeface="Times New Roman"/>
              </a:rPr>
              <a:t>2.71828</a:t>
            </a:r>
            <a:endParaRPr sz="2135" dirty="0">
              <a:latin typeface="Times New Roman"/>
              <a:cs typeface="Times New Roman"/>
            </a:endParaRPr>
          </a:p>
        </p:txBody>
      </p:sp>
      <p:sp>
        <p:nvSpPr>
          <p:cNvPr id="13" name="object 13"/>
          <p:cNvSpPr txBox="1">
            <a:spLocks noGrp="1"/>
          </p:cNvSpPr>
          <p:nvPr>
            <p:ph type="title"/>
          </p:nvPr>
        </p:nvSpPr>
        <p:spPr>
          <a:xfrm>
            <a:off x="2704912" y="1072155"/>
            <a:ext cx="641421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4" name="object 1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5" name="object 1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130</a:t>
            </a:r>
          </a:p>
        </p:txBody>
      </p:sp>
      <p:sp>
        <p:nvSpPr>
          <p:cNvPr id="16" name="object 1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28600"/>
            <a:ext cx="6905753" cy="627736"/>
          </a:xfrm>
          <a:prstGeom prst="rect">
            <a:avLst/>
          </a:prstGeom>
        </p:spPr>
        <p:txBody>
          <a:bodyPr vert="horz" wrap="square" lIns="0" tIns="12065" rIns="0" bIns="0" rtlCol="0">
            <a:spAutoFit/>
          </a:bodyPr>
          <a:lstStyle/>
          <a:p>
            <a:pPr marL="12700">
              <a:lnSpc>
                <a:spcPct val="100000"/>
              </a:lnSpc>
              <a:spcBef>
                <a:spcPts val="95"/>
              </a:spcBef>
            </a:pPr>
            <a:r>
              <a:rPr lang="en-GB" dirty="0"/>
              <a:t>Software </a:t>
            </a:r>
            <a:r>
              <a:rPr lang="en-GB" spc="-5" dirty="0"/>
              <a:t>Project</a:t>
            </a:r>
            <a:r>
              <a:rPr lang="en-GB" spc="-45" dirty="0"/>
              <a:t> </a:t>
            </a:r>
            <a:r>
              <a:rPr lang="en-GB" dirty="0"/>
              <a:t>Planning</a:t>
            </a:r>
            <a:endParaRPr spc="-5"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21</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write more than 10,000 lines of code by yourself | ITProPortal">
            <a:extLst>
              <a:ext uri="{FF2B5EF4-FFF2-40B4-BE49-F238E27FC236}">
                <a16:creationId xmlns:a16="http://schemas.microsoft.com/office/drawing/2014/main" id="{AF241597-8A94-4D1A-8D6A-3D7E0762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10589"/>
            <a:ext cx="3095753" cy="2345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C20477-E69D-4DB7-A973-F814B47FAFE4}"/>
              </a:ext>
            </a:extLst>
          </p:cNvPr>
          <p:cNvSpPr txBox="1"/>
          <p:nvPr/>
        </p:nvSpPr>
        <p:spPr>
          <a:xfrm>
            <a:off x="761993" y="2133600"/>
            <a:ext cx="4970145" cy="2523768"/>
          </a:xfrm>
          <a:prstGeom prst="rect">
            <a:avLst/>
          </a:prstGeom>
          <a:noFill/>
        </p:spPr>
        <p:txBody>
          <a:bodyPr wrap="square" rtlCol="0">
            <a:spAutoFit/>
          </a:bodyPr>
          <a:lstStyle/>
          <a:p>
            <a:pPr algn="l" fontAlgn="base"/>
            <a:r>
              <a:rPr lang="en-GB" sz="2800" b="1" i="0" dirty="0">
                <a:solidFill>
                  <a:srgbClr val="273239"/>
                </a:solidFill>
                <a:effectLst/>
                <a:latin typeface="Times New Roman" panose="02020603050405020304" pitchFamily="18" charset="0"/>
                <a:cs typeface="Times New Roman" panose="02020603050405020304" pitchFamily="18" charset="0"/>
              </a:rPr>
              <a:t>Disadvantages :</a:t>
            </a:r>
            <a:r>
              <a:rPr lang="en-GB" sz="2800" b="0" i="0" dirty="0">
                <a:solidFill>
                  <a:srgbClr val="273239"/>
                </a:solidFill>
                <a:effectLst/>
                <a:latin typeface="Times New Roman" panose="02020603050405020304" pitchFamily="18" charset="0"/>
                <a:cs typeface="Times New Roman" panose="02020603050405020304" pitchFamily="18" charset="0"/>
              </a:rPr>
              <a:t> </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Increases productivity while writing more lines of code.</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Less efficient code.</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It doesn’t consider complexity.</a:t>
            </a:r>
          </a:p>
          <a:p>
            <a:endParaRPr lang="en-IN" dirty="0"/>
          </a:p>
        </p:txBody>
      </p:sp>
      <p:sp>
        <p:nvSpPr>
          <p:cNvPr id="9" name="TextBox 8">
            <a:extLst>
              <a:ext uri="{FF2B5EF4-FFF2-40B4-BE49-F238E27FC236}">
                <a16:creationId xmlns:a16="http://schemas.microsoft.com/office/drawing/2014/main" id="{86990F7E-26CC-4709-BBA6-621368EF77E9}"/>
              </a:ext>
            </a:extLst>
          </p:cNvPr>
          <p:cNvSpPr txBox="1"/>
          <p:nvPr/>
        </p:nvSpPr>
        <p:spPr>
          <a:xfrm>
            <a:off x="6278627"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40450371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2351754"/>
            <a:ext cx="8055348" cy="1804560"/>
          </a:xfrm>
          <a:prstGeom prst="rect">
            <a:avLst/>
          </a:prstGeom>
        </p:spPr>
        <p:txBody>
          <a:bodyPr vert="horz" wrap="square" lIns="0" tIns="11711" rIns="0" bIns="0" rtlCol="0">
            <a:spAutoFit/>
          </a:bodyPr>
          <a:lstStyle/>
          <a:p>
            <a:pPr marL="12327" algn="just">
              <a:spcBef>
                <a:spcPts val="92"/>
              </a:spcBef>
            </a:pPr>
            <a:r>
              <a:rPr sz="2718" spc="-4" dirty="0">
                <a:latin typeface="Times New Roman"/>
                <a:cs typeface="Times New Roman"/>
              </a:rPr>
              <a:t>Example:</a:t>
            </a:r>
            <a:r>
              <a:rPr sz="2718" spc="-38" dirty="0">
                <a:latin typeface="Times New Roman"/>
                <a:cs typeface="Times New Roman"/>
              </a:rPr>
              <a:t> </a:t>
            </a:r>
            <a:r>
              <a:rPr sz="2718" spc="-4" dirty="0">
                <a:latin typeface="Times New Roman"/>
                <a:cs typeface="Times New Roman"/>
              </a:rPr>
              <a:t>4.12</a:t>
            </a:r>
            <a:endParaRPr sz="2718" dirty="0">
              <a:latin typeface="Times New Roman"/>
              <a:cs typeface="Times New Roman"/>
            </a:endParaRPr>
          </a:p>
          <a:p>
            <a:pPr>
              <a:spcBef>
                <a:spcPts val="20"/>
              </a:spcBef>
            </a:pPr>
            <a:endParaRPr sz="2233" dirty="0">
              <a:latin typeface="Times New Roman"/>
              <a:cs typeface="Times New Roman"/>
            </a:endParaRPr>
          </a:p>
          <a:p>
            <a:pPr marL="12327" marR="4931" algn="just">
              <a:lnSpc>
                <a:spcPct val="100200"/>
              </a:lnSpc>
            </a:pPr>
            <a:r>
              <a:rPr sz="2233" dirty="0">
                <a:solidFill>
                  <a:srgbClr val="653200"/>
                </a:solidFill>
                <a:latin typeface="Times New Roman"/>
                <a:cs typeface="Times New Roman"/>
              </a:rPr>
              <a:t>A software </a:t>
            </a:r>
            <a:r>
              <a:rPr sz="2233" spc="-4" dirty="0">
                <a:solidFill>
                  <a:srgbClr val="653200"/>
                </a:solidFill>
                <a:latin typeface="Times New Roman"/>
                <a:cs typeface="Times New Roman"/>
              </a:rPr>
              <a:t>development project is </a:t>
            </a:r>
            <a:r>
              <a:rPr sz="2233" dirty="0">
                <a:solidFill>
                  <a:srgbClr val="653200"/>
                </a:solidFill>
                <a:latin typeface="Times New Roman"/>
                <a:cs typeface="Times New Roman"/>
              </a:rPr>
              <a:t>planned </a:t>
            </a:r>
            <a:r>
              <a:rPr sz="2233" spc="-4" dirty="0">
                <a:solidFill>
                  <a:srgbClr val="653200"/>
                </a:solidFill>
                <a:latin typeface="Times New Roman"/>
                <a:cs typeface="Times New Roman"/>
              </a:rPr>
              <a:t>to </a:t>
            </a:r>
            <a:r>
              <a:rPr sz="2233" dirty="0">
                <a:solidFill>
                  <a:srgbClr val="653200"/>
                </a:solidFill>
                <a:latin typeface="Times New Roman"/>
                <a:cs typeface="Times New Roman"/>
              </a:rPr>
              <a:t>cost 95 MY </a:t>
            </a:r>
            <a:r>
              <a:rPr sz="2233" spc="-4" dirty="0">
                <a:solidFill>
                  <a:srgbClr val="653200"/>
                </a:solidFill>
                <a:latin typeface="Times New Roman"/>
                <a:cs typeface="Times New Roman"/>
              </a:rPr>
              <a:t>in </a:t>
            </a:r>
            <a:r>
              <a:rPr sz="2233" dirty="0">
                <a:solidFill>
                  <a:srgbClr val="653200"/>
                </a:solidFill>
                <a:latin typeface="Times New Roman"/>
                <a:cs typeface="Times New Roman"/>
              </a:rPr>
              <a:t>a period </a:t>
            </a:r>
            <a:r>
              <a:rPr sz="2233" spc="4" dirty="0">
                <a:solidFill>
                  <a:srgbClr val="653200"/>
                </a:solidFill>
                <a:latin typeface="Times New Roman"/>
                <a:cs typeface="Times New Roman"/>
              </a:rPr>
              <a:t> </a:t>
            </a:r>
            <a:r>
              <a:rPr sz="2233" dirty="0">
                <a:solidFill>
                  <a:srgbClr val="653200"/>
                </a:solidFill>
                <a:latin typeface="Times New Roman"/>
                <a:cs typeface="Times New Roman"/>
              </a:rPr>
              <a:t>of 1 year and 9 </a:t>
            </a:r>
            <a:r>
              <a:rPr sz="2233" spc="-4" dirty="0">
                <a:solidFill>
                  <a:srgbClr val="653200"/>
                </a:solidFill>
                <a:latin typeface="Times New Roman"/>
                <a:cs typeface="Times New Roman"/>
              </a:rPr>
              <a:t>months. Calculate </a:t>
            </a:r>
            <a:r>
              <a:rPr sz="2233" dirty="0">
                <a:solidFill>
                  <a:srgbClr val="653200"/>
                </a:solidFill>
                <a:latin typeface="Times New Roman"/>
                <a:cs typeface="Times New Roman"/>
              </a:rPr>
              <a:t>the </a:t>
            </a:r>
            <a:r>
              <a:rPr sz="2233" spc="-4" dirty="0">
                <a:solidFill>
                  <a:srgbClr val="653200"/>
                </a:solidFill>
                <a:latin typeface="Times New Roman"/>
                <a:cs typeface="Times New Roman"/>
              </a:rPr>
              <a:t>peak </a:t>
            </a:r>
            <a:r>
              <a:rPr sz="2233" dirty="0">
                <a:solidFill>
                  <a:srgbClr val="653200"/>
                </a:solidFill>
                <a:latin typeface="Times New Roman"/>
                <a:cs typeface="Times New Roman"/>
              </a:rPr>
              <a:t>manning and average </a:t>
            </a:r>
            <a:r>
              <a:rPr sz="2233" spc="-4" dirty="0">
                <a:solidFill>
                  <a:srgbClr val="653200"/>
                </a:solidFill>
                <a:latin typeface="Times New Roman"/>
                <a:cs typeface="Times New Roman"/>
              </a:rPr>
              <a:t>rate </a:t>
            </a:r>
            <a:r>
              <a:rPr sz="2233" dirty="0">
                <a:solidFill>
                  <a:srgbClr val="653200"/>
                </a:solidFill>
                <a:latin typeface="Times New Roman"/>
                <a:cs typeface="Times New Roman"/>
              </a:rPr>
              <a:t> of</a:t>
            </a:r>
            <a:r>
              <a:rPr sz="2233" spc="-4" dirty="0">
                <a:solidFill>
                  <a:srgbClr val="653200"/>
                </a:solidFill>
                <a:latin typeface="Times New Roman"/>
                <a:cs typeface="Times New Roman"/>
              </a:rPr>
              <a:t> software </a:t>
            </a:r>
            <a:r>
              <a:rPr sz="2233" dirty="0">
                <a:solidFill>
                  <a:srgbClr val="653200"/>
                </a:solidFill>
                <a:latin typeface="Times New Roman"/>
                <a:cs typeface="Times New Roman"/>
              </a:rPr>
              <a:t>team</a:t>
            </a:r>
            <a:r>
              <a:rPr sz="2233" spc="-20" dirty="0">
                <a:solidFill>
                  <a:srgbClr val="653200"/>
                </a:solidFill>
                <a:latin typeface="Times New Roman"/>
                <a:cs typeface="Times New Roman"/>
              </a:rPr>
              <a:t> </a:t>
            </a:r>
            <a:r>
              <a:rPr sz="2233" spc="-4" dirty="0">
                <a:solidFill>
                  <a:srgbClr val="653200"/>
                </a:solidFill>
                <a:latin typeface="Times New Roman"/>
                <a:cs typeface="Times New Roman"/>
              </a:rPr>
              <a:t>build</a:t>
            </a:r>
            <a:r>
              <a:rPr sz="2233" dirty="0">
                <a:solidFill>
                  <a:srgbClr val="653200"/>
                </a:solidFill>
                <a:latin typeface="Times New Roman"/>
                <a:cs typeface="Times New Roman"/>
              </a:rPr>
              <a:t> up.</a:t>
            </a:r>
            <a:endParaRPr sz="2233" dirty="0">
              <a:latin typeface="Times New Roman"/>
              <a:cs typeface="Times New Roman"/>
            </a:endParaRPr>
          </a:p>
        </p:txBody>
      </p:sp>
      <p:sp>
        <p:nvSpPr>
          <p:cNvPr id="3" name="object 3"/>
          <p:cNvSpPr txBox="1">
            <a:spLocks noGrp="1"/>
          </p:cNvSpPr>
          <p:nvPr>
            <p:ph type="title"/>
          </p:nvPr>
        </p:nvSpPr>
        <p:spPr>
          <a:xfrm>
            <a:off x="2704912" y="1072155"/>
            <a:ext cx="6972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131</a:t>
            </a: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73222" y="4579933"/>
            <a:ext cx="1383030" cy="0"/>
          </a:xfrm>
          <a:custGeom>
            <a:avLst/>
            <a:gdLst/>
            <a:ahLst/>
            <a:cxnLst/>
            <a:rect l="l" t="t" r="r" b="b"/>
            <a:pathLst>
              <a:path w="1424939">
                <a:moveTo>
                  <a:pt x="0" y="0"/>
                </a:moveTo>
                <a:lnTo>
                  <a:pt x="1424939" y="0"/>
                </a:lnTo>
              </a:path>
            </a:pathLst>
          </a:custGeom>
          <a:ln w="12752">
            <a:solidFill>
              <a:srgbClr val="000000"/>
            </a:solidFill>
          </a:ln>
        </p:spPr>
        <p:txBody>
          <a:bodyPr wrap="square" lIns="0" tIns="0" rIns="0" bIns="0" rtlCol="0"/>
          <a:lstStyle/>
          <a:p>
            <a:endParaRPr sz="1980" dirty="0"/>
          </a:p>
        </p:txBody>
      </p:sp>
      <p:sp>
        <p:nvSpPr>
          <p:cNvPr id="3" name="object 3"/>
          <p:cNvSpPr txBox="1"/>
          <p:nvPr/>
        </p:nvSpPr>
        <p:spPr>
          <a:xfrm>
            <a:off x="3422319" y="4343250"/>
            <a:ext cx="2533090" cy="373496"/>
          </a:xfrm>
          <a:prstGeom prst="rect">
            <a:avLst/>
          </a:prstGeom>
        </p:spPr>
        <p:txBody>
          <a:bodyPr vert="horz" wrap="square" lIns="0" tIns="14792" rIns="0" bIns="0" rtlCol="0">
            <a:spAutoFit/>
          </a:bodyPr>
          <a:lstStyle/>
          <a:p>
            <a:pPr marL="12327">
              <a:spcBef>
                <a:spcPts val="117"/>
              </a:spcBef>
            </a:pPr>
            <a:r>
              <a:rPr sz="2330" spc="10" dirty="0">
                <a:latin typeface="Symbol"/>
                <a:cs typeface="Symbol"/>
              </a:rPr>
              <a:t></a:t>
            </a:r>
            <a:r>
              <a:rPr sz="2330" spc="-121" dirty="0">
                <a:latin typeface="Times New Roman"/>
                <a:cs typeface="Times New Roman"/>
              </a:rPr>
              <a:t> </a:t>
            </a:r>
            <a:r>
              <a:rPr sz="2330" spc="4" dirty="0">
                <a:latin typeface="Times New Roman"/>
                <a:cs typeface="Times New Roman"/>
              </a:rPr>
              <a:t>32.94</a:t>
            </a:r>
            <a:r>
              <a:rPr sz="2330" spc="-87" dirty="0">
                <a:latin typeface="Times New Roman"/>
                <a:cs typeface="Times New Roman"/>
              </a:rPr>
              <a:t> </a:t>
            </a:r>
            <a:r>
              <a:rPr sz="2330" spc="10" dirty="0">
                <a:latin typeface="Symbol"/>
                <a:cs typeface="Symbol"/>
              </a:rPr>
              <a:t></a:t>
            </a:r>
            <a:r>
              <a:rPr sz="2330" spc="-131" dirty="0">
                <a:latin typeface="Times New Roman"/>
                <a:cs typeface="Times New Roman"/>
              </a:rPr>
              <a:t> </a:t>
            </a:r>
            <a:r>
              <a:rPr sz="2330" spc="10" dirty="0">
                <a:latin typeface="Times New Roman"/>
                <a:cs typeface="Times New Roman"/>
              </a:rPr>
              <a:t>33</a:t>
            </a:r>
            <a:r>
              <a:rPr sz="2330" spc="126" dirty="0">
                <a:latin typeface="Times New Roman"/>
                <a:cs typeface="Times New Roman"/>
              </a:rPr>
              <a:t> </a:t>
            </a:r>
            <a:r>
              <a:rPr sz="2330" i="1" spc="10" dirty="0">
                <a:latin typeface="Times New Roman"/>
                <a:cs typeface="Times New Roman"/>
              </a:rPr>
              <a:t>persons</a:t>
            </a:r>
            <a:endParaRPr sz="2330" dirty="0">
              <a:latin typeface="Times New Roman"/>
              <a:cs typeface="Times New Roman"/>
            </a:endParaRPr>
          </a:p>
        </p:txBody>
      </p:sp>
      <p:sp>
        <p:nvSpPr>
          <p:cNvPr id="4" name="object 4"/>
          <p:cNvSpPr txBox="1"/>
          <p:nvPr/>
        </p:nvSpPr>
        <p:spPr>
          <a:xfrm>
            <a:off x="1947582" y="4576959"/>
            <a:ext cx="1415079" cy="373496"/>
          </a:xfrm>
          <a:prstGeom prst="rect">
            <a:avLst/>
          </a:prstGeom>
        </p:spPr>
        <p:txBody>
          <a:bodyPr vert="horz" wrap="square" lIns="0" tIns="14792" rIns="0" bIns="0" rtlCol="0">
            <a:spAutoFit/>
          </a:bodyPr>
          <a:lstStyle/>
          <a:p>
            <a:pPr marL="12327">
              <a:spcBef>
                <a:spcPts val="117"/>
              </a:spcBef>
            </a:pPr>
            <a:r>
              <a:rPr sz="2330" spc="29" dirty="0">
                <a:latin typeface="Times New Roman"/>
                <a:cs typeface="Times New Roman"/>
              </a:rPr>
              <a:t>1.75</a:t>
            </a:r>
            <a:r>
              <a:rPr sz="2330" spc="29" dirty="0">
                <a:latin typeface="Symbol"/>
                <a:cs typeface="Symbol"/>
              </a:rPr>
              <a:t></a:t>
            </a:r>
            <a:r>
              <a:rPr sz="2330" spc="29" dirty="0">
                <a:latin typeface="Times New Roman"/>
                <a:cs typeface="Times New Roman"/>
              </a:rPr>
              <a:t>1.648</a:t>
            </a:r>
            <a:endParaRPr sz="2330" dirty="0">
              <a:latin typeface="Times New Roman"/>
              <a:cs typeface="Times New Roman"/>
            </a:endParaRPr>
          </a:p>
        </p:txBody>
      </p:sp>
      <p:sp>
        <p:nvSpPr>
          <p:cNvPr id="5" name="object 5"/>
          <p:cNvSpPr txBox="1"/>
          <p:nvPr/>
        </p:nvSpPr>
        <p:spPr>
          <a:xfrm>
            <a:off x="2505232" y="4155394"/>
            <a:ext cx="323569" cy="373496"/>
          </a:xfrm>
          <a:prstGeom prst="rect">
            <a:avLst/>
          </a:prstGeom>
        </p:spPr>
        <p:txBody>
          <a:bodyPr vert="horz" wrap="square" lIns="0" tIns="14792" rIns="0" bIns="0" rtlCol="0">
            <a:spAutoFit/>
          </a:bodyPr>
          <a:lstStyle/>
          <a:p>
            <a:pPr marL="12327">
              <a:spcBef>
                <a:spcPts val="117"/>
              </a:spcBef>
            </a:pPr>
            <a:r>
              <a:rPr sz="2330" spc="10" dirty="0">
                <a:latin typeface="Times New Roman"/>
                <a:cs typeface="Times New Roman"/>
              </a:rPr>
              <a:t>95</a:t>
            </a:r>
            <a:endParaRPr sz="2330" dirty="0">
              <a:latin typeface="Times New Roman"/>
              <a:cs typeface="Times New Roman"/>
            </a:endParaRPr>
          </a:p>
        </p:txBody>
      </p:sp>
      <p:sp>
        <p:nvSpPr>
          <p:cNvPr id="6" name="object 6"/>
          <p:cNvSpPr txBox="1"/>
          <p:nvPr/>
        </p:nvSpPr>
        <p:spPr>
          <a:xfrm>
            <a:off x="1037888" y="5196256"/>
            <a:ext cx="4272355" cy="340377"/>
          </a:xfrm>
          <a:prstGeom prst="rect">
            <a:avLst/>
          </a:prstGeom>
        </p:spPr>
        <p:txBody>
          <a:bodyPr vert="horz" wrap="square" lIns="0" tIns="11711" rIns="0" bIns="0" rtlCol="0">
            <a:spAutoFit/>
          </a:bodyPr>
          <a:lstStyle/>
          <a:p>
            <a:pPr marL="12327">
              <a:spcBef>
                <a:spcPts val="92"/>
              </a:spcBef>
            </a:pPr>
            <a:r>
              <a:rPr sz="2135" spc="-4" dirty="0">
                <a:latin typeface="Times New Roman"/>
                <a:cs typeface="Times New Roman"/>
              </a:rPr>
              <a:t>Average</a:t>
            </a:r>
            <a:r>
              <a:rPr sz="2135" spc="-14" dirty="0">
                <a:latin typeface="Times New Roman"/>
                <a:cs typeface="Times New Roman"/>
              </a:rPr>
              <a:t> </a:t>
            </a:r>
            <a:r>
              <a:rPr sz="2135" dirty="0">
                <a:latin typeface="Times New Roman"/>
                <a:cs typeface="Times New Roman"/>
              </a:rPr>
              <a:t>rate</a:t>
            </a:r>
            <a:r>
              <a:rPr sz="2135" spc="-14" dirty="0">
                <a:latin typeface="Times New Roman"/>
                <a:cs typeface="Times New Roman"/>
              </a:rPr>
              <a:t> </a:t>
            </a:r>
            <a:r>
              <a:rPr sz="2135" dirty="0">
                <a:latin typeface="Times New Roman"/>
                <a:cs typeface="Times New Roman"/>
              </a:rPr>
              <a:t>of</a:t>
            </a:r>
            <a:r>
              <a:rPr sz="2135" spc="-10" dirty="0">
                <a:latin typeface="Times New Roman"/>
                <a:cs typeface="Times New Roman"/>
              </a:rPr>
              <a:t> </a:t>
            </a:r>
            <a:r>
              <a:rPr sz="2135" spc="-4" dirty="0">
                <a:latin typeface="Times New Roman"/>
                <a:cs typeface="Times New Roman"/>
              </a:rPr>
              <a:t>software</a:t>
            </a:r>
            <a:r>
              <a:rPr sz="2135" spc="-14" dirty="0">
                <a:latin typeface="Times New Roman"/>
                <a:cs typeface="Times New Roman"/>
              </a:rPr>
              <a:t> </a:t>
            </a:r>
            <a:r>
              <a:rPr sz="2135" dirty="0">
                <a:latin typeface="Times New Roman"/>
                <a:cs typeface="Times New Roman"/>
              </a:rPr>
              <a:t>team</a:t>
            </a:r>
            <a:r>
              <a:rPr sz="2135" spc="-24" dirty="0">
                <a:latin typeface="Times New Roman"/>
                <a:cs typeface="Times New Roman"/>
              </a:rPr>
              <a:t> </a:t>
            </a:r>
            <a:r>
              <a:rPr sz="2135" dirty="0">
                <a:latin typeface="Times New Roman"/>
                <a:cs typeface="Times New Roman"/>
              </a:rPr>
              <a:t>build up</a:t>
            </a:r>
          </a:p>
        </p:txBody>
      </p:sp>
      <p:sp>
        <p:nvSpPr>
          <p:cNvPr id="7" name="object 7"/>
          <p:cNvSpPr/>
          <p:nvPr/>
        </p:nvSpPr>
        <p:spPr>
          <a:xfrm>
            <a:off x="1551649" y="6249923"/>
            <a:ext cx="374725" cy="0"/>
          </a:xfrm>
          <a:custGeom>
            <a:avLst/>
            <a:gdLst/>
            <a:ahLst/>
            <a:cxnLst/>
            <a:rect l="l" t="t" r="r" b="b"/>
            <a:pathLst>
              <a:path w="386080">
                <a:moveTo>
                  <a:pt x="0" y="0"/>
                </a:moveTo>
                <a:lnTo>
                  <a:pt x="385578" y="0"/>
                </a:lnTo>
              </a:path>
            </a:pathLst>
          </a:custGeom>
          <a:ln w="12582">
            <a:solidFill>
              <a:srgbClr val="000000"/>
            </a:solidFill>
          </a:ln>
        </p:spPr>
        <p:txBody>
          <a:bodyPr wrap="square" lIns="0" tIns="0" rIns="0" bIns="0" rtlCol="0"/>
          <a:lstStyle/>
          <a:p>
            <a:endParaRPr sz="1980" dirty="0"/>
          </a:p>
        </p:txBody>
      </p:sp>
      <p:sp>
        <p:nvSpPr>
          <p:cNvPr id="8" name="object 8"/>
          <p:cNvSpPr/>
          <p:nvPr/>
        </p:nvSpPr>
        <p:spPr>
          <a:xfrm>
            <a:off x="2237994" y="6249923"/>
            <a:ext cx="509083" cy="0"/>
          </a:xfrm>
          <a:custGeom>
            <a:avLst/>
            <a:gdLst/>
            <a:ahLst/>
            <a:cxnLst/>
            <a:rect l="l" t="t" r="r" b="b"/>
            <a:pathLst>
              <a:path w="524510">
                <a:moveTo>
                  <a:pt x="0" y="0"/>
                </a:moveTo>
                <a:lnTo>
                  <a:pt x="524255" y="0"/>
                </a:lnTo>
              </a:path>
            </a:pathLst>
          </a:custGeom>
          <a:ln w="12582">
            <a:solidFill>
              <a:srgbClr val="000000"/>
            </a:solidFill>
          </a:ln>
        </p:spPr>
        <p:txBody>
          <a:bodyPr wrap="square" lIns="0" tIns="0" rIns="0" bIns="0" rtlCol="0"/>
          <a:lstStyle/>
          <a:p>
            <a:endParaRPr sz="1980" dirty="0"/>
          </a:p>
        </p:txBody>
      </p:sp>
      <p:sp>
        <p:nvSpPr>
          <p:cNvPr id="9" name="object 9"/>
          <p:cNvSpPr txBox="1"/>
          <p:nvPr/>
        </p:nvSpPr>
        <p:spPr>
          <a:xfrm>
            <a:off x="2811420" y="6017695"/>
            <a:ext cx="5140138" cy="367175"/>
          </a:xfrm>
          <a:prstGeom prst="rect">
            <a:avLst/>
          </a:prstGeom>
        </p:spPr>
        <p:txBody>
          <a:bodyPr vert="horz" wrap="square" lIns="0" tIns="16025" rIns="0" bIns="0" rtlCol="0">
            <a:spAutoFit/>
          </a:bodyPr>
          <a:lstStyle/>
          <a:p>
            <a:pPr marL="12327">
              <a:spcBef>
                <a:spcPts val="126"/>
              </a:spcBef>
            </a:pPr>
            <a:r>
              <a:rPr sz="2281" spc="14" dirty="0">
                <a:latin typeface="Symbol"/>
                <a:cs typeface="Symbol"/>
              </a:rPr>
              <a:t></a:t>
            </a:r>
            <a:r>
              <a:rPr sz="2281" spc="-282" dirty="0">
                <a:latin typeface="Times New Roman"/>
                <a:cs typeface="Times New Roman"/>
              </a:rPr>
              <a:t> </a:t>
            </a:r>
            <a:r>
              <a:rPr sz="2281" spc="10" dirty="0">
                <a:latin typeface="Times New Roman"/>
                <a:cs typeface="Times New Roman"/>
              </a:rPr>
              <a:t>18.8</a:t>
            </a:r>
            <a:r>
              <a:rPr sz="2281" spc="-272" dirty="0">
                <a:latin typeface="Times New Roman"/>
                <a:cs typeface="Times New Roman"/>
              </a:rPr>
              <a:t> </a:t>
            </a:r>
            <a:r>
              <a:rPr sz="2281" i="1" spc="14" dirty="0">
                <a:latin typeface="Times New Roman"/>
                <a:cs typeface="Times New Roman"/>
              </a:rPr>
              <a:t>persons</a:t>
            </a:r>
            <a:r>
              <a:rPr sz="2281" i="1" spc="-189" dirty="0">
                <a:latin typeface="Times New Roman"/>
                <a:cs typeface="Times New Roman"/>
              </a:rPr>
              <a:t> </a:t>
            </a:r>
            <a:r>
              <a:rPr sz="2281" spc="4" dirty="0">
                <a:latin typeface="Times New Roman"/>
                <a:cs typeface="Times New Roman"/>
              </a:rPr>
              <a:t>/</a:t>
            </a:r>
            <a:r>
              <a:rPr sz="2281" spc="54" dirty="0">
                <a:latin typeface="Times New Roman"/>
                <a:cs typeface="Times New Roman"/>
              </a:rPr>
              <a:t> </a:t>
            </a:r>
            <a:r>
              <a:rPr sz="2281" i="1" spc="10" dirty="0">
                <a:latin typeface="Times New Roman"/>
                <a:cs typeface="Times New Roman"/>
              </a:rPr>
              <a:t>year </a:t>
            </a:r>
            <a:r>
              <a:rPr sz="2281" i="1" spc="14" dirty="0">
                <a:latin typeface="Times New Roman"/>
                <a:cs typeface="Times New Roman"/>
              </a:rPr>
              <a:t>or</a:t>
            </a:r>
            <a:r>
              <a:rPr sz="2281" i="1" spc="-169" dirty="0">
                <a:latin typeface="Times New Roman"/>
                <a:cs typeface="Times New Roman"/>
              </a:rPr>
              <a:t> </a:t>
            </a:r>
            <a:r>
              <a:rPr sz="2281" spc="10" dirty="0">
                <a:latin typeface="Times New Roman"/>
                <a:cs typeface="Times New Roman"/>
              </a:rPr>
              <a:t>1.56</a:t>
            </a:r>
            <a:r>
              <a:rPr sz="2281" spc="213" dirty="0">
                <a:latin typeface="Times New Roman"/>
                <a:cs typeface="Times New Roman"/>
              </a:rPr>
              <a:t> </a:t>
            </a:r>
            <a:r>
              <a:rPr sz="2281" i="1" spc="10" dirty="0">
                <a:latin typeface="Times New Roman"/>
                <a:cs typeface="Times New Roman"/>
              </a:rPr>
              <a:t>person</a:t>
            </a:r>
            <a:r>
              <a:rPr sz="2281" i="1" spc="-228" dirty="0">
                <a:latin typeface="Times New Roman"/>
                <a:cs typeface="Times New Roman"/>
              </a:rPr>
              <a:t> </a:t>
            </a:r>
            <a:r>
              <a:rPr sz="2281" spc="4" dirty="0">
                <a:latin typeface="Times New Roman"/>
                <a:cs typeface="Times New Roman"/>
              </a:rPr>
              <a:t>/</a:t>
            </a:r>
            <a:r>
              <a:rPr sz="2281" spc="-169" dirty="0">
                <a:latin typeface="Times New Roman"/>
                <a:cs typeface="Times New Roman"/>
              </a:rPr>
              <a:t> </a:t>
            </a:r>
            <a:r>
              <a:rPr sz="2281" i="1" spc="14" dirty="0">
                <a:latin typeface="Times New Roman"/>
                <a:cs typeface="Times New Roman"/>
              </a:rPr>
              <a:t>month</a:t>
            </a:r>
            <a:endParaRPr sz="2281" dirty="0">
              <a:latin typeface="Times New Roman"/>
              <a:cs typeface="Times New Roman"/>
            </a:endParaRPr>
          </a:p>
        </p:txBody>
      </p:sp>
      <p:sp>
        <p:nvSpPr>
          <p:cNvPr id="10" name="object 10"/>
          <p:cNvSpPr txBox="1"/>
          <p:nvPr/>
        </p:nvSpPr>
        <p:spPr>
          <a:xfrm>
            <a:off x="1574830" y="6246968"/>
            <a:ext cx="1203679" cy="367175"/>
          </a:xfrm>
          <a:prstGeom prst="rect">
            <a:avLst/>
          </a:prstGeom>
        </p:spPr>
        <p:txBody>
          <a:bodyPr vert="horz" wrap="square" lIns="0" tIns="16025" rIns="0" bIns="0" rtlCol="0">
            <a:spAutoFit/>
          </a:bodyPr>
          <a:lstStyle/>
          <a:p>
            <a:pPr marL="49309">
              <a:spcBef>
                <a:spcPts val="126"/>
              </a:spcBef>
              <a:tabLst>
                <a:tab pos="650872" algn="l"/>
              </a:tabLst>
            </a:pPr>
            <a:r>
              <a:rPr sz="2281" i="1" spc="38" dirty="0">
                <a:latin typeface="Times New Roman"/>
                <a:cs typeface="Times New Roman"/>
              </a:rPr>
              <a:t>t</a:t>
            </a:r>
            <a:r>
              <a:rPr sz="2038" i="1" spc="58" baseline="-23809" dirty="0">
                <a:latin typeface="Times New Roman"/>
                <a:cs typeface="Times New Roman"/>
              </a:rPr>
              <a:t>d	</a:t>
            </a:r>
            <a:r>
              <a:rPr sz="2281" spc="10" dirty="0">
                <a:latin typeface="Times New Roman"/>
                <a:cs typeface="Times New Roman"/>
              </a:rPr>
              <a:t>1.75</a:t>
            </a:r>
            <a:endParaRPr sz="2281" dirty="0">
              <a:latin typeface="Times New Roman"/>
              <a:cs typeface="Times New Roman"/>
            </a:endParaRPr>
          </a:p>
        </p:txBody>
      </p:sp>
      <p:sp>
        <p:nvSpPr>
          <p:cNvPr id="11" name="object 11"/>
          <p:cNvSpPr txBox="1"/>
          <p:nvPr/>
        </p:nvSpPr>
        <p:spPr>
          <a:xfrm>
            <a:off x="1268640" y="5794339"/>
            <a:ext cx="932498" cy="580439"/>
          </a:xfrm>
          <a:prstGeom prst="rect">
            <a:avLst/>
          </a:prstGeom>
        </p:spPr>
        <p:txBody>
          <a:bodyPr vert="horz" wrap="square" lIns="0" tIns="16025" rIns="0" bIns="0" rtlCol="0">
            <a:spAutoFit/>
          </a:bodyPr>
          <a:lstStyle/>
          <a:p>
            <a:pPr marR="28351" algn="ctr">
              <a:lnSpc>
                <a:spcPts val="2247"/>
              </a:lnSpc>
              <a:spcBef>
                <a:spcPts val="126"/>
              </a:spcBef>
            </a:pPr>
            <a:r>
              <a:rPr sz="2281" i="1" spc="141" dirty="0">
                <a:latin typeface="Times New Roman"/>
                <a:cs typeface="Times New Roman"/>
              </a:rPr>
              <a:t>m</a:t>
            </a:r>
            <a:r>
              <a:rPr sz="1456" spc="-7" baseline="-16666" dirty="0">
                <a:latin typeface="Times New Roman"/>
                <a:cs typeface="Times New Roman"/>
              </a:rPr>
              <a:t>0</a:t>
            </a:r>
            <a:endParaRPr sz="1456" baseline="-16666" dirty="0">
              <a:latin typeface="Times New Roman"/>
              <a:cs typeface="Times New Roman"/>
            </a:endParaRPr>
          </a:p>
          <a:p>
            <a:pPr marL="12327" algn="ctr">
              <a:lnSpc>
                <a:spcPts val="2247"/>
              </a:lnSpc>
              <a:tabLst>
                <a:tab pos="697099" algn="l"/>
              </a:tabLst>
            </a:pPr>
            <a:r>
              <a:rPr sz="2281" spc="14" dirty="0">
                <a:latin typeface="Symbol"/>
                <a:cs typeface="Symbol"/>
              </a:rPr>
              <a:t></a:t>
            </a:r>
            <a:r>
              <a:rPr sz="2281" spc="14" dirty="0">
                <a:latin typeface="Times New Roman"/>
                <a:cs typeface="Times New Roman"/>
              </a:rPr>
              <a:t>	</a:t>
            </a:r>
            <a:r>
              <a:rPr sz="2281" spc="14" dirty="0">
                <a:latin typeface="Symbol"/>
                <a:cs typeface="Symbol"/>
              </a:rPr>
              <a:t></a:t>
            </a:r>
            <a:endParaRPr sz="2281" dirty="0">
              <a:latin typeface="Symbol"/>
              <a:cs typeface="Symbol"/>
            </a:endParaRPr>
          </a:p>
        </p:txBody>
      </p:sp>
      <p:sp>
        <p:nvSpPr>
          <p:cNvPr id="12" name="object 12"/>
          <p:cNvSpPr txBox="1"/>
          <p:nvPr/>
        </p:nvSpPr>
        <p:spPr>
          <a:xfrm>
            <a:off x="2336605" y="5831319"/>
            <a:ext cx="319872" cy="367175"/>
          </a:xfrm>
          <a:prstGeom prst="rect">
            <a:avLst/>
          </a:prstGeom>
        </p:spPr>
        <p:txBody>
          <a:bodyPr vert="horz" wrap="square" lIns="0" tIns="16025" rIns="0" bIns="0" rtlCol="0">
            <a:spAutoFit/>
          </a:bodyPr>
          <a:lstStyle/>
          <a:p>
            <a:pPr marL="12327">
              <a:spcBef>
                <a:spcPts val="126"/>
              </a:spcBef>
            </a:pPr>
            <a:r>
              <a:rPr sz="2281" spc="20" dirty="0">
                <a:latin typeface="Times New Roman"/>
                <a:cs typeface="Times New Roman"/>
              </a:rPr>
              <a:t>3</a:t>
            </a:r>
            <a:r>
              <a:rPr sz="2281" spc="14" dirty="0">
                <a:latin typeface="Times New Roman"/>
                <a:cs typeface="Times New Roman"/>
              </a:rPr>
              <a:t>3</a:t>
            </a:r>
            <a:endParaRPr sz="2281" dirty="0">
              <a:latin typeface="Times New Roman"/>
              <a:cs typeface="Times New Roman"/>
            </a:endParaRPr>
          </a:p>
        </p:txBody>
      </p:sp>
      <p:sp>
        <p:nvSpPr>
          <p:cNvPr id="13" name="object 13"/>
          <p:cNvSpPr txBox="1"/>
          <p:nvPr/>
        </p:nvSpPr>
        <p:spPr>
          <a:xfrm>
            <a:off x="963923" y="1736713"/>
            <a:ext cx="3051418" cy="1435529"/>
          </a:xfrm>
          <a:prstGeom prst="rect">
            <a:avLst/>
          </a:prstGeom>
        </p:spPr>
        <p:txBody>
          <a:bodyPr vert="horz" wrap="square" lIns="0" tIns="200922" rIns="0" bIns="0" rtlCol="0">
            <a:spAutoFit/>
          </a:bodyPr>
          <a:lstStyle/>
          <a:p>
            <a:pPr marL="12327">
              <a:spcBef>
                <a:spcPts val="1582"/>
              </a:spcBef>
            </a:pPr>
            <a:r>
              <a:rPr sz="2718" b="1" dirty="0">
                <a:solidFill>
                  <a:srgbClr val="CC0000"/>
                </a:solidFill>
                <a:latin typeface="Times New Roman"/>
                <a:cs typeface="Times New Roman"/>
              </a:rPr>
              <a:t>Solution</a:t>
            </a:r>
            <a:endParaRPr sz="2718" dirty="0">
              <a:latin typeface="Times New Roman"/>
              <a:cs typeface="Times New Roman"/>
            </a:endParaRPr>
          </a:p>
          <a:p>
            <a:pPr marL="85674" marR="4931">
              <a:lnSpc>
                <a:spcPts val="2553"/>
              </a:lnSpc>
              <a:spcBef>
                <a:spcPts val="1257"/>
              </a:spcBef>
            </a:pPr>
            <a:r>
              <a:rPr sz="2135" spc="-4" dirty="0">
                <a:solidFill>
                  <a:srgbClr val="653200"/>
                </a:solidFill>
                <a:latin typeface="Times New Roman"/>
                <a:cs typeface="Times New Roman"/>
              </a:rPr>
              <a:t>Software development cost </a:t>
            </a:r>
            <a:r>
              <a:rPr sz="2135" spc="-519" dirty="0">
                <a:solidFill>
                  <a:srgbClr val="653200"/>
                </a:solidFill>
                <a:latin typeface="Times New Roman"/>
                <a:cs typeface="Times New Roman"/>
              </a:rPr>
              <a:t> </a:t>
            </a:r>
            <a:r>
              <a:rPr sz="2135" spc="-4" dirty="0">
                <a:latin typeface="Times New Roman"/>
                <a:cs typeface="Times New Roman"/>
              </a:rPr>
              <a:t>Peak development time</a:t>
            </a:r>
            <a:endParaRPr sz="2135" dirty="0">
              <a:latin typeface="Times New Roman"/>
              <a:cs typeface="Times New Roman"/>
            </a:endParaRPr>
          </a:p>
        </p:txBody>
      </p:sp>
      <p:sp>
        <p:nvSpPr>
          <p:cNvPr id="14" name="object 14"/>
          <p:cNvSpPr txBox="1"/>
          <p:nvPr/>
        </p:nvSpPr>
        <p:spPr>
          <a:xfrm>
            <a:off x="1037882" y="3462661"/>
            <a:ext cx="1568544" cy="340377"/>
          </a:xfrm>
          <a:prstGeom prst="rect">
            <a:avLst/>
          </a:prstGeom>
        </p:spPr>
        <p:txBody>
          <a:bodyPr vert="horz" wrap="square" lIns="0" tIns="11711" rIns="0" bIns="0" rtlCol="0">
            <a:spAutoFit/>
          </a:bodyPr>
          <a:lstStyle/>
          <a:p>
            <a:pPr marL="12327">
              <a:spcBef>
                <a:spcPts val="92"/>
              </a:spcBef>
            </a:pPr>
            <a:r>
              <a:rPr sz="2135" spc="-4" dirty="0">
                <a:solidFill>
                  <a:srgbClr val="653200"/>
                </a:solidFill>
                <a:latin typeface="Times New Roman"/>
                <a:cs typeface="Times New Roman"/>
              </a:rPr>
              <a:t>Peak</a:t>
            </a:r>
            <a:r>
              <a:rPr sz="2135" spc="-54" dirty="0">
                <a:solidFill>
                  <a:srgbClr val="653200"/>
                </a:solidFill>
                <a:latin typeface="Times New Roman"/>
                <a:cs typeface="Times New Roman"/>
              </a:rPr>
              <a:t> </a:t>
            </a:r>
            <a:r>
              <a:rPr sz="2135" spc="-4" dirty="0">
                <a:solidFill>
                  <a:srgbClr val="653200"/>
                </a:solidFill>
                <a:latin typeface="Times New Roman"/>
                <a:cs typeface="Times New Roman"/>
              </a:rPr>
              <a:t>manning</a:t>
            </a:r>
            <a:endParaRPr sz="2135" dirty="0">
              <a:latin typeface="Times New Roman"/>
              <a:cs typeface="Times New Roman"/>
            </a:endParaRPr>
          </a:p>
        </p:txBody>
      </p:sp>
      <p:sp>
        <p:nvSpPr>
          <p:cNvPr id="15" name="object 15"/>
          <p:cNvSpPr txBox="1"/>
          <p:nvPr/>
        </p:nvSpPr>
        <p:spPr>
          <a:xfrm>
            <a:off x="4563252" y="3462661"/>
            <a:ext cx="528805" cy="340377"/>
          </a:xfrm>
          <a:prstGeom prst="rect">
            <a:avLst/>
          </a:prstGeom>
        </p:spPr>
        <p:txBody>
          <a:bodyPr vert="horz" wrap="square" lIns="0" tIns="11711" rIns="0" bIns="0" rtlCol="0">
            <a:spAutoFit/>
          </a:bodyPr>
          <a:lstStyle/>
          <a:p>
            <a:pPr marL="36981">
              <a:spcBef>
                <a:spcPts val="92"/>
              </a:spcBef>
            </a:pPr>
            <a:r>
              <a:rPr sz="2135" spc="-10" dirty="0">
                <a:solidFill>
                  <a:srgbClr val="653200"/>
                </a:solidFill>
                <a:latin typeface="Times New Roman"/>
                <a:cs typeface="Times New Roman"/>
              </a:rPr>
              <a:t>m</a:t>
            </a:r>
            <a:r>
              <a:rPr sz="2184" spc="-14" baseline="-22222" dirty="0">
                <a:solidFill>
                  <a:srgbClr val="653200"/>
                </a:solidFill>
                <a:latin typeface="Times New Roman"/>
                <a:cs typeface="Times New Roman"/>
              </a:rPr>
              <a:t>o</a:t>
            </a:r>
            <a:r>
              <a:rPr sz="2135" spc="-10" dirty="0">
                <a:solidFill>
                  <a:srgbClr val="653200"/>
                </a:solidFill>
                <a:latin typeface="Times New Roman"/>
                <a:cs typeface="Times New Roman"/>
              </a:rPr>
              <a:t>=</a:t>
            </a:r>
            <a:endParaRPr sz="2135" dirty="0">
              <a:latin typeface="Times New Roman"/>
              <a:cs typeface="Times New Roman"/>
            </a:endParaRPr>
          </a:p>
        </p:txBody>
      </p:sp>
      <p:sp>
        <p:nvSpPr>
          <p:cNvPr id="16" name="object 16"/>
          <p:cNvSpPr txBox="1"/>
          <p:nvPr/>
        </p:nvSpPr>
        <p:spPr>
          <a:xfrm>
            <a:off x="4563252" y="2487884"/>
            <a:ext cx="1645584" cy="1125977"/>
          </a:xfrm>
          <a:prstGeom prst="rect">
            <a:avLst/>
          </a:prstGeom>
        </p:spPr>
        <p:txBody>
          <a:bodyPr vert="horz" wrap="square" lIns="0" tIns="11711" rIns="0" bIns="0" rtlCol="0">
            <a:spAutoFit/>
          </a:bodyPr>
          <a:lstStyle/>
          <a:p>
            <a:pPr marL="36981">
              <a:lnSpc>
                <a:spcPts val="2558"/>
              </a:lnSpc>
              <a:spcBef>
                <a:spcPts val="92"/>
              </a:spcBef>
            </a:pPr>
            <a:r>
              <a:rPr sz="2135" spc="-4" dirty="0">
                <a:solidFill>
                  <a:srgbClr val="653200"/>
                </a:solidFill>
                <a:latin typeface="Times New Roman"/>
                <a:cs typeface="Times New Roman"/>
              </a:rPr>
              <a:t>k=95</a:t>
            </a:r>
            <a:r>
              <a:rPr sz="2135" spc="-38" dirty="0">
                <a:solidFill>
                  <a:srgbClr val="653200"/>
                </a:solidFill>
                <a:latin typeface="Times New Roman"/>
                <a:cs typeface="Times New Roman"/>
              </a:rPr>
              <a:t> </a:t>
            </a:r>
            <a:r>
              <a:rPr sz="2135" spc="-4" dirty="0">
                <a:solidFill>
                  <a:srgbClr val="653200"/>
                </a:solidFill>
                <a:latin typeface="Times New Roman"/>
                <a:cs typeface="Times New Roman"/>
              </a:rPr>
              <a:t>MY</a:t>
            </a:r>
            <a:endParaRPr sz="2135" dirty="0">
              <a:latin typeface="Times New Roman"/>
              <a:cs typeface="Times New Roman"/>
            </a:endParaRPr>
          </a:p>
          <a:p>
            <a:pPr marL="36981">
              <a:lnSpc>
                <a:spcPts val="2558"/>
              </a:lnSpc>
            </a:pPr>
            <a:r>
              <a:rPr sz="2135" spc="-4" dirty="0">
                <a:latin typeface="Times New Roman"/>
                <a:cs typeface="Times New Roman"/>
              </a:rPr>
              <a:t>t</a:t>
            </a:r>
            <a:r>
              <a:rPr sz="2184" spc="-7" baseline="-22222" dirty="0">
                <a:latin typeface="Times New Roman"/>
                <a:cs typeface="Times New Roman"/>
              </a:rPr>
              <a:t>d</a:t>
            </a:r>
            <a:r>
              <a:rPr sz="2184" spc="240" baseline="-22222" dirty="0">
                <a:latin typeface="Times New Roman"/>
                <a:cs typeface="Times New Roman"/>
              </a:rPr>
              <a:t> </a:t>
            </a:r>
            <a:r>
              <a:rPr sz="2135" spc="-4" dirty="0">
                <a:latin typeface="Times New Roman"/>
                <a:cs typeface="Times New Roman"/>
              </a:rPr>
              <a:t>=</a:t>
            </a:r>
            <a:r>
              <a:rPr sz="2135" spc="-20" dirty="0">
                <a:latin typeface="Times New Roman"/>
                <a:cs typeface="Times New Roman"/>
              </a:rPr>
              <a:t> </a:t>
            </a:r>
            <a:r>
              <a:rPr sz="2135" spc="-4" dirty="0">
                <a:latin typeface="Times New Roman"/>
                <a:cs typeface="Times New Roman"/>
              </a:rPr>
              <a:t>1.75</a:t>
            </a:r>
            <a:r>
              <a:rPr sz="2135" spc="-20" dirty="0">
                <a:latin typeface="Times New Roman"/>
                <a:cs typeface="Times New Roman"/>
              </a:rPr>
              <a:t> </a:t>
            </a:r>
            <a:r>
              <a:rPr sz="2135" spc="-4" dirty="0">
                <a:latin typeface="Times New Roman"/>
                <a:cs typeface="Times New Roman"/>
              </a:rPr>
              <a:t>years</a:t>
            </a:r>
            <a:endParaRPr sz="2135" dirty="0">
              <a:latin typeface="Times New Roman"/>
              <a:cs typeface="Times New Roman"/>
            </a:endParaRPr>
          </a:p>
          <a:p>
            <a:pPr marL="176894" algn="ctr">
              <a:spcBef>
                <a:spcPts val="1053"/>
              </a:spcBef>
            </a:pPr>
            <a:r>
              <a:rPr sz="1990" i="1" dirty="0">
                <a:latin typeface="Times New Roman"/>
                <a:cs typeface="Times New Roman"/>
              </a:rPr>
              <a:t>k</a:t>
            </a:r>
            <a:endParaRPr sz="1990" dirty="0">
              <a:latin typeface="Times New Roman"/>
              <a:cs typeface="Times New Roman"/>
            </a:endParaRPr>
          </a:p>
        </p:txBody>
      </p:sp>
      <p:grpSp>
        <p:nvGrpSpPr>
          <p:cNvPr id="17" name="object 17"/>
          <p:cNvGrpSpPr/>
          <p:nvPr/>
        </p:nvGrpSpPr>
        <p:grpSpPr>
          <a:xfrm>
            <a:off x="5220013" y="3627995"/>
            <a:ext cx="525108" cy="308778"/>
            <a:chOff x="5225795" y="3620170"/>
            <a:chExt cx="541020" cy="318135"/>
          </a:xfrm>
        </p:grpSpPr>
        <p:sp>
          <p:nvSpPr>
            <p:cNvPr id="18" name="object 18"/>
            <p:cNvSpPr/>
            <p:nvPr/>
          </p:nvSpPr>
          <p:spPr>
            <a:xfrm>
              <a:off x="5452871" y="3832859"/>
              <a:ext cx="33655" cy="20320"/>
            </a:xfrm>
            <a:custGeom>
              <a:avLst/>
              <a:gdLst/>
              <a:ahLst/>
              <a:cxnLst/>
              <a:rect l="l" t="t" r="r" b="b"/>
              <a:pathLst>
                <a:path w="33654" h="20320">
                  <a:moveTo>
                    <a:pt x="0" y="19811"/>
                  </a:moveTo>
                  <a:lnTo>
                    <a:pt x="33527" y="0"/>
                  </a:lnTo>
                </a:path>
              </a:pathLst>
            </a:custGeom>
            <a:ln w="10850">
              <a:solidFill>
                <a:srgbClr val="000000"/>
              </a:solidFill>
            </a:ln>
          </p:spPr>
          <p:txBody>
            <a:bodyPr wrap="square" lIns="0" tIns="0" rIns="0" bIns="0" rtlCol="0"/>
            <a:lstStyle/>
            <a:p>
              <a:endParaRPr sz="1980" dirty="0"/>
            </a:p>
          </p:txBody>
        </p:sp>
        <p:sp>
          <p:nvSpPr>
            <p:cNvPr id="19" name="object 19"/>
            <p:cNvSpPr/>
            <p:nvPr/>
          </p:nvSpPr>
          <p:spPr>
            <a:xfrm>
              <a:off x="5486399" y="3838955"/>
              <a:ext cx="48895" cy="88900"/>
            </a:xfrm>
            <a:custGeom>
              <a:avLst/>
              <a:gdLst/>
              <a:ahLst/>
              <a:cxnLst/>
              <a:rect l="l" t="t" r="r" b="b"/>
              <a:pathLst>
                <a:path w="48895" h="88900">
                  <a:moveTo>
                    <a:pt x="0" y="0"/>
                  </a:moveTo>
                  <a:lnTo>
                    <a:pt x="48767" y="88391"/>
                  </a:lnTo>
                </a:path>
              </a:pathLst>
            </a:custGeom>
            <a:ln w="21701">
              <a:solidFill>
                <a:srgbClr val="000000"/>
              </a:solidFill>
            </a:ln>
          </p:spPr>
          <p:txBody>
            <a:bodyPr wrap="square" lIns="0" tIns="0" rIns="0" bIns="0" rtlCol="0"/>
            <a:lstStyle/>
            <a:p>
              <a:endParaRPr sz="1980" dirty="0"/>
            </a:p>
          </p:txBody>
        </p:sp>
        <p:sp>
          <p:nvSpPr>
            <p:cNvPr id="20" name="object 20"/>
            <p:cNvSpPr/>
            <p:nvPr/>
          </p:nvSpPr>
          <p:spPr>
            <a:xfrm>
              <a:off x="5225795" y="3625595"/>
              <a:ext cx="541020" cy="302260"/>
            </a:xfrm>
            <a:custGeom>
              <a:avLst/>
              <a:gdLst/>
              <a:ahLst/>
              <a:cxnLst/>
              <a:rect l="l" t="t" r="r" b="b"/>
              <a:pathLst>
                <a:path w="541020" h="302260">
                  <a:moveTo>
                    <a:pt x="313943" y="301751"/>
                  </a:moveTo>
                  <a:lnTo>
                    <a:pt x="377951" y="38099"/>
                  </a:lnTo>
                  <a:lnTo>
                    <a:pt x="518159" y="38099"/>
                  </a:lnTo>
                </a:path>
                <a:path w="541020" h="302260">
                  <a:moveTo>
                    <a:pt x="0" y="0"/>
                  </a:moveTo>
                  <a:lnTo>
                    <a:pt x="541019" y="0"/>
                  </a:lnTo>
                </a:path>
              </a:pathLst>
            </a:custGeom>
            <a:ln w="10850">
              <a:solidFill>
                <a:srgbClr val="000000"/>
              </a:solidFill>
            </a:ln>
          </p:spPr>
          <p:txBody>
            <a:bodyPr wrap="square" lIns="0" tIns="0" rIns="0" bIns="0" rtlCol="0"/>
            <a:lstStyle/>
            <a:p>
              <a:endParaRPr sz="1980" dirty="0"/>
            </a:p>
          </p:txBody>
        </p:sp>
      </p:grpSp>
      <p:sp>
        <p:nvSpPr>
          <p:cNvPr id="21" name="object 21"/>
          <p:cNvSpPr txBox="1"/>
          <p:nvPr/>
        </p:nvSpPr>
        <p:spPr>
          <a:xfrm>
            <a:off x="5216560" y="3645449"/>
            <a:ext cx="507234" cy="319307"/>
          </a:xfrm>
          <a:prstGeom prst="rect">
            <a:avLst/>
          </a:prstGeom>
        </p:spPr>
        <p:txBody>
          <a:bodyPr vert="horz" wrap="square" lIns="0" tIns="12943" rIns="0" bIns="0" rtlCol="0">
            <a:spAutoFit/>
          </a:bodyPr>
          <a:lstStyle/>
          <a:p>
            <a:pPr marL="12327">
              <a:spcBef>
                <a:spcPts val="102"/>
              </a:spcBef>
              <a:tabLst>
                <a:tab pos="381525" algn="l"/>
              </a:tabLst>
            </a:pPr>
            <a:r>
              <a:rPr sz="1990" i="1" dirty="0">
                <a:latin typeface="Times New Roman"/>
                <a:cs typeface="Times New Roman"/>
              </a:rPr>
              <a:t>t	e</a:t>
            </a:r>
            <a:endParaRPr sz="1990" dirty="0">
              <a:latin typeface="Times New Roman"/>
              <a:cs typeface="Times New Roman"/>
            </a:endParaRPr>
          </a:p>
        </p:txBody>
      </p:sp>
      <p:sp>
        <p:nvSpPr>
          <p:cNvPr id="22" name="object 22"/>
          <p:cNvSpPr txBox="1"/>
          <p:nvPr/>
        </p:nvSpPr>
        <p:spPr>
          <a:xfrm>
            <a:off x="5296436" y="3814705"/>
            <a:ext cx="98612" cy="191727"/>
          </a:xfrm>
          <a:prstGeom prst="rect">
            <a:avLst/>
          </a:prstGeom>
        </p:spPr>
        <p:txBody>
          <a:bodyPr vert="horz" wrap="square" lIns="0" tIns="12327" rIns="0" bIns="0" rtlCol="0">
            <a:spAutoFit/>
          </a:bodyPr>
          <a:lstStyle/>
          <a:p>
            <a:pPr marL="12327">
              <a:spcBef>
                <a:spcPts val="97"/>
              </a:spcBef>
            </a:pPr>
            <a:r>
              <a:rPr sz="1165" i="1" dirty="0">
                <a:latin typeface="Times New Roman"/>
                <a:cs typeface="Times New Roman"/>
              </a:rPr>
              <a:t>d</a:t>
            </a:r>
            <a:endParaRPr sz="1165" dirty="0">
              <a:latin typeface="Times New Roman"/>
              <a:cs typeface="Times New Roman"/>
            </a:endParaRPr>
          </a:p>
        </p:txBody>
      </p:sp>
      <p:sp>
        <p:nvSpPr>
          <p:cNvPr id="23" name="object 23"/>
          <p:cNvSpPr txBox="1">
            <a:spLocks noGrp="1"/>
          </p:cNvSpPr>
          <p:nvPr>
            <p:ph type="title"/>
          </p:nvPr>
        </p:nvSpPr>
        <p:spPr>
          <a:xfrm>
            <a:off x="2704912" y="995955"/>
            <a:ext cx="68962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24" name="object 2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5" name="object 2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132</a:t>
            </a:r>
          </a:p>
        </p:txBody>
      </p:sp>
      <p:sp>
        <p:nvSpPr>
          <p:cNvPr id="26" name="object 2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2351755"/>
            <a:ext cx="8054732" cy="2850872"/>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Example:</a:t>
            </a:r>
            <a:r>
              <a:rPr sz="2718" spc="-38" dirty="0">
                <a:latin typeface="Times New Roman"/>
                <a:cs typeface="Times New Roman"/>
              </a:rPr>
              <a:t> </a:t>
            </a:r>
            <a:r>
              <a:rPr sz="2718" spc="-4" dirty="0">
                <a:latin typeface="Times New Roman"/>
                <a:cs typeface="Times New Roman"/>
              </a:rPr>
              <a:t>4.13</a:t>
            </a:r>
            <a:endParaRPr sz="2718" dirty="0">
              <a:latin typeface="Times New Roman"/>
              <a:cs typeface="Times New Roman"/>
            </a:endParaRPr>
          </a:p>
          <a:p>
            <a:pPr>
              <a:spcBef>
                <a:spcPts val="14"/>
              </a:spcBef>
            </a:pPr>
            <a:endParaRPr sz="2233" dirty="0">
              <a:latin typeface="Times New Roman"/>
              <a:cs typeface="Times New Roman"/>
            </a:endParaRPr>
          </a:p>
          <a:p>
            <a:pPr marL="12327" marR="4931">
              <a:lnSpc>
                <a:spcPct val="100400"/>
              </a:lnSpc>
            </a:pPr>
            <a:r>
              <a:rPr sz="2233" dirty="0">
                <a:solidFill>
                  <a:srgbClr val="653200"/>
                </a:solidFill>
                <a:latin typeface="Times New Roman"/>
                <a:cs typeface="Times New Roman"/>
              </a:rPr>
              <a:t>Consider</a:t>
            </a:r>
            <a:r>
              <a:rPr sz="2233" spc="83" dirty="0">
                <a:solidFill>
                  <a:srgbClr val="653200"/>
                </a:solidFill>
                <a:latin typeface="Times New Roman"/>
                <a:cs typeface="Times New Roman"/>
              </a:rPr>
              <a:t> </a:t>
            </a:r>
            <a:r>
              <a:rPr sz="2233" dirty="0">
                <a:solidFill>
                  <a:srgbClr val="653200"/>
                </a:solidFill>
                <a:latin typeface="Times New Roman"/>
                <a:cs typeface="Times New Roman"/>
              </a:rPr>
              <a:t>a</a:t>
            </a:r>
            <a:r>
              <a:rPr sz="2233" spc="83" dirty="0">
                <a:solidFill>
                  <a:srgbClr val="653200"/>
                </a:solidFill>
                <a:latin typeface="Times New Roman"/>
                <a:cs typeface="Times New Roman"/>
              </a:rPr>
              <a:t> </a:t>
            </a:r>
            <a:r>
              <a:rPr sz="2233" spc="-4" dirty="0">
                <a:solidFill>
                  <a:srgbClr val="653200"/>
                </a:solidFill>
                <a:latin typeface="Times New Roman"/>
                <a:cs typeface="Times New Roman"/>
              </a:rPr>
              <a:t>large-scale</a:t>
            </a:r>
            <a:r>
              <a:rPr sz="2233" spc="83" dirty="0">
                <a:solidFill>
                  <a:srgbClr val="653200"/>
                </a:solidFill>
                <a:latin typeface="Times New Roman"/>
                <a:cs typeface="Times New Roman"/>
              </a:rPr>
              <a:t> </a:t>
            </a:r>
            <a:r>
              <a:rPr sz="2233" dirty="0">
                <a:solidFill>
                  <a:srgbClr val="653200"/>
                </a:solidFill>
                <a:latin typeface="Times New Roman"/>
                <a:cs typeface="Times New Roman"/>
              </a:rPr>
              <a:t>project</a:t>
            </a:r>
            <a:r>
              <a:rPr sz="2233" spc="83" dirty="0">
                <a:solidFill>
                  <a:srgbClr val="653200"/>
                </a:solidFill>
                <a:latin typeface="Times New Roman"/>
                <a:cs typeface="Times New Roman"/>
              </a:rPr>
              <a:t> </a:t>
            </a:r>
            <a:r>
              <a:rPr sz="2233" dirty="0">
                <a:solidFill>
                  <a:srgbClr val="653200"/>
                </a:solidFill>
                <a:latin typeface="Times New Roman"/>
                <a:cs typeface="Times New Roman"/>
              </a:rPr>
              <a:t>for</a:t>
            </a:r>
            <a:r>
              <a:rPr sz="2233" spc="87" dirty="0">
                <a:solidFill>
                  <a:srgbClr val="653200"/>
                </a:solidFill>
                <a:latin typeface="Times New Roman"/>
                <a:cs typeface="Times New Roman"/>
              </a:rPr>
              <a:t> </a:t>
            </a:r>
            <a:r>
              <a:rPr sz="2233" dirty="0">
                <a:solidFill>
                  <a:srgbClr val="653200"/>
                </a:solidFill>
                <a:latin typeface="Times New Roman"/>
                <a:cs typeface="Times New Roman"/>
              </a:rPr>
              <a:t>which</a:t>
            </a:r>
            <a:r>
              <a:rPr sz="2233" spc="87" dirty="0">
                <a:solidFill>
                  <a:srgbClr val="653200"/>
                </a:solidFill>
                <a:latin typeface="Times New Roman"/>
                <a:cs typeface="Times New Roman"/>
              </a:rPr>
              <a:t> </a:t>
            </a:r>
            <a:r>
              <a:rPr sz="2233" dirty="0">
                <a:solidFill>
                  <a:srgbClr val="653200"/>
                </a:solidFill>
                <a:latin typeface="Times New Roman"/>
                <a:cs typeface="Times New Roman"/>
              </a:rPr>
              <a:t>the</a:t>
            </a:r>
            <a:r>
              <a:rPr sz="2233" spc="92" dirty="0">
                <a:solidFill>
                  <a:srgbClr val="653200"/>
                </a:solidFill>
                <a:latin typeface="Times New Roman"/>
                <a:cs typeface="Times New Roman"/>
              </a:rPr>
              <a:t> </a:t>
            </a:r>
            <a:r>
              <a:rPr sz="2233" spc="-4" dirty="0">
                <a:solidFill>
                  <a:srgbClr val="653200"/>
                </a:solidFill>
                <a:latin typeface="Times New Roman"/>
                <a:cs typeface="Times New Roman"/>
              </a:rPr>
              <a:t>manpower</a:t>
            </a:r>
            <a:r>
              <a:rPr sz="2233" spc="87" dirty="0">
                <a:solidFill>
                  <a:srgbClr val="653200"/>
                </a:solidFill>
                <a:latin typeface="Times New Roman"/>
                <a:cs typeface="Times New Roman"/>
              </a:rPr>
              <a:t> </a:t>
            </a:r>
            <a:r>
              <a:rPr sz="2233" spc="-4" dirty="0">
                <a:solidFill>
                  <a:srgbClr val="653200"/>
                </a:solidFill>
                <a:latin typeface="Times New Roman"/>
                <a:cs typeface="Times New Roman"/>
              </a:rPr>
              <a:t>requirement</a:t>
            </a:r>
            <a:r>
              <a:rPr sz="2233" spc="102" dirty="0">
                <a:solidFill>
                  <a:srgbClr val="653200"/>
                </a:solidFill>
                <a:latin typeface="Times New Roman"/>
                <a:cs typeface="Times New Roman"/>
              </a:rPr>
              <a:t> </a:t>
            </a:r>
            <a:r>
              <a:rPr sz="2233" spc="-4" dirty="0">
                <a:solidFill>
                  <a:srgbClr val="653200"/>
                </a:solidFill>
                <a:latin typeface="Times New Roman"/>
                <a:cs typeface="Times New Roman"/>
              </a:rPr>
              <a:t>is </a:t>
            </a:r>
            <a:r>
              <a:rPr sz="2233" spc="-543" dirty="0">
                <a:solidFill>
                  <a:srgbClr val="653200"/>
                </a:solidFill>
                <a:latin typeface="Times New Roman"/>
                <a:cs typeface="Times New Roman"/>
              </a:rPr>
              <a:t> </a:t>
            </a:r>
            <a:r>
              <a:rPr sz="2233" dirty="0">
                <a:solidFill>
                  <a:srgbClr val="653200"/>
                </a:solidFill>
                <a:latin typeface="Times New Roman"/>
                <a:cs typeface="Times New Roman"/>
              </a:rPr>
              <a:t>K=600 </a:t>
            </a:r>
            <a:r>
              <a:rPr sz="2233" spc="-4" dirty="0">
                <a:solidFill>
                  <a:srgbClr val="653200"/>
                </a:solidFill>
                <a:latin typeface="Times New Roman"/>
                <a:cs typeface="Times New Roman"/>
              </a:rPr>
              <a:t>PY</a:t>
            </a:r>
            <a:r>
              <a:rPr sz="2233" spc="4" dirty="0">
                <a:solidFill>
                  <a:srgbClr val="653200"/>
                </a:solidFill>
                <a:latin typeface="Times New Roman"/>
                <a:cs typeface="Times New Roman"/>
              </a:rPr>
              <a:t> </a:t>
            </a:r>
            <a:r>
              <a:rPr sz="2233" spc="-4" dirty="0">
                <a:solidFill>
                  <a:srgbClr val="653200"/>
                </a:solidFill>
                <a:latin typeface="Times New Roman"/>
                <a:cs typeface="Times New Roman"/>
              </a:rPr>
              <a:t>and</a:t>
            </a:r>
            <a:r>
              <a:rPr sz="2233" dirty="0">
                <a:solidFill>
                  <a:srgbClr val="653200"/>
                </a:solidFill>
                <a:latin typeface="Times New Roman"/>
                <a:cs typeface="Times New Roman"/>
              </a:rPr>
              <a:t> the</a:t>
            </a:r>
            <a:r>
              <a:rPr sz="2233" spc="-4" dirty="0">
                <a:solidFill>
                  <a:srgbClr val="653200"/>
                </a:solidFill>
                <a:latin typeface="Times New Roman"/>
                <a:cs typeface="Times New Roman"/>
              </a:rPr>
              <a:t> development </a:t>
            </a:r>
            <a:r>
              <a:rPr sz="2233" dirty="0">
                <a:solidFill>
                  <a:srgbClr val="653200"/>
                </a:solidFill>
                <a:latin typeface="Times New Roman"/>
                <a:cs typeface="Times New Roman"/>
              </a:rPr>
              <a:t>time</a:t>
            </a:r>
            <a:r>
              <a:rPr sz="2233" spc="-4" dirty="0">
                <a:solidFill>
                  <a:srgbClr val="653200"/>
                </a:solidFill>
                <a:latin typeface="Times New Roman"/>
                <a:cs typeface="Times New Roman"/>
              </a:rPr>
              <a:t> is</a:t>
            </a:r>
            <a:r>
              <a:rPr sz="2233" dirty="0">
                <a:solidFill>
                  <a:srgbClr val="653200"/>
                </a:solidFill>
                <a:latin typeface="Times New Roman"/>
                <a:cs typeface="Times New Roman"/>
              </a:rPr>
              <a:t> 3 years 6</a:t>
            </a:r>
            <a:r>
              <a:rPr sz="2233" spc="-14" dirty="0">
                <a:solidFill>
                  <a:srgbClr val="653200"/>
                </a:solidFill>
                <a:latin typeface="Times New Roman"/>
                <a:cs typeface="Times New Roman"/>
              </a:rPr>
              <a:t> </a:t>
            </a:r>
            <a:r>
              <a:rPr sz="2233" spc="-4" dirty="0">
                <a:solidFill>
                  <a:srgbClr val="653200"/>
                </a:solidFill>
                <a:latin typeface="Times New Roman"/>
                <a:cs typeface="Times New Roman"/>
              </a:rPr>
              <a:t>months.</a:t>
            </a:r>
            <a:endParaRPr sz="2233" dirty="0">
              <a:latin typeface="Times New Roman"/>
              <a:cs typeface="Times New Roman"/>
            </a:endParaRPr>
          </a:p>
          <a:p>
            <a:pPr>
              <a:lnSpc>
                <a:spcPct val="100000"/>
              </a:lnSpc>
            </a:pPr>
            <a:endParaRPr sz="2233" dirty="0">
              <a:latin typeface="Times New Roman"/>
              <a:cs typeface="Times New Roman"/>
            </a:endParaRPr>
          </a:p>
          <a:p>
            <a:pPr marL="327901" indent="-316191">
              <a:spcBef>
                <a:spcPts val="1393"/>
              </a:spcBef>
              <a:buSzPct val="95652"/>
              <a:buAutoNum type="alphaLcParenBoth"/>
              <a:tabLst>
                <a:tab pos="328518" algn="l"/>
              </a:tabLst>
            </a:pPr>
            <a:r>
              <a:rPr sz="2233" spc="-4" dirty="0">
                <a:solidFill>
                  <a:srgbClr val="650065"/>
                </a:solidFill>
                <a:latin typeface="Times New Roman"/>
                <a:cs typeface="Times New Roman"/>
              </a:rPr>
              <a:t>Calculate</a:t>
            </a:r>
            <a:r>
              <a:rPr sz="2233" spc="-10" dirty="0">
                <a:solidFill>
                  <a:srgbClr val="650065"/>
                </a:solidFill>
                <a:latin typeface="Times New Roman"/>
                <a:cs typeface="Times New Roman"/>
              </a:rPr>
              <a:t> </a:t>
            </a:r>
            <a:r>
              <a:rPr sz="2233" dirty="0">
                <a:solidFill>
                  <a:srgbClr val="650065"/>
                </a:solidFill>
                <a:latin typeface="Times New Roman"/>
                <a:cs typeface="Times New Roman"/>
              </a:rPr>
              <a:t>the</a:t>
            </a:r>
            <a:r>
              <a:rPr sz="2233" spc="10" dirty="0">
                <a:solidFill>
                  <a:srgbClr val="650065"/>
                </a:solidFill>
                <a:latin typeface="Times New Roman"/>
                <a:cs typeface="Times New Roman"/>
              </a:rPr>
              <a:t> </a:t>
            </a:r>
            <a:r>
              <a:rPr sz="2233" spc="-4" dirty="0">
                <a:solidFill>
                  <a:srgbClr val="650065"/>
                </a:solidFill>
                <a:latin typeface="Times New Roman"/>
                <a:cs typeface="Times New Roman"/>
              </a:rPr>
              <a:t>peak</a:t>
            </a:r>
            <a:r>
              <a:rPr sz="2233" dirty="0">
                <a:solidFill>
                  <a:srgbClr val="650065"/>
                </a:solidFill>
                <a:latin typeface="Times New Roman"/>
                <a:cs typeface="Times New Roman"/>
              </a:rPr>
              <a:t> manning</a:t>
            </a:r>
            <a:r>
              <a:rPr sz="2233" spc="-4" dirty="0">
                <a:solidFill>
                  <a:srgbClr val="650065"/>
                </a:solidFill>
                <a:latin typeface="Times New Roman"/>
                <a:cs typeface="Times New Roman"/>
              </a:rPr>
              <a:t> </a:t>
            </a:r>
            <a:r>
              <a:rPr sz="2233" dirty="0">
                <a:solidFill>
                  <a:srgbClr val="650065"/>
                </a:solidFill>
                <a:latin typeface="Times New Roman"/>
                <a:cs typeface="Times New Roman"/>
              </a:rPr>
              <a:t>and </a:t>
            </a:r>
            <a:r>
              <a:rPr sz="2233" spc="-4" dirty="0">
                <a:solidFill>
                  <a:srgbClr val="650065"/>
                </a:solidFill>
                <a:latin typeface="Times New Roman"/>
                <a:cs typeface="Times New Roman"/>
              </a:rPr>
              <a:t>peak</a:t>
            </a:r>
            <a:r>
              <a:rPr sz="2233" dirty="0">
                <a:solidFill>
                  <a:srgbClr val="650065"/>
                </a:solidFill>
                <a:latin typeface="Times New Roman"/>
                <a:cs typeface="Times New Roman"/>
              </a:rPr>
              <a:t> </a:t>
            </a:r>
            <a:r>
              <a:rPr sz="2233" spc="-4" dirty="0">
                <a:solidFill>
                  <a:srgbClr val="650065"/>
                </a:solidFill>
                <a:latin typeface="Times New Roman"/>
                <a:cs typeface="Times New Roman"/>
              </a:rPr>
              <a:t>time.</a:t>
            </a:r>
            <a:endParaRPr sz="2233" dirty="0">
              <a:latin typeface="Times New Roman"/>
              <a:cs typeface="Times New Roman"/>
            </a:endParaRPr>
          </a:p>
          <a:p>
            <a:pPr marL="343927" indent="-332217">
              <a:spcBef>
                <a:spcPts val="1354"/>
              </a:spcBef>
              <a:buSzPct val="95652"/>
              <a:buAutoNum type="alphaLcParenBoth"/>
              <a:tabLst>
                <a:tab pos="344543" algn="l"/>
              </a:tabLst>
            </a:pPr>
            <a:r>
              <a:rPr sz="2233" spc="-4" dirty="0">
                <a:solidFill>
                  <a:srgbClr val="323299"/>
                </a:solidFill>
                <a:latin typeface="Times New Roman"/>
                <a:cs typeface="Times New Roman"/>
              </a:rPr>
              <a:t>What is</a:t>
            </a:r>
            <a:r>
              <a:rPr sz="2233" dirty="0">
                <a:solidFill>
                  <a:srgbClr val="323299"/>
                </a:solidFill>
                <a:latin typeface="Times New Roman"/>
                <a:cs typeface="Times New Roman"/>
              </a:rPr>
              <a:t> the</a:t>
            </a:r>
            <a:r>
              <a:rPr sz="2233" spc="10" dirty="0">
                <a:solidFill>
                  <a:srgbClr val="323299"/>
                </a:solidFill>
                <a:latin typeface="Times New Roman"/>
                <a:cs typeface="Times New Roman"/>
              </a:rPr>
              <a:t> </a:t>
            </a:r>
            <a:r>
              <a:rPr sz="2233" spc="-4" dirty="0">
                <a:solidFill>
                  <a:srgbClr val="323299"/>
                </a:solidFill>
                <a:latin typeface="Times New Roman"/>
                <a:cs typeface="Times New Roman"/>
              </a:rPr>
              <a:t>manpower</a:t>
            </a:r>
            <a:r>
              <a:rPr sz="2233" dirty="0">
                <a:solidFill>
                  <a:srgbClr val="323299"/>
                </a:solidFill>
                <a:latin typeface="Times New Roman"/>
                <a:cs typeface="Times New Roman"/>
              </a:rPr>
              <a:t> cost </a:t>
            </a:r>
            <a:r>
              <a:rPr sz="2233" spc="-4" dirty="0">
                <a:solidFill>
                  <a:srgbClr val="323299"/>
                </a:solidFill>
                <a:latin typeface="Times New Roman"/>
                <a:cs typeface="Times New Roman"/>
              </a:rPr>
              <a:t>after</a:t>
            </a:r>
            <a:r>
              <a:rPr sz="2233" dirty="0">
                <a:solidFill>
                  <a:srgbClr val="323299"/>
                </a:solidFill>
                <a:latin typeface="Times New Roman"/>
                <a:cs typeface="Times New Roman"/>
              </a:rPr>
              <a:t> 1</a:t>
            </a:r>
            <a:r>
              <a:rPr sz="2233" spc="-14" dirty="0">
                <a:solidFill>
                  <a:srgbClr val="323299"/>
                </a:solidFill>
                <a:latin typeface="Times New Roman"/>
                <a:cs typeface="Times New Roman"/>
              </a:rPr>
              <a:t> </a:t>
            </a:r>
            <a:r>
              <a:rPr sz="2233" dirty="0">
                <a:solidFill>
                  <a:srgbClr val="323299"/>
                </a:solidFill>
                <a:latin typeface="Times New Roman"/>
                <a:cs typeface="Times New Roman"/>
              </a:rPr>
              <a:t>year and</a:t>
            </a:r>
            <a:r>
              <a:rPr sz="2233" spc="4" dirty="0">
                <a:solidFill>
                  <a:srgbClr val="323299"/>
                </a:solidFill>
                <a:latin typeface="Times New Roman"/>
                <a:cs typeface="Times New Roman"/>
              </a:rPr>
              <a:t> </a:t>
            </a:r>
            <a:r>
              <a:rPr sz="2233" dirty="0">
                <a:solidFill>
                  <a:srgbClr val="323299"/>
                </a:solidFill>
                <a:latin typeface="Times New Roman"/>
                <a:cs typeface="Times New Roman"/>
              </a:rPr>
              <a:t>2 </a:t>
            </a:r>
            <a:r>
              <a:rPr sz="2233" spc="-4" dirty="0">
                <a:solidFill>
                  <a:srgbClr val="323299"/>
                </a:solidFill>
                <a:latin typeface="Times New Roman"/>
                <a:cs typeface="Times New Roman"/>
              </a:rPr>
              <a:t>months?</a:t>
            </a:r>
            <a:endParaRPr sz="2233" dirty="0">
              <a:latin typeface="Times New Roman"/>
              <a:cs typeface="Times New Roman"/>
            </a:endParaRPr>
          </a:p>
        </p:txBody>
      </p:sp>
      <p:sp>
        <p:nvSpPr>
          <p:cNvPr id="3" name="object 3"/>
          <p:cNvSpPr txBox="1">
            <a:spLocks noGrp="1"/>
          </p:cNvSpPr>
          <p:nvPr>
            <p:ph type="title"/>
          </p:nvPr>
        </p:nvSpPr>
        <p:spPr>
          <a:xfrm>
            <a:off x="2704912" y="9959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133</a:t>
            </a: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1597" y="2221633"/>
            <a:ext cx="5487129" cy="1161820"/>
          </a:xfrm>
          <a:prstGeom prst="rect">
            <a:avLst/>
          </a:prstGeom>
        </p:spPr>
        <p:txBody>
          <a:bodyPr vert="horz" wrap="square" lIns="0" tIns="11711" rIns="0" bIns="0" rtlCol="0">
            <a:spAutoFit/>
          </a:bodyPr>
          <a:lstStyle/>
          <a:p>
            <a:pPr marL="24654">
              <a:spcBef>
                <a:spcPts val="92"/>
              </a:spcBef>
            </a:pPr>
            <a:r>
              <a:rPr sz="2718" b="1" u="heavy" dirty="0">
                <a:solidFill>
                  <a:srgbClr val="CC0000"/>
                </a:solidFill>
                <a:uFill>
                  <a:solidFill>
                    <a:srgbClr val="CC0000"/>
                  </a:solidFill>
                </a:uFill>
                <a:latin typeface="Times New Roman"/>
                <a:cs typeface="Times New Roman"/>
              </a:rPr>
              <a:t>Solution</a:t>
            </a:r>
            <a:endParaRPr sz="2718" dirty="0">
              <a:latin typeface="Times New Roman"/>
              <a:cs typeface="Times New Roman"/>
            </a:endParaRPr>
          </a:p>
          <a:p>
            <a:pPr>
              <a:spcBef>
                <a:spcPts val="48"/>
              </a:spcBef>
            </a:pPr>
            <a:endParaRPr sz="2620" dirty="0">
              <a:latin typeface="Times New Roman"/>
              <a:cs typeface="Times New Roman"/>
            </a:endParaRPr>
          </a:p>
          <a:p>
            <a:pPr marL="98001"/>
            <a:r>
              <a:rPr sz="2135" spc="-4" dirty="0">
                <a:solidFill>
                  <a:srgbClr val="653200"/>
                </a:solidFill>
                <a:latin typeface="Times New Roman"/>
                <a:cs typeface="Times New Roman"/>
              </a:rPr>
              <a:t>(</a:t>
            </a:r>
            <a:r>
              <a:rPr sz="2135" spc="-10" dirty="0">
                <a:solidFill>
                  <a:srgbClr val="653200"/>
                </a:solidFill>
                <a:latin typeface="Times New Roman"/>
                <a:cs typeface="Times New Roman"/>
              </a:rPr>
              <a:t>a</a:t>
            </a:r>
            <a:r>
              <a:rPr sz="2135" spc="-4" dirty="0">
                <a:solidFill>
                  <a:srgbClr val="653200"/>
                </a:solidFill>
                <a:latin typeface="Times New Roman"/>
                <a:cs typeface="Times New Roman"/>
              </a:rPr>
              <a:t>)</a:t>
            </a:r>
            <a:r>
              <a:rPr sz="2135" spc="-282" dirty="0">
                <a:solidFill>
                  <a:srgbClr val="653200"/>
                </a:solidFill>
                <a:latin typeface="Times New Roman"/>
                <a:cs typeface="Times New Roman"/>
              </a:rPr>
              <a:t> </a:t>
            </a:r>
            <a:r>
              <a:rPr sz="2135" spc="-4" dirty="0">
                <a:solidFill>
                  <a:srgbClr val="653200"/>
                </a:solidFill>
                <a:latin typeface="Times New Roman"/>
                <a:cs typeface="Times New Roman"/>
              </a:rPr>
              <a:t>We </a:t>
            </a:r>
            <a:r>
              <a:rPr sz="2135" dirty="0">
                <a:solidFill>
                  <a:srgbClr val="653200"/>
                </a:solidFill>
                <a:latin typeface="Times New Roman"/>
                <a:cs typeface="Times New Roman"/>
              </a:rPr>
              <a:t>kno</a:t>
            </a:r>
            <a:r>
              <a:rPr sz="2135" spc="-4" dirty="0">
                <a:solidFill>
                  <a:srgbClr val="653200"/>
                </a:solidFill>
                <a:latin typeface="Times New Roman"/>
                <a:cs typeface="Times New Roman"/>
              </a:rPr>
              <a:t>w</a:t>
            </a:r>
            <a:r>
              <a:rPr sz="2135" dirty="0">
                <a:solidFill>
                  <a:srgbClr val="653200"/>
                </a:solidFill>
                <a:latin typeface="Times New Roman"/>
                <a:cs typeface="Times New Roman"/>
              </a:rPr>
              <a:t> </a:t>
            </a:r>
            <a:r>
              <a:rPr sz="2135" spc="-4" dirty="0">
                <a:solidFill>
                  <a:srgbClr val="653200"/>
                </a:solidFill>
                <a:latin typeface="Times New Roman"/>
                <a:cs typeface="Times New Roman"/>
              </a:rPr>
              <a:t>t</a:t>
            </a:r>
            <a:r>
              <a:rPr sz="2184" spc="7" baseline="-22222" dirty="0">
                <a:solidFill>
                  <a:srgbClr val="653200"/>
                </a:solidFill>
                <a:latin typeface="Times New Roman"/>
                <a:cs typeface="Times New Roman"/>
              </a:rPr>
              <a:t>d</a:t>
            </a:r>
            <a:r>
              <a:rPr sz="2135" spc="-20" dirty="0">
                <a:solidFill>
                  <a:srgbClr val="653200"/>
                </a:solidFill>
                <a:latin typeface="Times New Roman"/>
                <a:cs typeface="Times New Roman"/>
              </a:rPr>
              <a:t>=</a:t>
            </a:r>
            <a:r>
              <a:rPr sz="2135" spc="-4" dirty="0">
                <a:solidFill>
                  <a:srgbClr val="653200"/>
                </a:solidFill>
                <a:latin typeface="Times New Roman"/>
                <a:cs typeface="Times New Roman"/>
              </a:rPr>
              <a:t>3 </a:t>
            </a:r>
            <a:r>
              <a:rPr sz="2135" spc="10" dirty="0">
                <a:solidFill>
                  <a:srgbClr val="653200"/>
                </a:solidFill>
                <a:latin typeface="Times New Roman"/>
                <a:cs typeface="Times New Roman"/>
              </a:rPr>
              <a:t>y</a:t>
            </a:r>
            <a:r>
              <a:rPr sz="2135" spc="-10" dirty="0">
                <a:solidFill>
                  <a:srgbClr val="653200"/>
                </a:solidFill>
                <a:latin typeface="Times New Roman"/>
                <a:cs typeface="Times New Roman"/>
              </a:rPr>
              <a:t>ea</a:t>
            </a:r>
            <a:r>
              <a:rPr sz="2135" spc="-4" dirty="0">
                <a:solidFill>
                  <a:srgbClr val="653200"/>
                </a:solidFill>
                <a:latin typeface="Times New Roman"/>
                <a:cs typeface="Times New Roman"/>
              </a:rPr>
              <a:t>rs </a:t>
            </a:r>
            <a:r>
              <a:rPr sz="2135" spc="-10" dirty="0">
                <a:solidFill>
                  <a:srgbClr val="653200"/>
                </a:solidFill>
                <a:latin typeface="Times New Roman"/>
                <a:cs typeface="Times New Roman"/>
              </a:rPr>
              <a:t>a</a:t>
            </a:r>
            <a:r>
              <a:rPr sz="2135" dirty="0">
                <a:solidFill>
                  <a:srgbClr val="653200"/>
                </a:solidFill>
                <a:latin typeface="Times New Roman"/>
                <a:cs typeface="Times New Roman"/>
              </a:rPr>
              <a:t>n</a:t>
            </a:r>
            <a:r>
              <a:rPr sz="2135" spc="-4" dirty="0">
                <a:solidFill>
                  <a:srgbClr val="653200"/>
                </a:solidFill>
                <a:latin typeface="Times New Roman"/>
                <a:cs typeface="Times New Roman"/>
              </a:rPr>
              <a:t>d</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6 </a:t>
            </a:r>
            <a:r>
              <a:rPr sz="2135" spc="-24" dirty="0">
                <a:solidFill>
                  <a:srgbClr val="653200"/>
                </a:solidFill>
                <a:latin typeface="Times New Roman"/>
                <a:cs typeface="Times New Roman"/>
              </a:rPr>
              <a:t>m</a:t>
            </a:r>
            <a:r>
              <a:rPr sz="2135" dirty="0">
                <a:solidFill>
                  <a:srgbClr val="653200"/>
                </a:solidFill>
                <a:latin typeface="Times New Roman"/>
                <a:cs typeface="Times New Roman"/>
              </a:rPr>
              <a:t>on</a:t>
            </a:r>
            <a:r>
              <a:rPr sz="2135" spc="-4" dirty="0">
                <a:solidFill>
                  <a:srgbClr val="653200"/>
                </a:solidFill>
                <a:latin typeface="Times New Roman"/>
                <a:cs typeface="Times New Roman"/>
              </a:rPr>
              <a:t>t</a:t>
            </a:r>
            <a:r>
              <a:rPr sz="2135" dirty="0">
                <a:solidFill>
                  <a:srgbClr val="653200"/>
                </a:solidFill>
                <a:latin typeface="Times New Roman"/>
                <a:cs typeface="Times New Roman"/>
              </a:rPr>
              <a:t>h</a:t>
            </a:r>
            <a:r>
              <a:rPr sz="2135" spc="-4" dirty="0">
                <a:solidFill>
                  <a:srgbClr val="653200"/>
                </a:solidFill>
                <a:latin typeface="Times New Roman"/>
                <a:cs typeface="Times New Roman"/>
              </a:rPr>
              <a:t>s = </a:t>
            </a:r>
            <a:r>
              <a:rPr sz="2135" dirty="0">
                <a:solidFill>
                  <a:srgbClr val="653200"/>
                </a:solidFill>
                <a:latin typeface="Times New Roman"/>
                <a:cs typeface="Times New Roman"/>
              </a:rPr>
              <a:t>3</a:t>
            </a:r>
            <a:r>
              <a:rPr sz="2135" spc="-4" dirty="0">
                <a:solidFill>
                  <a:srgbClr val="653200"/>
                </a:solidFill>
                <a:latin typeface="Times New Roman"/>
                <a:cs typeface="Times New Roman"/>
              </a:rPr>
              <a:t>.5 </a:t>
            </a:r>
            <a:r>
              <a:rPr sz="2135" spc="10" dirty="0">
                <a:solidFill>
                  <a:srgbClr val="653200"/>
                </a:solidFill>
                <a:latin typeface="Times New Roman"/>
                <a:cs typeface="Times New Roman"/>
              </a:rPr>
              <a:t>y</a:t>
            </a:r>
            <a:r>
              <a:rPr sz="2135" spc="-10" dirty="0">
                <a:solidFill>
                  <a:srgbClr val="653200"/>
                </a:solidFill>
                <a:latin typeface="Times New Roman"/>
                <a:cs typeface="Times New Roman"/>
              </a:rPr>
              <a:t>ea</a:t>
            </a:r>
            <a:r>
              <a:rPr sz="2135" spc="-4" dirty="0">
                <a:solidFill>
                  <a:srgbClr val="653200"/>
                </a:solidFill>
                <a:latin typeface="Times New Roman"/>
                <a:cs typeface="Times New Roman"/>
              </a:rPr>
              <a:t>rs</a:t>
            </a:r>
            <a:endParaRPr sz="2135" dirty="0">
              <a:latin typeface="Times New Roman"/>
              <a:cs typeface="Times New Roman"/>
            </a:endParaRPr>
          </a:p>
        </p:txBody>
      </p:sp>
      <p:sp>
        <p:nvSpPr>
          <p:cNvPr id="3" name="object 3"/>
          <p:cNvSpPr txBox="1"/>
          <p:nvPr/>
        </p:nvSpPr>
        <p:spPr>
          <a:xfrm>
            <a:off x="1037883" y="3684538"/>
            <a:ext cx="671176" cy="340377"/>
          </a:xfrm>
          <a:prstGeom prst="rect">
            <a:avLst/>
          </a:prstGeom>
        </p:spPr>
        <p:txBody>
          <a:bodyPr vert="horz" wrap="square" lIns="0" tIns="11711" rIns="0" bIns="0" rtlCol="0">
            <a:spAutoFit/>
          </a:bodyPr>
          <a:lstStyle/>
          <a:p>
            <a:pPr marL="12327">
              <a:spcBef>
                <a:spcPts val="92"/>
              </a:spcBef>
            </a:pPr>
            <a:r>
              <a:rPr sz="2135" spc="-10" dirty="0">
                <a:solidFill>
                  <a:srgbClr val="653200"/>
                </a:solidFill>
                <a:latin typeface="Times New Roman"/>
                <a:cs typeface="Times New Roman"/>
              </a:rPr>
              <a:t>NO</a:t>
            </a:r>
            <a:r>
              <a:rPr sz="2135" spc="-4" dirty="0">
                <a:solidFill>
                  <a:srgbClr val="653200"/>
                </a:solidFill>
                <a:latin typeface="Times New Roman"/>
                <a:cs typeface="Times New Roman"/>
              </a:rPr>
              <a:t>W</a:t>
            </a:r>
            <a:endParaRPr sz="2135" dirty="0">
              <a:latin typeface="Times New Roman"/>
              <a:cs typeface="Times New Roman"/>
            </a:endParaRPr>
          </a:p>
        </p:txBody>
      </p:sp>
      <p:sp>
        <p:nvSpPr>
          <p:cNvPr id="4" name="object 4"/>
          <p:cNvSpPr txBox="1"/>
          <p:nvPr/>
        </p:nvSpPr>
        <p:spPr>
          <a:xfrm>
            <a:off x="1070917" y="4516823"/>
            <a:ext cx="1362691" cy="448132"/>
          </a:xfrm>
          <a:prstGeom prst="rect">
            <a:avLst/>
          </a:prstGeom>
        </p:spPr>
        <p:txBody>
          <a:bodyPr vert="horz" wrap="square" lIns="0" tIns="14792" rIns="0" bIns="0" rtlCol="0">
            <a:spAutoFit/>
          </a:bodyPr>
          <a:lstStyle/>
          <a:p>
            <a:pPr marL="36981">
              <a:spcBef>
                <a:spcPts val="117"/>
              </a:spcBef>
              <a:tabLst>
                <a:tab pos="637313" algn="l"/>
              </a:tabLst>
            </a:pPr>
            <a:r>
              <a:rPr sz="2815" spc="14" dirty="0">
                <a:latin typeface="Symbol"/>
                <a:cs typeface="Symbol"/>
              </a:rPr>
              <a:t></a:t>
            </a:r>
            <a:r>
              <a:rPr sz="2815" spc="14" dirty="0">
                <a:latin typeface="Times New Roman"/>
                <a:cs typeface="Times New Roman"/>
              </a:rPr>
              <a:t>	</a:t>
            </a:r>
            <a:r>
              <a:rPr sz="2815" i="1" spc="-24" dirty="0">
                <a:latin typeface="Times New Roman"/>
                <a:cs typeface="Times New Roman"/>
              </a:rPr>
              <a:t>m</a:t>
            </a:r>
            <a:r>
              <a:rPr sz="2475" spc="-36" baseline="-24509" dirty="0">
                <a:latin typeface="Times New Roman"/>
                <a:cs typeface="Times New Roman"/>
              </a:rPr>
              <a:t>0</a:t>
            </a:r>
            <a:r>
              <a:rPr sz="2475" spc="691" baseline="-24509" dirty="0">
                <a:latin typeface="Times New Roman"/>
                <a:cs typeface="Times New Roman"/>
              </a:rPr>
              <a:t> </a:t>
            </a:r>
            <a:r>
              <a:rPr sz="2815" spc="10" dirty="0">
                <a:latin typeface="Symbol"/>
                <a:cs typeface="Symbol"/>
              </a:rPr>
              <a:t></a:t>
            </a:r>
            <a:endParaRPr sz="2815" dirty="0">
              <a:latin typeface="Symbol"/>
              <a:cs typeface="Symbol"/>
            </a:endParaRPr>
          </a:p>
        </p:txBody>
      </p:sp>
      <p:sp>
        <p:nvSpPr>
          <p:cNvPr id="5" name="object 5"/>
          <p:cNvSpPr txBox="1"/>
          <p:nvPr/>
        </p:nvSpPr>
        <p:spPr>
          <a:xfrm>
            <a:off x="2566370" y="4582397"/>
            <a:ext cx="3464971" cy="340377"/>
          </a:xfrm>
          <a:prstGeom prst="rect">
            <a:avLst/>
          </a:prstGeom>
        </p:spPr>
        <p:txBody>
          <a:bodyPr vert="horz" wrap="square" lIns="0" tIns="11711" rIns="0" bIns="0" rtlCol="0">
            <a:spAutoFit/>
          </a:bodyPr>
          <a:lstStyle/>
          <a:p>
            <a:pPr marL="36981">
              <a:spcBef>
                <a:spcPts val="92"/>
              </a:spcBef>
            </a:pPr>
            <a:r>
              <a:rPr sz="2135" spc="-4" dirty="0">
                <a:latin typeface="Times New Roman"/>
                <a:cs typeface="Times New Roman"/>
              </a:rPr>
              <a:t>600/(3.5x1.648)</a:t>
            </a:r>
            <a:r>
              <a:rPr sz="2135" spc="296" dirty="0">
                <a:latin typeface="Times New Roman"/>
                <a:cs typeface="Times New Roman"/>
              </a:rPr>
              <a:t> </a:t>
            </a:r>
            <a:r>
              <a:rPr sz="2984" spc="-7" baseline="13550" dirty="0">
                <a:latin typeface="Symbol"/>
                <a:cs typeface="Symbol"/>
              </a:rPr>
              <a:t></a:t>
            </a:r>
            <a:r>
              <a:rPr sz="2984" spc="371" baseline="13550" dirty="0">
                <a:latin typeface="Times New Roman"/>
                <a:cs typeface="Times New Roman"/>
              </a:rPr>
              <a:t> </a:t>
            </a:r>
            <a:r>
              <a:rPr sz="2135" spc="-4" dirty="0">
                <a:latin typeface="Times New Roman"/>
                <a:cs typeface="Times New Roman"/>
              </a:rPr>
              <a:t>104 persons</a:t>
            </a:r>
            <a:endParaRPr sz="2135" dirty="0">
              <a:latin typeface="Times New Roman"/>
              <a:cs typeface="Times New Roman"/>
            </a:endParaRPr>
          </a:p>
        </p:txBody>
      </p:sp>
      <p:grpSp>
        <p:nvGrpSpPr>
          <p:cNvPr id="6" name="object 6"/>
          <p:cNvGrpSpPr/>
          <p:nvPr/>
        </p:nvGrpSpPr>
        <p:grpSpPr>
          <a:xfrm>
            <a:off x="2765363" y="3897324"/>
            <a:ext cx="279194" cy="264403"/>
            <a:chOff x="2696761" y="3897661"/>
            <a:chExt cx="287655" cy="272415"/>
          </a:xfrm>
        </p:grpSpPr>
        <p:sp>
          <p:nvSpPr>
            <p:cNvPr id="7" name="object 7"/>
            <p:cNvSpPr/>
            <p:nvPr/>
          </p:nvSpPr>
          <p:spPr>
            <a:xfrm>
              <a:off x="2702041" y="4067556"/>
              <a:ext cx="32384" cy="18415"/>
            </a:xfrm>
            <a:custGeom>
              <a:avLst/>
              <a:gdLst/>
              <a:ahLst/>
              <a:cxnLst/>
              <a:rect l="l" t="t" r="r" b="b"/>
              <a:pathLst>
                <a:path w="32385" h="18414">
                  <a:moveTo>
                    <a:pt x="0" y="18280"/>
                  </a:moveTo>
                  <a:lnTo>
                    <a:pt x="32007" y="0"/>
                  </a:lnTo>
                </a:path>
              </a:pathLst>
            </a:custGeom>
            <a:ln w="10558">
              <a:solidFill>
                <a:srgbClr val="000000"/>
              </a:solidFill>
            </a:ln>
          </p:spPr>
          <p:txBody>
            <a:bodyPr wrap="square" lIns="0" tIns="0" rIns="0" bIns="0" rtlCol="0"/>
            <a:lstStyle/>
            <a:p>
              <a:endParaRPr sz="1980" dirty="0"/>
            </a:p>
          </p:txBody>
        </p:sp>
        <p:sp>
          <p:nvSpPr>
            <p:cNvPr id="8" name="object 8"/>
            <p:cNvSpPr/>
            <p:nvPr/>
          </p:nvSpPr>
          <p:spPr>
            <a:xfrm>
              <a:off x="2734048" y="4072119"/>
              <a:ext cx="47625" cy="86995"/>
            </a:xfrm>
            <a:custGeom>
              <a:avLst/>
              <a:gdLst/>
              <a:ahLst/>
              <a:cxnLst/>
              <a:rect l="l" t="t" r="r" b="b"/>
              <a:pathLst>
                <a:path w="47625" h="86995">
                  <a:moveTo>
                    <a:pt x="0" y="0"/>
                  </a:moveTo>
                  <a:lnTo>
                    <a:pt x="47237" y="86872"/>
                  </a:lnTo>
                </a:path>
              </a:pathLst>
            </a:custGeom>
            <a:ln w="21014">
              <a:solidFill>
                <a:srgbClr val="000000"/>
              </a:solidFill>
            </a:ln>
          </p:spPr>
          <p:txBody>
            <a:bodyPr wrap="square" lIns="0" tIns="0" rIns="0" bIns="0" rtlCol="0"/>
            <a:lstStyle/>
            <a:p>
              <a:endParaRPr sz="1980" dirty="0"/>
            </a:p>
          </p:txBody>
        </p:sp>
        <p:sp>
          <p:nvSpPr>
            <p:cNvPr id="9" name="object 9"/>
            <p:cNvSpPr/>
            <p:nvPr/>
          </p:nvSpPr>
          <p:spPr>
            <a:xfrm>
              <a:off x="2785867" y="3902953"/>
              <a:ext cx="198120" cy="256540"/>
            </a:xfrm>
            <a:custGeom>
              <a:avLst/>
              <a:gdLst/>
              <a:ahLst/>
              <a:cxnLst/>
              <a:rect l="l" t="t" r="r" b="b"/>
              <a:pathLst>
                <a:path w="198119" h="256539">
                  <a:moveTo>
                    <a:pt x="0" y="256038"/>
                  </a:moveTo>
                  <a:lnTo>
                    <a:pt x="62482" y="0"/>
                  </a:lnTo>
                </a:path>
                <a:path w="198119" h="256539">
                  <a:moveTo>
                    <a:pt x="62482" y="0"/>
                  </a:moveTo>
                  <a:lnTo>
                    <a:pt x="198112" y="0"/>
                  </a:lnTo>
                </a:path>
              </a:pathLst>
            </a:custGeom>
            <a:ln w="10533">
              <a:solidFill>
                <a:srgbClr val="000000"/>
              </a:solidFill>
            </a:ln>
          </p:spPr>
          <p:txBody>
            <a:bodyPr wrap="square" lIns="0" tIns="0" rIns="0" bIns="0" rtlCol="0"/>
            <a:lstStyle/>
            <a:p>
              <a:endParaRPr sz="1980" dirty="0"/>
            </a:p>
          </p:txBody>
        </p:sp>
      </p:grpSp>
      <p:sp>
        <p:nvSpPr>
          <p:cNvPr id="10" name="object 10"/>
          <p:cNvSpPr txBox="1"/>
          <p:nvPr/>
        </p:nvSpPr>
        <p:spPr>
          <a:xfrm>
            <a:off x="2323787" y="3445392"/>
            <a:ext cx="778416" cy="713858"/>
          </a:xfrm>
          <a:prstGeom prst="rect">
            <a:avLst/>
          </a:prstGeom>
        </p:spPr>
        <p:txBody>
          <a:bodyPr vert="horz" wrap="square" lIns="0" tIns="12327" rIns="0" bIns="0" rtlCol="0">
            <a:spAutoFit/>
          </a:bodyPr>
          <a:lstStyle/>
          <a:p>
            <a:pPr marL="240996" marR="29586" indent="-204631">
              <a:lnSpc>
                <a:spcPct val="123000"/>
              </a:lnSpc>
              <a:spcBef>
                <a:spcPts val="97"/>
              </a:spcBef>
              <a:tabLst>
                <a:tab pos="600332" algn="l"/>
                <a:tab pos="740860" algn="l"/>
              </a:tabLst>
            </a:pPr>
            <a:r>
              <a:rPr sz="2912" baseline="-34722" dirty="0">
                <a:latin typeface="Symbol"/>
                <a:cs typeface="Symbol"/>
              </a:rPr>
              <a:t></a:t>
            </a:r>
            <a:r>
              <a:rPr sz="1941" u="sng" spc="238" dirty="0">
                <a:uFill>
                  <a:solidFill>
                    <a:srgbClr val="000000"/>
                  </a:solidFill>
                </a:uFill>
                <a:latin typeface="Times New Roman"/>
                <a:cs typeface="Times New Roman"/>
              </a:rPr>
              <a:t> </a:t>
            </a:r>
            <a:r>
              <a:rPr sz="1941" i="1" u="sng" dirty="0">
                <a:uFill>
                  <a:solidFill>
                    <a:srgbClr val="000000"/>
                  </a:solidFill>
                </a:uFill>
                <a:latin typeface="Times New Roman"/>
                <a:cs typeface="Times New Roman"/>
              </a:rPr>
              <a:t>K 		</a:t>
            </a:r>
            <a:r>
              <a:rPr sz="1941" i="1" dirty="0">
                <a:latin typeface="Times New Roman"/>
                <a:cs typeface="Times New Roman"/>
              </a:rPr>
              <a:t> </a:t>
            </a:r>
            <a:r>
              <a:rPr sz="1941" i="1" spc="485" dirty="0">
                <a:latin typeface="Times New Roman"/>
                <a:cs typeface="Times New Roman"/>
              </a:rPr>
              <a:t> </a:t>
            </a:r>
            <a:r>
              <a:rPr sz="1941" i="1" spc="34" dirty="0">
                <a:latin typeface="Times New Roman"/>
                <a:cs typeface="Times New Roman"/>
              </a:rPr>
              <a:t>t</a:t>
            </a:r>
            <a:r>
              <a:rPr sz="1674" i="1" spc="51" baseline="-24154" dirty="0">
                <a:latin typeface="Times New Roman"/>
                <a:cs typeface="Times New Roman"/>
              </a:rPr>
              <a:t>d	</a:t>
            </a:r>
            <a:r>
              <a:rPr sz="1941" i="1" dirty="0">
                <a:latin typeface="Times New Roman"/>
                <a:cs typeface="Times New Roman"/>
              </a:rPr>
              <a:t>e</a:t>
            </a:r>
            <a:endParaRPr sz="1941" dirty="0">
              <a:latin typeface="Times New Roman"/>
              <a:cs typeface="Times New Roman"/>
            </a:endParaRPr>
          </a:p>
        </p:txBody>
      </p:sp>
      <p:sp>
        <p:nvSpPr>
          <p:cNvPr id="11" name="object 11"/>
          <p:cNvSpPr txBox="1"/>
          <p:nvPr/>
        </p:nvSpPr>
        <p:spPr>
          <a:xfrm>
            <a:off x="2021541" y="3668821"/>
            <a:ext cx="202771" cy="311119"/>
          </a:xfrm>
          <a:prstGeom prst="rect">
            <a:avLst/>
          </a:prstGeom>
        </p:spPr>
        <p:txBody>
          <a:bodyPr vert="horz" wrap="square" lIns="0" tIns="12327" rIns="0" bIns="0" rtlCol="0">
            <a:spAutoFit/>
          </a:bodyPr>
          <a:lstStyle/>
          <a:p>
            <a:pPr marL="12327">
              <a:spcBef>
                <a:spcPts val="97"/>
              </a:spcBef>
            </a:pPr>
            <a:r>
              <a:rPr sz="1941" i="1" spc="-4" dirty="0">
                <a:latin typeface="Times New Roman"/>
                <a:cs typeface="Times New Roman"/>
              </a:rPr>
              <a:t>m</a:t>
            </a:r>
            <a:endParaRPr sz="1941" dirty="0">
              <a:latin typeface="Times New Roman"/>
              <a:cs typeface="Times New Roman"/>
            </a:endParaRPr>
          </a:p>
        </p:txBody>
      </p:sp>
      <p:sp>
        <p:nvSpPr>
          <p:cNvPr id="12" name="object 12"/>
          <p:cNvSpPr txBox="1"/>
          <p:nvPr/>
        </p:nvSpPr>
        <p:spPr>
          <a:xfrm>
            <a:off x="2194604" y="3833640"/>
            <a:ext cx="96763" cy="186220"/>
          </a:xfrm>
          <a:prstGeom prst="rect">
            <a:avLst/>
          </a:prstGeom>
        </p:spPr>
        <p:txBody>
          <a:bodyPr vert="horz" wrap="square" lIns="0" tIns="14175" rIns="0" bIns="0" rtlCol="0">
            <a:spAutoFit/>
          </a:bodyPr>
          <a:lstStyle/>
          <a:p>
            <a:pPr marL="12327">
              <a:spcBef>
                <a:spcPts val="111"/>
              </a:spcBef>
            </a:pPr>
            <a:r>
              <a:rPr sz="1117" spc="4" dirty="0">
                <a:latin typeface="Times New Roman"/>
                <a:cs typeface="Times New Roman"/>
              </a:rPr>
              <a:t>0</a:t>
            </a:r>
            <a:endParaRPr sz="1117" dirty="0">
              <a:latin typeface="Times New Roman"/>
              <a:cs typeface="Times New Roman"/>
            </a:endParaRPr>
          </a:p>
        </p:txBody>
      </p:sp>
      <p:sp>
        <p:nvSpPr>
          <p:cNvPr id="13" name="object 13"/>
          <p:cNvSpPr txBox="1">
            <a:spLocks noGrp="1"/>
          </p:cNvSpPr>
          <p:nvPr>
            <p:ph type="title"/>
          </p:nvPr>
        </p:nvSpPr>
        <p:spPr>
          <a:xfrm>
            <a:off x="2704912" y="107215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4" name="object 1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5" name="object 1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134</a:t>
            </a:r>
          </a:p>
        </p:txBody>
      </p:sp>
      <p:sp>
        <p:nvSpPr>
          <p:cNvPr id="16" name="object 1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1986445"/>
            <a:ext cx="1456989" cy="340377"/>
          </a:xfrm>
          <a:prstGeom prst="rect">
            <a:avLst/>
          </a:prstGeom>
        </p:spPr>
        <p:txBody>
          <a:bodyPr vert="horz" wrap="square" lIns="0" tIns="11711" rIns="0" bIns="0" rtlCol="0">
            <a:spAutoFit/>
          </a:bodyPr>
          <a:lstStyle/>
          <a:p>
            <a:pPr marL="12327">
              <a:spcBef>
                <a:spcPts val="92"/>
              </a:spcBef>
            </a:pPr>
            <a:r>
              <a:rPr sz="2135" dirty="0">
                <a:solidFill>
                  <a:srgbClr val="653200"/>
                </a:solidFill>
                <a:latin typeface="Times New Roman"/>
                <a:cs typeface="Times New Roman"/>
              </a:rPr>
              <a:t>(b)</a:t>
            </a:r>
            <a:r>
              <a:rPr sz="2135" spc="-44" dirty="0">
                <a:solidFill>
                  <a:srgbClr val="653200"/>
                </a:solidFill>
                <a:latin typeface="Times New Roman"/>
                <a:cs typeface="Times New Roman"/>
              </a:rPr>
              <a:t> </a:t>
            </a:r>
            <a:r>
              <a:rPr sz="2135" spc="-4" dirty="0">
                <a:solidFill>
                  <a:srgbClr val="653200"/>
                </a:solidFill>
                <a:latin typeface="Times New Roman"/>
                <a:cs typeface="Times New Roman"/>
              </a:rPr>
              <a:t>We</a:t>
            </a:r>
            <a:r>
              <a:rPr sz="2135" spc="-44" dirty="0">
                <a:solidFill>
                  <a:srgbClr val="653200"/>
                </a:solidFill>
                <a:latin typeface="Times New Roman"/>
                <a:cs typeface="Times New Roman"/>
              </a:rPr>
              <a:t> </a:t>
            </a:r>
            <a:r>
              <a:rPr sz="2135" dirty="0">
                <a:solidFill>
                  <a:srgbClr val="653200"/>
                </a:solidFill>
                <a:latin typeface="Times New Roman"/>
                <a:cs typeface="Times New Roman"/>
              </a:rPr>
              <a:t>know</a:t>
            </a:r>
            <a:endParaRPr sz="2135" dirty="0">
              <a:latin typeface="Times New Roman"/>
              <a:cs typeface="Times New Roman"/>
            </a:endParaRPr>
          </a:p>
        </p:txBody>
      </p:sp>
      <p:sp>
        <p:nvSpPr>
          <p:cNvPr id="3" name="object 3"/>
          <p:cNvSpPr txBox="1">
            <a:spLocks noGrp="1"/>
          </p:cNvSpPr>
          <p:nvPr>
            <p:ph type="title"/>
          </p:nvPr>
        </p:nvSpPr>
        <p:spPr>
          <a:xfrm>
            <a:off x="2247362" y="1997023"/>
            <a:ext cx="2395033" cy="834513"/>
          </a:xfrm>
          <a:prstGeom prst="rect">
            <a:avLst/>
          </a:prstGeom>
        </p:spPr>
        <p:txBody>
          <a:bodyPr vert="horz" wrap="square" lIns="0" tIns="12943" rIns="0" bIns="0" rtlCol="0">
            <a:spAutoFit/>
          </a:bodyPr>
          <a:lstStyle/>
          <a:p>
            <a:pPr marL="24654">
              <a:spcBef>
                <a:spcPts val="102"/>
              </a:spcBef>
            </a:pPr>
            <a:r>
              <a:rPr sz="2718" spc="107" dirty="0">
                <a:solidFill>
                  <a:srgbClr val="000000"/>
                </a:solidFill>
                <a:latin typeface="Times New Roman"/>
                <a:cs typeface="Times New Roman"/>
              </a:rPr>
              <a:t>y</a:t>
            </a:r>
            <a:r>
              <a:rPr sz="2718" spc="-10" dirty="0">
                <a:solidFill>
                  <a:srgbClr val="000000"/>
                </a:solidFill>
                <a:latin typeface="Times New Roman"/>
                <a:cs typeface="Times New Roman"/>
              </a:rPr>
              <a:t>(</a:t>
            </a:r>
            <a:r>
              <a:rPr sz="2718" spc="175" dirty="0">
                <a:solidFill>
                  <a:srgbClr val="000000"/>
                </a:solidFill>
                <a:latin typeface="Times New Roman"/>
                <a:cs typeface="Times New Roman"/>
              </a:rPr>
              <a:t>t</a:t>
            </a:r>
            <a:r>
              <a:rPr sz="2718" dirty="0">
                <a:solidFill>
                  <a:srgbClr val="000000"/>
                </a:solidFill>
                <a:latin typeface="Times New Roman"/>
                <a:cs typeface="Times New Roman"/>
              </a:rPr>
              <a:t>)</a:t>
            </a:r>
            <a:r>
              <a:rPr sz="2718" spc="-48" dirty="0">
                <a:solidFill>
                  <a:srgbClr val="000000"/>
                </a:solidFill>
                <a:latin typeface="Times New Roman"/>
                <a:cs typeface="Times New Roman"/>
              </a:rPr>
              <a:t> </a:t>
            </a:r>
            <a:r>
              <a:rPr sz="2718" dirty="0">
                <a:solidFill>
                  <a:srgbClr val="000000"/>
                </a:solidFill>
                <a:latin typeface="Symbol"/>
                <a:cs typeface="Symbol"/>
              </a:rPr>
              <a:t></a:t>
            </a:r>
            <a:r>
              <a:rPr sz="2718" spc="24" dirty="0">
                <a:solidFill>
                  <a:srgbClr val="000000"/>
                </a:solidFill>
                <a:latin typeface="Times New Roman"/>
                <a:cs typeface="Times New Roman"/>
              </a:rPr>
              <a:t> </a:t>
            </a:r>
            <a:r>
              <a:rPr sz="2718" dirty="0">
                <a:solidFill>
                  <a:srgbClr val="000000"/>
                </a:solidFill>
                <a:latin typeface="Times New Roman"/>
                <a:cs typeface="Times New Roman"/>
              </a:rPr>
              <a:t>K</a:t>
            </a:r>
            <a:r>
              <a:rPr sz="2718" spc="-388" dirty="0">
                <a:solidFill>
                  <a:srgbClr val="000000"/>
                </a:solidFill>
                <a:latin typeface="Times New Roman"/>
                <a:cs typeface="Times New Roman"/>
              </a:rPr>
              <a:t> </a:t>
            </a:r>
            <a:r>
              <a:rPr sz="5338" spc="-1505" dirty="0">
                <a:solidFill>
                  <a:srgbClr val="000000"/>
                </a:solidFill>
                <a:latin typeface="Symbol"/>
                <a:cs typeface="Symbol"/>
              </a:rPr>
              <a:t></a:t>
            </a:r>
            <a:r>
              <a:rPr sz="2718" spc="209" dirty="0">
                <a:solidFill>
                  <a:srgbClr val="000000"/>
                </a:solidFill>
                <a:latin typeface="Times New Roman"/>
                <a:cs typeface="Times New Roman"/>
              </a:rPr>
              <a:t>1</a:t>
            </a:r>
            <a:r>
              <a:rPr sz="2718" dirty="0">
                <a:solidFill>
                  <a:srgbClr val="000000"/>
                </a:solidFill>
                <a:latin typeface="Symbol"/>
                <a:cs typeface="Symbol"/>
              </a:rPr>
              <a:t></a:t>
            </a:r>
            <a:r>
              <a:rPr sz="2718" spc="-267" dirty="0">
                <a:solidFill>
                  <a:srgbClr val="000000"/>
                </a:solidFill>
                <a:latin typeface="Times New Roman"/>
                <a:cs typeface="Times New Roman"/>
              </a:rPr>
              <a:t> </a:t>
            </a:r>
            <a:r>
              <a:rPr sz="2718" spc="126" dirty="0">
                <a:solidFill>
                  <a:srgbClr val="000000"/>
                </a:solidFill>
                <a:latin typeface="Times New Roman"/>
                <a:cs typeface="Times New Roman"/>
              </a:rPr>
              <a:t>e</a:t>
            </a:r>
            <a:r>
              <a:rPr sz="2330" spc="161" baseline="43402" dirty="0">
                <a:solidFill>
                  <a:srgbClr val="000000"/>
                </a:solidFill>
                <a:latin typeface="Symbol"/>
                <a:cs typeface="Symbol"/>
              </a:rPr>
              <a:t></a:t>
            </a:r>
            <a:r>
              <a:rPr sz="2330" spc="14" baseline="43402" dirty="0">
                <a:solidFill>
                  <a:srgbClr val="000000"/>
                </a:solidFill>
                <a:latin typeface="Times New Roman"/>
                <a:cs typeface="Times New Roman"/>
              </a:rPr>
              <a:t>at</a:t>
            </a:r>
            <a:r>
              <a:rPr sz="2330" spc="-306" baseline="43402" dirty="0">
                <a:solidFill>
                  <a:srgbClr val="000000"/>
                </a:solidFill>
                <a:latin typeface="Times New Roman"/>
                <a:cs typeface="Times New Roman"/>
              </a:rPr>
              <a:t> </a:t>
            </a:r>
            <a:r>
              <a:rPr sz="1674" spc="7" baseline="96618" dirty="0">
                <a:solidFill>
                  <a:srgbClr val="000000"/>
                </a:solidFill>
                <a:latin typeface="Times New Roman"/>
                <a:cs typeface="Times New Roman"/>
              </a:rPr>
              <a:t>2</a:t>
            </a:r>
            <a:r>
              <a:rPr sz="1674" baseline="96618" dirty="0">
                <a:solidFill>
                  <a:srgbClr val="000000"/>
                </a:solidFill>
                <a:latin typeface="Times New Roman"/>
                <a:cs typeface="Times New Roman"/>
              </a:rPr>
              <a:t> </a:t>
            </a:r>
            <a:r>
              <a:rPr sz="1674" spc="-51" baseline="96618" dirty="0">
                <a:solidFill>
                  <a:srgbClr val="000000"/>
                </a:solidFill>
                <a:latin typeface="Times New Roman"/>
                <a:cs typeface="Times New Roman"/>
              </a:rPr>
              <a:t> </a:t>
            </a:r>
            <a:r>
              <a:rPr sz="5338" spc="-888" dirty="0">
                <a:solidFill>
                  <a:srgbClr val="000000"/>
                </a:solidFill>
                <a:latin typeface="Symbol"/>
                <a:cs typeface="Symbol"/>
              </a:rPr>
              <a:t></a:t>
            </a:r>
            <a:endParaRPr sz="5338" dirty="0">
              <a:latin typeface="Symbol"/>
              <a:cs typeface="Symbol"/>
            </a:endParaRPr>
          </a:p>
        </p:txBody>
      </p:sp>
      <p:sp>
        <p:nvSpPr>
          <p:cNvPr id="4" name="object 4"/>
          <p:cNvSpPr txBox="1"/>
          <p:nvPr/>
        </p:nvSpPr>
        <p:spPr>
          <a:xfrm>
            <a:off x="2664981" y="2814191"/>
            <a:ext cx="2587327" cy="1000561"/>
          </a:xfrm>
          <a:prstGeom prst="rect">
            <a:avLst/>
          </a:prstGeom>
        </p:spPr>
        <p:txBody>
          <a:bodyPr vert="horz" wrap="square" lIns="0" tIns="175036" rIns="0" bIns="0" rtlCol="0">
            <a:spAutoFit/>
          </a:bodyPr>
          <a:lstStyle/>
          <a:p>
            <a:pPr marL="12327">
              <a:spcBef>
                <a:spcPts val="1378"/>
              </a:spcBef>
            </a:pPr>
            <a:r>
              <a:rPr sz="2135" spc="-4" dirty="0">
                <a:latin typeface="Times New Roman"/>
                <a:cs typeface="Times New Roman"/>
              </a:rPr>
              <a:t>t</a:t>
            </a:r>
            <a:r>
              <a:rPr sz="2135" spc="-10" dirty="0">
                <a:latin typeface="Times New Roman"/>
                <a:cs typeface="Times New Roman"/>
              </a:rPr>
              <a:t> </a:t>
            </a:r>
            <a:r>
              <a:rPr sz="2135" spc="-4" dirty="0">
                <a:latin typeface="Times New Roman"/>
                <a:cs typeface="Times New Roman"/>
              </a:rPr>
              <a:t>=</a:t>
            </a:r>
            <a:r>
              <a:rPr sz="2135" spc="-10" dirty="0">
                <a:latin typeface="Times New Roman"/>
                <a:cs typeface="Times New Roman"/>
              </a:rPr>
              <a:t> </a:t>
            </a:r>
            <a:r>
              <a:rPr sz="2135" spc="-4" dirty="0">
                <a:latin typeface="Times New Roman"/>
                <a:cs typeface="Times New Roman"/>
              </a:rPr>
              <a:t>1</a:t>
            </a:r>
            <a:r>
              <a:rPr sz="2135" spc="-14" dirty="0">
                <a:latin typeface="Times New Roman"/>
                <a:cs typeface="Times New Roman"/>
              </a:rPr>
              <a:t> </a:t>
            </a:r>
            <a:r>
              <a:rPr sz="2135" spc="-4" dirty="0">
                <a:latin typeface="Times New Roman"/>
                <a:cs typeface="Times New Roman"/>
              </a:rPr>
              <a:t>year and</a:t>
            </a:r>
            <a:r>
              <a:rPr sz="2135" spc="-14" dirty="0">
                <a:latin typeface="Times New Roman"/>
                <a:cs typeface="Times New Roman"/>
              </a:rPr>
              <a:t> </a:t>
            </a:r>
            <a:r>
              <a:rPr sz="2135" spc="-4" dirty="0">
                <a:latin typeface="Times New Roman"/>
                <a:cs typeface="Times New Roman"/>
              </a:rPr>
              <a:t>2</a:t>
            </a:r>
            <a:r>
              <a:rPr sz="2135" dirty="0">
                <a:latin typeface="Times New Roman"/>
                <a:cs typeface="Times New Roman"/>
              </a:rPr>
              <a:t> </a:t>
            </a:r>
            <a:r>
              <a:rPr sz="2135" spc="-4" dirty="0">
                <a:latin typeface="Times New Roman"/>
                <a:cs typeface="Times New Roman"/>
              </a:rPr>
              <a:t>months</a:t>
            </a:r>
            <a:endParaRPr sz="2135" dirty="0">
              <a:latin typeface="Times New Roman"/>
              <a:cs typeface="Times New Roman"/>
            </a:endParaRPr>
          </a:p>
          <a:p>
            <a:pPr marL="147926">
              <a:spcBef>
                <a:spcPts val="1282"/>
              </a:spcBef>
            </a:pPr>
            <a:r>
              <a:rPr sz="2135" spc="-4" dirty="0">
                <a:latin typeface="Times New Roman"/>
                <a:cs typeface="Times New Roman"/>
              </a:rPr>
              <a:t>=</a:t>
            </a:r>
            <a:r>
              <a:rPr sz="2135" spc="-29" dirty="0">
                <a:latin typeface="Times New Roman"/>
                <a:cs typeface="Times New Roman"/>
              </a:rPr>
              <a:t> </a:t>
            </a:r>
            <a:r>
              <a:rPr sz="2135" spc="-4" dirty="0">
                <a:latin typeface="Times New Roman"/>
                <a:cs typeface="Times New Roman"/>
              </a:rPr>
              <a:t>1.17</a:t>
            </a:r>
            <a:r>
              <a:rPr sz="2135" spc="-24" dirty="0">
                <a:latin typeface="Times New Roman"/>
                <a:cs typeface="Times New Roman"/>
              </a:rPr>
              <a:t> </a:t>
            </a:r>
            <a:r>
              <a:rPr sz="2135" spc="-4" dirty="0">
                <a:latin typeface="Times New Roman"/>
                <a:cs typeface="Times New Roman"/>
              </a:rPr>
              <a:t>years</a:t>
            </a:r>
            <a:endParaRPr sz="2135" dirty="0">
              <a:latin typeface="Times New Roman"/>
              <a:cs typeface="Times New Roman"/>
            </a:endParaRPr>
          </a:p>
        </p:txBody>
      </p:sp>
      <p:sp>
        <p:nvSpPr>
          <p:cNvPr id="5" name="object 5"/>
          <p:cNvSpPr/>
          <p:nvPr/>
        </p:nvSpPr>
        <p:spPr>
          <a:xfrm>
            <a:off x="3036751" y="4319599"/>
            <a:ext cx="371643" cy="0"/>
          </a:xfrm>
          <a:custGeom>
            <a:avLst/>
            <a:gdLst/>
            <a:ahLst/>
            <a:cxnLst/>
            <a:rect l="l" t="t" r="r" b="b"/>
            <a:pathLst>
              <a:path w="382904">
                <a:moveTo>
                  <a:pt x="0" y="0"/>
                </a:moveTo>
                <a:lnTo>
                  <a:pt x="382523" y="0"/>
                </a:lnTo>
              </a:path>
            </a:pathLst>
          </a:custGeom>
          <a:ln w="11533">
            <a:solidFill>
              <a:srgbClr val="000000"/>
            </a:solidFill>
          </a:ln>
        </p:spPr>
        <p:txBody>
          <a:bodyPr wrap="square" lIns="0" tIns="0" rIns="0" bIns="0" rtlCol="0"/>
          <a:lstStyle/>
          <a:p>
            <a:endParaRPr sz="1980" dirty="0"/>
          </a:p>
        </p:txBody>
      </p:sp>
      <p:sp>
        <p:nvSpPr>
          <p:cNvPr id="6" name="object 6"/>
          <p:cNvSpPr/>
          <p:nvPr/>
        </p:nvSpPr>
        <p:spPr>
          <a:xfrm>
            <a:off x="3694982" y="4319599"/>
            <a:ext cx="1001526" cy="0"/>
          </a:xfrm>
          <a:custGeom>
            <a:avLst/>
            <a:gdLst/>
            <a:ahLst/>
            <a:cxnLst/>
            <a:rect l="l" t="t" r="r" b="b"/>
            <a:pathLst>
              <a:path w="1031875">
                <a:moveTo>
                  <a:pt x="0" y="0"/>
                </a:moveTo>
                <a:lnTo>
                  <a:pt x="1031747" y="0"/>
                </a:lnTo>
              </a:path>
            </a:pathLst>
          </a:custGeom>
          <a:ln w="11533">
            <a:solidFill>
              <a:srgbClr val="000000"/>
            </a:solidFill>
          </a:ln>
        </p:spPr>
        <p:txBody>
          <a:bodyPr wrap="square" lIns="0" tIns="0" rIns="0" bIns="0" rtlCol="0"/>
          <a:lstStyle/>
          <a:p>
            <a:endParaRPr sz="1980" dirty="0"/>
          </a:p>
        </p:txBody>
      </p:sp>
      <p:sp>
        <p:nvSpPr>
          <p:cNvPr id="7" name="object 7"/>
          <p:cNvSpPr txBox="1"/>
          <p:nvPr/>
        </p:nvSpPr>
        <p:spPr>
          <a:xfrm>
            <a:off x="3142756" y="3935825"/>
            <a:ext cx="1132803" cy="337982"/>
          </a:xfrm>
          <a:prstGeom prst="rect">
            <a:avLst/>
          </a:prstGeom>
        </p:spPr>
        <p:txBody>
          <a:bodyPr vert="horz" wrap="square" lIns="0" tIns="16641" rIns="0" bIns="0" rtlCol="0">
            <a:spAutoFit/>
          </a:bodyPr>
          <a:lstStyle/>
          <a:p>
            <a:pPr marL="12327">
              <a:spcBef>
                <a:spcPts val="131"/>
              </a:spcBef>
              <a:tabLst>
                <a:tab pos="985554" algn="l"/>
              </a:tabLst>
            </a:pPr>
            <a:r>
              <a:rPr sz="2087" spc="14" dirty="0">
                <a:latin typeface="Times New Roman"/>
                <a:cs typeface="Times New Roman"/>
              </a:rPr>
              <a:t>1	1</a:t>
            </a:r>
            <a:endParaRPr sz="2087" dirty="0">
              <a:latin typeface="Times New Roman"/>
              <a:cs typeface="Times New Roman"/>
            </a:endParaRPr>
          </a:p>
        </p:txBody>
      </p:sp>
      <p:sp>
        <p:nvSpPr>
          <p:cNvPr id="8" name="object 8"/>
          <p:cNvSpPr txBox="1"/>
          <p:nvPr/>
        </p:nvSpPr>
        <p:spPr>
          <a:xfrm>
            <a:off x="3675751" y="4315974"/>
            <a:ext cx="1018167" cy="337982"/>
          </a:xfrm>
          <a:prstGeom prst="rect">
            <a:avLst/>
          </a:prstGeom>
        </p:spPr>
        <p:txBody>
          <a:bodyPr vert="horz" wrap="square" lIns="0" tIns="16641" rIns="0" bIns="0" rtlCol="0">
            <a:spAutoFit/>
          </a:bodyPr>
          <a:lstStyle/>
          <a:p>
            <a:pPr marL="36981">
              <a:spcBef>
                <a:spcPts val="131"/>
              </a:spcBef>
            </a:pPr>
            <a:r>
              <a:rPr sz="2087" spc="14" dirty="0">
                <a:latin typeface="Times New Roman"/>
                <a:cs typeface="Times New Roman"/>
              </a:rPr>
              <a:t>2</a:t>
            </a:r>
            <a:r>
              <a:rPr sz="2087" spc="-326" dirty="0">
                <a:latin typeface="Times New Roman"/>
                <a:cs typeface="Times New Roman"/>
              </a:rPr>
              <a:t> </a:t>
            </a:r>
            <a:r>
              <a:rPr sz="2087" spc="14" dirty="0">
                <a:latin typeface="Symbol"/>
                <a:cs typeface="Symbol"/>
              </a:rPr>
              <a:t></a:t>
            </a:r>
            <a:r>
              <a:rPr sz="2087" spc="-257" dirty="0">
                <a:latin typeface="Times New Roman"/>
                <a:cs typeface="Times New Roman"/>
              </a:rPr>
              <a:t> </a:t>
            </a:r>
            <a:r>
              <a:rPr sz="2087" spc="-10" dirty="0">
                <a:latin typeface="Times New Roman"/>
                <a:cs typeface="Times New Roman"/>
              </a:rPr>
              <a:t>(</a:t>
            </a:r>
            <a:r>
              <a:rPr sz="2087" spc="10" dirty="0">
                <a:latin typeface="Times New Roman"/>
                <a:cs typeface="Times New Roman"/>
              </a:rPr>
              <a:t>3.</a:t>
            </a:r>
            <a:r>
              <a:rPr sz="2087" spc="-24" dirty="0">
                <a:latin typeface="Times New Roman"/>
                <a:cs typeface="Times New Roman"/>
              </a:rPr>
              <a:t>5</a:t>
            </a:r>
            <a:r>
              <a:rPr sz="2087" spc="117" dirty="0">
                <a:latin typeface="Times New Roman"/>
                <a:cs typeface="Times New Roman"/>
              </a:rPr>
              <a:t>)</a:t>
            </a:r>
            <a:r>
              <a:rPr sz="1820" spc="14" baseline="44444" dirty="0">
                <a:latin typeface="Times New Roman"/>
                <a:cs typeface="Times New Roman"/>
              </a:rPr>
              <a:t>2</a:t>
            </a:r>
            <a:endParaRPr sz="1820" baseline="44444" dirty="0">
              <a:latin typeface="Times New Roman"/>
              <a:cs typeface="Times New Roman"/>
            </a:endParaRPr>
          </a:p>
        </p:txBody>
      </p:sp>
      <p:sp>
        <p:nvSpPr>
          <p:cNvPr id="9" name="object 9"/>
          <p:cNvSpPr txBox="1"/>
          <p:nvPr/>
        </p:nvSpPr>
        <p:spPr>
          <a:xfrm>
            <a:off x="3466695" y="4104452"/>
            <a:ext cx="2126933" cy="337982"/>
          </a:xfrm>
          <a:prstGeom prst="rect">
            <a:avLst/>
          </a:prstGeom>
        </p:spPr>
        <p:txBody>
          <a:bodyPr vert="horz" wrap="square" lIns="0" tIns="16641" rIns="0" bIns="0" rtlCol="0">
            <a:spAutoFit/>
          </a:bodyPr>
          <a:lstStyle/>
          <a:p>
            <a:pPr marL="12327">
              <a:spcBef>
                <a:spcPts val="131"/>
              </a:spcBef>
              <a:tabLst>
                <a:tab pos="1301744" algn="l"/>
              </a:tabLst>
            </a:pPr>
            <a:r>
              <a:rPr sz="2087" spc="14" dirty="0">
                <a:latin typeface="Symbol"/>
                <a:cs typeface="Symbol"/>
              </a:rPr>
              <a:t></a:t>
            </a:r>
            <a:r>
              <a:rPr sz="2087" spc="14" dirty="0">
                <a:latin typeface="Times New Roman"/>
                <a:cs typeface="Times New Roman"/>
              </a:rPr>
              <a:t>	</a:t>
            </a:r>
            <a:r>
              <a:rPr sz="2087" spc="14" dirty="0">
                <a:latin typeface="Symbol"/>
                <a:cs typeface="Symbol"/>
              </a:rPr>
              <a:t></a:t>
            </a:r>
            <a:r>
              <a:rPr sz="2087" spc="-131" dirty="0">
                <a:latin typeface="Times New Roman"/>
                <a:cs typeface="Times New Roman"/>
              </a:rPr>
              <a:t> </a:t>
            </a:r>
            <a:r>
              <a:rPr sz="2087" spc="10" dirty="0">
                <a:latin typeface="Times New Roman"/>
                <a:cs typeface="Times New Roman"/>
              </a:rPr>
              <a:t>0.041</a:t>
            </a:r>
            <a:endParaRPr sz="2087" dirty="0">
              <a:latin typeface="Times New Roman"/>
              <a:cs typeface="Times New Roman"/>
            </a:endParaRPr>
          </a:p>
        </p:txBody>
      </p:sp>
      <p:sp>
        <p:nvSpPr>
          <p:cNvPr id="10" name="object 10"/>
          <p:cNvSpPr txBox="1"/>
          <p:nvPr/>
        </p:nvSpPr>
        <p:spPr>
          <a:xfrm>
            <a:off x="2608774" y="4104452"/>
            <a:ext cx="374109" cy="337982"/>
          </a:xfrm>
          <a:prstGeom prst="rect">
            <a:avLst/>
          </a:prstGeom>
        </p:spPr>
        <p:txBody>
          <a:bodyPr vert="horz" wrap="square" lIns="0" tIns="16641" rIns="0" bIns="0" rtlCol="0">
            <a:spAutoFit/>
          </a:bodyPr>
          <a:lstStyle/>
          <a:p>
            <a:pPr marL="12327">
              <a:spcBef>
                <a:spcPts val="131"/>
              </a:spcBef>
            </a:pPr>
            <a:r>
              <a:rPr sz="2087" i="1" spc="14" dirty="0">
                <a:latin typeface="Times New Roman"/>
                <a:cs typeface="Times New Roman"/>
              </a:rPr>
              <a:t>a</a:t>
            </a:r>
            <a:r>
              <a:rPr sz="2087" i="1" spc="-78" dirty="0">
                <a:latin typeface="Times New Roman"/>
                <a:cs typeface="Times New Roman"/>
              </a:rPr>
              <a:t> </a:t>
            </a:r>
            <a:r>
              <a:rPr sz="2087" spc="14" dirty="0">
                <a:latin typeface="Symbol"/>
                <a:cs typeface="Symbol"/>
              </a:rPr>
              <a:t></a:t>
            </a:r>
            <a:endParaRPr sz="2087" dirty="0">
              <a:latin typeface="Symbol"/>
              <a:cs typeface="Symbol"/>
            </a:endParaRPr>
          </a:p>
        </p:txBody>
      </p:sp>
      <p:sp>
        <p:nvSpPr>
          <p:cNvPr id="11" name="object 11"/>
          <p:cNvSpPr txBox="1"/>
          <p:nvPr/>
        </p:nvSpPr>
        <p:spPr>
          <a:xfrm>
            <a:off x="3258131" y="4494779"/>
            <a:ext cx="103542" cy="202213"/>
          </a:xfrm>
          <a:prstGeom prst="rect">
            <a:avLst/>
          </a:prstGeom>
        </p:spPr>
        <p:txBody>
          <a:bodyPr vert="horz" wrap="square" lIns="0" tIns="15408" rIns="0" bIns="0" rtlCol="0">
            <a:spAutoFit/>
          </a:bodyPr>
          <a:lstStyle/>
          <a:p>
            <a:pPr marL="12327">
              <a:spcBef>
                <a:spcPts val="121"/>
              </a:spcBef>
            </a:pPr>
            <a:r>
              <a:rPr sz="1213" i="1" spc="10" dirty="0">
                <a:latin typeface="Times New Roman"/>
                <a:cs typeface="Times New Roman"/>
              </a:rPr>
              <a:t>d</a:t>
            </a:r>
            <a:endParaRPr sz="1213" dirty="0">
              <a:latin typeface="Times New Roman"/>
              <a:cs typeface="Times New Roman"/>
            </a:endParaRPr>
          </a:p>
        </p:txBody>
      </p:sp>
      <p:sp>
        <p:nvSpPr>
          <p:cNvPr id="12" name="object 12"/>
          <p:cNvSpPr txBox="1"/>
          <p:nvPr/>
        </p:nvSpPr>
        <p:spPr>
          <a:xfrm>
            <a:off x="3018999" y="4315974"/>
            <a:ext cx="386434" cy="337982"/>
          </a:xfrm>
          <a:prstGeom prst="rect">
            <a:avLst/>
          </a:prstGeom>
        </p:spPr>
        <p:txBody>
          <a:bodyPr vert="horz" wrap="square" lIns="0" tIns="16641" rIns="0" bIns="0" rtlCol="0">
            <a:spAutoFit/>
          </a:bodyPr>
          <a:lstStyle/>
          <a:p>
            <a:pPr marL="36981">
              <a:spcBef>
                <a:spcPts val="131"/>
              </a:spcBef>
            </a:pPr>
            <a:r>
              <a:rPr sz="2087" spc="-24" dirty="0">
                <a:latin typeface="Times New Roman"/>
                <a:cs typeface="Times New Roman"/>
              </a:rPr>
              <a:t>2</a:t>
            </a:r>
            <a:r>
              <a:rPr sz="2087" i="1" spc="10" dirty="0">
                <a:latin typeface="Times New Roman"/>
                <a:cs typeface="Times New Roman"/>
              </a:rPr>
              <a:t>t</a:t>
            </a:r>
            <a:r>
              <a:rPr sz="2087" i="1" spc="-296" dirty="0">
                <a:latin typeface="Times New Roman"/>
                <a:cs typeface="Times New Roman"/>
              </a:rPr>
              <a:t> </a:t>
            </a:r>
            <a:r>
              <a:rPr sz="1820" spc="14" baseline="44444" dirty="0">
                <a:latin typeface="Times New Roman"/>
                <a:cs typeface="Times New Roman"/>
              </a:rPr>
              <a:t>2</a:t>
            </a:r>
            <a:endParaRPr sz="1820" baseline="44444" dirty="0">
              <a:latin typeface="Times New Roman"/>
              <a:cs typeface="Times New Roman"/>
            </a:endParaRPr>
          </a:p>
        </p:txBody>
      </p:sp>
      <p:sp>
        <p:nvSpPr>
          <p:cNvPr id="13" name="object 13"/>
          <p:cNvSpPr txBox="1"/>
          <p:nvPr/>
        </p:nvSpPr>
        <p:spPr>
          <a:xfrm>
            <a:off x="1615261" y="4649365"/>
            <a:ext cx="4254481" cy="1364831"/>
          </a:xfrm>
          <a:prstGeom prst="rect">
            <a:avLst/>
          </a:prstGeom>
        </p:spPr>
        <p:txBody>
          <a:bodyPr vert="horz" wrap="square" lIns="0" tIns="13559" rIns="0" bIns="0" rtlCol="0">
            <a:spAutoFit/>
          </a:bodyPr>
          <a:lstStyle/>
          <a:p>
            <a:pPr marL="36981">
              <a:spcBef>
                <a:spcPts val="107"/>
              </a:spcBef>
            </a:pPr>
            <a:r>
              <a:rPr sz="2620" i="1" dirty="0">
                <a:latin typeface="Times New Roman"/>
                <a:cs typeface="Times New Roman"/>
              </a:rPr>
              <a:t>y</a:t>
            </a:r>
            <a:r>
              <a:rPr sz="2620" i="1" spc="-378" dirty="0">
                <a:latin typeface="Times New Roman"/>
                <a:cs typeface="Times New Roman"/>
              </a:rPr>
              <a:t> </a:t>
            </a:r>
            <a:r>
              <a:rPr sz="2620" spc="-131" dirty="0">
                <a:latin typeface="Times New Roman"/>
                <a:cs typeface="Times New Roman"/>
              </a:rPr>
              <a:t>(</a:t>
            </a:r>
            <a:r>
              <a:rPr sz="2620" spc="175" dirty="0">
                <a:latin typeface="Times New Roman"/>
                <a:cs typeface="Times New Roman"/>
              </a:rPr>
              <a:t>1</a:t>
            </a:r>
            <a:r>
              <a:rPr sz="2620" spc="73" dirty="0">
                <a:latin typeface="Times New Roman"/>
                <a:cs typeface="Times New Roman"/>
              </a:rPr>
              <a:t>.</a:t>
            </a:r>
            <a:r>
              <a:rPr sz="2620" dirty="0">
                <a:latin typeface="Times New Roman"/>
                <a:cs typeface="Times New Roman"/>
              </a:rPr>
              <a:t>17</a:t>
            </a:r>
            <a:r>
              <a:rPr sz="2620" spc="-257" dirty="0">
                <a:latin typeface="Times New Roman"/>
                <a:cs typeface="Times New Roman"/>
              </a:rPr>
              <a:t> </a:t>
            </a:r>
            <a:r>
              <a:rPr sz="2620" dirty="0">
                <a:latin typeface="Times New Roman"/>
                <a:cs typeface="Times New Roman"/>
              </a:rPr>
              <a:t>)</a:t>
            </a:r>
            <a:r>
              <a:rPr sz="2620" spc="145" dirty="0">
                <a:latin typeface="Times New Roman"/>
                <a:cs typeface="Times New Roman"/>
              </a:rPr>
              <a:t> </a:t>
            </a:r>
            <a:r>
              <a:rPr sz="2620" dirty="0">
                <a:latin typeface="Symbol"/>
                <a:cs typeface="Symbol"/>
              </a:rPr>
              <a:t></a:t>
            </a:r>
            <a:r>
              <a:rPr sz="2620" spc="185" dirty="0">
                <a:latin typeface="Times New Roman"/>
                <a:cs typeface="Times New Roman"/>
              </a:rPr>
              <a:t> </a:t>
            </a:r>
            <a:r>
              <a:rPr sz="2620" dirty="0">
                <a:latin typeface="Times New Roman"/>
                <a:cs typeface="Times New Roman"/>
              </a:rPr>
              <a:t>600</a:t>
            </a:r>
            <a:r>
              <a:rPr sz="2620" spc="-155" dirty="0">
                <a:latin typeface="Times New Roman"/>
                <a:cs typeface="Times New Roman"/>
              </a:rPr>
              <a:t> </a:t>
            </a:r>
            <a:r>
              <a:rPr sz="5145" spc="-1403" dirty="0">
                <a:latin typeface="Symbol"/>
                <a:cs typeface="Symbol"/>
              </a:rPr>
              <a:t></a:t>
            </a:r>
            <a:r>
              <a:rPr sz="2620" dirty="0">
                <a:latin typeface="Times New Roman"/>
                <a:cs typeface="Times New Roman"/>
              </a:rPr>
              <a:t>1</a:t>
            </a:r>
            <a:r>
              <a:rPr sz="2620" spc="-246" dirty="0">
                <a:latin typeface="Times New Roman"/>
                <a:cs typeface="Times New Roman"/>
              </a:rPr>
              <a:t> </a:t>
            </a:r>
            <a:r>
              <a:rPr sz="2620" dirty="0">
                <a:latin typeface="Symbol"/>
                <a:cs typeface="Symbol"/>
              </a:rPr>
              <a:t></a:t>
            </a:r>
            <a:r>
              <a:rPr sz="2620" spc="-4" dirty="0">
                <a:latin typeface="Times New Roman"/>
                <a:cs typeface="Times New Roman"/>
              </a:rPr>
              <a:t> </a:t>
            </a:r>
            <a:r>
              <a:rPr sz="2620" i="1" dirty="0">
                <a:latin typeface="Times New Roman"/>
                <a:cs typeface="Times New Roman"/>
              </a:rPr>
              <a:t>e</a:t>
            </a:r>
            <a:r>
              <a:rPr sz="2620" i="1" spc="-369" dirty="0">
                <a:latin typeface="Times New Roman"/>
                <a:cs typeface="Times New Roman"/>
              </a:rPr>
              <a:t> </a:t>
            </a:r>
            <a:r>
              <a:rPr sz="2257" spc="21" baseline="43010" dirty="0">
                <a:latin typeface="Symbol"/>
                <a:cs typeface="Symbol"/>
              </a:rPr>
              <a:t></a:t>
            </a:r>
            <a:r>
              <a:rPr sz="2257" spc="-292" baseline="43010" dirty="0">
                <a:latin typeface="Times New Roman"/>
                <a:cs typeface="Times New Roman"/>
              </a:rPr>
              <a:t> </a:t>
            </a:r>
            <a:r>
              <a:rPr sz="2257" spc="174" baseline="43010" dirty="0">
                <a:latin typeface="Times New Roman"/>
                <a:cs typeface="Times New Roman"/>
              </a:rPr>
              <a:t>0</a:t>
            </a:r>
            <a:r>
              <a:rPr sz="2257" spc="73" baseline="43010" dirty="0">
                <a:latin typeface="Times New Roman"/>
                <a:cs typeface="Times New Roman"/>
              </a:rPr>
              <a:t>.</a:t>
            </a:r>
            <a:r>
              <a:rPr sz="2257" spc="14" baseline="43010" dirty="0">
                <a:latin typeface="Times New Roman"/>
                <a:cs typeface="Times New Roman"/>
              </a:rPr>
              <a:t>041</a:t>
            </a:r>
            <a:r>
              <a:rPr sz="2257" spc="-161" baseline="43010" dirty="0">
                <a:latin typeface="Times New Roman"/>
                <a:cs typeface="Times New Roman"/>
              </a:rPr>
              <a:t> </a:t>
            </a:r>
            <a:r>
              <a:rPr sz="2257" spc="21" baseline="43010" dirty="0">
                <a:latin typeface="Times New Roman"/>
                <a:cs typeface="Times New Roman"/>
              </a:rPr>
              <a:t>(</a:t>
            </a:r>
            <a:r>
              <a:rPr sz="2257" spc="174" baseline="43010" dirty="0">
                <a:latin typeface="Times New Roman"/>
                <a:cs typeface="Times New Roman"/>
              </a:rPr>
              <a:t>1</a:t>
            </a:r>
            <a:r>
              <a:rPr sz="2257" spc="73" baseline="43010" dirty="0">
                <a:latin typeface="Times New Roman"/>
                <a:cs typeface="Times New Roman"/>
              </a:rPr>
              <a:t>.</a:t>
            </a:r>
            <a:r>
              <a:rPr sz="2257" spc="14" baseline="43010" dirty="0">
                <a:latin typeface="Times New Roman"/>
                <a:cs typeface="Times New Roman"/>
              </a:rPr>
              <a:t>17</a:t>
            </a:r>
            <a:r>
              <a:rPr sz="2257" spc="-73" baseline="43010" dirty="0">
                <a:latin typeface="Times New Roman"/>
                <a:cs typeface="Times New Roman"/>
              </a:rPr>
              <a:t> </a:t>
            </a:r>
            <a:r>
              <a:rPr sz="2257" spc="7" baseline="43010" dirty="0">
                <a:latin typeface="Times New Roman"/>
                <a:cs typeface="Times New Roman"/>
              </a:rPr>
              <a:t>)</a:t>
            </a:r>
            <a:r>
              <a:rPr sz="2257" spc="-306" baseline="43010" dirty="0">
                <a:latin typeface="Times New Roman"/>
                <a:cs typeface="Times New Roman"/>
              </a:rPr>
              <a:t> </a:t>
            </a:r>
            <a:r>
              <a:rPr sz="1602" spc="14" baseline="95959" dirty="0">
                <a:latin typeface="Times New Roman"/>
                <a:cs typeface="Times New Roman"/>
              </a:rPr>
              <a:t>2</a:t>
            </a:r>
            <a:r>
              <a:rPr sz="1602" baseline="95959" dirty="0">
                <a:latin typeface="Times New Roman"/>
                <a:cs typeface="Times New Roman"/>
              </a:rPr>
              <a:t> </a:t>
            </a:r>
            <a:r>
              <a:rPr sz="1602" spc="189" baseline="95959" dirty="0">
                <a:latin typeface="Times New Roman"/>
                <a:cs typeface="Times New Roman"/>
              </a:rPr>
              <a:t> </a:t>
            </a:r>
            <a:r>
              <a:rPr sz="5145" spc="-738" dirty="0">
                <a:latin typeface="Symbol"/>
                <a:cs typeface="Symbol"/>
              </a:rPr>
              <a:t></a:t>
            </a:r>
            <a:endParaRPr sz="5145" dirty="0">
              <a:latin typeface="Symbol"/>
              <a:cs typeface="Symbol"/>
            </a:endParaRPr>
          </a:p>
          <a:p>
            <a:pPr marL="1209908">
              <a:spcBef>
                <a:spcPts val="1845"/>
              </a:spcBef>
            </a:pPr>
            <a:r>
              <a:rPr sz="2135" spc="-4" dirty="0">
                <a:latin typeface="Times New Roman"/>
                <a:cs typeface="Times New Roman"/>
              </a:rPr>
              <a:t>=</a:t>
            </a:r>
            <a:r>
              <a:rPr sz="2135" spc="-34" dirty="0">
                <a:latin typeface="Times New Roman"/>
                <a:cs typeface="Times New Roman"/>
              </a:rPr>
              <a:t> </a:t>
            </a:r>
            <a:r>
              <a:rPr sz="2135" dirty="0">
                <a:latin typeface="Times New Roman"/>
                <a:cs typeface="Times New Roman"/>
              </a:rPr>
              <a:t>32.6</a:t>
            </a:r>
            <a:r>
              <a:rPr sz="2135" spc="-20" dirty="0">
                <a:latin typeface="Times New Roman"/>
                <a:cs typeface="Times New Roman"/>
              </a:rPr>
              <a:t> </a:t>
            </a:r>
            <a:r>
              <a:rPr sz="2135" spc="-4" dirty="0">
                <a:latin typeface="Times New Roman"/>
                <a:cs typeface="Times New Roman"/>
              </a:rPr>
              <a:t>PY</a:t>
            </a:r>
            <a:endParaRPr sz="2135" dirty="0">
              <a:latin typeface="Times New Roman"/>
              <a:cs typeface="Times New Roman"/>
            </a:endParaRPr>
          </a:p>
        </p:txBody>
      </p:sp>
      <p:sp>
        <p:nvSpPr>
          <p:cNvPr id="14" name="object 14"/>
          <p:cNvSpPr txBox="1"/>
          <p:nvPr/>
        </p:nvSpPr>
        <p:spPr>
          <a:xfrm>
            <a:off x="2704913" y="1067039"/>
            <a:ext cx="4647696" cy="609361"/>
          </a:xfrm>
          <a:prstGeom prst="rect">
            <a:avLst/>
          </a:prstGeom>
        </p:spPr>
        <p:txBody>
          <a:bodyPr vert="horz" wrap="square" lIns="0" tIns="11711" rIns="0" bIns="0" rtlCol="0">
            <a:spAutoFit/>
          </a:bodyPr>
          <a:lstStyle/>
          <a:p>
            <a:pPr marL="12327">
              <a:spcBef>
                <a:spcPts val="92"/>
              </a:spcBef>
            </a:pPr>
            <a:r>
              <a:rPr sz="3883" i="1" spc="-403" dirty="0">
                <a:solidFill>
                  <a:srgbClr val="323299"/>
                </a:solidFill>
                <a:latin typeface="Georgia"/>
                <a:cs typeface="Georgia"/>
              </a:rPr>
              <a:t>S</a:t>
            </a:r>
            <a:r>
              <a:rPr sz="3883" i="1" spc="-529" dirty="0">
                <a:solidFill>
                  <a:srgbClr val="323299"/>
                </a:solidFill>
                <a:latin typeface="Georgia"/>
                <a:cs typeface="Georgia"/>
              </a:rPr>
              <a:t>o</a:t>
            </a:r>
            <a:r>
              <a:rPr sz="3883" i="1" spc="-38" dirty="0">
                <a:solidFill>
                  <a:srgbClr val="323299"/>
                </a:solidFill>
                <a:latin typeface="Georgia"/>
                <a:cs typeface="Georgia"/>
              </a:rPr>
              <a:t>f</a:t>
            </a:r>
            <a:r>
              <a:rPr sz="3883" i="1" spc="-97" dirty="0">
                <a:solidFill>
                  <a:srgbClr val="323299"/>
                </a:solidFill>
                <a:latin typeface="Georgia"/>
                <a:cs typeface="Georgia"/>
              </a:rPr>
              <a:t>t</a:t>
            </a:r>
            <a:r>
              <a:rPr sz="3883" i="1" spc="-553" dirty="0">
                <a:solidFill>
                  <a:srgbClr val="323299"/>
                </a:solidFill>
                <a:latin typeface="Georgia"/>
                <a:cs typeface="Georgia"/>
              </a:rPr>
              <a:t>w</a:t>
            </a:r>
            <a:r>
              <a:rPr sz="3883" i="1" spc="-597" dirty="0">
                <a:solidFill>
                  <a:srgbClr val="323299"/>
                </a:solidFill>
                <a:latin typeface="Georgia"/>
                <a:cs typeface="Georgia"/>
              </a:rPr>
              <a:t>a</a:t>
            </a:r>
            <a:r>
              <a:rPr sz="3883" i="1" spc="-631" dirty="0">
                <a:solidFill>
                  <a:srgbClr val="323299"/>
                </a:solidFill>
                <a:latin typeface="Georgia"/>
                <a:cs typeface="Georgia"/>
              </a:rPr>
              <a:t>r</a:t>
            </a:r>
            <a:r>
              <a:rPr sz="3883" i="1" spc="-515" dirty="0">
                <a:solidFill>
                  <a:srgbClr val="323299"/>
                </a:solidFill>
                <a:latin typeface="Georgia"/>
                <a:cs typeface="Georgia"/>
              </a:rPr>
              <a:t>e</a:t>
            </a:r>
            <a:r>
              <a:rPr sz="3883" i="1" spc="-78" dirty="0">
                <a:solidFill>
                  <a:srgbClr val="323299"/>
                </a:solidFill>
                <a:latin typeface="Georgia"/>
                <a:cs typeface="Georgia"/>
              </a:rPr>
              <a:t> </a:t>
            </a:r>
            <a:r>
              <a:rPr sz="3883" i="1" spc="-276" dirty="0">
                <a:solidFill>
                  <a:srgbClr val="323299"/>
                </a:solidFill>
                <a:latin typeface="Georgia"/>
                <a:cs typeface="Georgia"/>
              </a:rPr>
              <a:t>P</a:t>
            </a:r>
            <a:r>
              <a:rPr sz="3883" i="1" spc="-631" dirty="0">
                <a:solidFill>
                  <a:srgbClr val="323299"/>
                </a:solidFill>
                <a:latin typeface="Georgia"/>
                <a:cs typeface="Georgia"/>
              </a:rPr>
              <a:t>r</a:t>
            </a:r>
            <a:r>
              <a:rPr sz="3883" i="1" spc="-529" dirty="0">
                <a:solidFill>
                  <a:srgbClr val="323299"/>
                </a:solidFill>
                <a:latin typeface="Georgia"/>
                <a:cs typeface="Georgia"/>
              </a:rPr>
              <a:t>o</a:t>
            </a:r>
            <a:r>
              <a:rPr sz="3883" i="1" spc="-286" dirty="0">
                <a:solidFill>
                  <a:srgbClr val="323299"/>
                </a:solidFill>
                <a:latin typeface="Georgia"/>
                <a:cs typeface="Georgia"/>
              </a:rPr>
              <a:t>j</a:t>
            </a:r>
            <a:r>
              <a:rPr sz="3883" i="1" spc="-505" dirty="0">
                <a:solidFill>
                  <a:srgbClr val="323299"/>
                </a:solidFill>
                <a:latin typeface="Georgia"/>
                <a:cs typeface="Georgia"/>
              </a:rPr>
              <a:t>e</a:t>
            </a:r>
            <a:r>
              <a:rPr sz="3883" i="1" spc="-451" dirty="0">
                <a:solidFill>
                  <a:srgbClr val="323299"/>
                </a:solidFill>
                <a:latin typeface="Georgia"/>
                <a:cs typeface="Georgia"/>
              </a:rPr>
              <a:t>c</a:t>
            </a:r>
            <a:r>
              <a:rPr sz="3883" i="1" spc="-111" dirty="0">
                <a:solidFill>
                  <a:srgbClr val="323299"/>
                </a:solidFill>
                <a:latin typeface="Georgia"/>
                <a:cs typeface="Georgia"/>
              </a:rPr>
              <a:t>t</a:t>
            </a:r>
            <a:r>
              <a:rPr sz="3883" i="1" spc="-83" dirty="0">
                <a:solidFill>
                  <a:srgbClr val="323299"/>
                </a:solidFill>
                <a:latin typeface="Georgia"/>
                <a:cs typeface="Georgia"/>
              </a:rPr>
              <a:t> </a:t>
            </a:r>
            <a:r>
              <a:rPr sz="3883" i="1" spc="-276" dirty="0">
                <a:solidFill>
                  <a:srgbClr val="323299"/>
                </a:solidFill>
                <a:latin typeface="Georgia"/>
                <a:cs typeface="Georgia"/>
              </a:rPr>
              <a:t>P</a:t>
            </a:r>
            <a:r>
              <a:rPr sz="3883" i="1" spc="-165" dirty="0">
                <a:solidFill>
                  <a:srgbClr val="323299"/>
                </a:solidFill>
                <a:latin typeface="Georgia"/>
                <a:cs typeface="Georgia"/>
              </a:rPr>
              <a:t>l</a:t>
            </a:r>
            <a:r>
              <a:rPr sz="3883" i="1" spc="-597" dirty="0">
                <a:solidFill>
                  <a:srgbClr val="323299"/>
                </a:solidFill>
                <a:latin typeface="Georgia"/>
                <a:cs typeface="Georgia"/>
              </a:rPr>
              <a:t>a</a:t>
            </a:r>
            <a:r>
              <a:rPr sz="3883" i="1" spc="-515" dirty="0">
                <a:solidFill>
                  <a:srgbClr val="323299"/>
                </a:solidFill>
                <a:latin typeface="Georgia"/>
                <a:cs typeface="Georgia"/>
              </a:rPr>
              <a:t>nn</a:t>
            </a:r>
            <a:r>
              <a:rPr sz="3883" i="1" spc="-213" dirty="0">
                <a:solidFill>
                  <a:srgbClr val="323299"/>
                </a:solidFill>
                <a:latin typeface="Georgia"/>
                <a:cs typeface="Georgia"/>
              </a:rPr>
              <a:t>i</a:t>
            </a:r>
            <a:r>
              <a:rPr sz="3883" i="1" spc="-509" dirty="0">
                <a:solidFill>
                  <a:srgbClr val="323299"/>
                </a:solidFill>
                <a:latin typeface="Georgia"/>
                <a:cs typeface="Georgia"/>
              </a:rPr>
              <a:t>n</a:t>
            </a:r>
            <a:r>
              <a:rPr sz="3883" i="1" spc="-674" dirty="0">
                <a:solidFill>
                  <a:srgbClr val="323299"/>
                </a:solidFill>
                <a:latin typeface="Georgia"/>
                <a:cs typeface="Georgia"/>
              </a:rPr>
              <a:t>g</a:t>
            </a:r>
            <a:endParaRPr sz="3883" dirty="0">
              <a:latin typeface="Georgia"/>
              <a:cs typeface="Georgia"/>
            </a:endParaRPr>
          </a:p>
        </p:txBody>
      </p:sp>
      <p:sp>
        <p:nvSpPr>
          <p:cNvPr id="15" name="object 15"/>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6" name="object 16"/>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135</a:t>
            </a:r>
          </a:p>
        </p:txBody>
      </p:sp>
      <p:sp>
        <p:nvSpPr>
          <p:cNvPr id="17" name="object 17"/>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1984965"/>
            <a:ext cx="8131156" cy="1488705"/>
          </a:xfrm>
          <a:prstGeom prst="rect">
            <a:avLst/>
          </a:prstGeom>
        </p:spPr>
        <p:txBody>
          <a:bodyPr vert="horz" wrap="square" lIns="0" tIns="11711" rIns="0" bIns="0" rtlCol="0">
            <a:spAutoFit/>
          </a:bodyPr>
          <a:lstStyle/>
          <a:p>
            <a:pPr marL="85674">
              <a:spcBef>
                <a:spcPts val="92"/>
              </a:spcBef>
            </a:pPr>
            <a:r>
              <a:rPr sz="2718" b="1" spc="-4" dirty="0">
                <a:solidFill>
                  <a:srgbClr val="CC0000"/>
                </a:solidFill>
                <a:latin typeface="Times New Roman"/>
                <a:cs typeface="Times New Roman"/>
              </a:rPr>
              <a:t>Difficulty</a:t>
            </a:r>
            <a:r>
              <a:rPr sz="2718" b="1" spc="-34" dirty="0">
                <a:solidFill>
                  <a:srgbClr val="CC0000"/>
                </a:solidFill>
                <a:latin typeface="Times New Roman"/>
                <a:cs typeface="Times New Roman"/>
              </a:rPr>
              <a:t> </a:t>
            </a:r>
            <a:r>
              <a:rPr sz="2718" b="1" spc="-4" dirty="0">
                <a:solidFill>
                  <a:srgbClr val="CC0000"/>
                </a:solidFill>
                <a:latin typeface="Times New Roman"/>
                <a:cs typeface="Times New Roman"/>
              </a:rPr>
              <a:t>Metric</a:t>
            </a:r>
            <a:endParaRPr sz="2718" dirty="0">
              <a:latin typeface="Times New Roman"/>
              <a:cs typeface="Times New Roman"/>
            </a:endParaRPr>
          </a:p>
          <a:p>
            <a:pPr marL="12327" marR="4931">
              <a:lnSpc>
                <a:spcPct val="100400"/>
              </a:lnSpc>
              <a:spcBef>
                <a:spcPts val="2184"/>
              </a:spcBef>
              <a:tabLst>
                <a:tab pos="891867" algn="l"/>
                <a:tab pos="1309141" algn="l"/>
                <a:tab pos="2812434" algn="l"/>
                <a:tab pos="4442081" algn="l"/>
                <a:tab pos="5304980" algn="l"/>
                <a:tab pos="5686504" algn="l"/>
                <a:tab pos="6387302" algn="l"/>
                <a:tab pos="7109671" algn="l"/>
                <a:tab pos="7692128" algn="l"/>
              </a:tabLst>
            </a:pPr>
            <a:r>
              <a:rPr sz="2523" dirty="0">
                <a:solidFill>
                  <a:srgbClr val="653200"/>
                </a:solidFill>
                <a:latin typeface="Times New Roman"/>
                <a:cs typeface="Times New Roman"/>
              </a:rPr>
              <a:t>S</a:t>
            </a:r>
            <a:r>
              <a:rPr sz="2523" spc="-4" dirty="0">
                <a:solidFill>
                  <a:srgbClr val="653200"/>
                </a:solidFill>
                <a:latin typeface="Times New Roman"/>
                <a:cs typeface="Times New Roman"/>
              </a:rPr>
              <a:t>l</a:t>
            </a:r>
            <a:r>
              <a:rPr sz="2523" spc="4" dirty="0">
                <a:solidFill>
                  <a:srgbClr val="653200"/>
                </a:solidFill>
                <a:latin typeface="Times New Roman"/>
                <a:cs typeface="Times New Roman"/>
              </a:rPr>
              <a:t>op</a:t>
            </a:r>
            <a:r>
              <a:rPr sz="2523" dirty="0">
                <a:solidFill>
                  <a:srgbClr val="653200"/>
                </a:solidFill>
                <a:latin typeface="Times New Roman"/>
                <a:cs typeface="Times New Roman"/>
              </a:rPr>
              <a:t>e	</a:t>
            </a:r>
            <a:r>
              <a:rPr sz="2523" spc="4" dirty="0">
                <a:solidFill>
                  <a:srgbClr val="653200"/>
                </a:solidFill>
                <a:latin typeface="Times New Roman"/>
                <a:cs typeface="Times New Roman"/>
              </a:rPr>
              <a:t>o</a:t>
            </a:r>
            <a:r>
              <a:rPr sz="2523" dirty="0">
                <a:solidFill>
                  <a:srgbClr val="653200"/>
                </a:solidFill>
                <a:latin typeface="Times New Roman"/>
                <a:cs typeface="Times New Roman"/>
              </a:rPr>
              <a:t>f	</a:t>
            </a:r>
            <a:r>
              <a:rPr sz="2523" spc="-10" dirty="0">
                <a:solidFill>
                  <a:srgbClr val="653200"/>
                </a:solidFill>
                <a:latin typeface="Times New Roman"/>
                <a:cs typeface="Times New Roman"/>
              </a:rPr>
              <a:t>m</a:t>
            </a:r>
            <a:r>
              <a:rPr sz="2523" spc="-4" dirty="0">
                <a:solidFill>
                  <a:srgbClr val="653200"/>
                </a:solidFill>
                <a:latin typeface="Times New Roman"/>
                <a:cs typeface="Times New Roman"/>
              </a:rPr>
              <a:t>a</a:t>
            </a:r>
            <a:r>
              <a:rPr sz="2523" spc="4" dirty="0">
                <a:solidFill>
                  <a:srgbClr val="653200"/>
                </a:solidFill>
                <a:latin typeface="Times New Roman"/>
                <a:cs typeface="Times New Roman"/>
              </a:rPr>
              <a:t>np</a:t>
            </a:r>
            <a:r>
              <a:rPr sz="2523" spc="-10" dirty="0">
                <a:solidFill>
                  <a:srgbClr val="653200"/>
                </a:solidFill>
                <a:latin typeface="Times New Roman"/>
                <a:cs typeface="Times New Roman"/>
              </a:rPr>
              <a:t>o</a:t>
            </a:r>
            <a:r>
              <a:rPr sz="2523" dirty="0">
                <a:solidFill>
                  <a:srgbClr val="653200"/>
                </a:solidFill>
                <a:latin typeface="Times New Roman"/>
                <a:cs typeface="Times New Roman"/>
              </a:rPr>
              <a:t>w</a:t>
            </a:r>
            <a:r>
              <a:rPr sz="2523" spc="-4" dirty="0">
                <a:solidFill>
                  <a:srgbClr val="653200"/>
                </a:solidFill>
                <a:latin typeface="Times New Roman"/>
                <a:cs typeface="Times New Roman"/>
              </a:rPr>
              <a:t>e</a:t>
            </a:r>
            <a:r>
              <a:rPr sz="2523" dirty="0">
                <a:solidFill>
                  <a:srgbClr val="653200"/>
                </a:solidFill>
                <a:latin typeface="Times New Roman"/>
                <a:cs typeface="Times New Roman"/>
              </a:rPr>
              <a:t>r	</a:t>
            </a:r>
            <a:r>
              <a:rPr sz="2523" spc="4" dirty="0">
                <a:solidFill>
                  <a:srgbClr val="653200"/>
                </a:solidFill>
                <a:latin typeface="Times New Roman"/>
                <a:cs typeface="Times New Roman"/>
              </a:rPr>
              <a:t>d</a:t>
            </a:r>
            <a:r>
              <a:rPr sz="2523" spc="-4" dirty="0">
                <a:solidFill>
                  <a:srgbClr val="653200"/>
                </a:solidFill>
                <a:latin typeface="Times New Roman"/>
                <a:cs typeface="Times New Roman"/>
              </a:rPr>
              <a:t>istri</a:t>
            </a:r>
            <a:r>
              <a:rPr sz="2523" spc="4" dirty="0">
                <a:solidFill>
                  <a:srgbClr val="653200"/>
                </a:solidFill>
                <a:latin typeface="Times New Roman"/>
                <a:cs typeface="Times New Roman"/>
              </a:rPr>
              <a:t>bu</a:t>
            </a:r>
            <a:r>
              <a:rPr sz="2523" spc="-4" dirty="0">
                <a:solidFill>
                  <a:srgbClr val="653200"/>
                </a:solidFill>
                <a:latin typeface="Times New Roman"/>
                <a:cs typeface="Times New Roman"/>
              </a:rPr>
              <a:t>ti</a:t>
            </a:r>
            <a:r>
              <a:rPr sz="2523" spc="4" dirty="0">
                <a:solidFill>
                  <a:srgbClr val="653200"/>
                </a:solidFill>
                <a:latin typeface="Times New Roman"/>
                <a:cs typeface="Times New Roman"/>
              </a:rPr>
              <a:t>o</a:t>
            </a:r>
            <a:r>
              <a:rPr sz="2523" dirty="0">
                <a:solidFill>
                  <a:srgbClr val="653200"/>
                </a:solidFill>
                <a:latin typeface="Times New Roman"/>
                <a:cs typeface="Times New Roman"/>
              </a:rPr>
              <a:t>n	</a:t>
            </a:r>
            <a:r>
              <a:rPr sz="2523" spc="-4" dirty="0">
                <a:solidFill>
                  <a:srgbClr val="653200"/>
                </a:solidFill>
                <a:latin typeface="Times New Roman"/>
                <a:cs typeface="Times New Roman"/>
              </a:rPr>
              <a:t>c</a:t>
            </a:r>
            <a:r>
              <a:rPr sz="2523" spc="4" dirty="0">
                <a:solidFill>
                  <a:srgbClr val="653200"/>
                </a:solidFill>
                <a:latin typeface="Times New Roman"/>
                <a:cs typeface="Times New Roman"/>
              </a:rPr>
              <a:t>u</a:t>
            </a:r>
            <a:r>
              <a:rPr sz="2523" spc="-20" dirty="0">
                <a:solidFill>
                  <a:srgbClr val="653200"/>
                </a:solidFill>
                <a:latin typeface="Times New Roman"/>
                <a:cs typeface="Times New Roman"/>
              </a:rPr>
              <a:t>r</a:t>
            </a:r>
            <a:r>
              <a:rPr sz="2523" spc="4" dirty="0">
                <a:solidFill>
                  <a:srgbClr val="653200"/>
                </a:solidFill>
                <a:latin typeface="Times New Roman"/>
                <a:cs typeface="Times New Roman"/>
              </a:rPr>
              <a:t>v</a:t>
            </a:r>
            <a:r>
              <a:rPr sz="2523" dirty="0">
                <a:solidFill>
                  <a:srgbClr val="653200"/>
                </a:solidFill>
                <a:latin typeface="Times New Roman"/>
                <a:cs typeface="Times New Roman"/>
              </a:rPr>
              <a:t>e	</a:t>
            </a:r>
            <a:r>
              <a:rPr sz="2523" spc="-4" dirty="0">
                <a:solidFill>
                  <a:srgbClr val="653200"/>
                </a:solidFill>
                <a:latin typeface="Times New Roman"/>
                <a:cs typeface="Times New Roman"/>
              </a:rPr>
              <a:t>a</a:t>
            </a:r>
            <a:r>
              <a:rPr sz="2523" dirty="0">
                <a:solidFill>
                  <a:srgbClr val="653200"/>
                </a:solidFill>
                <a:latin typeface="Times New Roman"/>
                <a:cs typeface="Times New Roman"/>
              </a:rPr>
              <a:t>t	</a:t>
            </a:r>
            <a:r>
              <a:rPr sz="2523" spc="-4" dirty="0">
                <a:solidFill>
                  <a:srgbClr val="653200"/>
                </a:solidFill>
                <a:latin typeface="Times New Roman"/>
                <a:cs typeface="Times New Roman"/>
              </a:rPr>
              <a:t>star</a:t>
            </a:r>
            <a:r>
              <a:rPr sz="2523" dirty="0">
                <a:solidFill>
                  <a:srgbClr val="653200"/>
                </a:solidFill>
                <a:latin typeface="Times New Roman"/>
                <a:cs typeface="Times New Roman"/>
              </a:rPr>
              <a:t>t	</a:t>
            </a:r>
            <a:r>
              <a:rPr sz="2523" spc="4" dirty="0">
                <a:solidFill>
                  <a:srgbClr val="653200"/>
                </a:solidFill>
                <a:latin typeface="Times New Roman"/>
                <a:cs typeface="Times New Roman"/>
              </a:rPr>
              <a:t>ti</a:t>
            </a:r>
            <a:r>
              <a:rPr sz="2523" spc="-10" dirty="0">
                <a:solidFill>
                  <a:srgbClr val="653200"/>
                </a:solidFill>
                <a:latin typeface="Times New Roman"/>
                <a:cs typeface="Times New Roman"/>
              </a:rPr>
              <a:t>m</a:t>
            </a:r>
            <a:r>
              <a:rPr sz="2523" dirty="0">
                <a:solidFill>
                  <a:srgbClr val="653200"/>
                </a:solidFill>
                <a:latin typeface="Times New Roman"/>
                <a:cs typeface="Times New Roman"/>
              </a:rPr>
              <a:t>e	</a:t>
            </a:r>
            <a:r>
              <a:rPr sz="2523" spc="4" dirty="0">
                <a:solidFill>
                  <a:srgbClr val="653200"/>
                </a:solidFill>
                <a:latin typeface="Times New Roman"/>
                <a:cs typeface="Times New Roman"/>
              </a:rPr>
              <a:t>t</a:t>
            </a:r>
            <a:r>
              <a:rPr sz="2523" spc="-4" dirty="0">
                <a:solidFill>
                  <a:srgbClr val="653200"/>
                </a:solidFill>
                <a:latin typeface="Times New Roman"/>
                <a:cs typeface="Times New Roman"/>
              </a:rPr>
              <a:t>=</a:t>
            </a:r>
            <a:r>
              <a:rPr sz="2523" dirty="0">
                <a:solidFill>
                  <a:srgbClr val="653200"/>
                </a:solidFill>
                <a:latin typeface="Times New Roman"/>
                <a:cs typeface="Times New Roman"/>
              </a:rPr>
              <a:t>0	</a:t>
            </a:r>
            <a:r>
              <a:rPr sz="2523" spc="-10" dirty="0">
                <a:solidFill>
                  <a:srgbClr val="653200"/>
                </a:solidFill>
                <a:latin typeface="Times New Roman"/>
                <a:cs typeface="Times New Roman"/>
              </a:rPr>
              <a:t>h</a:t>
            </a:r>
            <a:r>
              <a:rPr sz="2523" spc="-4" dirty="0">
                <a:solidFill>
                  <a:srgbClr val="653200"/>
                </a:solidFill>
                <a:latin typeface="Times New Roman"/>
                <a:cs typeface="Times New Roman"/>
              </a:rPr>
              <a:t>a</a:t>
            </a:r>
            <a:r>
              <a:rPr sz="2523" dirty="0">
                <a:solidFill>
                  <a:srgbClr val="653200"/>
                </a:solidFill>
                <a:latin typeface="Times New Roman"/>
                <a:cs typeface="Times New Roman"/>
              </a:rPr>
              <a:t>s  </a:t>
            </a:r>
            <a:r>
              <a:rPr sz="2523" spc="-4" dirty="0">
                <a:solidFill>
                  <a:srgbClr val="653200"/>
                </a:solidFill>
                <a:latin typeface="Times New Roman"/>
                <a:cs typeface="Times New Roman"/>
              </a:rPr>
              <a:t>some</a:t>
            </a:r>
            <a:r>
              <a:rPr sz="2523" spc="-14" dirty="0">
                <a:solidFill>
                  <a:srgbClr val="653200"/>
                </a:solidFill>
                <a:latin typeface="Times New Roman"/>
                <a:cs typeface="Times New Roman"/>
              </a:rPr>
              <a:t> </a:t>
            </a:r>
            <a:r>
              <a:rPr sz="2523" spc="-4" dirty="0">
                <a:solidFill>
                  <a:srgbClr val="653200"/>
                </a:solidFill>
                <a:latin typeface="Times New Roman"/>
                <a:cs typeface="Times New Roman"/>
              </a:rPr>
              <a:t>useful</a:t>
            </a:r>
            <a:r>
              <a:rPr sz="2523" spc="-10" dirty="0">
                <a:solidFill>
                  <a:srgbClr val="653200"/>
                </a:solidFill>
                <a:latin typeface="Times New Roman"/>
                <a:cs typeface="Times New Roman"/>
              </a:rPr>
              <a:t> </a:t>
            </a:r>
            <a:r>
              <a:rPr sz="2523" spc="-4" dirty="0">
                <a:solidFill>
                  <a:srgbClr val="653200"/>
                </a:solidFill>
                <a:latin typeface="Times New Roman"/>
                <a:cs typeface="Times New Roman"/>
              </a:rPr>
              <a:t>properties.</a:t>
            </a:r>
            <a:endParaRPr sz="2523" dirty="0">
              <a:latin typeface="Times New Roman"/>
              <a:cs typeface="Times New Roman"/>
            </a:endParaRPr>
          </a:p>
        </p:txBody>
      </p:sp>
      <p:sp>
        <p:nvSpPr>
          <p:cNvPr id="3" name="object 3"/>
          <p:cNvSpPr/>
          <p:nvPr/>
        </p:nvSpPr>
        <p:spPr>
          <a:xfrm>
            <a:off x="2959832" y="4290014"/>
            <a:ext cx="538667" cy="0"/>
          </a:xfrm>
          <a:custGeom>
            <a:avLst/>
            <a:gdLst/>
            <a:ahLst/>
            <a:cxnLst/>
            <a:rect l="l" t="t" r="r" b="b"/>
            <a:pathLst>
              <a:path w="554989">
                <a:moveTo>
                  <a:pt x="0" y="0"/>
                </a:moveTo>
                <a:lnTo>
                  <a:pt x="554735" y="0"/>
                </a:lnTo>
              </a:path>
            </a:pathLst>
          </a:custGeom>
          <a:ln w="13801">
            <a:solidFill>
              <a:srgbClr val="000000"/>
            </a:solidFill>
          </a:ln>
        </p:spPr>
        <p:txBody>
          <a:bodyPr wrap="square" lIns="0" tIns="0" rIns="0" bIns="0" rtlCol="0"/>
          <a:lstStyle/>
          <a:p>
            <a:endParaRPr sz="1980" dirty="0"/>
          </a:p>
        </p:txBody>
      </p:sp>
      <p:sp>
        <p:nvSpPr>
          <p:cNvPr id="4" name="object 4"/>
          <p:cNvSpPr txBox="1"/>
          <p:nvPr/>
        </p:nvSpPr>
        <p:spPr>
          <a:xfrm>
            <a:off x="5808230" y="4026139"/>
            <a:ext cx="118951" cy="239594"/>
          </a:xfrm>
          <a:prstGeom prst="rect">
            <a:avLst/>
          </a:prstGeom>
        </p:spPr>
        <p:txBody>
          <a:bodyPr vert="horz" wrap="square" lIns="0" tIns="15408" rIns="0" bIns="0" rtlCol="0">
            <a:spAutoFit/>
          </a:bodyPr>
          <a:lstStyle/>
          <a:p>
            <a:pPr marL="12327">
              <a:spcBef>
                <a:spcPts val="121"/>
              </a:spcBef>
            </a:pPr>
            <a:r>
              <a:rPr sz="1456" spc="10" dirty="0">
                <a:latin typeface="Times New Roman"/>
                <a:cs typeface="Times New Roman"/>
              </a:rPr>
              <a:t>2</a:t>
            </a:r>
            <a:endParaRPr sz="1456" dirty="0">
              <a:latin typeface="Times New Roman"/>
              <a:cs typeface="Times New Roman"/>
            </a:endParaRPr>
          </a:p>
        </p:txBody>
      </p:sp>
      <p:sp>
        <p:nvSpPr>
          <p:cNvPr id="5" name="object 5"/>
          <p:cNvSpPr txBox="1"/>
          <p:nvPr/>
        </p:nvSpPr>
        <p:spPr>
          <a:xfrm>
            <a:off x="4858600" y="4035375"/>
            <a:ext cx="1212309" cy="401939"/>
          </a:xfrm>
          <a:prstGeom prst="rect">
            <a:avLst/>
          </a:prstGeom>
        </p:spPr>
        <p:txBody>
          <a:bodyPr vert="horz" wrap="square" lIns="0" tIns="13559" rIns="0" bIns="0" rtlCol="0">
            <a:spAutoFit/>
          </a:bodyPr>
          <a:lstStyle/>
          <a:p>
            <a:pPr marL="12327">
              <a:spcBef>
                <a:spcPts val="107"/>
              </a:spcBef>
              <a:tabLst>
                <a:tab pos="1091567" algn="l"/>
              </a:tabLst>
            </a:pPr>
            <a:r>
              <a:rPr sz="2523" spc="-209" dirty="0">
                <a:latin typeface="Times New Roman"/>
                <a:cs typeface="Times New Roman"/>
              </a:rPr>
              <a:t>(</a:t>
            </a:r>
            <a:r>
              <a:rPr sz="2523" spc="189" dirty="0">
                <a:latin typeface="Times New Roman"/>
                <a:cs typeface="Times New Roman"/>
              </a:rPr>
              <a:t>1</a:t>
            </a:r>
            <a:r>
              <a:rPr sz="2523" spc="4" dirty="0">
                <a:latin typeface="Symbol"/>
                <a:cs typeface="Symbol"/>
              </a:rPr>
              <a:t></a:t>
            </a:r>
            <a:r>
              <a:rPr sz="2523" spc="-198" dirty="0">
                <a:latin typeface="Times New Roman"/>
                <a:cs typeface="Times New Roman"/>
              </a:rPr>
              <a:t> </a:t>
            </a:r>
            <a:r>
              <a:rPr sz="2523" spc="38" dirty="0">
                <a:latin typeface="Times New Roman"/>
                <a:cs typeface="Times New Roman"/>
              </a:rPr>
              <a:t>2</a:t>
            </a:r>
            <a:r>
              <a:rPr sz="2523" i="1" spc="4" dirty="0">
                <a:latin typeface="Times New Roman"/>
                <a:cs typeface="Times New Roman"/>
              </a:rPr>
              <a:t>a</a:t>
            </a:r>
            <a:r>
              <a:rPr sz="2523" i="1" dirty="0">
                <a:latin typeface="Times New Roman"/>
                <a:cs typeface="Times New Roman"/>
              </a:rPr>
              <a:t>t	</a:t>
            </a:r>
            <a:r>
              <a:rPr sz="2523" dirty="0">
                <a:latin typeface="Times New Roman"/>
                <a:cs typeface="Times New Roman"/>
              </a:rPr>
              <a:t>)</a:t>
            </a:r>
          </a:p>
        </p:txBody>
      </p:sp>
      <p:sp>
        <p:nvSpPr>
          <p:cNvPr id="6" name="object 6"/>
          <p:cNvSpPr txBox="1"/>
          <p:nvPr/>
        </p:nvSpPr>
        <p:spPr>
          <a:xfrm>
            <a:off x="3178256" y="3822013"/>
            <a:ext cx="118951" cy="239594"/>
          </a:xfrm>
          <a:prstGeom prst="rect">
            <a:avLst/>
          </a:prstGeom>
        </p:spPr>
        <p:txBody>
          <a:bodyPr vert="horz" wrap="square" lIns="0" tIns="15408" rIns="0" bIns="0" rtlCol="0">
            <a:spAutoFit/>
          </a:bodyPr>
          <a:lstStyle/>
          <a:p>
            <a:pPr marL="12327">
              <a:spcBef>
                <a:spcPts val="121"/>
              </a:spcBef>
            </a:pPr>
            <a:r>
              <a:rPr sz="1456" spc="10" dirty="0">
                <a:latin typeface="Times New Roman"/>
                <a:cs typeface="Times New Roman"/>
              </a:rPr>
              <a:t>2</a:t>
            </a:r>
            <a:endParaRPr sz="1456" dirty="0">
              <a:latin typeface="Times New Roman"/>
              <a:cs typeface="Times New Roman"/>
            </a:endParaRPr>
          </a:p>
        </p:txBody>
      </p:sp>
      <p:sp>
        <p:nvSpPr>
          <p:cNvPr id="7" name="object 7"/>
          <p:cNvSpPr txBox="1"/>
          <p:nvPr/>
        </p:nvSpPr>
        <p:spPr>
          <a:xfrm>
            <a:off x="4732869" y="3995528"/>
            <a:ext cx="91832" cy="174392"/>
          </a:xfrm>
          <a:prstGeom prst="rect">
            <a:avLst/>
          </a:prstGeom>
        </p:spPr>
        <p:txBody>
          <a:bodyPr vert="horz" wrap="square" lIns="0" tIns="17257" rIns="0" bIns="0" rtlCol="0">
            <a:spAutoFit/>
          </a:bodyPr>
          <a:lstStyle/>
          <a:p>
            <a:pPr marL="12327">
              <a:spcBef>
                <a:spcPts val="136"/>
              </a:spcBef>
            </a:pPr>
            <a:r>
              <a:rPr sz="1020" spc="14" dirty="0">
                <a:latin typeface="Times New Roman"/>
                <a:cs typeface="Times New Roman"/>
              </a:rPr>
              <a:t>2</a:t>
            </a:r>
            <a:endParaRPr sz="1020" dirty="0">
              <a:latin typeface="Times New Roman"/>
              <a:cs typeface="Times New Roman"/>
            </a:endParaRPr>
          </a:p>
        </p:txBody>
      </p:sp>
      <p:sp>
        <p:nvSpPr>
          <p:cNvPr id="8" name="object 8"/>
          <p:cNvSpPr txBox="1"/>
          <p:nvPr/>
        </p:nvSpPr>
        <p:spPr>
          <a:xfrm>
            <a:off x="2990892" y="4286833"/>
            <a:ext cx="452382" cy="401939"/>
          </a:xfrm>
          <a:prstGeom prst="rect">
            <a:avLst/>
          </a:prstGeom>
        </p:spPr>
        <p:txBody>
          <a:bodyPr vert="horz" wrap="square" lIns="0" tIns="13559" rIns="0" bIns="0" rtlCol="0">
            <a:spAutoFit/>
          </a:bodyPr>
          <a:lstStyle/>
          <a:p>
            <a:pPr marL="36981">
              <a:spcBef>
                <a:spcPts val="107"/>
              </a:spcBef>
            </a:pPr>
            <a:r>
              <a:rPr sz="2523" i="1" spc="4" dirty="0">
                <a:latin typeface="Times New Roman"/>
                <a:cs typeface="Times New Roman"/>
              </a:rPr>
              <a:t>d</a:t>
            </a:r>
            <a:r>
              <a:rPr sz="2523" i="1" dirty="0">
                <a:latin typeface="Times New Roman"/>
                <a:cs typeface="Times New Roman"/>
              </a:rPr>
              <a:t>t</a:t>
            </a:r>
            <a:r>
              <a:rPr sz="2523" i="1" spc="-374" dirty="0">
                <a:latin typeface="Times New Roman"/>
                <a:cs typeface="Times New Roman"/>
              </a:rPr>
              <a:t> </a:t>
            </a:r>
            <a:r>
              <a:rPr sz="2184" spc="14" baseline="42592" dirty="0">
                <a:latin typeface="Times New Roman"/>
                <a:cs typeface="Times New Roman"/>
              </a:rPr>
              <a:t>2</a:t>
            </a:r>
            <a:endParaRPr sz="2184" baseline="42592" dirty="0">
              <a:latin typeface="Times New Roman"/>
              <a:cs typeface="Times New Roman"/>
            </a:endParaRPr>
          </a:p>
        </p:txBody>
      </p:sp>
      <p:sp>
        <p:nvSpPr>
          <p:cNvPr id="9" name="object 9"/>
          <p:cNvSpPr txBox="1"/>
          <p:nvPr/>
        </p:nvSpPr>
        <p:spPr>
          <a:xfrm>
            <a:off x="2969692" y="3832727"/>
            <a:ext cx="517096" cy="401939"/>
          </a:xfrm>
          <a:prstGeom prst="rect">
            <a:avLst/>
          </a:prstGeom>
        </p:spPr>
        <p:txBody>
          <a:bodyPr vert="horz" wrap="square" lIns="0" tIns="13559" rIns="0" bIns="0" rtlCol="0">
            <a:spAutoFit/>
          </a:bodyPr>
          <a:lstStyle/>
          <a:p>
            <a:pPr marL="12327">
              <a:spcBef>
                <a:spcPts val="107"/>
              </a:spcBef>
              <a:tabLst>
                <a:tab pos="361185" algn="l"/>
              </a:tabLst>
            </a:pPr>
            <a:r>
              <a:rPr sz="2523" i="1" spc="4" dirty="0">
                <a:latin typeface="Times New Roman"/>
                <a:cs typeface="Times New Roman"/>
              </a:rPr>
              <a:t>d	y</a:t>
            </a:r>
            <a:endParaRPr sz="2523" dirty="0">
              <a:latin typeface="Times New Roman"/>
              <a:cs typeface="Times New Roman"/>
            </a:endParaRPr>
          </a:p>
        </p:txBody>
      </p:sp>
      <p:sp>
        <p:nvSpPr>
          <p:cNvPr id="10" name="object 10"/>
          <p:cNvSpPr txBox="1"/>
          <p:nvPr/>
        </p:nvSpPr>
        <p:spPr>
          <a:xfrm>
            <a:off x="1971249" y="4035375"/>
            <a:ext cx="2491796" cy="401939"/>
          </a:xfrm>
          <a:prstGeom prst="rect">
            <a:avLst/>
          </a:prstGeom>
        </p:spPr>
        <p:txBody>
          <a:bodyPr vert="horz" wrap="square" lIns="0" tIns="13559" rIns="0" bIns="0" rtlCol="0">
            <a:spAutoFit/>
          </a:bodyPr>
          <a:lstStyle/>
          <a:p>
            <a:pPr marL="12327">
              <a:spcBef>
                <a:spcPts val="107"/>
              </a:spcBef>
              <a:tabLst>
                <a:tab pos="1612389" algn="l"/>
              </a:tabLst>
            </a:pPr>
            <a:r>
              <a:rPr sz="2523" i="1" spc="83" dirty="0">
                <a:latin typeface="Times New Roman"/>
                <a:cs typeface="Times New Roman"/>
              </a:rPr>
              <a:t>m</a:t>
            </a:r>
            <a:r>
              <a:rPr sz="2523" spc="83" dirty="0">
                <a:latin typeface="Times New Roman"/>
                <a:cs typeface="Times New Roman"/>
              </a:rPr>
              <a:t>'(</a:t>
            </a:r>
            <a:r>
              <a:rPr sz="2523" i="1" spc="83" dirty="0">
                <a:latin typeface="Times New Roman"/>
                <a:cs typeface="Times New Roman"/>
              </a:rPr>
              <a:t>t</a:t>
            </a:r>
            <a:r>
              <a:rPr sz="2523" spc="83" dirty="0">
                <a:latin typeface="Times New Roman"/>
                <a:cs typeface="Times New Roman"/>
              </a:rPr>
              <a:t>)</a:t>
            </a:r>
            <a:r>
              <a:rPr sz="2523" spc="-44" dirty="0">
                <a:latin typeface="Times New Roman"/>
                <a:cs typeface="Times New Roman"/>
              </a:rPr>
              <a:t> </a:t>
            </a:r>
            <a:r>
              <a:rPr sz="2523" spc="4" dirty="0">
                <a:latin typeface="Symbol"/>
                <a:cs typeface="Symbol"/>
              </a:rPr>
              <a:t></a:t>
            </a:r>
            <a:r>
              <a:rPr sz="2523" spc="4" dirty="0">
                <a:latin typeface="Times New Roman"/>
                <a:cs typeface="Times New Roman"/>
              </a:rPr>
              <a:t>	</a:t>
            </a:r>
            <a:r>
              <a:rPr sz="2523" spc="4" dirty="0">
                <a:latin typeface="Symbol"/>
                <a:cs typeface="Symbol"/>
              </a:rPr>
              <a:t></a:t>
            </a:r>
            <a:r>
              <a:rPr sz="2523" spc="-111" dirty="0">
                <a:latin typeface="Times New Roman"/>
                <a:cs typeface="Times New Roman"/>
              </a:rPr>
              <a:t> </a:t>
            </a:r>
            <a:r>
              <a:rPr sz="2523" spc="14" dirty="0">
                <a:latin typeface="Times New Roman"/>
                <a:cs typeface="Times New Roman"/>
              </a:rPr>
              <a:t>2</a:t>
            </a:r>
            <a:r>
              <a:rPr sz="2523" i="1" spc="14" dirty="0">
                <a:latin typeface="Times New Roman"/>
                <a:cs typeface="Times New Roman"/>
              </a:rPr>
              <a:t>kae</a:t>
            </a:r>
            <a:endParaRPr sz="2523" dirty="0">
              <a:latin typeface="Times New Roman"/>
              <a:cs typeface="Times New Roman"/>
            </a:endParaRPr>
          </a:p>
        </p:txBody>
      </p:sp>
      <p:sp>
        <p:nvSpPr>
          <p:cNvPr id="11" name="object 11"/>
          <p:cNvSpPr txBox="1"/>
          <p:nvPr/>
        </p:nvSpPr>
        <p:spPr>
          <a:xfrm>
            <a:off x="4450347" y="4026139"/>
            <a:ext cx="285974" cy="239594"/>
          </a:xfrm>
          <a:prstGeom prst="rect">
            <a:avLst/>
          </a:prstGeom>
        </p:spPr>
        <p:txBody>
          <a:bodyPr vert="horz" wrap="square" lIns="0" tIns="15408" rIns="0" bIns="0" rtlCol="0">
            <a:spAutoFit/>
          </a:bodyPr>
          <a:lstStyle/>
          <a:p>
            <a:pPr marL="12327">
              <a:spcBef>
                <a:spcPts val="121"/>
              </a:spcBef>
            </a:pPr>
            <a:r>
              <a:rPr sz="1456" spc="92" dirty="0">
                <a:latin typeface="Symbol"/>
                <a:cs typeface="Symbol"/>
              </a:rPr>
              <a:t></a:t>
            </a:r>
            <a:r>
              <a:rPr sz="1456" i="1" spc="14" dirty="0">
                <a:latin typeface="Times New Roman"/>
                <a:cs typeface="Times New Roman"/>
              </a:rPr>
              <a:t>a</a:t>
            </a:r>
            <a:r>
              <a:rPr sz="1456" i="1" spc="4" dirty="0">
                <a:latin typeface="Times New Roman"/>
                <a:cs typeface="Times New Roman"/>
              </a:rPr>
              <a:t>t</a:t>
            </a:r>
            <a:endParaRPr sz="1456" dirty="0">
              <a:latin typeface="Times New Roman"/>
              <a:cs typeface="Times New Roman"/>
            </a:endParaRPr>
          </a:p>
        </p:txBody>
      </p:sp>
      <p:sp>
        <p:nvSpPr>
          <p:cNvPr id="12" name="object 12"/>
          <p:cNvSpPr txBox="1"/>
          <p:nvPr/>
        </p:nvSpPr>
        <p:spPr>
          <a:xfrm>
            <a:off x="1037887" y="4927045"/>
            <a:ext cx="1990725" cy="460583"/>
          </a:xfrm>
          <a:prstGeom prst="rect">
            <a:avLst/>
          </a:prstGeom>
        </p:spPr>
        <p:txBody>
          <a:bodyPr vert="horz" wrap="square" lIns="0" tIns="12327" rIns="0" bIns="0" rtlCol="0">
            <a:spAutoFit/>
          </a:bodyPr>
          <a:lstStyle/>
          <a:p>
            <a:pPr marL="12327">
              <a:spcBef>
                <a:spcPts val="97"/>
              </a:spcBef>
            </a:pPr>
            <a:r>
              <a:rPr sz="2912" dirty="0">
                <a:latin typeface="Times New Roman"/>
                <a:cs typeface="Times New Roman"/>
              </a:rPr>
              <a:t>Then,</a:t>
            </a:r>
            <a:r>
              <a:rPr sz="2912" spc="-29" dirty="0">
                <a:latin typeface="Times New Roman"/>
                <a:cs typeface="Times New Roman"/>
              </a:rPr>
              <a:t> </a:t>
            </a:r>
            <a:r>
              <a:rPr sz="2912" spc="-4" dirty="0">
                <a:latin typeface="Times New Roman"/>
                <a:cs typeface="Times New Roman"/>
              </a:rPr>
              <a:t>for</a:t>
            </a:r>
            <a:r>
              <a:rPr sz="2912" spc="-38" dirty="0">
                <a:latin typeface="Times New Roman"/>
                <a:cs typeface="Times New Roman"/>
              </a:rPr>
              <a:t> </a:t>
            </a:r>
            <a:r>
              <a:rPr sz="2912" spc="-4" dirty="0">
                <a:latin typeface="Times New Roman"/>
                <a:cs typeface="Times New Roman"/>
              </a:rPr>
              <a:t>t=0</a:t>
            </a:r>
            <a:endParaRPr sz="2912" dirty="0">
              <a:latin typeface="Times New Roman"/>
              <a:cs typeface="Times New Roman"/>
            </a:endParaRPr>
          </a:p>
        </p:txBody>
      </p:sp>
      <p:sp>
        <p:nvSpPr>
          <p:cNvPr id="13" name="object 13"/>
          <p:cNvSpPr/>
          <p:nvPr/>
        </p:nvSpPr>
        <p:spPr>
          <a:xfrm>
            <a:off x="4486342" y="5894921"/>
            <a:ext cx="488128" cy="0"/>
          </a:xfrm>
          <a:custGeom>
            <a:avLst/>
            <a:gdLst/>
            <a:ahLst/>
            <a:cxnLst/>
            <a:rect l="l" t="t" r="r" b="b"/>
            <a:pathLst>
              <a:path w="502920">
                <a:moveTo>
                  <a:pt x="0" y="0"/>
                </a:moveTo>
                <a:lnTo>
                  <a:pt x="502919" y="0"/>
                </a:lnTo>
              </a:path>
            </a:pathLst>
          </a:custGeom>
          <a:ln w="14581">
            <a:solidFill>
              <a:srgbClr val="000000"/>
            </a:solidFill>
          </a:ln>
        </p:spPr>
        <p:txBody>
          <a:bodyPr wrap="square" lIns="0" tIns="0" rIns="0" bIns="0" rtlCol="0"/>
          <a:lstStyle/>
          <a:p>
            <a:endParaRPr sz="1980" dirty="0"/>
          </a:p>
        </p:txBody>
      </p:sp>
      <p:sp>
        <p:nvSpPr>
          <p:cNvPr id="14" name="object 14"/>
          <p:cNvSpPr/>
          <p:nvPr/>
        </p:nvSpPr>
        <p:spPr>
          <a:xfrm>
            <a:off x="5338348" y="5894921"/>
            <a:ext cx="312476" cy="0"/>
          </a:xfrm>
          <a:custGeom>
            <a:avLst/>
            <a:gdLst/>
            <a:ahLst/>
            <a:cxnLst/>
            <a:rect l="l" t="t" r="r" b="b"/>
            <a:pathLst>
              <a:path w="321945">
                <a:moveTo>
                  <a:pt x="0" y="0"/>
                </a:moveTo>
                <a:lnTo>
                  <a:pt x="321563" y="0"/>
                </a:lnTo>
              </a:path>
            </a:pathLst>
          </a:custGeom>
          <a:ln w="14581">
            <a:solidFill>
              <a:srgbClr val="000000"/>
            </a:solidFill>
          </a:ln>
        </p:spPr>
        <p:txBody>
          <a:bodyPr wrap="square" lIns="0" tIns="0" rIns="0" bIns="0" rtlCol="0"/>
          <a:lstStyle/>
          <a:p>
            <a:endParaRPr sz="1980" dirty="0"/>
          </a:p>
        </p:txBody>
      </p:sp>
      <p:sp>
        <p:nvSpPr>
          <p:cNvPr id="15" name="object 15"/>
          <p:cNvSpPr txBox="1"/>
          <p:nvPr/>
        </p:nvSpPr>
        <p:spPr>
          <a:xfrm>
            <a:off x="5454708" y="6121265"/>
            <a:ext cx="124497" cy="253290"/>
          </a:xfrm>
          <a:prstGeom prst="rect">
            <a:avLst/>
          </a:prstGeom>
        </p:spPr>
        <p:txBody>
          <a:bodyPr vert="horz" wrap="square" lIns="0" tIns="14175" rIns="0" bIns="0" rtlCol="0">
            <a:spAutoFit/>
          </a:bodyPr>
          <a:lstStyle/>
          <a:p>
            <a:pPr marL="12327">
              <a:spcBef>
                <a:spcPts val="111"/>
              </a:spcBef>
            </a:pPr>
            <a:r>
              <a:rPr sz="1553" i="1" spc="4" dirty="0">
                <a:latin typeface="Times New Roman"/>
                <a:cs typeface="Times New Roman"/>
              </a:rPr>
              <a:t>d</a:t>
            </a:r>
            <a:endParaRPr sz="1553" dirty="0">
              <a:latin typeface="Times New Roman"/>
              <a:cs typeface="Times New Roman"/>
            </a:endParaRPr>
          </a:p>
        </p:txBody>
      </p:sp>
      <p:sp>
        <p:nvSpPr>
          <p:cNvPr id="16" name="object 16"/>
          <p:cNvSpPr txBox="1"/>
          <p:nvPr/>
        </p:nvSpPr>
        <p:spPr>
          <a:xfrm>
            <a:off x="4778724" y="6121265"/>
            <a:ext cx="124497" cy="253290"/>
          </a:xfrm>
          <a:prstGeom prst="rect">
            <a:avLst/>
          </a:prstGeom>
        </p:spPr>
        <p:txBody>
          <a:bodyPr vert="horz" wrap="square" lIns="0" tIns="14175" rIns="0" bIns="0" rtlCol="0">
            <a:spAutoFit/>
          </a:bodyPr>
          <a:lstStyle/>
          <a:p>
            <a:pPr marL="12327">
              <a:spcBef>
                <a:spcPts val="111"/>
              </a:spcBef>
            </a:pPr>
            <a:r>
              <a:rPr sz="1553" i="1" spc="4" dirty="0">
                <a:latin typeface="Times New Roman"/>
                <a:cs typeface="Times New Roman"/>
              </a:rPr>
              <a:t>d</a:t>
            </a:r>
            <a:endParaRPr sz="1553" dirty="0">
              <a:latin typeface="Times New Roman"/>
              <a:cs typeface="Times New Roman"/>
            </a:endParaRPr>
          </a:p>
        </p:txBody>
      </p:sp>
      <p:sp>
        <p:nvSpPr>
          <p:cNvPr id="17" name="object 17"/>
          <p:cNvSpPr txBox="1"/>
          <p:nvPr/>
        </p:nvSpPr>
        <p:spPr>
          <a:xfrm>
            <a:off x="5323554" y="5739378"/>
            <a:ext cx="303848" cy="425755"/>
          </a:xfrm>
          <a:prstGeom prst="rect">
            <a:avLst/>
          </a:prstGeom>
        </p:spPr>
        <p:txBody>
          <a:bodyPr vert="horz" wrap="square" lIns="0" tIns="14792" rIns="0" bIns="0" rtlCol="0">
            <a:spAutoFit/>
          </a:bodyPr>
          <a:lstStyle/>
          <a:p>
            <a:pPr marL="36981">
              <a:spcBef>
                <a:spcPts val="117"/>
              </a:spcBef>
            </a:pPr>
            <a:r>
              <a:rPr sz="4004" i="1" spc="7" baseline="-25252" dirty="0">
                <a:latin typeface="Times New Roman"/>
                <a:cs typeface="Times New Roman"/>
              </a:rPr>
              <a:t>t</a:t>
            </a:r>
            <a:r>
              <a:rPr sz="4004" i="1" spc="-590" baseline="-25252" dirty="0">
                <a:latin typeface="Times New Roman"/>
                <a:cs typeface="Times New Roman"/>
              </a:rPr>
              <a:t> </a:t>
            </a:r>
            <a:r>
              <a:rPr sz="1553" spc="4" dirty="0">
                <a:latin typeface="Times New Roman"/>
                <a:cs typeface="Times New Roman"/>
              </a:rPr>
              <a:t>2</a:t>
            </a:r>
            <a:endParaRPr sz="1553" dirty="0">
              <a:latin typeface="Times New Roman"/>
              <a:cs typeface="Times New Roman"/>
            </a:endParaRPr>
          </a:p>
        </p:txBody>
      </p:sp>
      <p:sp>
        <p:nvSpPr>
          <p:cNvPr id="18" name="object 18"/>
          <p:cNvSpPr txBox="1"/>
          <p:nvPr/>
        </p:nvSpPr>
        <p:spPr>
          <a:xfrm>
            <a:off x="4481903" y="5893213"/>
            <a:ext cx="469638" cy="425818"/>
          </a:xfrm>
          <a:prstGeom prst="rect">
            <a:avLst/>
          </a:prstGeom>
        </p:spPr>
        <p:txBody>
          <a:bodyPr vert="horz" wrap="square" lIns="0" tIns="14792" rIns="0" bIns="0" rtlCol="0">
            <a:spAutoFit/>
          </a:bodyPr>
          <a:lstStyle/>
          <a:p>
            <a:pPr marL="36981">
              <a:spcBef>
                <a:spcPts val="117"/>
              </a:spcBef>
            </a:pPr>
            <a:r>
              <a:rPr sz="2670" spc="-38" dirty="0">
                <a:latin typeface="Times New Roman"/>
                <a:cs typeface="Times New Roman"/>
              </a:rPr>
              <a:t>2</a:t>
            </a:r>
            <a:r>
              <a:rPr sz="2670" i="1" spc="4" dirty="0">
                <a:latin typeface="Times New Roman"/>
                <a:cs typeface="Times New Roman"/>
              </a:rPr>
              <a:t>t</a:t>
            </a:r>
            <a:r>
              <a:rPr sz="2670" i="1" spc="-393" dirty="0">
                <a:latin typeface="Times New Roman"/>
                <a:cs typeface="Times New Roman"/>
              </a:rPr>
              <a:t> </a:t>
            </a:r>
            <a:r>
              <a:rPr sz="2330" spc="7" baseline="43402" dirty="0">
                <a:latin typeface="Times New Roman"/>
                <a:cs typeface="Times New Roman"/>
              </a:rPr>
              <a:t>2</a:t>
            </a:r>
            <a:endParaRPr sz="2330" baseline="43402" dirty="0">
              <a:latin typeface="Times New Roman"/>
              <a:cs typeface="Times New Roman"/>
            </a:endParaRPr>
          </a:p>
        </p:txBody>
      </p:sp>
      <p:sp>
        <p:nvSpPr>
          <p:cNvPr id="19" name="object 19"/>
          <p:cNvSpPr txBox="1"/>
          <p:nvPr/>
        </p:nvSpPr>
        <p:spPr>
          <a:xfrm>
            <a:off x="2418453" y="5626962"/>
            <a:ext cx="3217209" cy="425818"/>
          </a:xfrm>
          <a:prstGeom prst="rect">
            <a:avLst/>
          </a:prstGeom>
        </p:spPr>
        <p:txBody>
          <a:bodyPr vert="horz" wrap="square" lIns="0" tIns="14792" rIns="0" bIns="0" rtlCol="0">
            <a:spAutoFit/>
          </a:bodyPr>
          <a:lstStyle/>
          <a:p>
            <a:pPr marL="36981">
              <a:spcBef>
                <a:spcPts val="117"/>
              </a:spcBef>
              <a:tabLst>
                <a:tab pos="2647251" algn="l"/>
              </a:tabLst>
            </a:pPr>
            <a:r>
              <a:rPr sz="2670" i="1" spc="63" dirty="0">
                <a:latin typeface="Times New Roman"/>
                <a:cs typeface="Times New Roman"/>
              </a:rPr>
              <a:t>m</a:t>
            </a:r>
            <a:r>
              <a:rPr sz="2670" spc="63" dirty="0">
                <a:latin typeface="Times New Roman"/>
                <a:cs typeface="Times New Roman"/>
              </a:rPr>
              <a:t>'(0)</a:t>
            </a:r>
            <a:r>
              <a:rPr sz="2670" spc="-48" dirty="0">
                <a:latin typeface="Times New Roman"/>
                <a:cs typeface="Times New Roman"/>
              </a:rPr>
              <a:t> </a:t>
            </a:r>
            <a:r>
              <a:rPr sz="2670" spc="10" dirty="0">
                <a:latin typeface="Symbol"/>
                <a:cs typeface="Symbol"/>
              </a:rPr>
              <a:t></a:t>
            </a:r>
            <a:r>
              <a:rPr sz="2670" spc="-44" dirty="0">
                <a:latin typeface="Times New Roman"/>
                <a:cs typeface="Times New Roman"/>
              </a:rPr>
              <a:t> </a:t>
            </a:r>
            <a:r>
              <a:rPr sz="2670" spc="48" dirty="0">
                <a:latin typeface="Times New Roman"/>
                <a:cs typeface="Times New Roman"/>
              </a:rPr>
              <a:t>2</a:t>
            </a:r>
            <a:r>
              <a:rPr sz="2670" i="1" spc="48" dirty="0">
                <a:latin typeface="Times New Roman"/>
                <a:cs typeface="Times New Roman"/>
              </a:rPr>
              <a:t>Ka</a:t>
            </a:r>
            <a:r>
              <a:rPr sz="2670" i="1" spc="20" dirty="0">
                <a:latin typeface="Times New Roman"/>
                <a:cs typeface="Times New Roman"/>
              </a:rPr>
              <a:t> </a:t>
            </a:r>
            <a:r>
              <a:rPr sz="2670" spc="10" dirty="0">
                <a:latin typeface="Symbol"/>
                <a:cs typeface="Symbol"/>
              </a:rPr>
              <a:t></a:t>
            </a:r>
            <a:r>
              <a:rPr sz="2670" spc="189" dirty="0">
                <a:latin typeface="Times New Roman"/>
                <a:cs typeface="Times New Roman"/>
              </a:rPr>
              <a:t> </a:t>
            </a:r>
            <a:r>
              <a:rPr sz="4004" spc="101" baseline="35353" dirty="0">
                <a:latin typeface="Times New Roman"/>
                <a:cs typeface="Times New Roman"/>
              </a:rPr>
              <a:t>2</a:t>
            </a:r>
            <a:r>
              <a:rPr sz="4004" i="1" spc="101" baseline="35353" dirty="0">
                <a:latin typeface="Times New Roman"/>
                <a:cs typeface="Times New Roman"/>
              </a:rPr>
              <a:t>K	</a:t>
            </a:r>
            <a:r>
              <a:rPr sz="2670" spc="10" dirty="0">
                <a:latin typeface="Symbol"/>
                <a:cs typeface="Symbol"/>
              </a:rPr>
              <a:t></a:t>
            </a:r>
            <a:r>
              <a:rPr sz="2670" spc="185" dirty="0">
                <a:latin typeface="Times New Roman"/>
                <a:cs typeface="Times New Roman"/>
              </a:rPr>
              <a:t> </a:t>
            </a:r>
            <a:r>
              <a:rPr sz="4004" i="1" spc="14" baseline="35353" dirty="0">
                <a:latin typeface="Times New Roman"/>
                <a:cs typeface="Times New Roman"/>
              </a:rPr>
              <a:t>K</a:t>
            </a:r>
            <a:endParaRPr sz="4004" baseline="35353" dirty="0">
              <a:latin typeface="Times New Roman"/>
              <a:cs typeface="Times New Roman"/>
            </a:endParaRPr>
          </a:p>
        </p:txBody>
      </p:sp>
      <p:sp>
        <p:nvSpPr>
          <p:cNvPr id="20" name="object 20"/>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21" name="object 21"/>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2" name="object 22"/>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136</a:t>
            </a:r>
          </a:p>
        </p:txBody>
      </p:sp>
      <p:sp>
        <p:nvSpPr>
          <p:cNvPr id="23" name="object 23"/>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2168849"/>
            <a:ext cx="7982005" cy="431325"/>
          </a:xfrm>
          <a:prstGeom prst="rect">
            <a:avLst/>
          </a:prstGeom>
        </p:spPr>
        <p:txBody>
          <a:bodyPr vert="horz" wrap="square" lIns="0" tIns="12943" rIns="0" bIns="0" rtlCol="0">
            <a:spAutoFit/>
          </a:bodyPr>
          <a:lstStyle/>
          <a:p>
            <a:pPr marL="12327">
              <a:spcBef>
                <a:spcPts val="102"/>
              </a:spcBef>
              <a:tabLst>
                <a:tab pos="692168" algn="l"/>
                <a:tab pos="2486998" algn="l"/>
                <a:tab pos="2862360" algn="l"/>
                <a:tab pos="3831271" algn="l"/>
                <a:tab pos="5261835" algn="l"/>
                <a:tab pos="5905310" algn="l"/>
                <a:tab pos="7141721" algn="l"/>
                <a:tab pos="7634806" algn="l"/>
              </a:tabLst>
            </a:pPr>
            <a:r>
              <a:rPr sz="2718" spc="-10" dirty="0">
                <a:solidFill>
                  <a:srgbClr val="653200"/>
                </a:solidFill>
                <a:latin typeface="Times New Roman"/>
                <a:cs typeface="Times New Roman"/>
              </a:rPr>
              <a:t>T</a:t>
            </a:r>
            <a:r>
              <a:rPr sz="2718" dirty="0">
                <a:solidFill>
                  <a:srgbClr val="653200"/>
                </a:solidFill>
                <a:latin typeface="Times New Roman"/>
                <a:cs typeface="Times New Roman"/>
              </a:rPr>
              <a:t>he	r</a:t>
            </a:r>
            <a:r>
              <a:rPr sz="2718" spc="-10" dirty="0">
                <a:solidFill>
                  <a:srgbClr val="653200"/>
                </a:solidFill>
                <a:latin typeface="Times New Roman"/>
                <a:cs typeface="Times New Roman"/>
              </a:rPr>
              <a:t>a</a:t>
            </a:r>
            <a:r>
              <a:rPr sz="2718" dirty="0">
                <a:solidFill>
                  <a:srgbClr val="653200"/>
                </a:solidFill>
                <a:latin typeface="Times New Roman"/>
                <a:cs typeface="Times New Roman"/>
              </a:rPr>
              <a:t>tio	is	</a:t>
            </a:r>
            <a:r>
              <a:rPr sz="2718" spc="-10" dirty="0">
                <a:solidFill>
                  <a:srgbClr val="653200"/>
                </a:solidFill>
                <a:latin typeface="Times New Roman"/>
                <a:cs typeface="Times New Roman"/>
              </a:rPr>
              <a:t>ca</a:t>
            </a:r>
            <a:r>
              <a:rPr sz="2718" dirty="0">
                <a:solidFill>
                  <a:srgbClr val="653200"/>
                </a:solidFill>
                <a:latin typeface="Times New Roman"/>
                <a:cs typeface="Times New Roman"/>
              </a:rPr>
              <a:t>ll</a:t>
            </a:r>
            <a:r>
              <a:rPr sz="2718" spc="-10" dirty="0">
                <a:solidFill>
                  <a:srgbClr val="653200"/>
                </a:solidFill>
                <a:latin typeface="Times New Roman"/>
                <a:cs typeface="Times New Roman"/>
              </a:rPr>
              <a:t>e</a:t>
            </a:r>
            <a:r>
              <a:rPr sz="2718" dirty="0">
                <a:solidFill>
                  <a:srgbClr val="653200"/>
                </a:solidFill>
                <a:latin typeface="Times New Roman"/>
                <a:cs typeface="Times New Roman"/>
              </a:rPr>
              <a:t>d	</a:t>
            </a:r>
            <a:r>
              <a:rPr sz="2718" spc="-14" dirty="0">
                <a:solidFill>
                  <a:srgbClr val="653200"/>
                </a:solidFill>
                <a:latin typeface="Times New Roman"/>
                <a:cs typeface="Times New Roman"/>
              </a:rPr>
              <a:t>d</a:t>
            </a:r>
            <a:r>
              <a:rPr sz="2718" dirty="0">
                <a:solidFill>
                  <a:srgbClr val="653200"/>
                </a:solidFill>
                <a:latin typeface="Times New Roman"/>
                <a:cs typeface="Times New Roman"/>
              </a:rPr>
              <a:t>iffi</a:t>
            </a:r>
            <a:r>
              <a:rPr sz="2718" spc="-10" dirty="0">
                <a:solidFill>
                  <a:srgbClr val="653200"/>
                </a:solidFill>
                <a:latin typeface="Times New Roman"/>
                <a:cs typeface="Times New Roman"/>
              </a:rPr>
              <a:t>c</a:t>
            </a:r>
            <a:r>
              <a:rPr sz="2718" dirty="0">
                <a:solidFill>
                  <a:srgbClr val="653200"/>
                </a:solidFill>
                <a:latin typeface="Times New Roman"/>
                <a:cs typeface="Times New Roman"/>
              </a:rPr>
              <a:t>ul</a:t>
            </a:r>
            <a:r>
              <a:rPr sz="2718" spc="-14" dirty="0">
                <a:solidFill>
                  <a:srgbClr val="653200"/>
                </a:solidFill>
                <a:latin typeface="Times New Roman"/>
                <a:cs typeface="Times New Roman"/>
              </a:rPr>
              <a:t>t</a:t>
            </a:r>
            <a:r>
              <a:rPr sz="2718" dirty="0">
                <a:solidFill>
                  <a:srgbClr val="653200"/>
                </a:solidFill>
                <a:latin typeface="Times New Roman"/>
                <a:cs typeface="Times New Roman"/>
              </a:rPr>
              <a:t>y	</a:t>
            </a:r>
            <a:r>
              <a:rPr sz="2718" spc="-10" dirty="0">
                <a:solidFill>
                  <a:srgbClr val="653200"/>
                </a:solidFill>
                <a:latin typeface="Times New Roman"/>
                <a:cs typeface="Times New Roman"/>
              </a:rPr>
              <a:t>a</a:t>
            </a:r>
            <a:r>
              <a:rPr sz="2718" dirty="0">
                <a:solidFill>
                  <a:srgbClr val="653200"/>
                </a:solidFill>
                <a:latin typeface="Times New Roman"/>
                <a:cs typeface="Times New Roman"/>
              </a:rPr>
              <a:t>nd	d</a:t>
            </a:r>
            <a:r>
              <a:rPr sz="2718" spc="-10" dirty="0">
                <a:solidFill>
                  <a:srgbClr val="653200"/>
                </a:solidFill>
                <a:latin typeface="Times New Roman"/>
                <a:cs typeface="Times New Roman"/>
              </a:rPr>
              <a:t>e</a:t>
            </a:r>
            <a:r>
              <a:rPr sz="2718" dirty="0">
                <a:solidFill>
                  <a:srgbClr val="653200"/>
                </a:solidFill>
                <a:latin typeface="Times New Roman"/>
                <a:cs typeface="Times New Roman"/>
              </a:rPr>
              <a:t>not</a:t>
            </a:r>
            <a:r>
              <a:rPr sz="2718" spc="-24" dirty="0">
                <a:solidFill>
                  <a:srgbClr val="653200"/>
                </a:solidFill>
                <a:latin typeface="Times New Roman"/>
                <a:cs typeface="Times New Roman"/>
              </a:rPr>
              <a:t>e</a:t>
            </a:r>
            <a:r>
              <a:rPr sz="2718" dirty="0">
                <a:solidFill>
                  <a:srgbClr val="653200"/>
                </a:solidFill>
                <a:latin typeface="Times New Roman"/>
                <a:cs typeface="Times New Roman"/>
              </a:rPr>
              <a:t>d	by	</a:t>
            </a:r>
            <a:r>
              <a:rPr sz="2718" spc="-10" dirty="0">
                <a:solidFill>
                  <a:srgbClr val="653200"/>
                </a:solidFill>
                <a:latin typeface="Times New Roman"/>
                <a:cs typeface="Times New Roman"/>
              </a:rPr>
              <a:t>D</a:t>
            </a:r>
            <a:r>
              <a:rPr sz="2718" dirty="0">
                <a:solidFill>
                  <a:srgbClr val="653200"/>
                </a:solidFill>
                <a:latin typeface="Times New Roman"/>
                <a:cs typeface="Times New Roman"/>
              </a:rPr>
              <a:t>,</a:t>
            </a:r>
            <a:endParaRPr sz="2718" dirty="0">
              <a:latin typeface="Times New Roman"/>
              <a:cs typeface="Times New Roman"/>
            </a:endParaRPr>
          </a:p>
        </p:txBody>
      </p:sp>
      <p:sp>
        <p:nvSpPr>
          <p:cNvPr id="3" name="object 3"/>
          <p:cNvSpPr txBox="1"/>
          <p:nvPr/>
        </p:nvSpPr>
        <p:spPr>
          <a:xfrm>
            <a:off x="1037883" y="2665852"/>
            <a:ext cx="4820266" cy="431325"/>
          </a:xfrm>
          <a:prstGeom prst="rect">
            <a:avLst/>
          </a:prstGeom>
        </p:spPr>
        <p:txBody>
          <a:bodyPr vert="horz" wrap="square" lIns="0" tIns="12943" rIns="0" bIns="0" rtlCol="0">
            <a:spAutoFit/>
          </a:bodyPr>
          <a:lstStyle/>
          <a:p>
            <a:pPr marL="12327">
              <a:spcBef>
                <a:spcPts val="102"/>
              </a:spcBef>
            </a:pPr>
            <a:r>
              <a:rPr sz="2718" spc="-4" dirty="0">
                <a:solidFill>
                  <a:srgbClr val="653200"/>
                </a:solidFill>
                <a:latin typeface="Times New Roman"/>
                <a:cs typeface="Times New Roman"/>
              </a:rPr>
              <a:t>which</a:t>
            </a:r>
            <a:r>
              <a:rPr sz="2718" spc="-14" dirty="0">
                <a:solidFill>
                  <a:srgbClr val="653200"/>
                </a:solidFill>
                <a:latin typeface="Times New Roman"/>
                <a:cs typeface="Times New Roman"/>
              </a:rPr>
              <a:t> </a:t>
            </a:r>
            <a:r>
              <a:rPr sz="2718" dirty="0">
                <a:solidFill>
                  <a:srgbClr val="653200"/>
                </a:solidFill>
                <a:latin typeface="Times New Roman"/>
                <a:cs typeface="Times New Roman"/>
              </a:rPr>
              <a:t>is</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measured</a:t>
            </a:r>
            <a:r>
              <a:rPr sz="2718" spc="-10" dirty="0">
                <a:solidFill>
                  <a:srgbClr val="653200"/>
                </a:solidFill>
                <a:latin typeface="Times New Roman"/>
                <a:cs typeface="Times New Roman"/>
              </a:rPr>
              <a:t> </a:t>
            </a:r>
            <a:r>
              <a:rPr sz="2718" dirty="0">
                <a:solidFill>
                  <a:srgbClr val="653200"/>
                </a:solidFill>
                <a:latin typeface="Times New Roman"/>
                <a:cs typeface="Times New Roman"/>
              </a:rPr>
              <a:t>in</a:t>
            </a:r>
            <a:r>
              <a:rPr sz="2718" spc="-24" dirty="0">
                <a:solidFill>
                  <a:srgbClr val="653200"/>
                </a:solidFill>
                <a:latin typeface="Times New Roman"/>
                <a:cs typeface="Times New Roman"/>
              </a:rPr>
              <a:t> </a:t>
            </a:r>
            <a:r>
              <a:rPr sz="2718" spc="-4" dirty="0">
                <a:solidFill>
                  <a:srgbClr val="653200"/>
                </a:solidFill>
                <a:latin typeface="Times New Roman"/>
                <a:cs typeface="Times New Roman"/>
              </a:rPr>
              <a:t>person/year</a:t>
            </a:r>
            <a:r>
              <a:rPr sz="2718" spc="-14" dirty="0">
                <a:solidFill>
                  <a:srgbClr val="653200"/>
                </a:solidFill>
                <a:latin typeface="Times New Roman"/>
                <a:cs typeface="Times New Roman"/>
              </a:rPr>
              <a:t> </a:t>
            </a:r>
            <a:r>
              <a:rPr sz="2718" dirty="0">
                <a:solidFill>
                  <a:srgbClr val="653200"/>
                </a:solidFill>
                <a:latin typeface="Times New Roman"/>
                <a:cs typeface="Times New Roman"/>
              </a:rPr>
              <a:t>:</a:t>
            </a:r>
            <a:endParaRPr sz="2718" dirty="0">
              <a:latin typeface="Times New Roman"/>
              <a:cs typeface="Times New Roman"/>
            </a:endParaRPr>
          </a:p>
        </p:txBody>
      </p:sp>
      <p:sp>
        <p:nvSpPr>
          <p:cNvPr id="4" name="object 4"/>
          <p:cNvSpPr/>
          <p:nvPr/>
        </p:nvSpPr>
        <p:spPr>
          <a:xfrm>
            <a:off x="2779358" y="2346368"/>
            <a:ext cx="402459" cy="0"/>
          </a:xfrm>
          <a:custGeom>
            <a:avLst/>
            <a:gdLst/>
            <a:ahLst/>
            <a:cxnLst/>
            <a:rect l="l" t="t" r="r" b="b"/>
            <a:pathLst>
              <a:path w="414655">
                <a:moveTo>
                  <a:pt x="0" y="0"/>
                </a:moveTo>
                <a:lnTo>
                  <a:pt x="414530" y="0"/>
                </a:lnTo>
              </a:path>
            </a:pathLst>
          </a:custGeom>
          <a:ln w="14386">
            <a:solidFill>
              <a:srgbClr val="000000"/>
            </a:solidFill>
          </a:ln>
        </p:spPr>
        <p:txBody>
          <a:bodyPr wrap="square" lIns="0" tIns="0" rIns="0" bIns="0" rtlCol="0"/>
          <a:lstStyle/>
          <a:p>
            <a:endParaRPr sz="1980" dirty="0"/>
          </a:p>
        </p:txBody>
      </p:sp>
      <p:sp>
        <p:nvSpPr>
          <p:cNvPr id="5" name="object 5"/>
          <p:cNvSpPr txBox="1"/>
          <p:nvPr/>
        </p:nvSpPr>
        <p:spPr>
          <a:xfrm>
            <a:off x="2932713" y="2568065"/>
            <a:ext cx="123265" cy="250179"/>
          </a:xfrm>
          <a:prstGeom prst="rect">
            <a:avLst/>
          </a:prstGeom>
        </p:spPr>
        <p:txBody>
          <a:bodyPr vert="horz" wrap="square" lIns="0" tIns="11094" rIns="0" bIns="0" rtlCol="0">
            <a:spAutoFit/>
          </a:bodyPr>
          <a:lstStyle/>
          <a:p>
            <a:pPr marL="12327">
              <a:spcBef>
                <a:spcPts val="87"/>
              </a:spcBef>
            </a:pPr>
            <a:r>
              <a:rPr sz="1553" i="1" spc="-4" dirty="0">
                <a:latin typeface="Times New Roman"/>
                <a:cs typeface="Times New Roman"/>
              </a:rPr>
              <a:t>d</a:t>
            </a:r>
            <a:endParaRPr sz="1553" dirty="0">
              <a:latin typeface="Times New Roman"/>
              <a:cs typeface="Times New Roman"/>
            </a:endParaRPr>
          </a:p>
        </p:txBody>
      </p:sp>
      <p:sp>
        <p:nvSpPr>
          <p:cNvPr id="6" name="object 6"/>
          <p:cNvSpPr txBox="1"/>
          <p:nvPr/>
        </p:nvSpPr>
        <p:spPr>
          <a:xfrm>
            <a:off x="2771976" y="2192574"/>
            <a:ext cx="339594" cy="419433"/>
          </a:xfrm>
          <a:prstGeom prst="rect">
            <a:avLst/>
          </a:prstGeom>
        </p:spPr>
        <p:txBody>
          <a:bodyPr vert="horz" wrap="square" lIns="0" tIns="16025" rIns="0" bIns="0" rtlCol="0">
            <a:spAutoFit/>
          </a:bodyPr>
          <a:lstStyle/>
          <a:p>
            <a:pPr marL="36981">
              <a:spcBef>
                <a:spcPts val="126"/>
              </a:spcBef>
            </a:pPr>
            <a:r>
              <a:rPr sz="3931" i="1" spc="7" baseline="-24691" dirty="0">
                <a:latin typeface="Times New Roman"/>
                <a:cs typeface="Times New Roman"/>
              </a:rPr>
              <a:t>t</a:t>
            </a:r>
            <a:r>
              <a:rPr sz="3931" i="1" spc="-210" baseline="-24691" dirty="0">
                <a:latin typeface="Times New Roman"/>
                <a:cs typeface="Times New Roman"/>
              </a:rPr>
              <a:t> </a:t>
            </a:r>
            <a:r>
              <a:rPr sz="1553" spc="-4" dirty="0">
                <a:latin typeface="Times New Roman"/>
                <a:cs typeface="Times New Roman"/>
              </a:rPr>
              <a:t>2</a:t>
            </a:r>
            <a:endParaRPr sz="1553" dirty="0">
              <a:latin typeface="Times New Roman"/>
              <a:cs typeface="Times New Roman"/>
            </a:endParaRPr>
          </a:p>
        </p:txBody>
      </p:sp>
      <p:sp>
        <p:nvSpPr>
          <p:cNvPr id="7" name="object 7"/>
          <p:cNvSpPr txBox="1"/>
          <p:nvPr/>
        </p:nvSpPr>
        <p:spPr>
          <a:xfrm>
            <a:off x="2811420" y="1868635"/>
            <a:ext cx="249611" cy="419369"/>
          </a:xfrm>
          <a:prstGeom prst="rect">
            <a:avLst/>
          </a:prstGeom>
        </p:spPr>
        <p:txBody>
          <a:bodyPr vert="horz" wrap="square" lIns="0" tIns="16025" rIns="0" bIns="0" rtlCol="0">
            <a:spAutoFit/>
          </a:bodyPr>
          <a:lstStyle/>
          <a:p>
            <a:pPr marL="12327">
              <a:spcBef>
                <a:spcPts val="126"/>
              </a:spcBef>
            </a:pPr>
            <a:r>
              <a:rPr sz="2620" i="1" spc="20" dirty="0">
                <a:latin typeface="Times New Roman"/>
                <a:cs typeface="Times New Roman"/>
              </a:rPr>
              <a:t>K</a:t>
            </a:r>
            <a:endParaRPr sz="2620" dirty="0">
              <a:latin typeface="Times New Roman"/>
              <a:cs typeface="Times New Roman"/>
            </a:endParaRPr>
          </a:p>
        </p:txBody>
      </p:sp>
      <p:sp>
        <p:nvSpPr>
          <p:cNvPr id="8" name="object 8"/>
          <p:cNvSpPr txBox="1"/>
          <p:nvPr/>
        </p:nvSpPr>
        <p:spPr>
          <a:xfrm>
            <a:off x="2886858" y="3686483"/>
            <a:ext cx="468406" cy="431325"/>
          </a:xfrm>
          <a:prstGeom prst="rect">
            <a:avLst/>
          </a:prstGeom>
        </p:spPr>
        <p:txBody>
          <a:bodyPr vert="horz" wrap="square" lIns="0" tIns="12943" rIns="0" bIns="0" rtlCol="0">
            <a:spAutoFit/>
          </a:bodyPr>
          <a:lstStyle/>
          <a:p>
            <a:pPr marL="12327">
              <a:spcBef>
                <a:spcPts val="102"/>
              </a:spcBef>
            </a:pPr>
            <a:r>
              <a:rPr sz="2718" spc="-10" dirty="0">
                <a:latin typeface="Times New Roman"/>
                <a:cs typeface="Times New Roman"/>
              </a:rPr>
              <a:t>D</a:t>
            </a:r>
            <a:r>
              <a:rPr sz="2718" dirty="0">
                <a:latin typeface="Times New Roman"/>
                <a:cs typeface="Times New Roman"/>
              </a:rPr>
              <a:t>=</a:t>
            </a:r>
          </a:p>
        </p:txBody>
      </p:sp>
      <p:sp>
        <p:nvSpPr>
          <p:cNvPr id="9" name="object 9"/>
          <p:cNvSpPr txBox="1"/>
          <p:nvPr/>
        </p:nvSpPr>
        <p:spPr>
          <a:xfrm>
            <a:off x="4191493" y="3686483"/>
            <a:ext cx="1768848" cy="431325"/>
          </a:xfrm>
          <a:prstGeom prst="rect">
            <a:avLst/>
          </a:prstGeom>
        </p:spPr>
        <p:txBody>
          <a:bodyPr vert="horz" wrap="square" lIns="0" tIns="12943" rIns="0" bIns="0" rtlCol="0">
            <a:spAutoFit/>
          </a:bodyPr>
          <a:lstStyle/>
          <a:p>
            <a:pPr marL="12327">
              <a:spcBef>
                <a:spcPts val="102"/>
              </a:spcBef>
            </a:pPr>
            <a:r>
              <a:rPr sz="2718" spc="-4" dirty="0">
                <a:latin typeface="Times New Roman"/>
                <a:cs typeface="Times New Roman"/>
              </a:rPr>
              <a:t>persons/year</a:t>
            </a:r>
            <a:endParaRPr sz="2718" dirty="0">
              <a:latin typeface="Times New Roman"/>
              <a:cs typeface="Times New Roman"/>
            </a:endParaRPr>
          </a:p>
        </p:txBody>
      </p:sp>
      <p:sp>
        <p:nvSpPr>
          <p:cNvPr id="10" name="object 10"/>
          <p:cNvSpPr/>
          <p:nvPr/>
        </p:nvSpPr>
        <p:spPr>
          <a:xfrm>
            <a:off x="3609177" y="3853648"/>
            <a:ext cx="305081" cy="0"/>
          </a:xfrm>
          <a:custGeom>
            <a:avLst/>
            <a:gdLst/>
            <a:ahLst/>
            <a:cxnLst/>
            <a:rect l="l" t="t" r="r" b="b"/>
            <a:pathLst>
              <a:path w="314325">
                <a:moveTo>
                  <a:pt x="0" y="0"/>
                </a:moveTo>
                <a:lnTo>
                  <a:pt x="313953" y="0"/>
                </a:lnTo>
              </a:path>
            </a:pathLst>
          </a:custGeom>
          <a:ln w="16678">
            <a:solidFill>
              <a:srgbClr val="000000"/>
            </a:solidFill>
          </a:ln>
        </p:spPr>
        <p:txBody>
          <a:bodyPr wrap="square" lIns="0" tIns="0" rIns="0" bIns="0" rtlCol="0"/>
          <a:lstStyle/>
          <a:p>
            <a:endParaRPr sz="1980" dirty="0"/>
          </a:p>
        </p:txBody>
      </p:sp>
      <p:sp>
        <p:nvSpPr>
          <p:cNvPr id="11" name="object 11"/>
          <p:cNvSpPr txBox="1"/>
          <p:nvPr/>
        </p:nvSpPr>
        <p:spPr>
          <a:xfrm>
            <a:off x="3721113" y="4113239"/>
            <a:ext cx="138057" cy="285660"/>
          </a:xfrm>
          <a:prstGeom prst="rect">
            <a:avLst/>
          </a:prstGeom>
        </p:spPr>
        <p:txBody>
          <a:bodyPr vert="horz" wrap="square" lIns="0" tIns="16641" rIns="0" bIns="0" rtlCol="0">
            <a:spAutoFit/>
          </a:bodyPr>
          <a:lstStyle/>
          <a:p>
            <a:pPr marL="12327">
              <a:spcBef>
                <a:spcPts val="131"/>
              </a:spcBef>
            </a:pPr>
            <a:r>
              <a:rPr sz="1747" i="1" spc="14" dirty="0">
                <a:latin typeface="Times New Roman"/>
                <a:cs typeface="Times New Roman"/>
              </a:rPr>
              <a:t>d</a:t>
            </a:r>
            <a:endParaRPr sz="1747" dirty="0">
              <a:latin typeface="Times New Roman"/>
              <a:cs typeface="Times New Roman"/>
            </a:endParaRPr>
          </a:p>
        </p:txBody>
      </p:sp>
      <p:sp>
        <p:nvSpPr>
          <p:cNvPr id="12" name="object 12"/>
          <p:cNvSpPr txBox="1"/>
          <p:nvPr/>
        </p:nvSpPr>
        <p:spPr>
          <a:xfrm>
            <a:off x="3585523" y="3679233"/>
            <a:ext cx="323569" cy="482961"/>
          </a:xfrm>
          <a:prstGeom prst="rect">
            <a:avLst/>
          </a:prstGeom>
        </p:spPr>
        <p:txBody>
          <a:bodyPr vert="horz" wrap="square" lIns="0" tIns="12327" rIns="0" bIns="0" rtlCol="0">
            <a:spAutoFit/>
          </a:bodyPr>
          <a:lstStyle/>
          <a:p>
            <a:pPr marL="36981">
              <a:spcBef>
                <a:spcPts val="97"/>
              </a:spcBef>
            </a:pPr>
            <a:r>
              <a:rPr sz="4586" i="1" spc="174" baseline="-24691" dirty="0">
                <a:latin typeface="Times New Roman"/>
                <a:cs typeface="Times New Roman"/>
              </a:rPr>
              <a:t>t</a:t>
            </a:r>
            <a:r>
              <a:rPr sz="1747" spc="117" dirty="0">
                <a:latin typeface="Times New Roman"/>
                <a:cs typeface="Times New Roman"/>
              </a:rPr>
              <a:t>2</a:t>
            </a:r>
            <a:endParaRPr sz="1747" dirty="0">
              <a:latin typeface="Times New Roman"/>
              <a:cs typeface="Times New Roman"/>
            </a:endParaRPr>
          </a:p>
        </p:txBody>
      </p:sp>
      <p:sp>
        <p:nvSpPr>
          <p:cNvPr id="13" name="object 13"/>
          <p:cNvSpPr txBox="1"/>
          <p:nvPr/>
        </p:nvSpPr>
        <p:spPr>
          <a:xfrm>
            <a:off x="3660467" y="3305004"/>
            <a:ext cx="197223" cy="483025"/>
          </a:xfrm>
          <a:prstGeom prst="rect">
            <a:avLst/>
          </a:prstGeom>
        </p:spPr>
        <p:txBody>
          <a:bodyPr vert="horz" wrap="square" lIns="0" tIns="12327" rIns="0" bIns="0" rtlCol="0">
            <a:spAutoFit/>
          </a:bodyPr>
          <a:lstStyle/>
          <a:p>
            <a:pPr marL="12327">
              <a:spcBef>
                <a:spcPts val="97"/>
              </a:spcBef>
            </a:pPr>
            <a:r>
              <a:rPr sz="3058" i="1" dirty="0">
                <a:latin typeface="Times New Roman"/>
                <a:cs typeface="Times New Roman"/>
              </a:rPr>
              <a:t>k</a:t>
            </a:r>
            <a:endParaRPr sz="3058" dirty="0">
              <a:latin typeface="Times New Roman"/>
              <a:cs typeface="Times New Roman"/>
            </a:endParaRPr>
          </a:p>
        </p:txBody>
      </p:sp>
      <p:sp>
        <p:nvSpPr>
          <p:cNvPr id="14" name="object 14"/>
          <p:cNvSpPr/>
          <p:nvPr/>
        </p:nvSpPr>
        <p:spPr>
          <a:xfrm>
            <a:off x="2810435" y="3430614"/>
            <a:ext cx="3550023" cy="930648"/>
          </a:xfrm>
          <a:custGeom>
            <a:avLst/>
            <a:gdLst/>
            <a:ahLst/>
            <a:cxnLst/>
            <a:rect l="l" t="t" r="r" b="b"/>
            <a:pathLst>
              <a:path w="3657600" h="958850">
                <a:moveTo>
                  <a:pt x="0" y="0"/>
                </a:moveTo>
                <a:lnTo>
                  <a:pt x="0" y="958595"/>
                </a:lnTo>
                <a:lnTo>
                  <a:pt x="3657599" y="958595"/>
                </a:lnTo>
                <a:lnTo>
                  <a:pt x="3657599" y="0"/>
                </a:lnTo>
                <a:lnTo>
                  <a:pt x="0" y="0"/>
                </a:lnTo>
                <a:close/>
              </a:path>
            </a:pathLst>
          </a:custGeom>
          <a:ln w="9524">
            <a:solidFill>
              <a:srgbClr val="000000"/>
            </a:solidFill>
          </a:ln>
        </p:spPr>
        <p:txBody>
          <a:bodyPr wrap="square" lIns="0" tIns="0" rIns="0" bIns="0" rtlCol="0"/>
          <a:lstStyle/>
          <a:p>
            <a:endParaRPr sz="1980" dirty="0"/>
          </a:p>
        </p:txBody>
      </p:sp>
      <p:sp>
        <p:nvSpPr>
          <p:cNvPr id="15" name="object 15"/>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6" name="object 1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7" name="object 17"/>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137</a:t>
            </a:r>
          </a:p>
        </p:txBody>
      </p:sp>
      <p:sp>
        <p:nvSpPr>
          <p:cNvPr id="18" name="object 1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3713" y="1983953"/>
            <a:ext cx="4048012" cy="847713"/>
          </a:xfrm>
          <a:prstGeom prst="rect">
            <a:avLst/>
          </a:prstGeom>
        </p:spPr>
        <p:txBody>
          <a:bodyPr vert="horz" wrap="square" lIns="0" tIns="11094" rIns="0" bIns="0" rtlCol="0">
            <a:spAutoFit/>
          </a:bodyPr>
          <a:lstStyle/>
          <a:p>
            <a:pPr marL="1918718" marR="4931" indent="-1907006">
              <a:lnSpc>
                <a:spcPct val="100400"/>
              </a:lnSpc>
              <a:spcBef>
                <a:spcPts val="87"/>
              </a:spcBef>
            </a:pPr>
            <a:r>
              <a:rPr sz="2718" spc="-4" dirty="0">
                <a:latin typeface="Times New Roman"/>
                <a:cs typeface="Times New Roman"/>
              </a:rPr>
              <a:t>Project </a:t>
            </a:r>
            <a:r>
              <a:rPr sz="2718" dirty="0">
                <a:latin typeface="Times New Roman"/>
                <a:cs typeface="Times New Roman"/>
              </a:rPr>
              <a:t>is </a:t>
            </a:r>
            <a:r>
              <a:rPr sz="2718" spc="-4" dirty="0">
                <a:latin typeface="Times New Roman"/>
                <a:cs typeface="Times New Roman"/>
              </a:rPr>
              <a:t>difficult </a:t>
            </a:r>
            <a:r>
              <a:rPr sz="2718" dirty="0">
                <a:latin typeface="Times New Roman"/>
                <a:cs typeface="Times New Roman"/>
              </a:rPr>
              <a:t>to </a:t>
            </a:r>
            <a:r>
              <a:rPr sz="2718" spc="-4" dirty="0">
                <a:latin typeface="Times New Roman"/>
                <a:cs typeface="Times New Roman"/>
              </a:rPr>
              <a:t>develop </a:t>
            </a:r>
            <a:r>
              <a:rPr sz="2718" spc="-664" dirty="0">
                <a:latin typeface="Times New Roman"/>
                <a:cs typeface="Times New Roman"/>
              </a:rPr>
              <a:t> </a:t>
            </a:r>
            <a:r>
              <a:rPr sz="2718" dirty="0">
                <a:latin typeface="Times New Roman"/>
                <a:cs typeface="Times New Roman"/>
              </a:rPr>
              <a:t>if</a:t>
            </a:r>
          </a:p>
        </p:txBody>
      </p:sp>
      <p:sp>
        <p:nvSpPr>
          <p:cNvPr id="3" name="object 3"/>
          <p:cNvSpPr/>
          <p:nvPr/>
        </p:nvSpPr>
        <p:spPr>
          <a:xfrm>
            <a:off x="3180230" y="2763517"/>
            <a:ext cx="3697942" cy="1862530"/>
          </a:xfrm>
          <a:custGeom>
            <a:avLst/>
            <a:gdLst/>
            <a:ahLst/>
            <a:cxnLst/>
            <a:rect l="l" t="t" r="r" b="b"/>
            <a:pathLst>
              <a:path w="3810000" h="1918970">
                <a:moveTo>
                  <a:pt x="67056" y="1716024"/>
                </a:moveTo>
                <a:lnTo>
                  <a:pt x="0" y="1918716"/>
                </a:lnTo>
                <a:lnTo>
                  <a:pt x="67056" y="1896529"/>
                </a:lnTo>
                <a:lnTo>
                  <a:pt x="67056" y="1824228"/>
                </a:lnTo>
                <a:lnTo>
                  <a:pt x="67056" y="1716024"/>
                </a:lnTo>
                <a:close/>
              </a:path>
              <a:path w="3810000" h="1918970">
                <a:moveTo>
                  <a:pt x="3810000" y="1918716"/>
                </a:moveTo>
                <a:lnTo>
                  <a:pt x="3742944" y="1716024"/>
                </a:lnTo>
                <a:lnTo>
                  <a:pt x="3731996" y="1813280"/>
                </a:lnTo>
                <a:lnTo>
                  <a:pt x="1918716" y="0"/>
                </a:lnTo>
                <a:lnTo>
                  <a:pt x="1905000" y="13716"/>
                </a:lnTo>
                <a:lnTo>
                  <a:pt x="1891284" y="0"/>
                </a:lnTo>
                <a:lnTo>
                  <a:pt x="77990" y="1813280"/>
                </a:lnTo>
                <a:lnTo>
                  <a:pt x="77990" y="1835162"/>
                </a:lnTo>
                <a:lnTo>
                  <a:pt x="77990" y="1892909"/>
                </a:lnTo>
                <a:lnTo>
                  <a:pt x="202692" y="1851660"/>
                </a:lnTo>
                <a:lnTo>
                  <a:pt x="105422" y="1840712"/>
                </a:lnTo>
                <a:lnTo>
                  <a:pt x="1904987" y="41148"/>
                </a:lnTo>
                <a:lnTo>
                  <a:pt x="3704564" y="1840712"/>
                </a:lnTo>
                <a:lnTo>
                  <a:pt x="3607308" y="1851660"/>
                </a:lnTo>
                <a:lnTo>
                  <a:pt x="3742944" y="1896529"/>
                </a:lnTo>
                <a:lnTo>
                  <a:pt x="3810000" y="1918716"/>
                </a:lnTo>
                <a:close/>
              </a:path>
            </a:pathLst>
          </a:custGeom>
          <a:solidFill>
            <a:srgbClr val="FF0000"/>
          </a:solidFill>
        </p:spPr>
        <p:txBody>
          <a:bodyPr wrap="square" lIns="0" tIns="0" rIns="0" bIns="0" rtlCol="0"/>
          <a:lstStyle/>
          <a:p>
            <a:endParaRPr sz="1980" dirty="0"/>
          </a:p>
        </p:txBody>
      </p:sp>
      <p:sp>
        <p:nvSpPr>
          <p:cNvPr id="4" name="object 4"/>
          <p:cNvSpPr txBox="1"/>
          <p:nvPr/>
        </p:nvSpPr>
        <p:spPr>
          <a:xfrm>
            <a:off x="1703517" y="4720427"/>
            <a:ext cx="2694567" cy="847713"/>
          </a:xfrm>
          <a:prstGeom prst="rect">
            <a:avLst/>
          </a:prstGeom>
        </p:spPr>
        <p:txBody>
          <a:bodyPr vert="horz" wrap="square" lIns="0" tIns="11094" rIns="0" bIns="0" rtlCol="0">
            <a:spAutoFit/>
          </a:bodyPr>
          <a:lstStyle/>
          <a:p>
            <a:pPr marL="12327" marR="4931">
              <a:lnSpc>
                <a:spcPct val="100400"/>
              </a:lnSpc>
              <a:spcBef>
                <a:spcPts val="87"/>
              </a:spcBef>
            </a:pPr>
            <a:r>
              <a:rPr sz="2718" spc="-4" dirty="0">
                <a:solidFill>
                  <a:srgbClr val="0000CC"/>
                </a:solidFill>
                <a:latin typeface="Times New Roman"/>
                <a:cs typeface="Times New Roman"/>
              </a:rPr>
              <a:t>Manpower</a:t>
            </a:r>
            <a:r>
              <a:rPr sz="2718" spc="-54" dirty="0">
                <a:solidFill>
                  <a:srgbClr val="0000CC"/>
                </a:solidFill>
                <a:latin typeface="Times New Roman"/>
                <a:cs typeface="Times New Roman"/>
              </a:rPr>
              <a:t> </a:t>
            </a:r>
            <a:r>
              <a:rPr sz="2718" spc="-10" dirty="0">
                <a:solidFill>
                  <a:srgbClr val="0000CC"/>
                </a:solidFill>
                <a:latin typeface="Times New Roman"/>
                <a:cs typeface="Times New Roman"/>
              </a:rPr>
              <a:t>demand </a:t>
            </a:r>
            <a:r>
              <a:rPr sz="2718" spc="-664" dirty="0">
                <a:solidFill>
                  <a:srgbClr val="0000CC"/>
                </a:solidFill>
                <a:latin typeface="Times New Roman"/>
                <a:cs typeface="Times New Roman"/>
              </a:rPr>
              <a:t> </a:t>
            </a:r>
            <a:r>
              <a:rPr sz="2718" dirty="0">
                <a:solidFill>
                  <a:srgbClr val="0000CC"/>
                </a:solidFill>
                <a:latin typeface="Times New Roman"/>
                <a:cs typeface="Times New Roman"/>
              </a:rPr>
              <a:t>is</a:t>
            </a:r>
            <a:r>
              <a:rPr sz="2718" spc="-10" dirty="0">
                <a:solidFill>
                  <a:srgbClr val="0000CC"/>
                </a:solidFill>
                <a:latin typeface="Times New Roman"/>
                <a:cs typeface="Times New Roman"/>
              </a:rPr>
              <a:t> </a:t>
            </a:r>
            <a:r>
              <a:rPr sz="2718" spc="-4" dirty="0">
                <a:solidFill>
                  <a:srgbClr val="0000CC"/>
                </a:solidFill>
                <a:latin typeface="Times New Roman"/>
                <a:cs typeface="Times New Roman"/>
              </a:rPr>
              <a:t>high</a:t>
            </a:r>
            <a:endParaRPr sz="2718" dirty="0">
              <a:latin typeface="Times New Roman"/>
              <a:cs typeface="Times New Roman"/>
            </a:endParaRPr>
          </a:p>
        </p:txBody>
      </p:sp>
      <p:sp>
        <p:nvSpPr>
          <p:cNvPr id="5" name="object 5"/>
          <p:cNvSpPr txBox="1"/>
          <p:nvPr/>
        </p:nvSpPr>
        <p:spPr>
          <a:xfrm>
            <a:off x="5549375" y="4720427"/>
            <a:ext cx="2839403" cy="847713"/>
          </a:xfrm>
          <a:prstGeom prst="rect">
            <a:avLst/>
          </a:prstGeom>
        </p:spPr>
        <p:txBody>
          <a:bodyPr vert="horz" wrap="square" lIns="0" tIns="11094" rIns="0" bIns="0" rtlCol="0">
            <a:spAutoFit/>
          </a:bodyPr>
          <a:lstStyle/>
          <a:p>
            <a:pPr marL="12327" marR="4931">
              <a:lnSpc>
                <a:spcPct val="100400"/>
              </a:lnSpc>
              <a:spcBef>
                <a:spcPts val="87"/>
              </a:spcBef>
            </a:pPr>
            <a:r>
              <a:rPr sz="2718" spc="-4" dirty="0">
                <a:solidFill>
                  <a:srgbClr val="A50020"/>
                </a:solidFill>
                <a:latin typeface="Times New Roman"/>
                <a:cs typeface="Times New Roman"/>
              </a:rPr>
              <a:t>When</a:t>
            </a:r>
            <a:r>
              <a:rPr sz="2718" spc="-29" dirty="0">
                <a:solidFill>
                  <a:srgbClr val="A50020"/>
                </a:solidFill>
                <a:latin typeface="Times New Roman"/>
                <a:cs typeface="Times New Roman"/>
              </a:rPr>
              <a:t> </a:t>
            </a:r>
            <a:r>
              <a:rPr sz="2718" spc="-4" dirty="0">
                <a:solidFill>
                  <a:srgbClr val="A50020"/>
                </a:solidFill>
                <a:latin typeface="Times New Roman"/>
                <a:cs typeface="Times New Roman"/>
              </a:rPr>
              <a:t>time</a:t>
            </a:r>
            <a:r>
              <a:rPr sz="2718" spc="-38" dirty="0">
                <a:solidFill>
                  <a:srgbClr val="A50020"/>
                </a:solidFill>
                <a:latin typeface="Times New Roman"/>
                <a:cs typeface="Times New Roman"/>
              </a:rPr>
              <a:t> </a:t>
            </a:r>
            <a:r>
              <a:rPr sz="2718" spc="-4" dirty="0">
                <a:solidFill>
                  <a:srgbClr val="A50020"/>
                </a:solidFill>
                <a:latin typeface="Times New Roman"/>
                <a:cs typeface="Times New Roman"/>
              </a:rPr>
              <a:t>schedule </a:t>
            </a:r>
            <a:r>
              <a:rPr sz="2718" spc="-664" dirty="0">
                <a:solidFill>
                  <a:srgbClr val="A50020"/>
                </a:solidFill>
                <a:latin typeface="Times New Roman"/>
                <a:cs typeface="Times New Roman"/>
              </a:rPr>
              <a:t> </a:t>
            </a:r>
            <a:r>
              <a:rPr sz="2718" dirty="0">
                <a:solidFill>
                  <a:srgbClr val="A50020"/>
                </a:solidFill>
                <a:latin typeface="Times New Roman"/>
                <a:cs typeface="Times New Roman"/>
              </a:rPr>
              <a:t>is</a:t>
            </a:r>
            <a:r>
              <a:rPr sz="2718" spc="-10" dirty="0">
                <a:solidFill>
                  <a:srgbClr val="A50020"/>
                </a:solidFill>
                <a:latin typeface="Times New Roman"/>
                <a:cs typeface="Times New Roman"/>
              </a:rPr>
              <a:t> </a:t>
            </a:r>
            <a:r>
              <a:rPr sz="2718" spc="-4" dirty="0">
                <a:solidFill>
                  <a:srgbClr val="A50020"/>
                </a:solidFill>
                <a:latin typeface="Times New Roman"/>
                <a:cs typeface="Times New Roman"/>
              </a:rPr>
              <a:t>short</a:t>
            </a:r>
            <a:endParaRPr sz="2718" dirty="0">
              <a:latin typeface="Times New Roman"/>
              <a:cs typeface="Times New Roman"/>
            </a:endParaRPr>
          </a:p>
        </p:txBody>
      </p:sp>
      <p:sp>
        <p:nvSpPr>
          <p:cNvPr id="6" name="object 6"/>
          <p:cNvSpPr txBox="1">
            <a:spLocks noGrp="1"/>
          </p:cNvSpPr>
          <p:nvPr>
            <p:ph type="title"/>
          </p:nvPr>
        </p:nvSpPr>
        <p:spPr>
          <a:xfrm>
            <a:off x="2704912" y="995955"/>
            <a:ext cx="5977851"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8" name="object 8"/>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138</a:t>
            </a: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1983951"/>
            <a:ext cx="3892700" cy="431325"/>
          </a:xfrm>
          <a:prstGeom prst="rect">
            <a:avLst/>
          </a:prstGeom>
        </p:spPr>
        <p:txBody>
          <a:bodyPr vert="horz" wrap="square" lIns="0" tIns="12943" rIns="0" bIns="0" rtlCol="0">
            <a:spAutoFit/>
          </a:bodyPr>
          <a:lstStyle/>
          <a:p>
            <a:pPr marL="12327">
              <a:spcBef>
                <a:spcPts val="102"/>
              </a:spcBef>
            </a:pPr>
            <a:r>
              <a:rPr sz="2718" spc="-4" dirty="0">
                <a:solidFill>
                  <a:srgbClr val="653200"/>
                </a:solidFill>
                <a:latin typeface="Times New Roman"/>
                <a:cs typeface="Times New Roman"/>
              </a:rPr>
              <a:t>Peak</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manning</a:t>
            </a:r>
            <a:r>
              <a:rPr sz="2718" spc="-24" dirty="0">
                <a:solidFill>
                  <a:srgbClr val="653200"/>
                </a:solidFill>
                <a:latin typeface="Times New Roman"/>
                <a:cs typeface="Times New Roman"/>
              </a:rPr>
              <a:t> </a:t>
            </a:r>
            <a:r>
              <a:rPr sz="2718" dirty="0">
                <a:solidFill>
                  <a:srgbClr val="653200"/>
                </a:solidFill>
                <a:latin typeface="Times New Roman"/>
                <a:cs typeface="Times New Roman"/>
              </a:rPr>
              <a:t>is</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defined</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as:</a:t>
            </a:r>
            <a:endParaRPr sz="2718" dirty="0">
              <a:latin typeface="Times New Roman"/>
              <a:cs typeface="Times New Roman"/>
            </a:endParaRPr>
          </a:p>
        </p:txBody>
      </p:sp>
      <p:sp>
        <p:nvSpPr>
          <p:cNvPr id="3" name="object 3"/>
          <p:cNvSpPr txBox="1"/>
          <p:nvPr/>
        </p:nvSpPr>
        <p:spPr>
          <a:xfrm>
            <a:off x="1037882" y="5208557"/>
            <a:ext cx="8057814" cy="1267836"/>
          </a:xfrm>
          <a:prstGeom prst="rect">
            <a:avLst/>
          </a:prstGeom>
        </p:spPr>
        <p:txBody>
          <a:bodyPr vert="horz" wrap="square" lIns="0" tIns="12943" rIns="0" bIns="0" rtlCol="0">
            <a:spAutoFit/>
          </a:bodyPr>
          <a:lstStyle/>
          <a:p>
            <a:pPr marL="12327" marR="4931" algn="just">
              <a:spcBef>
                <a:spcPts val="102"/>
              </a:spcBef>
            </a:pPr>
            <a:r>
              <a:rPr sz="2718" spc="-4" dirty="0">
                <a:solidFill>
                  <a:srgbClr val="000099"/>
                </a:solidFill>
                <a:latin typeface="Times New Roman"/>
                <a:cs typeface="Times New Roman"/>
              </a:rPr>
              <a:t>Thus</a:t>
            </a:r>
            <a:r>
              <a:rPr sz="2718" dirty="0">
                <a:solidFill>
                  <a:srgbClr val="000099"/>
                </a:solidFill>
                <a:latin typeface="Times New Roman"/>
                <a:cs typeface="Times New Roman"/>
              </a:rPr>
              <a:t> difficult</a:t>
            </a:r>
            <a:r>
              <a:rPr sz="2718" spc="4" dirty="0">
                <a:solidFill>
                  <a:srgbClr val="000099"/>
                </a:solidFill>
                <a:latin typeface="Times New Roman"/>
                <a:cs typeface="Times New Roman"/>
              </a:rPr>
              <a:t> </a:t>
            </a:r>
            <a:r>
              <a:rPr sz="2718" spc="-4" dirty="0">
                <a:solidFill>
                  <a:srgbClr val="000099"/>
                </a:solidFill>
                <a:latin typeface="Times New Roman"/>
                <a:cs typeface="Times New Roman"/>
              </a:rPr>
              <a:t>projects</a:t>
            </a:r>
            <a:r>
              <a:rPr sz="2718" dirty="0">
                <a:solidFill>
                  <a:srgbClr val="000099"/>
                </a:solidFill>
                <a:latin typeface="Times New Roman"/>
                <a:cs typeface="Times New Roman"/>
              </a:rPr>
              <a:t> </a:t>
            </a:r>
            <a:r>
              <a:rPr sz="2718" spc="-4" dirty="0">
                <a:solidFill>
                  <a:srgbClr val="000099"/>
                </a:solidFill>
                <a:latin typeface="Times New Roman"/>
                <a:cs typeface="Times New Roman"/>
              </a:rPr>
              <a:t>tend</a:t>
            </a:r>
            <a:r>
              <a:rPr sz="2718" dirty="0">
                <a:solidFill>
                  <a:srgbClr val="000099"/>
                </a:solidFill>
                <a:latin typeface="Times New Roman"/>
                <a:cs typeface="Times New Roman"/>
              </a:rPr>
              <a:t> to</a:t>
            </a:r>
            <a:r>
              <a:rPr sz="2718" spc="4" dirty="0">
                <a:solidFill>
                  <a:srgbClr val="000099"/>
                </a:solidFill>
                <a:latin typeface="Times New Roman"/>
                <a:cs typeface="Times New Roman"/>
              </a:rPr>
              <a:t> </a:t>
            </a:r>
            <a:r>
              <a:rPr sz="2718" spc="-4" dirty="0">
                <a:solidFill>
                  <a:srgbClr val="000099"/>
                </a:solidFill>
                <a:latin typeface="Times New Roman"/>
                <a:cs typeface="Times New Roman"/>
              </a:rPr>
              <a:t>have</a:t>
            </a:r>
            <a:r>
              <a:rPr sz="2718" dirty="0">
                <a:solidFill>
                  <a:srgbClr val="000099"/>
                </a:solidFill>
                <a:latin typeface="Times New Roman"/>
                <a:cs typeface="Times New Roman"/>
              </a:rPr>
              <a:t> a</a:t>
            </a:r>
            <a:r>
              <a:rPr sz="2718" spc="4" dirty="0">
                <a:solidFill>
                  <a:srgbClr val="000099"/>
                </a:solidFill>
                <a:latin typeface="Times New Roman"/>
                <a:cs typeface="Times New Roman"/>
              </a:rPr>
              <a:t> </a:t>
            </a:r>
            <a:r>
              <a:rPr sz="2718" dirty="0">
                <a:solidFill>
                  <a:srgbClr val="000099"/>
                </a:solidFill>
                <a:latin typeface="Times New Roman"/>
                <a:cs typeface="Times New Roman"/>
              </a:rPr>
              <a:t>higher</a:t>
            </a:r>
            <a:r>
              <a:rPr sz="2718" spc="680" dirty="0">
                <a:solidFill>
                  <a:srgbClr val="000099"/>
                </a:solidFill>
                <a:latin typeface="Times New Roman"/>
                <a:cs typeface="Times New Roman"/>
              </a:rPr>
              <a:t> </a:t>
            </a:r>
            <a:r>
              <a:rPr sz="2718" spc="-4" dirty="0">
                <a:solidFill>
                  <a:srgbClr val="000099"/>
                </a:solidFill>
                <a:latin typeface="Times New Roman"/>
                <a:cs typeface="Times New Roman"/>
              </a:rPr>
              <a:t>peak </a:t>
            </a:r>
            <a:r>
              <a:rPr sz="2718" dirty="0">
                <a:solidFill>
                  <a:srgbClr val="000099"/>
                </a:solidFill>
                <a:latin typeface="Times New Roman"/>
                <a:cs typeface="Times New Roman"/>
              </a:rPr>
              <a:t> </a:t>
            </a:r>
            <a:r>
              <a:rPr sz="2718" spc="-4" dirty="0">
                <a:solidFill>
                  <a:srgbClr val="000099"/>
                </a:solidFill>
                <a:latin typeface="Times New Roman"/>
                <a:cs typeface="Times New Roman"/>
              </a:rPr>
              <a:t>manning </a:t>
            </a:r>
            <a:r>
              <a:rPr sz="2718" dirty="0">
                <a:solidFill>
                  <a:srgbClr val="000099"/>
                </a:solidFill>
                <a:latin typeface="Times New Roman"/>
                <a:cs typeface="Times New Roman"/>
              </a:rPr>
              <a:t>for a given </a:t>
            </a:r>
            <a:r>
              <a:rPr sz="2718" spc="-4" dirty="0">
                <a:solidFill>
                  <a:srgbClr val="000099"/>
                </a:solidFill>
                <a:latin typeface="Times New Roman"/>
                <a:cs typeface="Times New Roman"/>
              </a:rPr>
              <a:t>development time, which </a:t>
            </a:r>
            <a:r>
              <a:rPr sz="2718" dirty="0">
                <a:solidFill>
                  <a:srgbClr val="000099"/>
                </a:solidFill>
                <a:latin typeface="Times New Roman"/>
                <a:cs typeface="Times New Roman"/>
              </a:rPr>
              <a:t>is in line </a:t>
            </a:r>
            <a:r>
              <a:rPr sz="2718" spc="4" dirty="0">
                <a:solidFill>
                  <a:srgbClr val="000099"/>
                </a:solidFill>
                <a:latin typeface="Times New Roman"/>
                <a:cs typeface="Times New Roman"/>
              </a:rPr>
              <a:t> </a:t>
            </a:r>
            <a:r>
              <a:rPr sz="2718" spc="-4" dirty="0">
                <a:solidFill>
                  <a:srgbClr val="000099"/>
                </a:solidFill>
                <a:latin typeface="Times New Roman"/>
                <a:cs typeface="Times New Roman"/>
              </a:rPr>
              <a:t>with</a:t>
            </a:r>
            <a:r>
              <a:rPr sz="2718" dirty="0">
                <a:solidFill>
                  <a:srgbClr val="000099"/>
                </a:solidFill>
                <a:latin typeface="Times New Roman"/>
                <a:cs typeface="Times New Roman"/>
              </a:rPr>
              <a:t> </a:t>
            </a:r>
            <a:r>
              <a:rPr sz="2718" spc="-4" dirty="0">
                <a:solidFill>
                  <a:srgbClr val="000099"/>
                </a:solidFill>
                <a:latin typeface="Times New Roman"/>
                <a:cs typeface="Times New Roman"/>
              </a:rPr>
              <a:t>Norden’s</a:t>
            </a:r>
            <a:r>
              <a:rPr sz="2718" dirty="0">
                <a:solidFill>
                  <a:srgbClr val="000099"/>
                </a:solidFill>
                <a:latin typeface="Times New Roman"/>
                <a:cs typeface="Times New Roman"/>
              </a:rPr>
              <a:t> </a:t>
            </a:r>
            <a:r>
              <a:rPr sz="2718" spc="-4" dirty="0">
                <a:solidFill>
                  <a:srgbClr val="000099"/>
                </a:solidFill>
                <a:latin typeface="Times New Roman"/>
                <a:cs typeface="Times New Roman"/>
              </a:rPr>
              <a:t>observations</a:t>
            </a:r>
            <a:r>
              <a:rPr sz="2718" dirty="0">
                <a:solidFill>
                  <a:srgbClr val="000099"/>
                </a:solidFill>
                <a:latin typeface="Times New Roman"/>
                <a:cs typeface="Times New Roman"/>
              </a:rPr>
              <a:t> </a:t>
            </a:r>
            <a:r>
              <a:rPr sz="2718" spc="-4" dirty="0">
                <a:solidFill>
                  <a:srgbClr val="000099"/>
                </a:solidFill>
                <a:latin typeface="Times New Roman"/>
                <a:cs typeface="Times New Roman"/>
              </a:rPr>
              <a:t>relative</a:t>
            </a:r>
            <a:r>
              <a:rPr sz="2718" spc="-10" dirty="0">
                <a:solidFill>
                  <a:srgbClr val="000099"/>
                </a:solidFill>
                <a:latin typeface="Times New Roman"/>
                <a:cs typeface="Times New Roman"/>
              </a:rPr>
              <a:t> </a:t>
            </a:r>
            <a:r>
              <a:rPr sz="2718" dirty="0">
                <a:solidFill>
                  <a:srgbClr val="000099"/>
                </a:solidFill>
                <a:latin typeface="Times New Roman"/>
                <a:cs typeface="Times New Roman"/>
              </a:rPr>
              <a:t>to </a:t>
            </a:r>
            <a:r>
              <a:rPr sz="2718" spc="-10" dirty="0">
                <a:solidFill>
                  <a:srgbClr val="000099"/>
                </a:solidFill>
                <a:latin typeface="Times New Roman"/>
                <a:cs typeface="Times New Roman"/>
              </a:rPr>
              <a:t>the </a:t>
            </a:r>
            <a:r>
              <a:rPr sz="2718" spc="-4" dirty="0">
                <a:solidFill>
                  <a:srgbClr val="000099"/>
                </a:solidFill>
                <a:latin typeface="Times New Roman"/>
                <a:cs typeface="Times New Roman"/>
              </a:rPr>
              <a:t>parameter</a:t>
            </a:r>
            <a:r>
              <a:rPr sz="2718" dirty="0">
                <a:solidFill>
                  <a:srgbClr val="000099"/>
                </a:solidFill>
                <a:latin typeface="Times New Roman"/>
                <a:cs typeface="Times New Roman"/>
              </a:rPr>
              <a:t> </a:t>
            </a:r>
            <a:r>
              <a:rPr sz="2718" spc="-4" dirty="0">
                <a:solidFill>
                  <a:srgbClr val="000099"/>
                </a:solidFill>
                <a:latin typeface="Times New Roman"/>
                <a:cs typeface="Times New Roman"/>
              </a:rPr>
              <a:t>“a”.</a:t>
            </a:r>
            <a:endParaRPr sz="2718" dirty="0">
              <a:latin typeface="Times New Roman"/>
              <a:cs typeface="Times New Roman"/>
            </a:endParaRPr>
          </a:p>
        </p:txBody>
      </p:sp>
      <p:grpSp>
        <p:nvGrpSpPr>
          <p:cNvPr id="4" name="object 4"/>
          <p:cNvGrpSpPr/>
          <p:nvPr/>
        </p:nvGrpSpPr>
        <p:grpSpPr>
          <a:xfrm>
            <a:off x="2471703" y="3083516"/>
            <a:ext cx="834502" cy="493059"/>
            <a:chOff x="2394203" y="3059192"/>
            <a:chExt cx="859790" cy="508000"/>
          </a:xfrm>
        </p:grpSpPr>
        <p:sp>
          <p:nvSpPr>
            <p:cNvPr id="5" name="object 5"/>
            <p:cNvSpPr/>
            <p:nvPr/>
          </p:nvSpPr>
          <p:spPr>
            <a:xfrm>
              <a:off x="2755391" y="3400043"/>
              <a:ext cx="53340" cy="30480"/>
            </a:xfrm>
            <a:custGeom>
              <a:avLst/>
              <a:gdLst/>
              <a:ahLst/>
              <a:cxnLst/>
              <a:rect l="l" t="t" r="r" b="b"/>
              <a:pathLst>
                <a:path w="53339" h="30479">
                  <a:moveTo>
                    <a:pt x="0" y="30479"/>
                  </a:moveTo>
                  <a:lnTo>
                    <a:pt x="53339" y="0"/>
                  </a:lnTo>
                </a:path>
              </a:pathLst>
            </a:custGeom>
            <a:ln w="17239">
              <a:solidFill>
                <a:srgbClr val="000000"/>
              </a:solidFill>
            </a:ln>
          </p:spPr>
          <p:txBody>
            <a:bodyPr wrap="square" lIns="0" tIns="0" rIns="0" bIns="0" rtlCol="0"/>
            <a:lstStyle/>
            <a:p>
              <a:endParaRPr sz="1980" dirty="0"/>
            </a:p>
          </p:txBody>
        </p:sp>
        <p:sp>
          <p:nvSpPr>
            <p:cNvPr id="6" name="object 6"/>
            <p:cNvSpPr/>
            <p:nvPr/>
          </p:nvSpPr>
          <p:spPr>
            <a:xfrm>
              <a:off x="2808731" y="3407663"/>
              <a:ext cx="76200" cy="142240"/>
            </a:xfrm>
            <a:custGeom>
              <a:avLst/>
              <a:gdLst/>
              <a:ahLst/>
              <a:cxnLst/>
              <a:rect l="l" t="t" r="r" b="b"/>
              <a:pathLst>
                <a:path w="76200" h="142239">
                  <a:moveTo>
                    <a:pt x="0" y="0"/>
                  </a:moveTo>
                  <a:lnTo>
                    <a:pt x="76199" y="141731"/>
                  </a:lnTo>
                </a:path>
              </a:pathLst>
            </a:custGeom>
            <a:ln w="34478">
              <a:solidFill>
                <a:srgbClr val="000000"/>
              </a:solidFill>
            </a:ln>
          </p:spPr>
          <p:txBody>
            <a:bodyPr wrap="square" lIns="0" tIns="0" rIns="0" bIns="0" rtlCol="0"/>
            <a:lstStyle/>
            <a:p>
              <a:endParaRPr sz="1980" dirty="0"/>
            </a:p>
          </p:txBody>
        </p:sp>
        <p:sp>
          <p:nvSpPr>
            <p:cNvPr id="7" name="object 7"/>
            <p:cNvSpPr/>
            <p:nvPr/>
          </p:nvSpPr>
          <p:spPr>
            <a:xfrm>
              <a:off x="2394203" y="3067811"/>
              <a:ext cx="859790" cy="481965"/>
            </a:xfrm>
            <a:custGeom>
              <a:avLst/>
              <a:gdLst/>
              <a:ahLst/>
              <a:cxnLst/>
              <a:rect l="l" t="t" r="r" b="b"/>
              <a:pathLst>
                <a:path w="859789" h="481964">
                  <a:moveTo>
                    <a:pt x="499871" y="481583"/>
                  </a:moveTo>
                  <a:lnTo>
                    <a:pt x="601979" y="60959"/>
                  </a:lnTo>
                  <a:lnTo>
                    <a:pt x="824483" y="60959"/>
                  </a:lnTo>
                </a:path>
                <a:path w="859789" h="481964">
                  <a:moveTo>
                    <a:pt x="0" y="0"/>
                  </a:moveTo>
                  <a:lnTo>
                    <a:pt x="859535" y="0"/>
                  </a:lnTo>
                </a:path>
              </a:pathLst>
            </a:custGeom>
            <a:ln w="17239">
              <a:solidFill>
                <a:srgbClr val="000000"/>
              </a:solidFill>
            </a:ln>
          </p:spPr>
          <p:txBody>
            <a:bodyPr wrap="square" lIns="0" tIns="0" rIns="0" bIns="0" rtlCol="0"/>
            <a:lstStyle/>
            <a:p>
              <a:endParaRPr sz="1980" dirty="0"/>
            </a:p>
          </p:txBody>
        </p:sp>
      </p:grpSp>
      <p:sp>
        <p:nvSpPr>
          <p:cNvPr id="8" name="object 8"/>
          <p:cNvSpPr txBox="1"/>
          <p:nvPr/>
        </p:nvSpPr>
        <p:spPr>
          <a:xfrm>
            <a:off x="2437189" y="3120127"/>
            <a:ext cx="852992" cy="500454"/>
          </a:xfrm>
          <a:prstGeom prst="rect">
            <a:avLst/>
          </a:prstGeom>
        </p:spPr>
        <p:txBody>
          <a:bodyPr vert="horz" wrap="square" lIns="0" tIns="14792" rIns="0" bIns="0" rtlCol="0">
            <a:spAutoFit/>
          </a:bodyPr>
          <a:lstStyle/>
          <a:p>
            <a:pPr marL="49309">
              <a:spcBef>
                <a:spcPts val="117"/>
              </a:spcBef>
              <a:tabLst>
                <a:tab pos="636079" algn="l"/>
              </a:tabLst>
            </a:pPr>
            <a:r>
              <a:rPr sz="3155" i="1" spc="58" dirty="0">
                <a:latin typeface="Times New Roman"/>
                <a:cs typeface="Times New Roman"/>
              </a:rPr>
              <a:t>t</a:t>
            </a:r>
            <a:r>
              <a:rPr sz="2767" i="1" spc="87" baseline="-23391" dirty="0">
                <a:latin typeface="Times New Roman"/>
                <a:cs typeface="Times New Roman"/>
              </a:rPr>
              <a:t>d	</a:t>
            </a:r>
            <a:r>
              <a:rPr sz="3155" i="1" spc="4" dirty="0">
                <a:latin typeface="Times New Roman"/>
                <a:cs typeface="Times New Roman"/>
              </a:rPr>
              <a:t>e</a:t>
            </a:r>
            <a:endParaRPr sz="3155" dirty="0">
              <a:latin typeface="Times New Roman"/>
              <a:cs typeface="Times New Roman"/>
            </a:endParaRPr>
          </a:p>
        </p:txBody>
      </p:sp>
      <p:sp>
        <p:nvSpPr>
          <p:cNvPr id="9" name="object 9"/>
          <p:cNvSpPr txBox="1"/>
          <p:nvPr/>
        </p:nvSpPr>
        <p:spPr>
          <a:xfrm>
            <a:off x="2775921" y="2524020"/>
            <a:ext cx="204003" cy="500454"/>
          </a:xfrm>
          <a:prstGeom prst="rect">
            <a:avLst/>
          </a:prstGeom>
        </p:spPr>
        <p:txBody>
          <a:bodyPr vert="horz" wrap="square" lIns="0" tIns="14792" rIns="0" bIns="0" rtlCol="0">
            <a:spAutoFit/>
          </a:bodyPr>
          <a:lstStyle/>
          <a:p>
            <a:pPr marL="12327">
              <a:spcBef>
                <a:spcPts val="117"/>
              </a:spcBef>
            </a:pPr>
            <a:r>
              <a:rPr sz="3155" i="1" spc="4" dirty="0">
                <a:latin typeface="Times New Roman"/>
                <a:cs typeface="Times New Roman"/>
              </a:rPr>
              <a:t>k</a:t>
            </a:r>
            <a:endParaRPr sz="3155" dirty="0">
              <a:latin typeface="Times New Roman"/>
              <a:cs typeface="Times New Roman"/>
            </a:endParaRPr>
          </a:p>
        </p:txBody>
      </p:sp>
      <p:sp>
        <p:nvSpPr>
          <p:cNvPr id="10" name="object 10"/>
          <p:cNvSpPr txBox="1"/>
          <p:nvPr/>
        </p:nvSpPr>
        <p:spPr>
          <a:xfrm>
            <a:off x="1601454" y="2778439"/>
            <a:ext cx="781498" cy="500454"/>
          </a:xfrm>
          <a:prstGeom prst="rect">
            <a:avLst/>
          </a:prstGeom>
        </p:spPr>
        <p:txBody>
          <a:bodyPr vert="horz" wrap="square" lIns="0" tIns="14792" rIns="0" bIns="0" rtlCol="0">
            <a:spAutoFit/>
          </a:bodyPr>
          <a:lstStyle/>
          <a:p>
            <a:pPr marL="12327">
              <a:spcBef>
                <a:spcPts val="117"/>
              </a:spcBef>
              <a:tabLst>
                <a:tab pos="547325" algn="l"/>
              </a:tabLst>
            </a:pPr>
            <a:r>
              <a:rPr sz="3155" i="1" spc="10" dirty="0">
                <a:latin typeface="Times New Roman"/>
                <a:cs typeface="Times New Roman"/>
              </a:rPr>
              <a:t>m	</a:t>
            </a:r>
            <a:r>
              <a:rPr sz="3155" spc="10" dirty="0">
                <a:latin typeface="Symbol"/>
                <a:cs typeface="Symbol"/>
              </a:rPr>
              <a:t></a:t>
            </a:r>
            <a:endParaRPr sz="3155" dirty="0">
              <a:latin typeface="Symbol"/>
              <a:cs typeface="Symbol"/>
            </a:endParaRPr>
          </a:p>
        </p:txBody>
      </p:sp>
      <p:sp>
        <p:nvSpPr>
          <p:cNvPr id="11" name="object 11"/>
          <p:cNvSpPr txBox="1"/>
          <p:nvPr/>
        </p:nvSpPr>
        <p:spPr>
          <a:xfrm>
            <a:off x="1886935" y="3047014"/>
            <a:ext cx="142371" cy="296993"/>
          </a:xfrm>
          <a:prstGeom prst="rect">
            <a:avLst/>
          </a:prstGeom>
        </p:spPr>
        <p:txBody>
          <a:bodyPr vert="horz" wrap="square" lIns="0" tIns="12943" rIns="0" bIns="0" rtlCol="0">
            <a:spAutoFit/>
          </a:bodyPr>
          <a:lstStyle/>
          <a:p>
            <a:pPr marL="12327">
              <a:spcBef>
                <a:spcPts val="102"/>
              </a:spcBef>
            </a:pPr>
            <a:r>
              <a:rPr sz="1845" dirty="0">
                <a:latin typeface="Times New Roman"/>
                <a:cs typeface="Times New Roman"/>
              </a:rPr>
              <a:t>0</a:t>
            </a:r>
          </a:p>
        </p:txBody>
      </p:sp>
      <p:sp>
        <p:nvSpPr>
          <p:cNvPr id="12" name="object 12"/>
          <p:cNvSpPr/>
          <p:nvPr/>
        </p:nvSpPr>
        <p:spPr>
          <a:xfrm>
            <a:off x="1946597" y="4467516"/>
            <a:ext cx="275496" cy="0"/>
          </a:xfrm>
          <a:custGeom>
            <a:avLst/>
            <a:gdLst/>
            <a:ahLst/>
            <a:cxnLst/>
            <a:rect l="l" t="t" r="r" b="b"/>
            <a:pathLst>
              <a:path w="283844">
                <a:moveTo>
                  <a:pt x="0" y="0"/>
                </a:moveTo>
                <a:lnTo>
                  <a:pt x="283463" y="0"/>
                </a:lnTo>
              </a:path>
            </a:pathLst>
          </a:custGeom>
          <a:ln w="13728">
            <a:solidFill>
              <a:srgbClr val="000000"/>
            </a:solidFill>
          </a:ln>
        </p:spPr>
        <p:txBody>
          <a:bodyPr wrap="square" lIns="0" tIns="0" rIns="0" bIns="0" rtlCol="0"/>
          <a:lstStyle/>
          <a:p>
            <a:endParaRPr sz="1980" dirty="0"/>
          </a:p>
        </p:txBody>
      </p:sp>
      <p:grpSp>
        <p:nvGrpSpPr>
          <p:cNvPr id="13" name="object 13"/>
          <p:cNvGrpSpPr/>
          <p:nvPr/>
        </p:nvGrpSpPr>
        <p:grpSpPr>
          <a:xfrm>
            <a:off x="2947254" y="4033371"/>
            <a:ext cx="370411" cy="342676"/>
            <a:chOff x="2884163" y="4037831"/>
            <a:chExt cx="381635" cy="353060"/>
          </a:xfrm>
        </p:grpSpPr>
        <p:sp>
          <p:nvSpPr>
            <p:cNvPr id="14" name="object 14"/>
            <p:cNvSpPr/>
            <p:nvPr/>
          </p:nvSpPr>
          <p:spPr>
            <a:xfrm>
              <a:off x="2891027" y="4258055"/>
              <a:ext cx="43180" cy="24765"/>
            </a:xfrm>
            <a:custGeom>
              <a:avLst/>
              <a:gdLst/>
              <a:ahLst/>
              <a:cxnLst/>
              <a:rect l="l" t="t" r="r" b="b"/>
              <a:pathLst>
                <a:path w="43180" h="24764">
                  <a:moveTo>
                    <a:pt x="0" y="24383"/>
                  </a:moveTo>
                  <a:lnTo>
                    <a:pt x="42671" y="0"/>
                  </a:lnTo>
                </a:path>
              </a:pathLst>
            </a:custGeom>
            <a:ln w="13728">
              <a:solidFill>
                <a:srgbClr val="000000"/>
              </a:solidFill>
            </a:ln>
          </p:spPr>
          <p:txBody>
            <a:bodyPr wrap="square" lIns="0" tIns="0" rIns="0" bIns="0" rtlCol="0"/>
            <a:lstStyle/>
            <a:p>
              <a:endParaRPr sz="1980" dirty="0"/>
            </a:p>
          </p:txBody>
        </p:sp>
        <p:sp>
          <p:nvSpPr>
            <p:cNvPr id="15" name="object 15"/>
            <p:cNvSpPr/>
            <p:nvPr/>
          </p:nvSpPr>
          <p:spPr>
            <a:xfrm>
              <a:off x="2933699" y="4265675"/>
              <a:ext cx="60960" cy="111760"/>
            </a:xfrm>
            <a:custGeom>
              <a:avLst/>
              <a:gdLst/>
              <a:ahLst/>
              <a:cxnLst/>
              <a:rect l="l" t="t" r="r" b="b"/>
              <a:pathLst>
                <a:path w="60960" h="111760">
                  <a:moveTo>
                    <a:pt x="0" y="0"/>
                  </a:moveTo>
                  <a:lnTo>
                    <a:pt x="60959" y="111251"/>
                  </a:lnTo>
                </a:path>
              </a:pathLst>
            </a:custGeom>
            <a:ln w="27456">
              <a:solidFill>
                <a:srgbClr val="000000"/>
              </a:solidFill>
            </a:ln>
          </p:spPr>
          <p:txBody>
            <a:bodyPr wrap="square" lIns="0" tIns="0" rIns="0" bIns="0" rtlCol="0"/>
            <a:lstStyle/>
            <a:p>
              <a:endParaRPr sz="1980" dirty="0"/>
            </a:p>
          </p:txBody>
        </p:sp>
        <p:sp>
          <p:nvSpPr>
            <p:cNvPr id="16" name="object 16"/>
            <p:cNvSpPr/>
            <p:nvPr/>
          </p:nvSpPr>
          <p:spPr>
            <a:xfrm>
              <a:off x="3000755" y="4044695"/>
              <a:ext cx="257810" cy="332740"/>
            </a:xfrm>
            <a:custGeom>
              <a:avLst/>
              <a:gdLst/>
              <a:ahLst/>
              <a:cxnLst/>
              <a:rect l="l" t="t" r="r" b="b"/>
              <a:pathLst>
                <a:path w="257810" h="332739">
                  <a:moveTo>
                    <a:pt x="0" y="332231"/>
                  </a:moveTo>
                  <a:lnTo>
                    <a:pt x="80771" y="0"/>
                  </a:lnTo>
                  <a:lnTo>
                    <a:pt x="257555" y="0"/>
                  </a:lnTo>
                </a:path>
              </a:pathLst>
            </a:custGeom>
            <a:ln w="13728">
              <a:solidFill>
                <a:srgbClr val="000000"/>
              </a:solidFill>
            </a:ln>
          </p:spPr>
          <p:txBody>
            <a:bodyPr wrap="square" lIns="0" tIns="0" rIns="0" bIns="0" rtlCol="0"/>
            <a:lstStyle/>
            <a:p>
              <a:endParaRPr sz="1980" dirty="0"/>
            </a:p>
          </p:txBody>
        </p:sp>
      </p:grpSp>
      <p:sp>
        <p:nvSpPr>
          <p:cNvPr id="17" name="object 17"/>
          <p:cNvSpPr/>
          <p:nvPr/>
        </p:nvSpPr>
        <p:spPr>
          <a:xfrm>
            <a:off x="2561933" y="4467516"/>
            <a:ext cx="775335" cy="0"/>
          </a:xfrm>
          <a:custGeom>
            <a:avLst/>
            <a:gdLst/>
            <a:ahLst/>
            <a:cxnLst/>
            <a:rect l="l" t="t" r="r" b="b"/>
            <a:pathLst>
              <a:path w="798829">
                <a:moveTo>
                  <a:pt x="0" y="0"/>
                </a:moveTo>
                <a:lnTo>
                  <a:pt x="798575" y="0"/>
                </a:lnTo>
              </a:path>
            </a:pathLst>
          </a:custGeom>
          <a:ln w="13728">
            <a:solidFill>
              <a:srgbClr val="000000"/>
            </a:solidFill>
          </a:ln>
        </p:spPr>
        <p:txBody>
          <a:bodyPr wrap="square" lIns="0" tIns="0" rIns="0" bIns="0" rtlCol="0"/>
          <a:lstStyle/>
          <a:p>
            <a:endParaRPr sz="1980" dirty="0"/>
          </a:p>
        </p:txBody>
      </p:sp>
      <p:sp>
        <p:nvSpPr>
          <p:cNvPr id="18" name="object 18"/>
          <p:cNvSpPr txBox="1"/>
          <p:nvPr/>
        </p:nvSpPr>
        <p:spPr>
          <a:xfrm>
            <a:off x="2046687" y="4678265"/>
            <a:ext cx="983652" cy="238350"/>
          </a:xfrm>
          <a:prstGeom prst="rect">
            <a:avLst/>
          </a:prstGeom>
        </p:spPr>
        <p:txBody>
          <a:bodyPr vert="horz" wrap="square" lIns="0" tIns="14176" rIns="0" bIns="0" rtlCol="0">
            <a:spAutoFit/>
          </a:bodyPr>
          <a:lstStyle/>
          <a:p>
            <a:pPr marL="12327">
              <a:spcBef>
                <a:spcPts val="111"/>
              </a:spcBef>
              <a:tabLst>
                <a:tab pos="877075" algn="l"/>
              </a:tabLst>
            </a:pPr>
            <a:r>
              <a:rPr sz="1456" i="1" spc="4" dirty="0">
                <a:latin typeface="Times New Roman"/>
                <a:cs typeface="Times New Roman"/>
              </a:rPr>
              <a:t>d	d</a:t>
            </a:r>
            <a:endParaRPr sz="1456" dirty="0">
              <a:latin typeface="Times New Roman"/>
              <a:cs typeface="Times New Roman"/>
            </a:endParaRPr>
          </a:p>
        </p:txBody>
      </p:sp>
      <p:sp>
        <p:nvSpPr>
          <p:cNvPr id="19" name="object 19"/>
          <p:cNvSpPr txBox="1"/>
          <p:nvPr/>
        </p:nvSpPr>
        <p:spPr>
          <a:xfrm>
            <a:off x="2811421" y="4465063"/>
            <a:ext cx="114019" cy="400073"/>
          </a:xfrm>
          <a:prstGeom prst="rect">
            <a:avLst/>
          </a:prstGeom>
        </p:spPr>
        <p:txBody>
          <a:bodyPr vert="horz" wrap="square" lIns="0" tIns="11711" rIns="0" bIns="0" rtlCol="0">
            <a:spAutoFit/>
          </a:bodyPr>
          <a:lstStyle/>
          <a:p>
            <a:pPr marL="12327">
              <a:spcBef>
                <a:spcPts val="92"/>
              </a:spcBef>
            </a:pPr>
            <a:r>
              <a:rPr sz="2523" i="1" spc="-4" dirty="0">
                <a:latin typeface="Times New Roman"/>
                <a:cs typeface="Times New Roman"/>
              </a:rPr>
              <a:t>t</a:t>
            </a:r>
            <a:endParaRPr sz="2523" dirty="0">
              <a:latin typeface="Times New Roman"/>
              <a:cs typeface="Times New Roman"/>
            </a:endParaRPr>
          </a:p>
        </p:txBody>
      </p:sp>
      <p:sp>
        <p:nvSpPr>
          <p:cNvPr id="20" name="object 20"/>
          <p:cNvSpPr txBox="1"/>
          <p:nvPr/>
        </p:nvSpPr>
        <p:spPr>
          <a:xfrm>
            <a:off x="3141277" y="4012435"/>
            <a:ext cx="167024" cy="400073"/>
          </a:xfrm>
          <a:prstGeom prst="rect">
            <a:avLst/>
          </a:prstGeom>
        </p:spPr>
        <p:txBody>
          <a:bodyPr vert="horz" wrap="square" lIns="0" tIns="11711" rIns="0" bIns="0" rtlCol="0">
            <a:spAutoFit/>
          </a:bodyPr>
          <a:lstStyle/>
          <a:p>
            <a:pPr marL="12327">
              <a:spcBef>
                <a:spcPts val="92"/>
              </a:spcBef>
            </a:pPr>
            <a:r>
              <a:rPr sz="2523" i="1" spc="-4" dirty="0">
                <a:latin typeface="Times New Roman"/>
                <a:cs typeface="Times New Roman"/>
              </a:rPr>
              <a:t>e</a:t>
            </a:r>
            <a:endParaRPr sz="2523" dirty="0">
              <a:latin typeface="Times New Roman"/>
              <a:cs typeface="Times New Roman"/>
            </a:endParaRPr>
          </a:p>
        </p:txBody>
      </p:sp>
      <p:sp>
        <p:nvSpPr>
          <p:cNvPr id="21" name="object 21"/>
          <p:cNvSpPr txBox="1"/>
          <p:nvPr/>
        </p:nvSpPr>
        <p:spPr>
          <a:xfrm>
            <a:off x="1921450" y="4321583"/>
            <a:ext cx="290289" cy="400137"/>
          </a:xfrm>
          <a:prstGeom prst="rect">
            <a:avLst/>
          </a:prstGeom>
        </p:spPr>
        <p:txBody>
          <a:bodyPr vert="horz" wrap="square" lIns="0" tIns="11711" rIns="0" bIns="0" rtlCol="0">
            <a:spAutoFit/>
          </a:bodyPr>
          <a:lstStyle/>
          <a:p>
            <a:pPr marL="36981">
              <a:spcBef>
                <a:spcPts val="92"/>
              </a:spcBef>
            </a:pPr>
            <a:r>
              <a:rPr sz="3785" i="1" spc="-7" baseline="-24572" dirty="0">
                <a:latin typeface="Times New Roman"/>
                <a:cs typeface="Times New Roman"/>
              </a:rPr>
              <a:t>t</a:t>
            </a:r>
            <a:r>
              <a:rPr sz="3785" i="1" spc="-552" baseline="-24572" dirty="0">
                <a:latin typeface="Times New Roman"/>
                <a:cs typeface="Times New Roman"/>
              </a:rPr>
              <a:t> </a:t>
            </a:r>
            <a:r>
              <a:rPr sz="1456" spc="4" dirty="0">
                <a:latin typeface="Times New Roman"/>
                <a:cs typeface="Times New Roman"/>
              </a:rPr>
              <a:t>2</a:t>
            </a:r>
            <a:endParaRPr sz="1456" dirty="0">
              <a:latin typeface="Times New Roman"/>
              <a:cs typeface="Times New Roman"/>
            </a:endParaRPr>
          </a:p>
        </p:txBody>
      </p:sp>
      <p:sp>
        <p:nvSpPr>
          <p:cNvPr id="22" name="object 22"/>
          <p:cNvSpPr txBox="1"/>
          <p:nvPr/>
        </p:nvSpPr>
        <p:spPr>
          <a:xfrm>
            <a:off x="1344571" y="4215083"/>
            <a:ext cx="1595045" cy="400137"/>
          </a:xfrm>
          <a:prstGeom prst="rect">
            <a:avLst/>
          </a:prstGeom>
        </p:spPr>
        <p:txBody>
          <a:bodyPr vert="horz" wrap="square" lIns="0" tIns="11711" rIns="0" bIns="0" rtlCol="0">
            <a:spAutoFit/>
          </a:bodyPr>
          <a:lstStyle/>
          <a:p>
            <a:pPr marL="36981">
              <a:spcBef>
                <a:spcPts val="92"/>
              </a:spcBef>
              <a:tabLst>
                <a:tab pos="659502" algn="l"/>
                <a:tab pos="960900" algn="l"/>
              </a:tabLst>
            </a:pPr>
            <a:r>
              <a:rPr sz="2523" i="1" spc="-4" dirty="0">
                <a:latin typeface="Times New Roman"/>
                <a:cs typeface="Times New Roman"/>
              </a:rPr>
              <a:t>D </a:t>
            </a:r>
            <a:r>
              <a:rPr sz="2523" spc="-4" dirty="0">
                <a:latin typeface="Symbol"/>
                <a:cs typeface="Symbol"/>
              </a:rPr>
              <a:t></a:t>
            </a:r>
            <a:r>
              <a:rPr sz="2523" spc="-4" dirty="0">
                <a:latin typeface="Times New Roman"/>
                <a:cs typeface="Times New Roman"/>
              </a:rPr>
              <a:t>	</a:t>
            </a:r>
            <a:r>
              <a:rPr sz="3785" i="1" spc="-7" baseline="35256" dirty="0">
                <a:latin typeface="Times New Roman"/>
                <a:cs typeface="Times New Roman"/>
              </a:rPr>
              <a:t>k	</a:t>
            </a:r>
            <a:r>
              <a:rPr sz="2523" spc="-4" dirty="0">
                <a:latin typeface="Symbol"/>
                <a:cs typeface="Symbol"/>
              </a:rPr>
              <a:t></a:t>
            </a:r>
            <a:r>
              <a:rPr sz="2523" spc="92" dirty="0">
                <a:latin typeface="Times New Roman"/>
                <a:cs typeface="Times New Roman"/>
              </a:rPr>
              <a:t> </a:t>
            </a:r>
            <a:r>
              <a:rPr sz="3785" i="1" spc="-29" baseline="35256" dirty="0">
                <a:latin typeface="Times New Roman"/>
                <a:cs typeface="Times New Roman"/>
              </a:rPr>
              <a:t>m</a:t>
            </a:r>
            <a:r>
              <a:rPr sz="2184" spc="-29" baseline="37037" dirty="0">
                <a:latin typeface="Times New Roman"/>
                <a:cs typeface="Times New Roman"/>
              </a:rPr>
              <a:t>0</a:t>
            </a:r>
            <a:endParaRPr sz="2184" baseline="37037" dirty="0">
              <a:latin typeface="Times New Roman"/>
              <a:cs typeface="Times New Roman"/>
            </a:endParaRPr>
          </a:p>
        </p:txBody>
      </p:sp>
      <p:sp>
        <p:nvSpPr>
          <p:cNvPr id="23" name="object 23"/>
          <p:cNvSpPr txBox="1">
            <a:spLocks noGrp="1"/>
          </p:cNvSpPr>
          <p:nvPr>
            <p:ph type="title"/>
          </p:nvPr>
        </p:nvSpPr>
        <p:spPr>
          <a:xfrm>
            <a:off x="2704912" y="919755"/>
            <a:ext cx="6340865"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24" name="object 2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5" name="object 2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139</a:t>
            </a:r>
          </a:p>
        </p:txBody>
      </p:sp>
      <p:sp>
        <p:nvSpPr>
          <p:cNvPr id="26" name="object 2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1598" y="2073714"/>
            <a:ext cx="7989402" cy="1548721"/>
          </a:xfrm>
          <a:prstGeom prst="rect">
            <a:avLst/>
          </a:prstGeom>
        </p:spPr>
        <p:txBody>
          <a:bodyPr vert="horz" wrap="square" lIns="0" tIns="11711" rIns="0" bIns="0" rtlCol="0">
            <a:spAutoFit/>
          </a:bodyPr>
          <a:lstStyle/>
          <a:p>
            <a:pPr marL="24654">
              <a:spcBef>
                <a:spcPts val="92"/>
              </a:spcBef>
            </a:pPr>
            <a:r>
              <a:rPr sz="2718" b="1" spc="-4" dirty="0">
                <a:solidFill>
                  <a:srgbClr val="CC0000"/>
                </a:solidFill>
                <a:latin typeface="Times New Roman"/>
                <a:cs typeface="Times New Roman"/>
              </a:rPr>
              <a:t>Manpower</a:t>
            </a:r>
            <a:r>
              <a:rPr sz="2718" b="1" spc="-38" dirty="0">
                <a:solidFill>
                  <a:srgbClr val="CC0000"/>
                </a:solidFill>
                <a:latin typeface="Times New Roman"/>
                <a:cs typeface="Times New Roman"/>
              </a:rPr>
              <a:t> </a:t>
            </a:r>
            <a:r>
              <a:rPr sz="2718" b="1" dirty="0">
                <a:solidFill>
                  <a:srgbClr val="CC0000"/>
                </a:solidFill>
                <a:latin typeface="Times New Roman"/>
                <a:cs typeface="Times New Roman"/>
              </a:rPr>
              <a:t>buildup</a:t>
            </a:r>
            <a:endParaRPr sz="2718" dirty="0">
              <a:latin typeface="Times New Roman"/>
              <a:cs typeface="Times New Roman"/>
            </a:endParaRPr>
          </a:p>
          <a:p>
            <a:pPr marL="98001" marR="41912">
              <a:spcBef>
                <a:spcPts val="2213"/>
              </a:spcBef>
            </a:pPr>
            <a:r>
              <a:rPr sz="2718" dirty="0">
                <a:solidFill>
                  <a:srgbClr val="653200"/>
                </a:solidFill>
                <a:latin typeface="Times New Roman"/>
                <a:cs typeface="Times New Roman"/>
              </a:rPr>
              <a:t>D is </a:t>
            </a:r>
            <a:r>
              <a:rPr sz="2718" spc="-4" dirty="0">
                <a:solidFill>
                  <a:srgbClr val="653200"/>
                </a:solidFill>
                <a:latin typeface="Times New Roman"/>
                <a:cs typeface="Times New Roman"/>
              </a:rPr>
              <a:t>dependent upon “K”. The derivative </a:t>
            </a:r>
            <a:r>
              <a:rPr sz="2718" dirty="0">
                <a:solidFill>
                  <a:srgbClr val="653200"/>
                </a:solidFill>
                <a:latin typeface="Times New Roman"/>
                <a:cs typeface="Times New Roman"/>
              </a:rPr>
              <a:t>of D </a:t>
            </a:r>
            <a:r>
              <a:rPr sz="2718" spc="-4" dirty="0">
                <a:solidFill>
                  <a:srgbClr val="653200"/>
                </a:solidFill>
                <a:latin typeface="Times New Roman"/>
                <a:cs typeface="Times New Roman"/>
              </a:rPr>
              <a:t>relative </a:t>
            </a:r>
            <a:r>
              <a:rPr sz="2718" dirty="0">
                <a:solidFill>
                  <a:srgbClr val="653200"/>
                </a:solidFill>
                <a:latin typeface="Times New Roman"/>
                <a:cs typeface="Times New Roman"/>
              </a:rPr>
              <a:t>to </a:t>
            </a:r>
            <a:r>
              <a:rPr sz="2718" spc="-664" dirty="0">
                <a:solidFill>
                  <a:srgbClr val="653200"/>
                </a:solidFill>
                <a:latin typeface="Times New Roman"/>
                <a:cs typeface="Times New Roman"/>
              </a:rPr>
              <a:t> </a:t>
            </a:r>
            <a:r>
              <a:rPr sz="2718" spc="-4" dirty="0">
                <a:solidFill>
                  <a:srgbClr val="653200"/>
                </a:solidFill>
                <a:latin typeface="Times New Roman"/>
                <a:cs typeface="Times New Roman"/>
              </a:rPr>
              <a:t>“K”</a:t>
            </a:r>
            <a:r>
              <a:rPr sz="2718" spc="-20" dirty="0">
                <a:solidFill>
                  <a:srgbClr val="653200"/>
                </a:solidFill>
                <a:latin typeface="Times New Roman"/>
                <a:cs typeface="Times New Roman"/>
              </a:rPr>
              <a:t> </a:t>
            </a:r>
            <a:r>
              <a:rPr sz="2718" spc="-4" dirty="0">
                <a:solidFill>
                  <a:srgbClr val="653200"/>
                </a:solidFill>
                <a:latin typeface="Times New Roman"/>
                <a:cs typeface="Times New Roman"/>
              </a:rPr>
              <a:t>and “t</a:t>
            </a:r>
            <a:r>
              <a:rPr sz="2767" spc="-7" baseline="-20467" dirty="0">
                <a:solidFill>
                  <a:srgbClr val="653200"/>
                </a:solidFill>
                <a:latin typeface="Times New Roman"/>
                <a:cs typeface="Times New Roman"/>
              </a:rPr>
              <a:t>d</a:t>
            </a:r>
            <a:r>
              <a:rPr sz="2718" spc="-4" dirty="0">
                <a:solidFill>
                  <a:srgbClr val="653200"/>
                </a:solidFill>
                <a:latin typeface="Times New Roman"/>
                <a:cs typeface="Times New Roman"/>
              </a:rPr>
              <a:t>”</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are</a:t>
            </a:r>
            <a:endParaRPr sz="2718" dirty="0">
              <a:latin typeface="Times New Roman"/>
              <a:cs typeface="Times New Roman"/>
            </a:endParaRPr>
          </a:p>
        </p:txBody>
      </p:sp>
      <p:sp>
        <p:nvSpPr>
          <p:cNvPr id="3" name="object 3"/>
          <p:cNvSpPr/>
          <p:nvPr/>
        </p:nvSpPr>
        <p:spPr>
          <a:xfrm>
            <a:off x="3048582" y="4461599"/>
            <a:ext cx="513398" cy="0"/>
          </a:xfrm>
          <a:custGeom>
            <a:avLst/>
            <a:gdLst/>
            <a:ahLst/>
            <a:cxnLst/>
            <a:rect l="l" t="t" r="r" b="b"/>
            <a:pathLst>
              <a:path w="528954">
                <a:moveTo>
                  <a:pt x="0" y="0"/>
                </a:moveTo>
                <a:lnTo>
                  <a:pt x="528827" y="0"/>
                </a:lnTo>
              </a:path>
            </a:pathLst>
          </a:custGeom>
          <a:ln w="15239">
            <a:solidFill>
              <a:srgbClr val="000000"/>
            </a:solidFill>
          </a:ln>
        </p:spPr>
        <p:txBody>
          <a:bodyPr wrap="square" lIns="0" tIns="0" rIns="0" bIns="0" rtlCol="0"/>
          <a:lstStyle/>
          <a:p>
            <a:endParaRPr sz="1980" dirty="0"/>
          </a:p>
        </p:txBody>
      </p:sp>
      <p:sp>
        <p:nvSpPr>
          <p:cNvPr id="4" name="object 4"/>
          <p:cNvSpPr txBox="1"/>
          <p:nvPr/>
        </p:nvSpPr>
        <p:spPr>
          <a:xfrm>
            <a:off x="3137333" y="4358852"/>
            <a:ext cx="290289" cy="371007"/>
          </a:xfrm>
          <a:prstGeom prst="rect">
            <a:avLst/>
          </a:prstGeom>
        </p:spPr>
        <p:txBody>
          <a:bodyPr vert="horz" wrap="square" lIns="0" tIns="12327" rIns="0" bIns="0" rtlCol="0">
            <a:spAutoFit/>
          </a:bodyPr>
          <a:lstStyle/>
          <a:p>
            <a:pPr marL="36981">
              <a:spcBef>
                <a:spcPts val="97"/>
              </a:spcBef>
            </a:pPr>
            <a:r>
              <a:rPr sz="3495" i="1" baseline="-25462" dirty="0">
                <a:latin typeface="Times New Roman"/>
                <a:cs typeface="Times New Roman"/>
              </a:rPr>
              <a:t>t</a:t>
            </a:r>
            <a:r>
              <a:rPr sz="3495" i="1" spc="-524" baseline="-25462" dirty="0">
                <a:latin typeface="Times New Roman"/>
                <a:cs typeface="Times New Roman"/>
              </a:rPr>
              <a:t> </a:t>
            </a:r>
            <a:r>
              <a:rPr sz="1602" spc="14" dirty="0">
                <a:latin typeface="Times New Roman"/>
                <a:cs typeface="Times New Roman"/>
              </a:rPr>
              <a:t>3</a:t>
            </a:r>
            <a:endParaRPr sz="1602" dirty="0">
              <a:latin typeface="Times New Roman"/>
              <a:cs typeface="Times New Roman"/>
            </a:endParaRPr>
          </a:p>
        </p:txBody>
      </p:sp>
      <p:sp>
        <p:nvSpPr>
          <p:cNvPr id="5" name="object 5"/>
          <p:cNvSpPr txBox="1"/>
          <p:nvPr/>
        </p:nvSpPr>
        <p:spPr>
          <a:xfrm>
            <a:off x="3259611" y="4654877"/>
            <a:ext cx="128195" cy="262724"/>
          </a:xfrm>
          <a:prstGeom prst="rect">
            <a:avLst/>
          </a:prstGeom>
        </p:spPr>
        <p:txBody>
          <a:bodyPr vert="horz" wrap="square" lIns="0" tIns="16025" rIns="0" bIns="0" rtlCol="0">
            <a:spAutoFit/>
          </a:bodyPr>
          <a:lstStyle/>
          <a:p>
            <a:pPr marL="12327">
              <a:spcBef>
                <a:spcPts val="126"/>
              </a:spcBef>
            </a:pPr>
            <a:r>
              <a:rPr sz="1602" i="1" spc="14" dirty="0">
                <a:latin typeface="Times New Roman"/>
                <a:cs typeface="Times New Roman"/>
              </a:rPr>
              <a:t>d</a:t>
            </a:r>
            <a:endParaRPr sz="1602" dirty="0">
              <a:latin typeface="Times New Roman"/>
              <a:cs typeface="Times New Roman"/>
            </a:endParaRPr>
          </a:p>
        </p:txBody>
      </p:sp>
      <p:sp>
        <p:nvSpPr>
          <p:cNvPr id="6" name="object 6"/>
          <p:cNvSpPr txBox="1"/>
          <p:nvPr/>
        </p:nvSpPr>
        <p:spPr>
          <a:xfrm>
            <a:off x="2459377" y="4390105"/>
            <a:ext cx="128195" cy="262724"/>
          </a:xfrm>
          <a:prstGeom prst="rect">
            <a:avLst/>
          </a:prstGeom>
        </p:spPr>
        <p:txBody>
          <a:bodyPr vert="horz" wrap="square" lIns="0" tIns="16025" rIns="0" bIns="0" rtlCol="0">
            <a:spAutoFit/>
          </a:bodyPr>
          <a:lstStyle/>
          <a:p>
            <a:pPr marL="12327">
              <a:spcBef>
                <a:spcPts val="126"/>
              </a:spcBef>
            </a:pPr>
            <a:r>
              <a:rPr sz="1602" i="1" spc="14" dirty="0">
                <a:latin typeface="Times New Roman"/>
                <a:cs typeface="Times New Roman"/>
              </a:rPr>
              <a:t>d</a:t>
            </a:r>
            <a:endParaRPr sz="1602" dirty="0">
              <a:latin typeface="Times New Roman"/>
              <a:cs typeface="Times New Roman"/>
            </a:endParaRPr>
          </a:p>
        </p:txBody>
      </p:sp>
      <p:sp>
        <p:nvSpPr>
          <p:cNvPr id="7" name="object 7"/>
          <p:cNvSpPr txBox="1"/>
          <p:nvPr/>
        </p:nvSpPr>
        <p:spPr>
          <a:xfrm>
            <a:off x="1919971" y="4227205"/>
            <a:ext cx="3566664" cy="371007"/>
          </a:xfrm>
          <a:prstGeom prst="rect">
            <a:avLst/>
          </a:prstGeom>
        </p:spPr>
        <p:txBody>
          <a:bodyPr vert="horz" wrap="square" lIns="0" tIns="12327" rIns="0" bIns="0" rtlCol="0">
            <a:spAutoFit/>
          </a:bodyPr>
          <a:lstStyle/>
          <a:p>
            <a:pPr marL="36981">
              <a:spcBef>
                <a:spcPts val="97"/>
              </a:spcBef>
              <a:tabLst>
                <a:tab pos="718672" algn="l"/>
                <a:tab pos="1728880" algn="l"/>
              </a:tabLst>
            </a:pPr>
            <a:r>
              <a:rPr sz="2330" i="1" spc="-10" dirty="0">
                <a:latin typeface="Times New Roman"/>
                <a:cs typeface="Times New Roman"/>
              </a:rPr>
              <a:t>D</a:t>
            </a:r>
            <a:r>
              <a:rPr sz="2330" b="1" spc="155" dirty="0">
                <a:latin typeface="Times New Roman"/>
                <a:cs typeface="Times New Roman"/>
              </a:rPr>
              <a:t>'</a:t>
            </a:r>
            <a:r>
              <a:rPr sz="2330" b="1" spc="24" dirty="0">
                <a:latin typeface="Times New Roman"/>
                <a:cs typeface="Times New Roman"/>
              </a:rPr>
              <a:t>(</a:t>
            </a:r>
            <a:r>
              <a:rPr sz="2330" i="1" dirty="0">
                <a:latin typeface="Times New Roman"/>
                <a:cs typeface="Times New Roman"/>
              </a:rPr>
              <a:t>t	</a:t>
            </a:r>
            <a:r>
              <a:rPr sz="2330" b="1" dirty="0">
                <a:latin typeface="Times New Roman"/>
                <a:cs typeface="Times New Roman"/>
              </a:rPr>
              <a:t>)</a:t>
            </a:r>
            <a:r>
              <a:rPr sz="2330" b="1" spc="-34" dirty="0">
                <a:latin typeface="Times New Roman"/>
                <a:cs typeface="Times New Roman"/>
              </a:rPr>
              <a:t> </a:t>
            </a:r>
            <a:r>
              <a:rPr sz="2330" dirty="0">
                <a:latin typeface="Symbol"/>
                <a:cs typeface="Symbol"/>
              </a:rPr>
              <a:t></a:t>
            </a:r>
            <a:r>
              <a:rPr sz="2330" spc="233" dirty="0">
                <a:latin typeface="Times New Roman"/>
                <a:cs typeface="Times New Roman"/>
              </a:rPr>
              <a:t> </a:t>
            </a:r>
            <a:r>
              <a:rPr sz="3495" spc="-14" baseline="34722" dirty="0">
                <a:latin typeface="Symbol"/>
                <a:cs typeface="Symbol"/>
              </a:rPr>
              <a:t></a:t>
            </a:r>
            <a:r>
              <a:rPr sz="3495" spc="65" baseline="34722" dirty="0">
                <a:latin typeface="Times New Roman"/>
                <a:cs typeface="Times New Roman"/>
              </a:rPr>
              <a:t>2</a:t>
            </a:r>
            <a:r>
              <a:rPr sz="3495" i="1" baseline="34722" dirty="0">
                <a:latin typeface="Times New Roman"/>
                <a:cs typeface="Times New Roman"/>
              </a:rPr>
              <a:t>k	</a:t>
            </a:r>
            <a:r>
              <a:rPr sz="2330" i="1" spc="-4" dirty="0">
                <a:latin typeface="Times New Roman"/>
                <a:cs typeface="Times New Roman"/>
              </a:rPr>
              <a:t>p</a:t>
            </a:r>
            <a:r>
              <a:rPr sz="2330" i="1" dirty="0">
                <a:latin typeface="Times New Roman"/>
                <a:cs typeface="Times New Roman"/>
              </a:rPr>
              <a:t>ers</a:t>
            </a:r>
            <a:r>
              <a:rPr sz="2330" i="1" spc="-4" dirty="0">
                <a:latin typeface="Times New Roman"/>
                <a:cs typeface="Times New Roman"/>
              </a:rPr>
              <a:t>on</a:t>
            </a:r>
            <a:r>
              <a:rPr sz="2330" i="1" dirty="0">
                <a:latin typeface="Times New Roman"/>
                <a:cs typeface="Times New Roman"/>
              </a:rPr>
              <a:t>s</a:t>
            </a:r>
            <a:r>
              <a:rPr sz="2330" i="1" spc="-189" dirty="0">
                <a:latin typeface="Times New Roman"/>
                <a:cs typeface="Times New Roman"/>
              </a:rPr>
              <a:t> </a:t>
            </a:r>
            <a:r>
              <a:rPr sz="2330" b="1" dirty="0">
                <a:latin typeface="Times New Roman"/>
                <a:cs typeface="Times New Roman"/>
              </a:rPr>
              <a:t>/</a:t>
            </a:r>
            <a:r>
              <a:rPr sz="2330" b="1" spc="83" dirty="0">
                <a:latin typeface="Times New Roman"/>
                <a:cs typeface="Times New Roman"/>
              </a:rPr>
              <a:t> </a:t>
            </a:r>
            <a:r>
              <a:rPr sz="2330" i="1" dirty="0">
                <a:latin typeface="Times New Roman"/>
                <a:cs typeface="Times New Roman"/>
              </a:rPr>
              <a:t>ye</a:t>
            </a:r>
            <a:r>
              <a:rPr sz="2330" i="1" spc="-4" dirty="0">
                <a:latin typeface="Times New Roman"/>
                <a:cs typeface="Times New Roman"/>
              </a:rPr>
              <a:t>a</a:t>
            </a:r>
            <a:r>
              <a:rPr sz="2330" i="1" dirty="0">
                <a:latin typeface="Times New Roman"/>
                <a:cs typeface="Times New Roman"/>
              </a:rPr>
              <a:t>r</a:t>
            </a:r>
            <a:r>
              <a:rPr sz="2330" i="1" spc="-340" dirty="0">
                <a:latin typeface="Times New Roman"/>
                <a:cs typeface="Times New Roman"/>
              </a:rPr>
              <a:t> </a:t>
            </a:r>
            <a:r>
              <a:rPr sz="2402" spc="21" baseline="37037" dirty="0">
                <a:latin typeface="Times New Roman"/>
                <a:cs typeface="Times New Roman"/>
              </a:rPr>
              <a:t>2</a:t>
            </a:r>
            <a:endParaRPr sz="2402" baseline="37037" dirty="0">
              <a:latin typeface="Times New Roman"/>
              <a:cs typeface="Times New Roman"/>
            </a:endParaRPr>
          </a:p>
        </p:txBody>
      </p:sp>
      <p:sp>
        <p:nvSpPr>
          <p:cNvPr id="8" name="object 8"/>
          <p:cNvSpPr/>
          <p:nvPr/>
        </p:nvSpPr>
        <p:spPr>
          <a:xfrm>
            <a:off x="3075208" y="5621273"/>
            <a:ext cx="321104" cy="0"/>
          </a:xfrm>
          <a:custGeom>
            <a:avLst/>
            <a:gdLst/>
            <a:ahLst/>
            <a:cxnLst/>
            <a:rect l="l" t="t" r="r" b="b"/>
            <a:pathLst>
              <a:path w="330835">
                <a:moveTo>
                  <a:pt x="0" y="0"/>
                </a:moveTo>
                <a:lnTo>
                  <a:pt x="330707" y="0"/>
                </a:lnTo>
              </a:path>
            </a:pathLst>
          </a:custGeom>
          <a:ln w="15898">
            <a:solidFill>
              <a:srgbClr val="000000"/>
            </a:solidFill>
          </a:ln>
        </p:spPr>
        <p:txBody>
          <a:bodyPr wrap="square" lIns="0" tIns="0" rIns="0" bIns="0" rtlCol="0"/>
          <a:lstStyle/>
          <a:p>
            <a:endParaRPr sz="1980" dirty="0"/>
          </a:p>
        </p:txBody>
      </p:sp>
      <p:sp>
        <p:nvSpPr>
          <p:cNvPr id="9" name="object 9"/>
          <p:cNvSpPr txBox="1"/>
          <p:nvPr/>
        </p:nvSpPr>
        <p:spPr>
          <a:xfrm>
            <a:off x="3053020" y="5454677"/>
            <a:ext cx="324803" cy="462449"/>
          </a:xfrm>
          <a:prstGeom prst="rect">
            <a:avLst/>
          </a:prstGeom>
        </p:spPr>
        <p:txBody>
          <a:bodyPr vert="horz" wrap="square" lIns="0" tIns="14175" rIns="0" bIns="0" rtlCol="0">
            <a:spAutoFit/>
          </a:bodyPr>
          <a:lstStyle/>
          <a:p>
            <a:pPr marL="36981">
              <a:spcBef>
                <a:spcPts val="111"/>
              </a:spcBef>
            </a:pPr>
            <a:r>
              <a:rPr sz="4368" i="1" baseline="-25000" dirty="0">
                <a:latin typeface="Times New Roman"/>
                <a:cs typeface="Times New Roman"/>
              </a:rPr>
              <a:t>t</a:t>
            </a:r>
            <a:r>
              <a:rPr sz="4368" i="1" spc="-640" baseline="-25000" dirty="0">
                <a:latin typeface="Times New Roman"/>
                <a:cs typeface="Times New Roman"/>
              </a:rPr>
              <a:t> </a:t>
            </a:r>
            <a:r>
              <a:rPr sz="1698" dirty="0">
                <a:latin typeface="Times New Roman"/>
                <a:cs typeface="Times New Roman"/>
              </a:rPr>
              <a:t>2</a:t>
            </a:r>
          </a:p>
        </p:txBody>
      </p:sp>
      <p:sp>
        <p:nvSpPr>
          <p:cNvPr id="10" name="object 10"/>
          <p:cNvSpPr txBox="1"/>
          <p:nvPr/>
        </p:nvSpPr>
        <p:spPr>
          <a:xfrm>
            <a:off x="1823825" y="5330427"/>
            <a:ext cx="2642795" cy="462449"/>
          </a:xfrm>
          <a:prstGeom prst="rect">
            <a:avLst/>
          </a:prstGeom>
        </p:spPr>
        <p:txBody>
          <a:bodyPr vert="horz" wrap="square" lIns="0" tIns="14175" rIns="0" bIns="0" rtlCol="0">
            <a:spAutoFit/>
          </a:bodyPr>
          <a:lstStyle/>
          <a:p>
            <a:pPr marL="36981">
              <a:spcBef>
                <a:spcPts val="111"/>
              </a:spcBef>
              <a:tabLst>
                <a:tab pos="1319002" algn="l"/>
                <a:tab pos="1670942" algn="l"/>
              </a:tabLst>
            </a:pPr>
            <a:r>
              <a:rPr sz="2912" i="1" spc="97" dirty="0">
                <a:latin typeface="Times New Roman"/>
                <a:cs typeface="Times New Roman"/>
              </a:rPr>
              <a:t>D</a:t>
            </a:r>
            <a:r>
              <a:rPr sz="2912" spc="238" dirty="0">
                <a:latin typeface="Times New Roman"/>
                <a:cs typeface="Times New Roman"/>
              </a:rPr>
              <a:t>'</a:t>
            </a:r>
            <a:r>
              <a:rPr sz="2912" spc="87" dirty="0">
                <a:latin typeface="Times New Roman"/>
                <a:cs typeface="Times New Roman"/>
              </a:rPr>
              <a:t>(</a:t>
            </a:r>
            <a:r>
              <a:rPr sz="2912" i="1" spc="252" dirty="0">
                <a:latin typeface="Times New Roman"/>
                <a:cs typeface="Times New Roman"/>
              </a:rPr>
              <a:t>k</a:t>
            </a:r>
            <a:r>
              <a:rPr sz="2912" spc="4" dirty="0">
                <a:latin typeface="Times New Roman"/>
                <a:cs typeface="Times New Roman"/>
              </a:rPr>
              <a:t>)</a:t>
            </a:r>
            <a:r>
              <a:rPr sz="2912" spc="-54" dirty="0">
                <a:latin typeface="Times New Roman"/>
                <a:cs typeface="Times New Roman"/>
              </a:rPr>
              <a:t> </a:t>
            </a:r>
            <a:r>
              <a:rPr sz="2912" spc="4" dirty="0">
                <a:latin typeface="Symbol"/>
                <a:cs typeface="Symbol"/>
              </a:rPr>
              <a:t></a:t>
            </a:r>
            <a:r>
              <a:rPr sz="2912" dirty="0">
                <a:latin typeface="Times New Roman"/>
                <a:cs typeface="Times New Roman"/>
              </a:rPr>
              <a:t>	</a:t>
            </a:r>
            <a:r>
              <a:rPr sz="4368" spc="7" baseline="35185" dirty="0">
                <a:latin typeface="Times New Roman"/>
                <a:cs typeface="Times New Roman"/>
              </a:rPr>
              <a:t>1</a:t>
            </a:r>
            <a:r>
              <a:rPr sz="4368" baseline="35185" dirty="0">
                <a:latin typeface="Times New Roman"/>
                <a:cs typeface="Times New Roman"/>
              </a:rPr>
              <a:t>	</a:t>
            </a:r>
            <a:r>
              <a:rPr sz="2912" i="1" spc="-4" dirty="0">
                <a:latin typeface="Times New Roman"/>
                <a:cs typeface="Times New Roman"/>
              </a:rPr>
              <a:t>ye</a:t>
            </a:r>
            <a:r>
              <a:rPr sz="2912" i="1" spc="4" dirty="0">
                <a:latin typeface="Times New Roman"/>
                <a:cs typeface="Times New Roman"/>
              </a:rPr>
              <a:t>ar</a:t>
            </a:r>
            <a:r>
              <a:rPr sz="2912" i="1" spc="-461" dirty="0">
                <a:latin typeface="Times New Roman"/>
                <a:cs typeface="Times New Roman"/>
              </a:rPr>
              <a:t> </a:t>
            </a:r>
            <a:r>
              <a:rPr sz="2548" spc="153" baseline="42857" dirty="0">
                <a:latin typeface="Symbol"/>
                <a:cs typeface="Symbol"/>
              </a:rPr>
              <a:t></a:t>
            </a:r>
            <a:r>
              <a:rPr sz="2548" baseline="42857" dirty="0">
                <a:latin typeface="Times New Roman"/>
                <a:cs typeface="Times New Roman"/>
              </a:rPr>
              <a:t>2</a:t>
            </a:r>
          </a:p>
        </p:txBody>
      </p:sp>
      <p:sp>
        <p:nvSpPr>
          <p:cNvPr id="11" name="object 11"/>
          <p:cNvSpPr txBox="1"/>
          <p:nvPr/>
        </p:nvSpPr>
        <p:spPr>
          <a:xfrm>
            <a:off x="3193047" y="5868413"/>
            <a:ext cx="133126" cy="274981"/>
          </a:xfrm>
          <a:prstGeom prst="rect">
            <a:avLst/>
          </a:prstGeom>
        </p:spPr>
        <p:txBody>
          <a:bodyPr vert="horz" wrap="square" lIns="0" tIns="13559" rIns="0" bIns="0" rtlCol="0">
            <a:spAutoFit/>
          </a:bodyPr>
          <a:lstStyle/>
          <a:p>
            <a:pPr marL="12327">
              <a:spcBef>
                <a:spcPts val="107"/>
              </a:spcBef>
            </a:pPr>
            <a:r>
              <a:rPr sz="1698" i="1" dirty="0">
                <a:latin typeface="Times New Roman"/>
                <a:cs typeface="Times New Roman"/>
              </a:rPr>
              <a:t>d</a:t>
            </a:r>
            <a:endParaRPr sz="1698" dirty="0">
              <a:latin typeface="Times New Roman"/>
              <a:cs typeface="Times New Roman"/>
            </a:endParaRPr>
          </a:p>
        </p:txBody>
      </p:sp>
      <p:sp>
        <p:nvSpPr>
          <p:cNvPr id="12" name="object 12"/>
          <p:cNvSpPr txBox="1">
            <a:spLocks noGrp="1"/>
          </p:cNvSpPr>
          <p:nvPr>
            <p:ph type="title"/>
          </p:nvPr>
        </p:nvSpPr>
        <p:spPr>
          <a:xfrm>
            <a:off x="2704912" y="9959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3" name="object 13"/>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4" name="object 14"/>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140</a:t>
            </a:r>
          </a:p>
        </p:txBody>
      </p:sp>
      <p:sp>
        <p:nvSpPr>
          <p:cNvPr id="15" name="object 15"/>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write more than 10,000 lines of code by yourself | ITProPortal">
            <a:extLst>
              <a:ext uri="{FF2B5EF4-FFF2-40B4-BE49-F238E27FC236}">
                <a16:creationId xmlns:a16="http://schemas.microsoft.com/office/drawing/2014/main" id="{AF241597-8A94-4D1A-8D6A-3D7E0762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10589"/>
            <a:ext cx="3095753" cy="2345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C20477-E69D-4DB7-A973-F814B47FAFE4}"/>
              </a:ext>
            </a:extLst>
          </p:cNvPr>
          <p:cNvSpPr txBox="1"/>
          <p:nvPr/>
        </p:nvSpPr>
        <p:spPr>
          <a:xfrm>
            <a:off x="761993" y="2133600"/>
            <a:ext cx="4970145" cy="3816429"/>
          </a:xfrm>
          <a:prstGeom prst="rect">
            <a:avLst/>
          </a:prstGeom>
          <a:noFill/>
        </p:spPr>
        <p:txBody>
          <a:bodyPr wrap="square" rtlCol="0">
            <a:spAutoFit/>
          </a:bodyPr>
          <a:lstStyle/>
          <a:p>
            <a:r>
              <a:rPr lang="en-US" b="1" dirty="0"/>
              <a:t>Example</a:t>
            </a:r>
          </a:p>
          <a:p>
            <a:endParaRPr lang="en-US" b="1" dirty="0"/>
          </a:p>
          <a:p>
            <a:endParaRPr lang="en-US" b="1" dirty="0"/>
          </a:p>
          <a:p>
            <a:pPr marL="342900" lvl="0" indent="-342900" fontAlgn="base">
              <a:lnSpc>
                <a:spcPts val="1440"/>
              </a:lnSpc>
              <a:buFont typeface="+mj-lt"/>
              <a:buAutoNum type="arabicPeriod"/>
            </a:pPr>
            <a:r>
              <a:rPr lang="en-IN" sz="1800" b="1" spc="10" dirty="0">
                <a:solidFill>
                  <a:srgbClr val="006699"/>
                </a:solidFill>
                <a:effectLst/>
                <a:latin typeface="Consolas" panose="020B0609020204030204" pitchFamily="49" charset="0"/>
                <a:ea typeface="Times New Roman" panose="02020603050405020304" pitchFamily="18" charset="0"/>
                <a:cs typeface="Courier New" panose="02070309020205020404" pitchFamily="49" charset="0"/>
              </a:rPr>
              <a:t>void</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selSort</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IN" sz="1800" b="1" spc="10" dirty="0">
                <a:solidFill>
                  <a:srgbClr val="808080"/>
                </a:solidFill>
                <a:effectLst/>
                <a:latin typeface="Consolas" panose="020B0609020204030204" pitchFamily="49" charset="0"/>
                <a:ea typeface="Times New Roman" panose="02020603050405020304" pitchFamily="18" charset="0"/>
                <a:cs typeface="Courier New" panose="02070309020205020404" pitchFamily="49" charset="0"/>
              </a:rPr>
              <a:t>int</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 </a:t>
            </a:r>
            <a:r>
              <a:rPr lang="en-IN" sz="1800" b="1" spc="10" dirty="0">
                <a:solidFill>
                  <a:srgbClr val="808080"/>
                </a:solidFill>
                <a:effectLst/>
                <a:latin typeface="Consolas" panose="020B0609020204030204" pitchFamily="49" charset="0"/>
                <a:ea typeface="Times New Roman" panose="02020603050405020304" pitchFamily="18" charset="0"/>
                <a:cs typeface="Courier New" panose="02070309020205020404" pitchFamily="49" charset="0"/>
              </a:rPr>
              <a:t>int</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8200"/>
                </a:solidFill>
                <a:effectLst/>
                <a:latin typeface="Consolas" panose="020B0609020204030204" pitchFamily="49" charset="0"/>
                <a:ea typeface="Times New Roman" panose="02020603050405020304" pitchFamily="18" charset="0"/>
                <a:cs typeface="Courier New" panose="02070309020205020404" pitchFamily="49" charset="0"/>
              </a:rPr>
              <a:t>//Below function sorts an array in ascending order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b="1" spc="10" dirty="0">
                <a:solidFill>
                  <a:srgbClr val="808080"/>
                </a:solidFill>
                <a:effectLst/>
                <a:latin typeface="Consolas" panose="020B0609020204030204" pitchFamily="49" charset="0"/>
                <a:ea typeface="Times New Roman" panose="02020603050405020304" pitchFamily="18" charset="0"/>
                <a:cs typeface="Courier New" panose="02070309020205020404" pitchFamily="49" charset="0"/>
              </a:rPr>
              <a:t>int</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j, min, temp;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b="1" spc="10" dirty="0">
                <a:solidFill>
                  <a:srgbClr val="006699"/>
                </a:solidFill>
                <a:effectLst/>
                <a:latin typeface="Consolas" panose="020B0609020204030204" pitchFamily="49" charset="0"/>
                <a:ea typeface="Times New Roman" panose="02020603050405020304" pitchFamily="18" charset="0"/>
                <a:cs typeface="Courier New" panose="02070309020205020404" pitchFamily="49" charset="0"/>
              </a:rPr>
              <a:t>for</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0;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&lt; n - 1;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min =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b="1" spc="10" dirty="0">
                <a:solidFill>
                  <a:srgbClr val="006699"/>
                </a:solidFill>
                <a:effectLst/>
                <a:latin typeface="Consolas" panose="020B0609020204030204" pitchFamily="49" charset="0"/>
                <a:ea typeface="Times New Roman" panose="02020603050405020304" pitchFamily="18" charset="0"/>
                <a:cs typeface="Courier New" panose="02070309020205020404" pitchFamily="49" charset="0"/>
              </a:rPr>
              <a:t>for</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 =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+ 1; j &lt; n;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b="1" spc="10" dirty="0">
                <a:solidFill>
                  <a:srgbClr val="006699"/>
                </a:solidFill>
                <a:effectLst/>
                <a:latin typeface="Consolas" panose="020B0609020204030204" pitchFamily="49" charset="0"/>
                <a:ea typeface="Times New Roman" panose="02020603050405020304" pitchFamily="18" charset="0"/>
                <a:cs typeface="Courier New" panose="02070309020205020404" pitchFamily="49" charset="0"/>
              </a:rPr>
              <a:t>if</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(x[j] &lt; x[min])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min = j;</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temp = x[</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x[min];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x[min] = temp;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spcAft>
                <a:spcPts val="800"/>
              </a:spcAft>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
        <p:nvSpPr>
          <p:cNvPr id="4" name="TextBox 3">
            <a:extLst>
              <a:ext uri="{FF2B5EF4-FFF2-40B4-BE49-F238E27FC236}">
                <a16:creationId xmlns:a16="http://schemas.microsoft.com/office/drawing/2014/main" id="{62C4736D-6C05-4678-BA88-DF619A8D734F}"/>
              </a:ext>
            </a:extLst>
          </p:cNvPr>
          <p:cNvSpPr txBox="1"/>
          <p:nvPr/>
        </p:nvSpPr>
        <p:spPr>
          <a:xfrm>
            <a:off x="4572000" y="6400800"/>
            <a:ext cx="3095752" cy="646331"/>
          </a:xfrm>
          <a:prstGeom prst="rect">
            <a:avLst/>
          </a:prstGeom>
          <a:noFill/>
        </p:spPr>
        <p:txBody>
          <a:bodyPr wrap="square" rtlCol="0">
            <a:spAutoFit/>
          </a:bodyPr>
          <a:lstStyle/>
          <a:p>
            <a:r>
              <a:rPr lang="en-US" b="1" dirty="0"/>
              <a:t>Lines of code are 12 // excluding the comments lines.</a:t>
            </a:r>
            <a:endParaRPr lang="en-IN" b="1" dirty="0"/>
          </a:p>
        </p:txBody>
      </p:sp>
    </p:spTree>
    <p:extLst>
      <p:ext uri="{BB962C8B-B14F-4D97-AF65-F5344CB8AC3E}">
        <p14:creationId xmlns:p14="http://schemas.microsoft.com/office/powerpoint/2010/main" val="23010001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9270" y="1984773"/>
            <a:ext cx="8181078" cy="1088748"/>
          </a:xfrm>
          <a:prstGeom prst="rect">
            <a:avLst/>
          </a:prstGeom>
        </p:spPr>
        <p:txBody>
          <a:bodyPr vert="horz" wrap="square" lIns="0" tIns="12943" rIns="0" bIns="0" rtlCol="0">
            <a:spAutoFit/>
          </a:bodyPr>
          <a:lstStyle/>
          <a:p>
            <a:pPr marL="36981" marR="29586" algn="just">
              <a:lnSpc>
                <a:spcPct val="99800"/>
              </a:lnSpc>
              <a:spcBef>
                <a:spcPts val="102"/>
              </a:spcBef>
            </a:pPr>
            <a:r>
              <a:rPr sz="2330" spc="-4" dirty="0">
                <a:solidFill>
                  <a:srgbClr val="653200"/>
                </a:solidFill>
                <a:latin typeface="Times New Roman"/>
                <a:cs typeface="Times New Roman"/>
              </a:rPr>
              <a:t>D</a:t>
            </a:r>
            <a:r>
              <a:rPr sz="2330" spc="-7" baseline="24305" dirty="0">
                <a:solidFill>
                  <a:srgbClr val="653200"/>
                </a:solidFill>
                <a:latin typeface="Times New Roman"/>
                <a:cs typeface="Times New Roman"/>
              </a:rPr>
              <a:t>1</a:t>
            </a:r>
            <a:r>
              <a:rPr sz="2330" spc="-4" dirty="0">
                <a:solidFill>
                  <a:srgbClr val="653200"/>
                </a:solidFill>
                <a:latin typeface="Times New Roman"/>
                <a:cs typeface="Times New Roman"/>
              </a:rPr>
              <a:t>(K) will always be very </a:t>
            </a:r>
            <a:r>
              <a:rPr sz="2330" spc="-10" dirty="0">
                <a:solidFill>
                  <a:srgbClr val="653200"/>
                </a:solidFill>
                <a:latin typeface="Times New Roman"/>
                <a:cs typeface="Times New Roman"/>
              </a:rPr>
              <a:t>much </a:t>
            </a:r>
            <a:r>
              <a:rPr sz="2330" spc="-4" dirty="0">
                <a:solidFill>
                  <a:srgbClr val="653200"/>
                </a:solidFill>
                <a:latin typeface="Times New Roman"/>
                <a:cs typeface="Times New Roman"/>
              </a:rPr>
              <a:t>smaller than the absolute </a:t>
            </a:r>
            <a:r>
              <a:rPr sz="2330" spc="-10" dirty="0">
                <a:solidFill>
                  <a:srgbClr val="653200"/>
                </a:solidFill>
                <a:latin typeface="Times New Roman"/>
                <a:cs typeface="Times New Roman"/>
              </a:rPr>
              <a:t>value </a:t>
            </a:r>
            <a:r>
              <a:rPr sz="2330" spc="-4" dirty="0">
                <a:solidFill>
                  <a:srgbClr val="653200"/>
                </a:solidFill>
                <a:latin typeface="Times New Roman"/>
                <a:cs typeface="Times New Roman"/>
              </a:rPr>
              <a:t>of </a:t>
            </a:r>
            <a:r>
              <a:rPr sz="2330" dirty="0">
                <a:solidFill>
                  <a:srgbClr val="653200"/>
                </a:solidFill>
                <a:latin typeface="Times New Roman"/>
                <a:cs typeface="Times New Roman"/>
              </a:rPr>
              <a:t> </a:t>
            </a:r>
            <a:r>
              <a:rPr sz="2330" spc="-4" dirty="0">
                <a:solidFill>
                  <a:srgbClr val="653200"/>
                </a:solidFill>
                <a:latin typeface="Times New Roman"/>
                <a:cs typeface="Times New Roman"/>
              </a:rPr>
              <a:t>D</a:t>
            </a:r>
            <a:r>
              <a:rPr sz="2330" spc="-7" baseline="24305" dirty="0">
                <a:solidFill>
                  <a:srgbClr val="653200"/>
                </a:solidFill>
                <a:latin typeface="Times New Roman"/>
                <a:cs typeface="Times New Roman"/>
              </a:rPr>
              <a:t>1</a:t>
            </a:r>
            <a:r>
              <a:rPr sz="2330" spc="-4" dirty="0">
                <a:solidFill>
                  <a:srgbClr val="653200"/>
                </a:solidFill>
                <a:latin typeface="Times New Roman"/>
                <a:cs typeface="Times New Roman"/>
              </a:rPr>
              <a:t>(t</a:t>
            </a:r>
            <a:r>
              <a:rPr sz="2330" spc="-7" baseline="-20833" dirty="0">
                <a:solidFill>
                  <a:srgbClr val="653200"/>
                </a:solidFill>
                <a:latin typeface="Times New Roman"/>
                <a:cs typeface="Times New Roman"/>
              </a:rPr>
              <a:t>d</a:t>
            </a:r>
            <a:r>
              <a:rPr sz="2330" spc="-4" dirty="0">
                <a:solidFill>
                  <a:srgbClr val="653200"/>
                </a:solidFill>
                <a:latin typeface="Times New Roman"/>
                <a:cs typeface="Times New Roman"/>
              </a:rPr>
              <a:t>). This difference </a:t>
            </a:r>
            <a:r>
              <a:rPr sz="2330" dirty="0">
                <a:solidFill>
                  <a:srgbClr val="653200"/>
                </a:solidFill>
                <a:latin typeface="Times New Roman"/>
                <a:cs typeface="Times New Roman"/>
              </a:rPr>
              <a:t>in </a:t>
            </a:r>
            <a:r>
              <a:rPr sz="2330" spc="-10" dirty="0">
                <a:solidFill>
                  <a:srgbClr val="653200"/>
                </a:solidFill>
                <a:latin typeface="Times New Roman"/>
                <a:cs typeface="Times New Roman"/>
              </a:rPr>
              <a:t>sensitivity </a:t>
            </a:r>
            <a:r>
              <a:rPr sz="2330" dirty="0">
                <a:solidFill>
                  <a:srgbClr val="653200"/>
                </a:solidFill>
                <a:latin typeface="Times New Roman"/>
                <a:cs typeface="Times New Roman"/>
              </a:rPr>
              <a:t>is </a:t>
            </a:r>
            <a:r>
              <a:rPr sz="2330" spc="-4" dirty="0">
                <a:solidFill>
                  <a:srgbClr val="653200"/>
                </a:solidFill>
                <a:latin typeface="Times New Roman"/>
                <a:cs typeface="Times New Roman"/>
              </a:rPr>
              <a:t>shown by considering two </a:t>
            </a:r>
            <a:r>
              <a:rPr sz="2330" dirty="0">
                <a:solidFill>
                  <a:srgbClr val="653200"/>
                </a:solidFill>
                <a:latin typeface="Times New Roman"/>
                <a:cs typeface="Times New Roman"/>
              </a:rPr>
              <a:t> </a:t>
            </a:r>
            <a:r>
              <a:rPr sz="2330" spc="-4" dirty="0">
                <a:solidFill>
                  <a:srgbClr val="653200"/>
                </a:solidFill>
                <a:latin typeface="Times New Roman"/>
                <a:cs typeface="Times New Roman"/>
              </a:rPr>
              <a:t>projects</a:t>
            </a:r>
            <a:endParaRPr sz="2330" dirty="0">
              <a:latin typeface="Times New Roman"/>
              <a:cs typeface="Times New Roman"/>
            </a:endParaRPr>
          </a:p>
        </p:txBody>
      </p:sp>
      <p:sp>
        <p:nvSpPr>
          <p:cNvPr id="3" name="object 3"/>
          <p:cNvSpPr txBox="1"/>
          <p:nvPr/>
        </p:nvSpPr>
        <p:spPr>
          <a:xfrm>
            <a:off x="1042320" y="3421053"/>
            <a:ext cx="1151292" cy="723911"/>
          </a:xfrm>
          <a:prstGeom prst="rect">
            <a:avLst/>
          </a:prstGeom>
        </p:spPr>
        <p:txBody>
          <a:bodyPr vert="horz" wrap="square" lIns="0" tIns="25268" rIns="0" bIns="0" rtlCol="0">
            <a:spAutoFit/>
          </a:bodyPr>
          <a:lstStyle/>
          <a:p>
            <a:pPr marL="12327" marR="4931">
              <a:lnSpc>
                <a:spcPts val="2785"/>
              </a:lnSpc>
              <a:spcBef>
                <a:spcPts val="198"/>
              </a:spcBef>
            </a:pPr>
            <a:r>
              <a:rPr sz="2330" spc="-4" dirty="0">
                <a:solidFill>
                  <a:srgbClr val="326500"/>
                </a:solidFill>
                <a:latin typeface="Times New Roman"/>
                <a:cs typeface="Times New Roman"/>
              </a:rPr>
              <a:t>Project</a:t>
            </a:r>
            <a:r>
              <a:rPr sz="2330" spc="-78" dirty="0">
                <a:solidFill>
                  <a:srgbClr val="326500"/>
                </a:solidFill>
                <a:latin typeface="Times New Roman"/>
                <a:cs typeface="Times New Roman"/>
              </a:rPr>
              <a:t> </a:t>
            </a:r>
            <a:r>
              <a:rPr sz="2330" dirty="0">
                <a:solidFill>
                  <a:srgbClr val="326500"/>
                </a:solidFill>
                <a:latin typeface="Times New Roman"/>
                <a:cs typeface="Times New Roman"/>
              </a:rPr>
              <a:t>A </a:t>
            </a:r>
            <a:r>
              <a:rPr sz="2330" spc="-568" dirty="0">
                <a:solidFill>
                  <a:srgbClr val="326500"/>
                </a:solidFill>
                <a:latin typeface="Times New Roman"/>
                <a:cs typeface="Times New Roman"/>
              </a:rPr>
              <a:t> </a:t>
            </a:r>
            <a:r>
              <a:rPr sz="2330" spc="-4" dirty="0">
                <a:solidFill>
                  <a:srgbClr val="CC6500"/>
                </a:solidFill>
                <a:latin typeface="Times New Roman"/>
                <a:cs typeface="Times New Roman"/>
              </a:rPr>
              <a:t>Project</a:t>
            </a:r>
            <a:r>
              <a:rPr sz="2330" spc="-63" dirty="0">
                <a:solidFill>
                  <a:srgbClr val="CC6500"/>
                </a:solidFill>
                <a:latin typeface="Times New Roman"/>
                <a:cs typeface="Times New Roman"/>
              </a:rPr>
              <a:t> </a:t>
            </a:r>
            <a:r>
              <a:rPr sz="2330" dirty="0">
                <a:solidFill>
                  <a:srgbClr val="CC6500"/>
                </a:solidFill>
                <a:latin typeface="Times New Roman"/>
                <a:cs typeface="Times New Roman"/>
              </a:rPr>
              <a:t>B</a:t>
            </a:r>
            <a:endParaRPr sz="2330" dirty="0">
              <a:latin typeface="Times New Roman"/>
              <a:cs typeface="Times New Roman"/>
            </a:endParaRPr>
          </a:p>
        </p:txBody>
      </p:sp>
      <p:sp>
        <p:nvSpPr>
          <p:cNvPr id="4" name="object 4"/>
          <p:cNvSpPr txBox="1"/>
          <p:nvPr/>
        </p:nvSpPr>
        <p:spPr>
          <a:xfrm>
            <a:off x="2792681" y="3421053"/>
            <a:ext cx="3924132" cy="710844"/>
          </a:xfrm>
          <a:prstGeom prst="rect">
            <a:avLst/>
          </a:prstGeom>
        </p:spPr>
        <p:txBody>
          <a:bodyPr vert="horz" wrap="square" lIns="0" tIns="12327" rIns="0" bIns="0" rtlCol="0">
            <a:spAutoFit/>
          </a:bodyPr>
          <a:lstStyle/>
          <a:p>
            <a:pPr marL="36981">
              <a:lnSpc>
                <a:spcPts val="2791"/>
              </a:lnSpc>
              <a:spcBef>
                <a:spcPts val="97"/>
              </a:spcBef>
            </a:pPr>
            <a:r>
              <a:rPr sz="2330" dirty="0">
                <a:solidFill>
                  <a:srgbClr val="326500"/>
                </a:solidFill>
                <a:latin typeface="Times New Roman"/>
                <a:cs typeface="Times New Roman"/>
              </a:rPr>
              <a:t>:</a:t>
            </a:r>
            <a:r>
              <a:rPr sz="2330" spc="-4" dirty="0">
                <a:solidFill>
                  <a:srgbClr val="326500"/>
                </a:solidFill>
                <a:latin typeface="Times New Roman"/>
                <a:cs typeface="Times New Roman"/>
              </a:rPr>
              <a:t> Cost</a:t>
            </a:r>
            <a:r>
              <a:rPr sz="2330" spc="-14" dirty="0">
                <a:solidFill>
                  <a:srgbClr val="326500"/>
                </a:solidFill>
                <a:latin typeface="Times New Roman"/>
                <a:cs typeface="Times New Roman"/>
              </a:rPr>
              <a:t> </a:t>
            </a:r>
            <a:r>
              <a:rPr sz="2330" dirty="0">
                <a:solidFill>
                  <a:srgbClr val="326500"/>
                </a:solidFill>
                <a:latin typeface="Times New Roman"/>
                <a:cs typeface="Times New Roman"/>
              </a:rPr>
              <a:t>=</a:t>
            </a:r>
            <a:r>
              <a:rPr sz="2330" spc="-4" dirty="0">
                <a:solidFill>
                  <a:srgbClr val="326500"/>
                </a:solidFill>
                <a:latin typeface="Times New Roman"/>
                <a:cs typeface="Times New Roman"/>
              </a:rPr>
              <a:t> 20</a:t>
            </a:r>
            <a:r>
              <a:rPr sz="2330" spc="-20" dirty="0">
                <a:solidFill>
                  <a:srgbClr val="326500"/>
                </a:solidFill>
                <a:latin typeface="Times New Roman"/>
                <a:cs typeface="Times New Roman"/>
              </a:rPr>
              <a:t> </a:t>
            </a:r>
            <a:r>
              <a:rPr sz="2330" spc="-4" dirty="0">
                <a:solidFill>
                  <a:srgbClr val="326500"/>
                </a:solidFill>
                <a:latin typeface="Times New Roman"/>
                <a:cs typeface="Times New Roman"/>
              </a:rPr>
              <a:t>PY</a:t>
            </a:r>
            <a:r>
              <a:rPr sz="2330" spc="-14" dirty="0">
                <a:solidFill>
                  <a:srgbClr val="326500"/>
                </a:solidFill>
                <a:latin typeface="Times New Roman"/>
                <a:cs typeface="Times New Roman"/>
              </a:rPr>
              <a:t> </a:t>
            </a:r>
            <a:r>
              <a:rPr sz="2330" dirty="0">
                <a:solidFill>
                  <a:srgbClr val="326500"/>
                </a:solidFill>
                <a:latin typeface="Times New Roman"/>
                <a:cs typeface="Times New Roman"/>
              </a:rPr>
              <a:t>&amp;</a:t>
            </a:r>
            <a:r>
              <a:rPr sz="2330" spc="-4" dirty="0">
                <a:solidFill>
                  <a:srgbClr val="326500"/>
                </a:solidFill>
                <a:latin typeface="Times New Roman"/>
                <a:cs typeface="Times New Roman"/>
              </a:rPr>
              <a:t> t</a:t>
            </a:r>
            <a:r>
              <a:rPr sz="2330" spc="-7" baseline="-20833" dirty="0">
                <a:solidFill>
                  <a:srgbClr val="326500"/>
                </a:solidFill>
                <a:latin typeface="Times New Roman"/>
                <a:cs typeface="Times New Roman"/>
              </a:rPr>
              <a:t>d</a:t>
            </a:r>
            <a:r>
              <a:rPr sz="2330" spc="292" baseline="-20833" dirty="0">
                <a:solidFill>
                  <a:srgbClr val="326500"/>
                </a:solidFill>
                <a:latin typeface="Times New Roman"/>
                <a:cs typeface="Times New Roman"/>
              </a:rPr>
              <a:t> </a:t>
            </a:r>
            <a:r>
              <a:rPr sz="2330" dirty="0">
                <a:solidFill>
                  <a:srgbClr val="326500"/>
                </a:solidFill>
                <a:latin typeface="Times New Roman"/>
                <a:cs typeface="Times New Roman"/>
              </a:rPr>
              <a:t>=</a:t>
            </a:r>
            <a:r>
              <a:rPr sz="2330" spc="-4" dirty="0">
                <a:solidFill>
                  <a:srgbClr val="326500"/>
                </a:solidFill>
                <a:latin typeface="Times New Roman"/>
                <a:cs typeface="Times New Roman"/>
              </a:rPr>
              <a:t> </a:t>
            </a:r>
            <a:r>
              <a:rPr sz="2330" dirty="0">
                <a:solidFill>
                  <a:srgbClr val="326500"/>
                </a:solidFill>
                <a:latin typeface="Times New Roman"/>
                <a:cs typeface="Times New Roman"/>
              </a:rPr>
              <a:t>1</a:t>
            </a:r>
            <a:r>
              <a:rPr sz="2330" spc="-20" dirty="0">
                <a:solidFill>
                  <a:srgbClr val="326500"/>
                </a:solidFill>
                <a:latin typeface="Times New Roman"/>
                <a:cs typeface="Times New Roman"/>
              </a:rPr>
              <a:t> </a:t>
            </a:r>
            <a:r>
              <a:rPr sz="2330" spc="-4" dirty="0">
                <a:solidFill>
                  <a:srgbClr val="326500"/>
                </a:solidFill>
                <a:latin typeface="Times New Roman"/>
                <a:cs typeface="Times New Roman"/>
              </a:rPr>
              <a:t>year</a:t>
            </a:r>
            <a:endParaRPr sz="2330" dirty="0">
              <a:latin typeface="Times New Roman"/>
              <a:cs typeface="Times New Roman"/>
            </a:endParaRPr>
          </a:p>
          <a:p>
            <a:pPr marL="36981">
              <a:lnSpc>
                <a:spcPts val="2791"/>
              </a:lnSpc>
            </a:pPr>
            <a:r>
              <a:rPr sz="2330" dirty="0">
                <a:solidFill>
                  <a:srgbClr val="CC6500"/>
                </a:solidFill>
                <a:latin typeface="Times New Roman"/>
                <a:cs typeface="Times New Roman"/>
              </a:rPr>
              <a:t>:</a:t>
            </a:r>
            <a:r>
              <a:rPr sz="2330" spc="-4" dirty="0">
                <a:solidFill>
                  <a:srgbClr val="CC6500"/>
                </a:solidFill>
                <a:latin typeface="Times New Roman"/>
                <a:cs typeface="Times New Roman"/>
              </a:rPr>
              <a:t> Cost</a:t>
            </a:r>
            <a:r>
              <a:rPr sz="2330" spc="-14" dirty="0">
                <a:solidFill>
                  <a:srgbClr val="CC6500"/>
                </a:solidFill>
                <a:latin typeface="Times New Roman"/>
                <a:cs typeface="Times New Roman"/>
              </a:rPr>
              <a:t> </a:t>
            </a:r>
            <a:r>
              <a:rPr sz="2330" dirty="0">
                <a:solidFill>
                  <a:srgbClr val="CC6500"/>
                </a:solidFill>
                <a:latin typeface="Times New Roman"/>
                <a:cs typeface="Times New Roman"/>
              </a:rPr>
              <a:t>= </a:t>
            </a:r>
            <a:r>
              <a:rPr sz="2330" spc="-4" dirty="0">
                <a:solidFill>
                  <a:srgbClr val="CC6500"/>
                </a:solidFill>
                <a:latin typeface="Times New Roman"/>
                <a:cs typeface="Times New Roman"/>
              </a:rPr>
              <a:t>120</a:t>
            </a:r>
            <a:r>
              <a:rPr sz="2330" spc="-20" dirty="0">
                <a:solidFill>
                  <a:srgbClr val="CC6500"/>
                </a:solidFill>
                <a:latin typeface="Times New Roman"/>
                <a:cs typeface="Times New Roman"/>
              </a:rPr>
              <a:t> </a:t>
            </a:r>
            <a:r>
              <a:rPr sz="2330" spc="-4" dirty="0">
                <a:solidFill>
                  <a:srgbClr val="CC6500"/>
                </a:solidFill>
                <a:latin typeface="Times New Roman"/>
                <a:cs typeface="Times New Roman"/>
              </a:rPr>
              <a:t>PY</a:t>
            </a:r>
            <a:r>
              <a:rPr sz="2330" spc="-14" dirty="0">
                <a:solidFill>
                  <a:srgbClr val="CC6500"/>
                </a:solidFill>
                <a:latin typeface="Times New Roman"/>
                <a:cs typeface="Times New Roman"/>
              </a:rPr>
              <a:t> </a:t>
            </a:r>
            <a:r>
              <a:rPr sz="2330" dirty="0">
                <a:solidFill>
                  <a:srgbClr val="CC6500"/>
                </a:solidFill>
                <a:latin typeface="Times New Roman"/>
                <a:cs typeface="Times New Roman"/>
              </a:rPr>
              <a:t>&amp; </a:t>
            </a:r>
            <a:r>
              <a:rPr sz="2330" spc="-4" dirty="0">
                <a:solidFill>
                  <a:srgbClr val="CC6500"/>
                </a:solidFill>
                <a:latin typeface="Times New Roman"/>
                <a:cs typeface="Times New Roman"/>
              </a:rPr>
              <a:t>t</a:t>
            </a:r>
            <a:r>
              <a:rPr sz="2330" spc="-7" baseline="-20833" dirty="0">
                <a:solidFill>
                  <a:srgbClr val="CC6500"/>
                </a:solidFill>
                <a:latin typeface="Times New Roman"/>
                <a:cs typeface="Times New Roman"/>
              </a:rPr>
              <a:t>d</a:t>
            </a:r>
            <a:r>
              <a:rPr sz="2330" spc="292" baseline="-20833" dirty="0">
                <a:solidFill>
                  <a:srgbClr val="CC6500"/>
                </a:solidFill>
                <a:latin typeface="Times New Roman"/>
                <a:cs typeface="Times New Roman"/>
              </a:rPr>
              <a:t> </a:t>
            </a:r>
            <a:r>
              <a:rPr sz="2330" dirty="0">
                <a:solidFill>
                  <a:srgbClr val="CC6500"/>
                </a:solidFill>
                <a:latin typeface="Times New Roman"/>
                <a:cs typeface="Times New Roman"/>
              </a:rPr>
              <a:t>= </a:t>
            </a:r>
            <a:r>
              <a:rPr sz="2330" spc="-10" dirty="0">
                <a:solidFill>
                  <a:srgbClr val="CC6500"/>
                </a:solidFill>
                <a:latin typeface="Times New Roman"/>
                <a:cs typeface="Times New Roman"/>
              </a:rPr>
              <a:t>2.5 </a:t>
            </a:r>
            <a:r>
              <a:rPr sz="2330" spc="-4" dirty="0">
                <a:solidFill>
                  <a:srgbClr val="CC6500"/>
                </a:solidFill>
                <a:latin typeface="Times New Roman"/>
                <a:cs typeface="Times New Roman"/>
              </a:rPr>
              <a:t>years</a:t>
            </a:r>
            <a:endParaRPr sz="2330" dirty="0">
              <a:latin typeface="Times New Roman"/>
              <a:cs typeface="Times New Roman"/>
            </a:endParaRPr>
          </a:p>
        </p:txBody>
      </p:sp>
      <p:sp>
        <p:nvSpPr>
          <p:cNvPr id="5" name="object 5"/>
          <p:cNvSpPr txBox="1"/>
          <p:nvPr/>
        </p:nvSpPr>
        <p:spPr>
          <a:xfrm>
            <a:off x="1037882" y="5105835"/>
            <a:ext cx="1151292" cy="729567"/>
          </a:xfrm>
          <a:prstGeom prst="rect">
            <a:avLst/>
          </a:prstGeom>
        </p:spPr>
        <p:txBody>
          <a:bodyPr vert="horz" wrap="square" lIns="0" tIns="12327" rIns="0" bIns="0" rtlCol="0">
            <a:spAutoFit/>
          </a:bodyPr>
          <a:lstStyle/>
          <a:p>
            <a:pPr marL="12327" marR="4931">
              <a:spcBef>
                <a:spcPts val="97"/>
              </a:spcBef>
            </a:pPr>
            <a:r>
              <a:rPr sz="2330" spc="-4" dirty="0">
                <a:solidFill>
                  <a:srgbClr val="326500"/>
                </a:solidFill>
                <a:latin typeface="Times New Roman"/>
                <a:cs typeface="Times New Roman"/>
              </a:rPr>
              <a:t>Project</a:t>
            </a:r>
            <a:r>
              <a:rPr sz="2330" spc="-78" dirty="0">
                <a:solidFill>
                  <a:srgbClr val="326500"/>
                </a:solidFill>
                <a:latin typeface="Times New Roman"/>
                <a:cs typeface="Times New Roman"/>
              </a:rPr>
              <a:t> </a:t>
            </a:r>
            <a:r>
              <a:rPr sz="2330" dirty="0">
                <a:solidFill>
                  <a:srgbClr val="326500"/>
                </a:solidFill>
                <a:latin typeface="Times New Roman"/>
                <a:cs typeface="Times New Roman"/>
              </a:rPr>
              <a:t>A </a:t>
            </a:r>
            <a:r>
              <a:rPr sz="2330" spc="-568" dirty="0">
                <a:solidFill>
                  <a:srgbClr val="326500"/>
                </a:solidFill>
                <a:latin typeface="Times New Roman"/>
                <a:cs typeface="Times New Roman"/>
              </a:rPr>
              <a:t> </a:t>
            </a:r>
            <a:r>
              <a:rPr sz="2330" spc="-4" dirty="0">
                <a:solidFill>
                  <a:srgbClr val="CC6500"/>
                </a:solidFill>
                <a:latin typeface="Times New Roman"/>
                <a:cs typeface="Times New Roman"/>
              </a:rPr>
              <a:t>Project</a:t>
            </a:r>
            <a:r>
              <a:rPr sz="2330" spc="-63" dirty="0">
                <a:solidFill>
                  <a:srgbClr val="CC6500"/>
                </a:solidFill>
                <a:latin typeface="Times New Roman"/>
                <a:cs typeface="Times New Roman"/>
              </a:rPr>
              <a:t> </a:t>
            </a:r>
            <a:r>
              <a:rPr sz="2330" dirty="0">
                <a:solidFill>
                  <a:srgbClr val="CC6500"/>
                </a:solidFill>
                <a:latin typeface="Times New Roman"/>
                <a:cs typeface="Times New Roman"/>
              </a:rPr>
              <a:t>B</a:t>
            </a:r>
            <a:endParaRPr sz="2330" dirty="0">
              <a:latin typeface="Times New Roman"/>
              <a:cs typeface="Times New Roman"/>
            </a:endParaRPr>
          </a:p>
        </p:txBody>
      </p:sp>
      <p:sp>
        <p:nvSpPr>
          <p:cNvPr id="6" name="object 6"/>
          <p:cNvSpPr txBox="1"/>
          <p:nvPr/>
        </p:nvSpPr>
        <p:spPr>
          <a:xfrm>
            <a:off x="2788242" y="5105835"/>
            <a:ext cx="4006103" cy="729567"/>
          </a:xfrm>
          <a:prstGeom prst="rect">
            <a:avLst/>
          </a:prstGeom>
        </p:spPr>
        <p:txBody>
          <a:bodyPr vert="horz" wrap="square" lIns="0" tIns="12327" rIns="0" bIns="0" rtlCol="0">
            <a:spAutoFit/>
          </a:bodyPr>
          <a:lstStyle/>
          <a:p>
            <a:pPr marL="36981">
              <a:spcBef>
                <a:spcPts val="97"/>
              </a:spcBef>
            </a:pPr>
            <a:r>
              <a:rPr sz="2330" dirty="0">
                <a:solidFill>
                  <a:srgbClr val="326500"/>
                </a:solidFill>
                <a:latin typeface="Times New Roman"/>
                <a:cs typeface="Times New Roman"/>
              </a:rPr>
              <a:t>:</a:t>
            </a:r>
            <a:r>
              <a:rPr sz="2330" spc="-10" dirty="0">
                <a:solidFill>
                  <a:srgbClr val="326500"/>
                </a:solidFill>
                <a:latin typeface="Times New Roman"/>
                <a:cs typeface="Times New Roman"/>
              </a:rPr>
              <a:t> </a:t>
            </a:r>
            <a:r>
              <a:rPr sz="2330" spc="-4" dirty="0">
                <a:solidFill>
                  <a:srgbClr val="326500"/>
                </a:solidFill>
                <a:latin typeface="Times New Roman"/>
                <a:cs typeface="Times New Roman"/>
              </a:rPr>
              <a:t>D` (t</a:t>
            </a:r>
            <a:r>
              <a:rPr sz="2330" spc="-7" baseline="-20833" dirty="0">
                <a:solidFill>
                  <a:srgbClr val="326500"/>
                </a:solidFill>
                <a:latin typeface="Times New Roman"/>
                <a:cs typeface="Times New Roman"/>
              </a:rPr>
              <a:t>d</a:t>
            </a:r>
            <a:r>
              <a:rPr sz="2330" spc="-4" dirty="0">
                <a:solidFill>
                  <a:srgbClr val="326500"/>
                </a:solidFill>
                <a:latin typeface="Times New Roman"/>
                <a:cs typeface="Times New Roman"/>
              </a:rPr>
              <a:t>)</a:t>
            </a:r>
            <a:r>
              <a:rPr sz="2330" spc="-20" dirty="0">
                <a:solidFill>
                  <a:srgbClr val="326500"/>
                </a:solidFill>
                <a:latin typeface="Times New Roman"/>
                <a:cs typeface="Times New Roman"/>
              </a:rPr>
              <a:t> </a:t>
            </a:r>
            <a:r>
              <a:rPr sz="2330" dirty="0">
                <a:solidFill>
                  <a:srgbClr val="326500"/>
                </a:solidFill>
                <a:latin typeface="Times New Roman"/>
                <a:cs typeface="Times New Roman"/>
              </a:rPr>
              <a:t>=</a:t>
            </a:r>
            <a:r>
              <a:rPr sz="2330" spc="-4" dirty="0">
                <a:solidFill>
                  <a:srgbClr val="326500"/>
                </a:solidFill>
                <a:latin typeface="Times New Roman"/>
                <a:cs typeface="Times New Roman"/>
              </a:rPr>
              <a:t> -40</a:t>
            </a:r>
            <a:r>
              <a:rPr sz="2330" spc="-14" dirty="0">
                <a:solidFill>
                  <a:srgbClr val="326500"/>
                </a:solidFill>
                <a:latin typeface="Times New Roman"/>
                <a:cs typeface="Times New Roman"/>
              </a:rPr>
              <a:t> </a:t>
            </a:r>
            <a:r>
              <a:rPr sz="2330" dirty="0">
                <a:solidFill>
                  <a:srgbClr val="326500"/>
                </a:solidFill>
                <a:latin typeface="Times New Roman"/>
                <a:cs typeface="Times New Roman"/>
              </a:rPr>
              <a:t>&amp;</a:t>
            </a:r>
            <a:r>
              <a:rPr sz="2330" spc="-4" dirty="0">
                <a:solidFill>
                  <a:srgbClr val="326500"/>
                </a:solidFill>
                <a:latin typeface="Times New Roman"/>
                <a:cs typeface="Times New Roman"/>
              </a:rPr>
              <a:t> D`(K)</a:t>
            </a:r>
            <a:r>
              <a:rPr sz="2330" spc="-10" dirty="0">
                <a:solidFill>
                  <a:srgbClr val="326500"/>
                </a:solidFill>
                <a:latin typeface="Times New Roman"/>
                <a:cs typeface="Times New Roman"/>
              </a:rPr>
              <a:t> </a:t>
            </a:r>
            <a:r>
              <a:rPr sz="2330" dirty="0">
                <a:solidFill>
                  <a:srgbClr val="326500"/>
                </a:solidFill>
                <a:latin typeface="Times New Roman"/>
                <a:cs typeface="Times New Roman"/>
              </a:rPr>
              <a:t>=</a:t>
            </a:r>
            <a:r>
              <a:rPr sz="2330" spc="-20" dirty="0">
                <a:solidFill>
                  <a:srgbClr val="326500"/>
                </a:solidFill>
                <a:latin typeface="Times New Roman"/>
                <a:cs typeface="Times New Roman"/>
              </a:rPr>
              <a:t> </a:t>
            </a:r>
            <a:r>
              <a:rPr sz="2330" dirty="0">
                <a:solidFill>
                  <a:srgbClr val="326500"/>
                </a:solidFill>
                <a:latin typeface="Times New Roman"/>
                <a:cs typeface="Times New Roman"/>
              </a:rPr>
              <a:t>1</a:t>
            </a:r>
            <a:endParaRPr sz="2330" dirty="0">
              <a:latin typeface="Times New Roman"/>
              <a:cs typeface="Times New Roman"/>
            </a:endParaRPr>
          </a:p>
          <a:p>
            <a:pPr marL="36981"/>
            <a:r>
              <a:rPr sz="2330" dirty="0">
                <a:solidFill>
                  <a:srgbClr val="CC6500"/>
                </a:solidFill>
                <a:latin typeface="Times New Roman"/>
                <a:cs typeface="Times New Roman"/>
              </a:rPr>
              <a:t>:</a:t>
            </a:r>
            <a:r>
              <a:rPr sz="2330" spc="-10" dirty="0">
                <a:solidFill>
                  <a:srgbClr val="CC6500"/>
                </a:solidFill>
                <a:latin typeface="Times New Roman"/>
                <a:cs typeface="Times New Roman"/>
              </a:rPr>
              <a:t> </a:t>
            </a:r>
            <a:r>
              <a:rPr sz="2330" spc="-4" dirty="0">
                <a:solidFill>
                  <a:srgbClr val="CC6500"/>
                </a:solidFill>
                <a:latin typeface="Times New Roman"/>
                <a:cs typeface="Times New Roman"/>
              </a:rPr>
              <a:t>D` (t</a:t>
            </a:r>
            <a:r>
              <a:rPr sz="2330" spc="-7" baseline="-20833" dirty="0">
                <a:solidFill>
                  <a:srgbClr val="CC6500"/>
                </a:solidFill>
                <a:latin typeface="Times New Roman"/>
                <a:cs typeface="Times New Roman"/>
              </a:rPr>
              <a:t>d</a:t>
            </a:r>
            <a:r>
              <a:rPr sz="2330" spc="-4" dirty="0">
                <a:solidFill>
                  <a:srgbClr val="CC6500"/>
                </a:solidFill>
                <a:latin typeface="Times New Roman"/>
                <a:cs typeface="Times New Roman"/>
              </a:rPr>
              <a:t>)</a:t>
            </a:r>
            <a:r>
              <a:rPr sz="2330" spc="-14" dirty="0">
                <a:solidFill>
                  <a:srgbClr val="CC6500"/>
                </a:solidFill>
                <a:latin typeface="Times New Roman"/>
                <a:cs typeface="Times New Roman"/>
              </a:rPr>
              <a:t> </a:t>
            </a:r>
            <a:r>
              <a:rPr sz="2330" dirty="0">
                <a:solidFill>
                  <a:srgbClr val="CC6500"/>
                </a:solidFill>
                <a:latin typeface="Times New Roman"/>
                <a:cs typeface="Times New Roman"/>
              </a:rPr>
              <a:t>=</a:t>
            </a:r>
            <a:r>
              <a:rPr sz="2330" spc="-4" dirty="0">
                <a:solidFill>
                  <a:srgbClr val="CC6500"/>
                </a:solidFill>
                <a:latin typeface="Times New Roman"/>
                <a:cs typeface="Times New Roman"/>
              </a:rPr>
              <a:t> -15.36</a:t>
            </a:r>
            <a:r>
              <a:rPr sz="2330" spc="-10" dirty="0">
                <a:solidFill>
                  <a:srgbClr val="CC6500"/>
                </a:solidFill>
                <a:latin typeface="Times New Roman"/>
                <a:cs typeface="Times New Roman"/>
              </a:rPr>
              <a:t> </a:t>
            </a:r>
            <a:r>
              <a:rPr sz="2330" dirty="0">
                <a:solidFill>
                  <a:srgbClr val="CC6500"/>
                </a:solidFill>
                <a:latin typeface="Times New Roman"/>
                <a:cs typeface="Times New Roman"/>
              </a:rPr>
              <a:t>&amp;</a:t>
            </a:r>
            <a:r>
              <a:rPr sz="2330" spc="-4" dirty="0">
                <a:solidFill>
                  <a:srgbClr val="CC6500"/>
                </a:solidFill>
                <a:latin typeface="Times New Roman"/>
                <a:cs typeface="Times New Roman"/>
              </a:rPr>
              <a:t> </a:t>
            </a:r>
            <a:r>
              <a:rPr sz="2330" spc="-10" dirty="0">
                <a:solidFill>
                  <a:srgbClr val="CC6500"/>
                </a:solidFill>
                <a:latin typeface="Times New Roman"/>
                <a:cs typeface="Times New Roman"/>
              </a:rPr>
              <a:t>D`(K)</a:t>
            </a:r>
            <a:r>
              <a:rPr sz="2330" spc="-4" dirty="0">
                <a:solidFill>
                  <a:srgbClr val="CC6500"/>
                </a:solidFill>
                <a:latin typeface="Times New Roman"/>
                <a:cs typeface="Times New Roman"/>
              </a:rPr>
              <a:t> </a:t>
            </a:r>
            <a:r>
              <a:rPr sz="2330" dirty="0">
                <a:solidFill>
                  <a:srgbClr val="CC6500"/>
                </a:solidFill>
                <a:latin typeface="Times New Roman"/>
                <a:cs typeface="Times New Roman"/>
              </a:rPr>
              <a:t>=</a:t>
            </a:r>
            <a:r>
              <a:rPr sz="2330" spc="-4" dirty="0">
                <a:solidFill>
                  <a:srgbClr val="CC6500"/>
                </a:solidFill>
                <a:latin typeface="Times New Roman"/>
                <a:cs typeface="Times New Roman"/>
              </a:rPr>
              <a:t> 0.16</a:t>
            </a:r>
            <a:endParaRPr sz="2330" dirty="0">
              <a:latin typeface="Times New Roman"/>
              <a:cs typeface="Times New Roman"/>
            </a:endParaRPr>
          </a:p>
        </p:txBody>
      </p:sp>
      <p:sp>
        <p:nvSpPr>
          <p:cNvPr id="7" name="object 7"/>
          <p:cNvSpPr txBox="1"/>
          <p:nvPr/>
        </p:nvSpPr>
        <p:spPr>
          <a:xfrm>
            <a:off x="1042321" y="4456477"/>
            <a:ext cx="3002112"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The</a:t>
            </a:r>
            <a:r>
              <a:rPr sz="2330" spc="-24" dirty="0">
                <a:latin typeface="Times New Roman"/>
                <a:cs typeface="Times New Roman"/>
              </a:rPr>
              <a:t> </a:t>
            </a:r>
            <a:r>
              <a:rPr sz="2330" spc="-4" dirty="0">
                <a:latin typeface="Times New Roman"/>
                <a:cs typeface="Times New Roman"/>
              </a:rPr>
              <a:t>derivative</a:t>
            </a:r>
            <a:r>
              <a:rPr sz="2330" spc="-20" dirty="0">
                <a:latin typeface="Times New Roman"/>
                <a:cs typeface="Times New Roman"/>
              </a:rPr>
              <a:t> </a:t>
            </a:r>
            <a:r>
              <a:rPr sz="2330" spc="-4" dirty="0">
                <a:latin typeface="Times New Roman"/>
                <a:cs typeface="Times New Roman"/>
              </a:rPr>
              <a:t>values</a:t>
            </a:r>
            <a:r>
              <a:rPr sz="2330" spc="-38" dirty="0">
                <a:latin typeface="Times New Roman"/>
                <a:cs typeface="Times New Roman"/>
              </a:rPr>
              <a:t> </a:t>
            </a:r>
            <a:r>
              <a:rPr sz="2330" spc="-4" dirty="0">
                <a:latin typeface="Times New Roman"/>
                <a:cs typeface="Times New Roman"/>
              </a:rPr>
              <a:t>are</a:t>
            </a:r>
            <a:endParaRPr sz="2330" dirty="0">
              <a:latin typeface="Times New Roman"/>
              <a:cs typeface="Times New Roman"/>
            </a:endParaRPr>
          </a:p>
        </p:txBody>
      </p:sp>
      <p:sp>
        <p:nvSpPr>
          <p:cNvPr id="8" name="object 8"/>
          <p:cNvSpPr txBox="1"/>
          <p:nvPr/>
        </p:nvSpPr>
        <p:spPr>
          <a:xfrm>
            <a:off x="1037882" y="5978549"/>
            <a:ext cx="7559824"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This shows</a:t>
            </a:r>
            <a:r>
              <a:rPr sz="2330" dirty="0">
                <a:latin typeface="Times New Roman"/>
                <a:cs typeface="Times New Roman"/>
              </a:rPr>
              <a:t> </a:t>
            </a:r>
            <a:r>
              <a:rPr sz="2330" spc="-4" dirty="0">
                <a:latin typeface="Times New Roman"/>
                <a:cs typeface="Times New Roman"/>
              </a:rPr>
              <a:t>that</a:t>
            </a:r>
            <a:r>
              <a:rPr sz="2330" spc="-10" dirty="0">
                <a:latin typeface="Times New Roman"/>
                <a:cs typeface="Times New Roman"/>
              </a:rPr>
              <a:t> </a:t>
            </a:r>
            <a:r>
              <a:rPr sz="2330" dirty="0">
                <a:latin typeface="Times New Roman"/>
                <a:cs typeface="Times New Roman"/>
              </a:rPr>
              <a:t>a</a:t>
            </a:r>
            <a:r>
              <a:rPr sz="2330" spc="-4" dirty="0">
                <a:latin typeface="Times New Roman"/>
                <a:cs typeface="Times New Roman"/>
              </a:rPr>
              <a:t> given software</a:t>
            </a:r>
            <a:r>
              <a:rPr sz="2330" dirty="0">
                <a:latin typeface="Times New Roman"/>
                <a:cs typeface="Times New Roman"/>
              </a:rPr>
              <a:t> </a:t>
            </a:r>
            <a:r>
              <a:rPr sz="2330" spc="-4" dirty="0">
                <a:latin typeface="Times New Roman"/>
                <a:cs typeface="Times New Roman"/>
              </a:rPr>
              <a:t>development</a:t>
            </a:r>
            <a:r>
              <a:rPr sz="2330" spc="-10" dirty="0">
                <a:latin typeface="Times New Roman"/>
                <a:cs typeface="Times New Roman"/>
              </a:rPr>
              <a:t> </a:t>
            </a:r>
            <a:r>
              <a:rPr sz="2330" dirty="0">
                <a:latin typeface="Times New Roman"/>
                <a:cs typeface="Times New Roman"/>
              </a:rPr>
              <a:t>is</a:t>
            </a:r>
            <a:r>
              <a:rPr sz="2330" spc="-20" dirty="0">
                <a:latin typeface="Times New Roman"/>
                <a:cs typeface="Times New Roman"/>
              </a:rPr>
              <a:t> </a:t>
            </a:r>
            <a:r>
              <a:rPr sz="2330" spc="-10" dirty="0">
                <a:latin typeface="Times New Roman"/>
                <a:cs typeface="Times New Roman"/>
              </a:rPr>
              <a:t>time</a:t>
            </a:r>
            <a:r>
              <a:rPr sz="2330" dirty="0">
                <a:latin typeface="Times New Roman"/>
                <a:cs typeface="Times New Roman"/>
              </a:rPr>
              <a:t> </a:t>
            </a:r>
            <a:r>
              <a:rPr sz="2330" spc="-4" dirty="0">
                <a:latin typeface="Times New Roman"/>
                <a:cs typeface="Times New Roman"/>
              </a:rPr>
              <a:t>sensitive.</a:t>
            </a:r>
            <a:endParaRPr sz="2330" dirty="0">
              <a:latin typeface="Times New Roman"/>
              <a:cs typeface="Times New Roman"/>
            </a:endParaRPr>
          </a:p>
        </p:txBody>
      </p:sp>
      <p:sp>
        <p:nvSpPr>
          <p:cNvPr id="9" name="object 9"/>
          <p:cNvSpPr txBox="1">
            <a:spLocks noGrp="1"/>
          </p:cNvSpPr>
          <p:nvPr>
            <p:ph type="title"/>
          </p:nvPr>
        </p:nvSpPr>
        <p:spPr>
          <a:xfrm>
            <a:off x="2704912" y="995955"/>
            <a:ext cx="7048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0" name="object 10"/>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1" name="object 11"/>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141</a:t>
            </a:r>
          </a:p>
        </p:txBody>
      </p:sp>
      <p:sp>
        <p:nvSpPr>
          <p:cNvPr id="12" name="object 12"/>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4" y="2057911"/>
            <a:ext cx="5869249" cy="1701032"/>
          </a:xfrm>
          <a:prstGeom prst="rect">
            <a:avLst/>
          </a:prstGeom>
        </p:spPr>
        <p:txBody>
          <a:bodyPr vert="horz" wrap="square" lIns="0" tIns="12943" rIns="0" bIns="0" rtlCol="0">
            <a:spAutoFit/>
          </a:bodyPr>
          <a:lstStyle/>
          <a:p>
            <a:pPr marL="12327">
              <a:spcBef>
                <a:spcPts val="102"/>
              </a:spcBef>
            </a:pPr>
            <a:r>
              <a:rPr sz="2718" dirty="0">
                <a:solidFill>
                  <a:srgbClr val="326500"/>
                </a:solidFill>
                <a:latin typeface="Times New Roman"/>
                <a:cs typeface="Times New Roman"/>
              </a:rPr>
              <a:t>Putnam</a:t>
            </a:r>
            <a:r>
              <a:rPr sz="2718" spc="-44" dirty="0">
                <a:solidFill>
                  <a:srgbClr val="326500"/>
                </a:solidFill>
                <a:latin typeface="Times New Roman"/>
                <a:cs typeface="Times New Roman"/>
              </a:rPr>
              <a:t> </a:t>
            </a:r>
            <a:r>
              <a:rPr sz="2718" spc="-4" dirty="0">
                <a:solidFill>
                  <a:srgbClr val="326500"/>
                </a:solidFill>
                <a:latin typeface="Times New Roman"/>
                <a:cs typeface="Times New Roman"/>
              </a:rPr>
              <a:t>observed</a:t>
            </a:r>
            <a:r>
              <a:rPr sz="2718" spc="-20" dirty="0">
                <a:solidFill>
                  <a:srgbClr val="326500"/>
                </a:solidFill>
                <a:latin typeface="Times New Roman"/>
                <a:cs typeface="Times New Roman"/>
              </a:rPr>
              <a:t> </a:t>
            </a:r>
            <a:r>
              <a:rPr sz="2718" spc="-4" dirty="0">
                <a:solidFill>
                  <a:srgbClr val="326500"/>
                </a:solidFill>
                <a:latin typeface="Times New Roman"/>
                <a:cs typeface="Times New Roman"/>
              </a:rPr>
              <a:t>that</a:t>
            </a:r>
            <a:endParaRPr sz="2718" dirty="0">
              <a:latin typeface="Times New Roman"/>
              <a:cs typeface="Times New Roman"/>
            </a:endParaRPr>
          </a:p>
          <a:p>
            <a:pPr marL="12327">
              <a:spcBef>
                <a:spcPts val="10"/>
              </a:spcBef>
            </a:pPr>
            <a:r>
              <a:rPr sz="2718" spc="-4" dirty="0">
                <a:solidFill>
                  <a:srgbClr val="000099"/>
                </a:solidFill>
                <a:latin typeface="Times New Roman"/>
                <a:cs typeface="Times New Roman"/>
              </a:rPr>
              <a:t>Difficulty</a:t>
            </a:r>
            <a:r>
              <a:rPr sz="2718" spc="-10" dirty="0">
                <a:solidFill>
                  <a:srgbClr val="000099"/>
                </a:solidFill>
                <a:latin typeface="Times New Roman"/>
                <a:cs typeface="Times New Roman"/>
              </a:rPr>
              <a:t> </a:t>
            </a:r>
            <a:r>
              <a:rPr sz="2718" spc="-4" dirty="0">
                <a:solidFill>
                  <a:srgbClr val="000099"/>
                </a:solidFill>
                <a:latin typeface="Times New Roman"/>
                <a:cs typeface="Times New Roman"/>
              </a:rPr>
              <a:t>derivative</a:t>
            </a:r>
            <a:r>
              <a:rPr sz="2718" spc="-10" dirty="0">
                <a:solidFill>
                  <a:srgbClr val="000099"/>
                </a:solidFill>
                <a:latin typeface="Times New Roman"/>
                <a:cs typeface="Times New Roman"/>
              </a:rPr>
              <a:t> </a:t>
            </a:r>
            <a:r>
              <a:rPr sz="2718" spc="-4" dirty="0">
                <a:solidFill>
                  <a:srgbClr val="000099"/>
                </a:solidFill>
                <a:latin typeface="Times New Roman"/>
                <a:cs typeface="Times New Roman"/>
              </a:rPr>
              <a:t>relative</a:t>
            </a:r>
            <a:r>
              <a:rPr sz="2718" spc="-10" dirty="0">
                <a:solidFill>
                  <a:srgbClr val="000099"/>
                </a:solidFill>
                <a:latin typeface="Times New Roman"/>
                <a:cs typeface="Times New Roman"/>
              </a:rPr>
              <a:t> to</a:t>
            </a:r>
            <a:r>
              <a:rPr sz="2718" dirty="0">
                <a:solidFill>
                  <a:srgbClr val="000099"/>
                </a:solidFill>
                <a:latin typeface="Times New Roman"/>
                <a:cs typeface="Times New Roman"/>
              </a:rPr>
              <a:t> </a:t>
            </a:r>
            <a:r>
              <a:rPr sz="2718" spc="-4" dirty="0">
                <a:solidFill>
                  <a:srgbClr val="000099"/>
                </a:solidFill>
                <a:latin typeface="Times New Roman"/>
                <a:cs typeface="Times New Roman"/>
              </a:rPr>
              <a:t>time</a:t>
            </a:r>
            <a:endParaRPr sz="2718" dirty="0">
              <a:latin typeface="Times New Roman"/>
              <a:cs typeface="Times New Roman"/>
            </a:endParaRPr>
          </a:p>
          <a:p>
            <a:pPr>
              <a:spcBef>
                <a:spcPts val="24"/>
              </a:spcBef>
            </a:pPr>
            <a:endParaRPr sz="2815" dirty="0">
              <a:latin typeface="Times New Roman"/>
              <a:cs typeface="Times New Roman"/>
            </a:endParaRPr>
          </a:p>
          <a:p>
            <a:pPr marL="1787434"/>
            <a:r>
              <a:rPr sz="2718" spc="-4" dirty="0">
                <a:solidFill>
                  <a:srgbClr val="653200"/>
                </a:solidFill>
                <a:latin typeface="Times New Roman"/>
                <a:cs typeface="Times New Roman"/>
              </a:rPr>
              <a:t>Behavior</a:t>
            </a:r>
            <a:r>
              <a:rPr sz="2718" spc="-29" dirty="0">
                <a:solidFill>
                  <a:srgbClr val="653200"/>
                </a:solidFill>
                <a:latin typeface="Times New Roman"/>
                <a:cs typeface="Times New Roman"/>
              </a:rPr>
              <a:t> </a:t>
            </a:r>
            <a:r>
              <a:rPr sz="2718" dirty="0">
                <a:solidFill>
                  <a:srgbClr val="653200"/>
                </a:solidFill>
                <a:latin typeface="Times New Roman"/>
                <a:cs typeface="Times New Roman"/>
              </a:rPr>
              <a:t>of</a:t>
            </a:r>
            <a:r>
              <a:rPr sz="2718" spc="-20" dirty="0">
                <a:solidFill>
                  <a:srgbClr val="653200"/>
                </a:solidFill>
                <a:latin typeface="Times New Roman"/>
                <a:cs typeface="Times New Roman"/>
              </a:rPr>
              <a:t> </a:t>
            </a:r>
            <a:r>
              <a:rPr sz="2718" dirty="0">
                <a:solidFill>
                  <a:srgbClr val="653200"/>
                </a:solidFill>
                <a:latin typeface="Times New Roman"/>
                <a:cs typeface="Times New Roman"/>
              </a:rPr>
              <a:t>s/w</a:t>
            </a:r>
            <a:r>
              <a:rPr sz="2718" spc="-29" dirty="0">
                <a:solidFill>
                  <a:srgbClr val="653200"/>
                </a:solidFill>
                <a:latin typeface="Times New Roman"/>
                <a:cs typeface="Times New Roman"/>
              </a:rPr>
              <a:t> </a:t>
            </a:r>
            <a:r>
              <a:rPr sz="2718" spc="-4" dirty="0">
                <a:solidFill>
                  <a:srgbClr val="653200"/>
                </a:solidFill>
                <a:latin typeface="Times New Roman"/>
                <a:cs typeface="Times New Roman"/>
              </a:rPr>
              <a:t>development</a:t>
            </a:r>
            <a:endParaRPr sz="2718" dirty="0">
              <a:latin typeface="Times New Roman"/>
              <a:cs typeface="Times New Roman"/>
            </a:endParaRPr>
          </a:p>
        </p:txBody>
      </p:sp>
      <p:sp>
        <p:nvSpPr>
          <p:cNvPr id="3" name="object 3"/>
          <p:cNvSpPr/>
          <p:nvPr/>
        </p:nvSpPr>
        <p:spPr>
          <a:xfrm>
            <a:off x="2421413" y="2905507"/>
            <a:ext cx="266252" cy="589205"/>
          </a:xfrm>
          <a:custGeom>
            <a:avLst/>
            <a:gdLst/>
            <a:ahLst/>
            <a:cxnLst/>
            <a:rect l="l" t="t" r="r" b="b"/>
            <a:pathLst>
              <a:path w="274319" h="607060">
                <a:moveTo>
                  <a:pt x="1524" y="300228"/>
                </a:moveTo>
                <a:lnTo>
                  <a:pt x="1524" y="271272"/>
                </a:lnTo>
                <a:lnTo>
                  <a:pt x="0" y="286512"/>
                </a:lnTo>
                <a:lnTo>
                  <a:pt x="1524" y="300228"/>
                </a:lnTo>
                <a:close/>
              </a:path>
              <a:path w="274319" h="607060">
                <a:moveTo>
                  <a:pt x="263652" y="38100"/>
                </a:moveTo>
                <a:lnTo>
                  <a:pt x="262128" y="0"/>
                </a:lnTo>
                <a:lnTo>
                  <a:pt x="249936" y="1524"/>
                </a:lnTo>
                <a:lnTo>
                  <a:pt x="236220" y="1524"/>
                </a:lnTo>
                <a:lnTo>
                  <a:pt x="224028" y="4572"/>
                </a:lnTo>
                <a:lnTo>
                  <a:pt x="210312" y="6096"/>
                </a:lnTo>
                <a:lnTo>
                  <a:pt x="198120" y="9144"/>
                </a:lnTo>
                <a:lnTo>
                  <a:pt x="161544" y="22860"/>
                </a:lnTo>
                <a:lnTo>
                  <a:pt x="115824" y="48768"/>
                </a:lnTo>
                <a:lnTo>
                  <a:pt x="77724" y="83820"/>
                </a:lnTo>
                <a:lnTo>
                  <a:pt x="45720" y="126492"/>
                </a:lnTo>
                <a:lnTo>
                  <a:pt x="21336" y="175260"/>
                </a:lnTo>
                <a:lnTo>
                  <a:pt x="3048" y="242316"/>
                </a:lnTo>
                <a:lnTo>
                  <a:pt x="1524" y="257556"/>
                </a:lnTo>
                <a:lnTo>
                  <a:pt x="1524" y="315468"/>
                </a:lnTo>
                <a:lnTo>
                  <a:pt x="12192" y="370332"/>
                </a:lnTo>
                <a:lnTo>
                  <a:pt x="32004" y="420624"/>
                </a:lnTo>
                <a:lnTo>
                  <a:pt x="38100" y="432816"/>
                </a:lnTo>
                <a:lnTo>
                  <a:pt x="38100" y="286512"/>
                </a:lnTo>
                <a:lnTo>
                  <a:pt x="39624" y="274320"/>
                </a:lnTo>
                <a:lnTo>
                  <a:pt x="39624" y="262128"/>
                </a:lnTo>
                <a:lnTo>
                  <a:pt x="41148" y="248412"/>
                </a:lnTo>
                <a:lnTo>
                  <a:pt x="56388" y="190500"/>
                </a:lnTo>
                <a:lnTo>
                  <a:pt x="77724" y="147828"/>
                </a:lnTo>
                <a:lnTo>
                  <a:pt x="105156" y="111252"/>
                </a:lnTo>
                <a:lnTo>
                  <a:pt x="137160" y="80772"/>
                </a:lnTo>
                <a:lnTo>
                  <a:pt x="175260" y="57912"/>
                </a:lnTo>
                <a:lnTo>
                  <a:pt x="228600" y="41148"/>
                </a:lnTo>
                <a:lnTo>
                  <a:pt x="239268" y="39624"/>
                </a:lnTo>
                <a:lnTo>
                  <a:pt x="251460" y="39624"/>
                </a:lnTo>
                <a:lnTo>
                  <a:pt x="263652" y="38100"/>
                </a:lnTo>
                <a:close/>
              </a:path>
              <a:path w="274319" h="607060">
                <a:moveTo>
                  <a:pt x="161544" y="528828"/>
                </a:moveTo>
                <a:lnTo>
                  <a:pt x="145932" y="496712"/>
                </a:lnTo>
                <a:lnTo>
                  <a:pt x="138684" y="492252"/>
                </a:lnTo>
                <a:lnTo>
                  <a:pt x="121920" y="478536"/>
                </a:lnTo>
                <a:lnTo>
                  <a:pt x="77724" y="426720"/>
                </a:lnTo>
                <a:lnTo>
                  <a:pt x="56388" y="384048"/>
                </a:lnTo>
                <a:lnTo>
                  <a:pt x="44196" y="336804"/>
                </a:lnTo>
                <a:lnTo>
                  <a:pt x="41148" y="324612"/>
                </a:lnTo>
                <a:lnTo>
                  <a:pt x="39624" y="312420"/>
                </a:lnTo>
                <a:lnTo>
                  <a:pt x="39624" y="300228"/>
                </a:lnTo>
                <a:lnTo>
                  <a:pt x="38100" y="286512"/>
                </a:lnTo>
                <a:lnTo>
                  <a:pt x="38100" y="432816"/>
                </a:lnTo>
                <a:lnTo>
                  <a:pt x="44196" y="445008"/>
                </a:lnTo>
                <a:lnTo>
                  <a:pt x="76200" y="487680"/>
                </a:lnTo>
                <a:lnTo>
                  <a:pt x="114300" y="522732"/>
                </a:lnTo>
                <a:lnTo>
                  <a:pt x="146251" y="541407"/>
                </a:lnTo>
                <a:lnTo>
                  <a:pt x="161544" y="528828"/>
                </a:lnTo>
                <a:close/>
              </a:path>
              <a:path w="274319" h="607060">
                <a:moveTo>
                  <a:pt x="170688" y="579882"/>
                </a:moveTo>
                <a:lnTo>
                  <a:pt x="170688" y="512064"/>
                </a:lnTo>
                <a:lnTo>
                  <a:pt x="153924" y="545592"/>
                </a:lnTo>
                <a:lnTo>
                  <a:pt x="146251" y="541407"/>
                </a:lnTo>
                <a:lnTo>
                  <a:pt x="67056" y="606552"/>
                </a:lnTo>
                <a:lnTo>
                  <a:pt x="170688" y="579882"/>
                </a:lnTo>
                <a:close/>
              </a:path>
              <a:path w="274319" h="607060">
                <a:moveTo>
                  <a:pt x="274320" y="553212"/>
                </a:moveTo>
                <a:lnTo>
                  <a:pt x="108204" y="419100"/>
                </a:lnTo>
                <a:lnTo>
                  <a:pt x="145932" y="496712"/>
                </a:lnTo>
                <a:lnTo>
                  <a:pt x="158496" y="504444"/>
                </a:lnTo>
                <a:lnTo>
                  <a:pt x="170688" y="512064"/>
                </a:lnTo>
                <a:lnTo>
                  <a:pt x="170688" y="579882"/>
                </a:lnTo>
                <a:lnTo>
                  <a:pt x="274320" y="553212"/>
                </a:lnTo>
                <a:close/>
              </a:path>
              <a:path w="274319" h="607060">
                <a:moveTo>
                  <a:pt x="170688" y="512064"/>
                </a:moveTo>
                <a:lnTo>
                  <a:pt x="158496" y="504444"/>
                </a:lnTo>
                <a:lnTo>
                  <a:pt x="145932" y="496712"/>
                </a:lnTo>
                <a:lnTo>
                  <a:pt x="161544" y="528828"/>
                </a:lnTo>
                <a:lnTo>
                  <a:pt x="161544" y="530352"/>
                </a:lnTo>
                <a:lnTo>
                  <a:pt x="170688" y="512064"/>
                </a:lnTo>
                <a:close/>
              </a:path>
              <a:path w="274319" h="607060">
                <a:moveTo>
                  <a:pt x="161544" y="530352"/>
                </a:moveTo>
                <a:lnTo>
                  <a:pt x="161544" y="528828"/>
                </a:lnTo>
                <a:lnTo>
                  <a:pt x="146251" y="541407"/>
                </a:lnTo>
                <a:lnTo>
                  <a:pt x="153924" y="545592"/>
                </a:lnTo>
                <a:lnTo>
                  <a:pt x="161544" y="530352"/>
                </a:lnTo>
                <a:close/>
              </a:path>
            </a:pathLst>
          </a:custGeom>
          <a:solidFill>
            <a:srgbClr val="FF0000"/>
          </a:solidFill>
        </p:spPr>
        <p:txBody>
          <a:bodyPr wrap="square" lIns="0" tIns="0" rIns="0" bIns="0" rtlCol="0"/>
          <a:lstStyle/>
          <a:p>
            <a:endParaRPr sz="1980" dirty="0"/>
          </a:p>
        </p:txBody>
      </p:sp>
      <p:sp>
        <p:nvSpPr>
          <p:cNvPr id="4" name="object 4"/>
          <p:cNvSpPr txBox="1"/>
          <p:nvPr/>
        </p:nvSpPr>
        <p:spPr>
          <a:xfrm>
            <a:off x="1037882" y="4054798"/>
            <a:ext cx="7572767" cy="431325"/>
          </a:xfrm>
          <a:prstGeom prst="rect">
            <a:avLst/>
          </a:prstGeom>
        </p:spPr>
        <p:txBody>
          <a:bodyPr vert="horz" wrap="square" lIns="0" tIns="12943" rIns="0" bIns="0" rtlCol="0">
            <a:spAutoFit/>
          </a:bodyPr>
          <a:lstStyle/>
          <a:p>
            <a:pPr marL="12327">
              <a:spcBef>
                <a:spcPts val="102"/>
              </a:spcBef>
            </a:pPr>
            <a:r>
              <a:rPr sz="2718" dirty="0">
                <a:latin typeface="Times New Roman"/>
                <a:cs typeface="Times New Roman"/>
              </a:rPr>
              <a:t>If</a:t>
            </a:r>
            <a:r>
              <a:rPr sz="2718" spc="-4" dirty="0">
                <a:latin typeface="Times New Roman"/>
                <a:cs typeface="Times New Roman"/>
              </a:rPr>
              <a:t> project</a:t>
            </a:r>
            <a:r>
              <a:rPr sz="2718" dirty="0">
                <a:latin typeface="Times New Roman"/>
                <a:cs typeface="Times New Roman"/>
              </a:rPr>
              <a:t> </a:t>
            </a:r>
            <a:r>
              <a:rPr sz="2718" spc="-10" dirty="0">
                <a:latin typeface="Times New Roman"/>
                <a:cs typeface="Times New Roman"/>
              </a:rPr>
              <a:t>scale</a:t>
            </a:r>
            <a:r>
              <a:rPr sz="2718" spc="-14" dirty="0">
                <a:latin typeface="Times New Roman"/>
                <a:cs typeface="Times New Roman"/>
              </a:rPr>
              <a:t> </a:t>
            </a:r>
            <a:r>
              <a:rPr sz="2718" dirty="0">
                <a:latin typeface="Times New Roman"/>
                <a:cs typeface="Times New Roman"/>
              </a:rPr>
              <a:t>is </a:t>
            </a:r>
            <a:r>
              <a:rPr sz="2718" spc="-4" dirty="0">
                <a:latin typeface="Times New Roman"/>
                <a:cs typeface="Times New Roman"/>
              </a:rPr>
              <a:t>increased,</a:t>
            </a:r>
            <a:r>
              <a:rPr sz="2718" spc="-10" dirty="0">
                <a:latin typeface="Times New Roman"/>
                <a:cs typeface="Times New Roman"/>
              </a:rPr>
              <a:t> </a:t>
            </a:r>
            <a:r>
              <a:rPr sz="2718" dirty="0">
                <a:latin typeface="Times New Roman"/>
                <a:cs typeface="Times New Roman"/>
              </a:rPr>
              <a:t>the</a:t>
            </a:r>
            <a:r>
              <a:rPr sz="2718" spc="-10" dirty="0">
                <a:latin typeface="Times New Roman"/>
                <a:cs typeface="Times New Roman"/>
              </a:rPr>
              <a:t> </a:t>
            </a:r>
            <a:r>
              <a:rPr sz="2718" spc="-4" dirty="0">
                <a:latin typeface="Times New Roman"/>
                <a:cs typeface="Times New Roman"/>
              </a:rPr>
              <a:t>development</a:t>
            </a:r>
            <a:r>
              <a:rPr sz="2718" dirty="0">
                <a:latin typeface="Times New Roman"/>
                <a:cs typeface="Times New Roman"/>
              </a:rPr>
              <a:t> </a:t>
            </a:r>
            <a:r>
              <a:rPr sz="2718" spc="-4" dirty="0">
                <a:latin typeface="Times New Roman"/>
                <a:cs typeface="Times New Roman"/>
              </a:rPr>
              <a:t>time</a:t>
            </a:r>
            <a:r>
              <a:rPr sz="2718" spc="-14" dirty="0">
                <a:latin typeface="Times New Roman"/>
                <a:cs typeface="Times New Roman"/>
              </a:rPr>
              <a:t> </a:t>
            </a:r>
            <a:r>
              <a:rPr sz="2718" spc="-4" dirty="0">
                <a:latin typeface="Times New Roman"/>
                <a:cs typeface="Times New Roman"/>
              </a:rPr>
              <a:t>also</a:t>
            </a:r>
            <a:endParaRPr sz="2718" dirty="0">
              <a:latin typeface="Times New Roman"/>
              <a:cs typeface="Times New Roman"/>
            </a:endParaRPr>
          </a:p>
        </p:txBody>
      </p:sp>
      <p:sp>
        <p:nvSpPr>
          <p:cNvPr id="5" name="object 5"/>
          <p:cNvSpPr txBox="1"/>
          <p:nvPr/>
        </p:nvSpPr>
        <p:spPr>
          <a:xfrm>
            <a:off x="1037884" y="4470446"/>
            <a:ext cx="4168196" cy="431325"/>
          </a:xfrm>
          <a:prstGeom prst="rect">
            <a:avLst/>
          </a:prstGeom>
        </p:spPr>
        <p:txBody>
          <a:bodyPr vert="horz" wrap="square" lIns="0" tIns="12943" rIns="0" bIns="0" rtlCol="0">
            <a:spAutoFit/>
          </a:bodyPr>
          <a:lstStyle/>
          <a:p>
            <a:pPr marL="12327">
              <a:spcBef>
                <a:spcPts val="102"/>
              </a:spcBef>
            </a:pPr>
            <a:r>
              <a:rPr sz="2718" spc="-4" dirty="0">
                <a:latin typeface="Times New Roman"/>
                <a:cs typeface="Times New Roman"/>
              </a:rPr>
              <a:t>increase</a:t>
            </a:r>
            <a:r>
              <a:rPr sz="2718" spc="-20" dirty="0">
                <a:latin typeface="Times New Roman"/>
                <a:cs typeface="Times New Roman"/>
              </a:rPr>
              <a:t> </a:t>
            </a:r>
            <a:r>
              <a:rPr sz="2718" dirty="0">
                <a:latin typeface="Times New Roman"/>
                <a:cs typeface="Times New Roman"/>
              </a:rPr>
              <a:t>to</a:t>
            </a:r>
            <a:r>
              <a:rPr sz="2718" spc="-20" dirty="0">
                <a:latin typeface="Times New Roman"/>
                <a:cs typeface="Times New Roman"/>
              </a:rPr>
              <a:t> </a:t>
            </a:r>
            <a:r>
              <a:rPr sz="2718" spc="-4" dirty="0">
                <a:latin typeface="Times New Roman"/>
                <a:cs typeface="Times New Roman"/>
              </a:rPr>
              <a:t>such</a:t>
            </a:r>
            <a:r>
              <a:rPr sz="2718" spc="-10" dirty="0">
                <a:latin typeface="Times New Roman"/>
                <a:cs typeface="Times New Roman"/>
              </a:rPr>
              <a:t> </a:t>
            </a:r>
            <a:r>
              <a:rPr sz="2718" spc="-4" dirty="0">
                <a:latin typeface="Times New Roman"/>
                <a:cs typeface="Times New Roman"/>
              </a:rPr>
              <a:t>an</a:t>
            </a:r>
            <a:r>
              <a:rPr sz="2718" spc="-10" dirty="0">
                <a:latin typeface="Times New Roman"/>
                <a:cs typeface="Times New Roman"/>
              </a:rPr>
              <a:t> </a:t>
            </a:r>
            <a:r>
              <a:rPr sz="2718" spc="-4" dirty="0">
                <a:latin typeface="Times New Roman"/>
                <a:cs typeface="Times New Roman"/>
              </a:rPr>
              <a:t>extent</a:t>
            </a:r>
            <a:r>
              <a:rPr sz="2718" spc="-10" dirty="0">
                <a:latin typeface="Times New Roman"/>
                <a:cs typeface="Times New Roman"/>
              </a:rPr>
              <a:t> </a:t>
            </a:r>
            <a:r>
              <a:rPr sz="2718" spc="-4" dirty="0">
                <a:latin typeface="Times New Roman"/>
                <a:cs typeface="Times New Roman"/>
              </a:rPr>
              <a:t>that</a:t>
            </a:r>
            <a:endParaRPr sz="2718" dirty="0">
              <a:latin typeface="Times New Roman"/>
              <a:cs typeface="Times New Roman"/>
            </a:endParaRPr>
          </a:p>
        </p:txBody>
      </p:sp>
      <p:sp>
        <p:nvSpPr>
          <p:cNvPr id="6" name="object 6"/>
          <p:cNvSpPr txBox="1"/>
          <p:nvPr/>
        </p:nvSpPr>
        <p:spPr>
          <a:xfrm>
            <a:off x="6127733" y="4470446"/>
            <a:ext cx="2353123" cy="431325"/>
          </a:xfrm>
          <a:prstGeom prst="rect">
            <a:avLst/>
          </a:prstGeom>
        </p:spPr>
        <p:txBody>
          <a:bodyPr vert="horz" wrap="square" lIns="0" tIns="12943" rIns="0" bIns="0" rtlCol="0">
            <a:spAutoFit/>
          </a:bodyPr>
          <a:lstStyle/>
          <a:p>
            <a:pPr marL="12327">
              <a:spcBef>
                <a:spcPts val="102"/>
              </a:spcBef>
            </a:pPr>
            <a:r>
              <a:rPr sz="2718" dirty="0">
                <a:latin typeface="Times New Roman"/>
                <a:cs typeface="Times New Roman"/>
              </a:rPr>
              <a:t>remains</a:t>
            </a:r>
            <a:r>
              <a:rPr sz="2718" spc="-83" dirty="0">
                <a:latin typeface="Times New Roman"/>
                <a:cs typeface="Times New Roman"/>
              </a:rPr>
              <a:t> </a:t>
            </a:r>
            <a:r>
              <a:rPr sz="2718" spc="-4" dirty="0">
                <a:latin typeface="Times New Roman"/>
                <a:cs typeface="Times New Roman"/>
              </a:rPr>
              <a:t>constant</a:t>
            </a:r>
            <a:endParaRPr sz="2718" dirty="0">
              <a:latin typeface="Times New Roman"/>
              <a:cs typeface="Times New Roman"/>
            </a:endParaRPr>
          </a:p>
        </p:txBody>
      </p:sp>
      <p:sp>
        <p:nvSpPr>
          <p:cNvPr id="7" name="object 7"/>
          <p:cNvSpPr/>
          <p:nvPr/>
        </p:nvSpPr>
        <p:spPr>
          <a:xfrm>
            <a:off x="5443369" y="4832872"/>
            <a:ext cx="300766" cy="0"/>
          </a:xfrm>
          <a:custGeom>
            <a:avLst/>
            <a:gdLst/>
            <a:ahLst/>
            <a:cxnLst/>
            <a:rect l="l" t="t" r="r" b="b"/>
            <a:pathLst>
              <a:path w="309879">
                <a:moveTo>
                  <a:pt x="0" y="0"/>
                </a:moveTo>
                <a:lnTo>
                  <a:pt x="309371" y="0"/>
                </a:lnTo>
              </a:path>
            </a:pathLst>
          </a:custGeom>
          <a:ln w="15044">
            <a:solidFill>
              <a:srgbClr val="000000"/>
            </a:solidFill>
          </a:ln>
        </p:spPr>
        <p:txBody>
          <a:bodyPr wrap="square" lIns="0" tIns="0" rIns="0" bIns="0" rtlCol="0"/>
          <a:lstStyle/>
          <a:p>
            <a:endParaRPr sz="1980" dirty="0"/>
          </a:p>
        </p:txBody>
      </p:sp>
      <p:sp>
        <p:nvSpPr>
          <p:cNvPr id="8" name="object 8"/>
          <p:cNvSpPr txBox="1"/>
          <p:nvPr/>
        </p:nvSpPr>
        <p:spPr>
          <a:xfrm>
            <a:off x="1037882" y="5065260"/>
            <a:ext cx="5455696" cy="667717"/>
          </a:xfrm>
          <a:prstGeom prst="rect">
            <a:avLst/>
          </a:prstGeom>
        </p:spPr>
        <p:txBody>
          <a:bodyPr vert="horz" wrap="square" lIns="0" tIns="13559" rIns="0" bIns="0" rtlCol="0">
            <a:spAutoFit/>
          </a:bodyPr>
          <a:lstStyle/>
          <a:p>
            <a:pPr marR="816672" algn="r">
              <a:lnSpc>
                <a:spcPts val="1878"/>
              </a:lnSpc>
              <a:spcBef>
                <a:spcPts val="107"/>
              </a:spcBef>
            </a:pPr>
            <a:r>
              <a:rPr sz="1602" i="1" spc="4" dirty="0">
                <a:latin typeface="Times New Roman"/>
                <a:cs typeface="Times New Roman"/>
              </a:rPr>
              <a:t>d</a:t>
            </a:r>
            <a:endParaRPr sz="1602" dirty="0">
              <a:latin typeface="Times New Roman"/>
              <a:cs typeface="Times New Roman"/>
            </a:endParaRPr>
          </a:p>
          <a:p>
            <a:pPr marL="12327">
              <a:lnSpc>
                <a:spcPts val="3217"/>
              </a:lnSpc>
            </a:pPr>
            <a:r>
              <a:rPr sz="2718" dirty="0">
                <a:latin typeface="Times New Roman"/>
                <a:cs typeface="Times New Roman"/>
              </a:rPr>
              <a:t>around</a:t>
            </a:r>
            <a:r>
              <a:rPr sz="2718" spc="-14" dirty="0">
                <a:latin typeface="Times New Roman"/>
                <a:cs typeface="Times New Roman"/>
              </a:rPr>
              <a:t> </a:t>
            </a:r>
            <a:r>
              <a:rPr sz="2718" dirty="0">
                <a:latin typeface="Times New Roman"/>
                <a:cs typeface="Times New Roman"/>
              </a:rPr>
              <a:t>a</a:t>
            </a:r>
            <a:r>
              <a:rPr sz="2718" spc="-20" dirty="0">
                <a:latin typeface="Times New Roman"/>
                <a:cs typeface="Times New Roman"/>
              </a:rPr>
              <a:t> </a:t>
            </a:r>
            <a:r>
              <a:rPr sz="2718" spc="-4" dirty="0">
                <a:latin typeface="Times New Roman"/>
                <a:cs typeface="Times New Roman"/>
              </a:rPr>
              <a:t>value</a:t>
            </a:r>
            <a:r>
              <a:rPr sz="2718" spc="-20" dirty="0">
                <a:latin typeface="Times New Roman"/>
                <a:cs typeface="Times New Roman"/>
              </a:rPr>
              <a:t> </a:t>
            </a:r>
            <a:r>
              <a:rPr sz="2718" spc="-4" dirty="0">
                <a:latin typeface="Times New Roman"/>
                <a:cs typeface="Times New Roman"/>
              </a:rPr>
              <a:t>which</a:t>
            </a:r>
            <a:r>
              <a:rPr sz="2718" spc="-10" dirty="0">
                <a:latin typeface="Times New Roman"/>
                <a:cs typeface="Times New Roman"/>
              </a:rPr>
              <a:t> </a:t>
            </a:r>
            <a:r>
              <a:rPr sz="2718" dirty="0">
                <a:latin typeface="Times New Roman"/>
                <a:cs typeface="Times New Roman"/>
              </a:rPr>
              <a:t>could</a:t>
            </a:r>
            <a:r>
              <a:rPr sz="2718" spc="-10" dirty="0">
                <a:latin typeface="Times New Roman"/>
                <a:cs typeface="Times New Roman"/>
              </a:rPr>
              <a:t> </a:t>
            </a:r>
            <a:r>
              <a:rPr sz="2718" dirty="0">
                <a:latin typeface="Times New Roman"/>
                <a:cs typeface="Times New Roman"/>
              </a:rPr>
              <a:t>be</a:t>
            </a:r>
            <a:r>
              <a:rPr sz="2718" spc="-34" dirty="0">
                <a:latin typeface="Times New Roman"/>
                <a:cs typeface="Times New Roman"/>
              </a:rPr>
              <a:t> </a:t>
            </a:r>
            <a:r>
              <a:rPr sz="2718" spc="-4" dirty="0">
                <a:latin typeface="Times New Roman"/>
                <a:cs typeface="Times New Roman"/>
              </a:rPr>
              <a:t>8,15,27.</a:t>
            </a:r>
            <a:endParaRPr sz="2718" dirty="0">
              <a:latin typeface="Times New Roman"/>
              <a:cs typeface="Times New Roman"/>
            </a:endParaRPr>
          </a:p>
        </p:txBody>
      </p:sp>
      <p:sp>
        <p:nvSpPr>
          <p:cNvPr id="9" name="object 9"/>
          <p:cNvSpPr txBox="1"/>
          <p:nvPr/>
        </p:nvSpPr>
        <p:spPr>
          <a:xfrm>
            <a:off x="5418220" y="4673327"/>
            <a:ext cx="305697" cy="438077"/>
          </a:xfrm>
          <a:prstGeom prst="rect">
            <a:avLst/>
          </a:prstGeom>
        </p:spPr>
        <p:txBody>
          <a:bodyPr vert="horz" wrap="square" lIns="0" tIns="12327" rIns="0" bIns="0" rtlCol="0">
            <a:spAutoFit/>
          </a:bodyPr>
          <a:lstStyle/>
          <a:p>
            <a:pPr marL="36981">
              <a:spcBef>
                <a:spcPts val="97"/>
              </a:spcBef>
            </a:pPr>
            <a:r>
              <a:rPr sz="4149" i="1" baseline="-25341" dirty="0">
                <a:latin typeface="Times New Roman"/>
                <a:cs typeface="Times New Roman"/>
              </a:rPr>
              <a:t>t</a:t>
            </a:r>
            <a:r>
              <a:rPr sz="4149" i="1" spc="-677" baseline="-25341" dirty="0">
                <a:latin typeface="Times New Roman"/>
                <a:cs typeface="Times New Roman"/>
              </a:rPr>
              <a:t> </a:t>
            </a:r>
            <a:r>
              <a:rPr sz="1602" spc="4" dirty="0">
                <a:latin typeface="Times New Roman"/>
                <a:cs typeface="Times New Roman"/>
              </a:rPr>
              <a:t>3</a:t>
            </a:r>
            <a:endParaRPr sz="1602" dirty="0">
              <a:latin typeface="Times New Roman"/>
              <a:cs typeface="Times New Roman"/>
            </a:endParaRPr>
          </a:p>
        </p:txBody>
      </p:sp>
      <p:sp>
        <p:nvSpPr>
          <p:cNvPr id="10" name="object 10"/>
          <p:cNvSpPr txBox="1"/>
          <p:nvPr/>
        </p:nvSpPr>
        <p:spPr>
          <a:xfrm>
            <a:off x="5493166" y="4334596"/>
            <a:ext cx="181199" cy="438270"/>
          </a:xfrm>
          <a:prstGeom prst="rect">
            <a:avLst/>
          </a:prstGeom>
        </p:spPr>
        <p:txBody>
          <a:bodyPr vert="horz" wrap="square" lIns="0" tIns="12327" rIns="0" bIns="0" rtlCol="0">
            <a:spAutoFit/>
          </a:bodyPr>
          <a:lstStyle/>
          <a:p>
            <a:pPr marL="12327">
              <a:spcBef>
                <a:spcPts val="97"/>
              </a:spcBef>
            </a:pPr>
            <a:r>
              <a:rPr sz="2767" i="1" dirty="0">
                <a:latin typeface="Times New Roman"/>
                <a:cs typeface="Times New Roman"/>
              </a:rPr>
              <a:t>k</a:t>
            </a:r>
            <a:endParaRPr sz="2767" dirty="0">
              <a:latin typeface="Times New Roman"/>
              <a:cs typeface="Times New Roman"/>
            </a:endParaRPr>
          </a:p>
        </p:txBody>
      </p:sp>
      <p:sp>
        <p:nvSpPr>
          <p:cNvPr id="11" name="object 11"/>
          <p:cNvSpPr txBox="1">
            <a:spLocks noGrp="1"/>
          </p:cNvSpPr>
          <p:nvPr>
            <p:ph type="title"/>
          </p:nvPr>
        </p:nvSpPr>
        <p:spPr>
          <a:xfrm>
            <a:off x="2704912" y="995955"/>
            <a:ext cx="6820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2" name="object 12"/>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3" name="object 13"/>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142</a:t>
            </a:r>
          </a:p>
        </p:txBody>
      </p:sp>
      <p:sp>
        <p:nvSpPr>
          <p:cNvPr id="14" name="object 14"/>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3645" y="1998743"/>
            <a:ext cx="6634107" cy="431325"/>
          </a:xfrm>
          <a:prstGeom prst="rect">
            <a:avLst/>
          </a:prstGeom>
        </p:spPr>
        <p:txBody>
          <a:bodyPr vert="horz" wrap="square" lIns="0" tIns="12943" rIns="0" bIns="0" rtlCol="0">
            <a:spAutoFit/>
          </a:bodyPr>
          <a:lstStyle/>
          <a:p>
            <a:pPr marL="36981">
              <a:spcBef>
                <a:spcPts val="102"/>
              </a:spcBef>
            </a:pPr>
            <a:r>
              <a:rPr sz="2718" dirty="0">
                <a:solidFill>
                  <a:srgbClr val="326500"/>
                </a:solidFill>
                <a:latin typeface="Times New Roman"/>
                <a:cs typeface="Times New Roman"/>
              </a:rPr>
              <a:t>It</a:t>
            </a:r>
            <a:r>
              <a:rPr sz="2718" spc="-10" dirty="0">
                <a:solidFill>
                  <a:srgbClr val="326500"/>
                </a:solidFill>
                <a:latin typeface="Times New Roman"/>
                <a:cs typeface="Times New Roman"/>
              </a:rPr>
              <a:t> </a:t>
            </a:r>
            <a:r>
              <a:rPr sz="2718" dirty="0">
                <a:solidFill>
                  <a:srgbClr val="326500"/>
                </a:solidFill>
                <a:latin typeface="Times New Roman"/>
                <a:cs typeface="Times New Roman"/>
              </a:rPr>
              <a:t>is</a:t>
            </a:r>
            <a:r>
              <a:rPr sz="2718" spc="-4" dirty="0">
                <a:solidFill>
                  <a:srgbClr val="326500"/>
                </a:solidFill>
                <a:latin typeface="Times New Roman"/>
                <a:cs typeface="Times New Roman"/>
              </a:rPr>
              <a:t> represented</a:t>
            </a:r>
            <a:r>
              <a:rPr sz="2718" spc="-10" dirty="0">
                <a:solidFill>
                  <a:srgbClr val="326500"/>
                </a:solidFill>
                <a:latin typeface="Times New Roman"/>
                <a:cs typeface="Times New Roman"/>
              </a:rPr>
              <a:t> </a:t>
            </a:r>
            <a:r>
              <a:rPr sz="2718" dirty="0">
                <a:solidFill>
                  <a:srgbClr val="326500"/>
                </a:solidFill>
                <a:latin typeface="Times New Roman"/>
                <a:cs typeface="Times New Roman"/>
              </a:rPr>
              <a:t>by</a:t>
            </a:r>
            <a:r>
              <a:rPr sz="2718" spc="-4" dirty="0">
                <a:solidFill>
                  <a:srgbClr val="326500"/>
                </a:solidFill>
                <a:latin typeface="Times New Roman"/>
                <a:cs typeface="Times New Roman"/>
              </a:rPr>
              <a:t> D</a:t>
            </a:r>
            <a:r>
              <a:rPr sz="2767" spc="-7" baseline="-20467" dirty="0">
                <a:solidFill>
                  <a:srgbClr val="326500"/>
                </a:solidFill>
                <a:latin typeface="Times New Roman"/>
                <a:cs typeface="Times New Roman"/>
              </a:rPr>
              <a:t>0</a:t>
            </a:r>
            <a:r>
              <a:rPr sz="2767" spc="312" baseline="-20467" dirty="0">
                <a:solidFill>
                  <a:srgbClr val="326500"/>
                </a:solidFill>
                <a:latin typeface="Times New Roman"/>
                <a:cs typeface="Times New Roman"/>
              </a:rPr>
              <a:t> </a:t>
            </a:r>
            <a:r>
              <a:rPr sz="2718" spc="-4" dirty="0">
                <a:solidFill>
                  <a:srgbClr val="326500"/>
                </a:solidFill>
                <a:latin typeface="Times New Roman"/>
                <a:cs typeface="Times New Roman"/>
              </a:rPr>
              <a:t>and can</a:t>
            </a:r>
            <a:r>
              <a:rPr sz="2718" dirty="0">
                <a:solidFill>
                  <a:srgbClr val="326500"/>
                </a:solidFill>
                <a:latin typeface="Times New Roman"/>
                <a:cs typeface="Times New Roman"/>
              </a:rPr>
              <a:t> be</a:t>
            </a:r>
            <a:r>
              <a:rPr sz="2718" spc="-14" dirty="0">
                <a:solidFill>
                  <a:srgbClr val="326500"/>
                </a:solidFill>
                <a:latin typeface="Times New Roman"/>
                <a:cs typeface="Times New Roman"/>
              </a:rPr>
              <a:t> </a:t>
            </a:r>
            <a:r>
              <a:rPr sz="2718" spc="-4" dirty="0">
                <a:solidFill>
                  <a:srgbClr val="326500"/>
                </a:solidFill>
                <a:latin typeface="Times New Roman"/>
                <a:cs typeface="Times New Roman"/>
              </a:rPr>
              <a:t>expressed</a:t>
            </a:r>
            <a:r>
              <a:rPr sz="2718" spc="-10" dirty="0">
                <a:solidFill>
                  <a:srgbClr val="326500"/>
                </a:solidFill>
                <a:latin typeface="Times New Roman"/>
                <a:cs typeface="Times New Roman"/>
              </a:rPr>
              <a:t> </a:t>
            </a:r>
            <a:r>
              <a:rPr sz="2718" spc="-4" dirty="0">
                <a:solidFill>
                  <a:srgbClr val="326500"/>
                </a:solidFill>
                <a:latin typeface="Times New Roman"/>
                <a:cs typeface="Times New Roman"/>
              </a:rPr>
              <a:t>as:</a:t>
            </a:r>
            <a:endParaRPr sz="2718" dirty="0">
              <a:latin typeface="Times New Roman"/>
              <a:cs typeface="Times New Roman"/>
            </a:endParaRPr>
          </a:p>
        </p:txBody>
      </p:sp>
      <p:sp>
        <p:nvSpPr>
          <p:cNvPr id="3" name="object 3"/>
          <p:cNvSpPr/>
          <p:nvPr/>
        </p:nvSpPr>
        <p:spPr>
          <a:xfrm>
            <a:off x="3344418" y="3125902"/>
            <a:ext cx="261938" cy="0"/>
          </a:xfrm>
          <a:custGeom>
            <a:avLst/>
            <a:gdLst/>
            <a:ahLst/>
            <a:cxnLst/>
            <a:rect l="l" t="t" r="r" b="b"/>
            <a:pathLst>
              <a:path w="269875">
                <a:moveTo>
                  <a:pt x="0" y="0"/>
                </a:moveTo>
                <a:lnTo>
                  <a:pt x="269747" y="0"/>
                </a:lnTo>
              </a:path>
            </a:pathLst>
          </a:custGeom>
          <a:ln w="13142">
            <a:solidFill>
              <a:srgbClr val="000000"/>
            </a:solidFill>
          </a:ln>
        </p:spPr>
        <p:txBody>
          <a:bodyPr wrap="square" lIns="0" tIns="0" rIns="0" bIns="0" rtlCol="0"/>
          <a:lstStyle/>
          <a:p>
            <a:endParaRPr sz="1980" dirty="0"/>
          </a:p>
        </p:txBody>
      </p:sp>
      <p:sp>
        <p:nvSpPr>
          <p:cNvPr id="4" name="object 4"/>
          <p:cNvSpPr txBox="1"/>
          <p:nvPr/>
        </p:nvSpPr>
        <p:spPr>
          <a:xfrm>
            <a:off x="2895733" y="3087736"/>
            <a:ext cx="114637" cy="229604"/>
          </a:xfrm>
          <a:prstGeom prst="rect">
            <a:avLst/>
          </a:prstGeom>
        </p:spPr>
        <p:txBody>
          <a:bodyPr vert="horz" wrap="square" lIns="0" tIns="12943" rIns="0" bIns="0" rtlCol="0">
            <a:spAutoFit/>
          </a:bodyPr>
          <a:lstStyle/>
          <a:p>
            <a:pPr marL="12327">
              <a:spcBef>
                <a:spcPts val="102"/>
              </a:spcBef>
            </a:pPr>
            <a:r>
              <a:rPr sz="1407" dirty="0">
                <a:latin typeface="Times New Roman"/>
                <a:cs typeface="Times New Roman"/>
              </a:rPr>
              <a:t>0</a:t>
            </a:r>
          </a:p>
        </p:txBody>
      </p:sp>
      <p:sp>
        <p:nvSpPr>
          <p:cNvPr id="5" name="object 5"/>
          <p:cNvSpPr txBox="1"/>
          <p:nvPr/>
        </p:nvSpPr>
        <p:spPr>
          <a:xfrm>
            <a:off x="3317792" y="2984542"/>
            <a:ext cx="276729" cy="385261"/>
          </a:xfrm>
          <a:prstGeom prst="rect">
            <a:avLst/>
          </a:prstGeom>
        </p:spPr>
        <p:txBody>
          <a:bodyPr vert="horz" wrap="square" lIns="0" tIns="11711" rIns="0" bIns="0" rtlCol="0">
            <a:spAutoFit/>
          </a:bodyPr>
          <a:lstStyle/>
          <a:p>
            <a:pPr marL="36981">
              <a:spcBef>
                <a:spcPts val="92"/>
              </a:spcBef>
            </a:pPr>
            <a:r>
              <a:rPr sz="3640" i="1" baseline="-24444" dirty="0">
                <a:latin typeface="Times New Roman"/>
                <a:cs typeface="Times New Roman"/>
              </a:rPr>
              <a:t>t</a:t>
            </a:r>
            <a:r>
              <a:rPr sz="3640" i="1" spc="-597" baseline="-24444" dirty="0">
                <a:latin typeface="Times New Roman"/>
                <a:cs typeface="Times New Roman"/>
              </a:rPr>
              <a:t> </a:t>
            </a:r>
            <a:r>
              <a:rPr sz="1407" dirty="0">
                <a:latin typeface="Times New Roman"/>
                <a:cs typeface="Times New Roman"/>
              </a:rPr>
              <a:t>3</a:t>
            </a:r>
          </a:p>
        </p:txBody>
      </p:sp>
      <p:sp>
        <p:nvSpPr>
          <p:cNvPr id="6" name="object 6"/>
          <p:cNvSpPr txBox="1"/>
          <p:nvPr/>
        </p:nvSpPr>
        <p:spPr>
          <a:xfrm>
            <a:off x="3438590" y="3327362"/>
            <a:ext cx="114637" cy="229604"/>
          </a:xfrm>
          <a:prstGeom prst="rect">
            <a:avLst/>
          </a:prstGeom>
        </p:spPr>
        <p:txBody>
          <a:bodyPr vert="horz" wrap="square" lIns="0" tIns="12943" rIns="0" bIns="0" rtlCol="0">
            <a:spAutoFit/>
          </a:bodyPr>
          <a:lstStyle/>
          <a:p>
            <a:pPr marL="12327">
              <a:spcBef>
                <a:spcPts val="102"/>
              </a:spcBef>
            </a:pPr>
            <a:r>
              <a:rPr sz="1407" i="1" dirty="0">
                <a:latin typeface="Times New Roman"/>
                <a:cs typeface="Times New Roman"/>
              </a:rPr>
              <a:t>d</a:t>
            </a:r>
            <a:endParaRPr sz="1407" dirty="0">
              <a:latin typeface="Times New Roman"/>
              <a:cs typeface="Times New Roman"/>
            </a:endParaRPr>
          </a:p>
        </p:txBody>
      </p:sp>
      <p:sp>
        <p:nvSpPr>
          <p:cNvPr id="7" name="object 7"/>
          <p:cNvSpPr txBox="1"/>
          <p:nvPr/>
        </p:nvSpPr>
        <p:spPr>
          <a:xfrm>
            <a:off x="2658080" y="2882479"/>
            <a:ext cx="2792562" cy="385326"/>
          </a:xfrm>
          <a:prstGeom prst="rect">
            <a:avLst/>
          </a:prstGeom>
        </p:spPr>
        <p:txBody>
          <a:bodyPr vert="horz" wrap="square" lIns="0" tIns="11711" rIns="0" bIns="0" rtlCol="0">
            <a:spAutoFit/>
          </a:bodyPr>
          <a:lstStyle/>
          <a:p>
            <a:pPr marL="36981">
              <a:spcBef>
                <a:spcPts val="92"/>
              </a:spcBef>
              <a:tabLst>
                <a:tab pos="440695" algn="l"/>
                <a:tab pos="740860" algn="l"/>
                <a:tab pos="1039794" algn="l"/>
              </a:tabLst>
            </a:pPr>
            <a:r>
              <a:rPr sz="2427" i="1" spc="-4" dirty="0">
                <a:latin typeface="Times New Roman"/>
                <a:cs typeface="Times New Roman"/>
              </a:rPr>
              <a:t>D	</a:t>
            </a:r>
            <a:r>
              <a:rPr sz="2427" spc="-4" dirty="0">
                <a:latin typeface="Symbol"/>
                <a:cs typeface="Symbol"/>
              </a:rPr>
              <a:t></a:t>
            </a:r>
            <a:r>
              <a:rPr sz="2427" spc="-4" dirty="0">
                <a:latin typeface="Times New Roman"/>
                <a:cs typeface="Times New Roman"/>
              </a:rPr>
              <a:t>	</a:t>
            </a:r>
            <a:r>
              <a:rPr sz="3640" i="1" spc="-7" baseline="34444" dirty="0">
                <a:latin typeface="Times New Roman"/>
                <a:cs typeface="Times New Roman"/>
              </a:rPr>
              <a:t>k	</a:t>
            </a:r>
            <a:r>
              <a:rPr sz="2427" i="1" spc="-10" dirty="0">
                <a:latin typeface="Times New Roman"/>
                <a:cs typeface="Times New Roman"/>
              </a:rPr>
              <a:t>p</a:t>
            </a:r>
            <a:r>
              <a:rPr sz="2427" i="1" spc="-14" dirty="0">
                <a:latin typeface="Times New Roman"/>
                <a:cs typeface="Times New Roman"/>
              </a:rPr>
              <a:t>e</a:t>
            </a:r>
            <a:r>
              <a:rPr sz="2427" i="1" spc="-4" dirty="0">
                <a:latin typeface="Times New Roman"/>
                <a:cs typeface="Times New Roman"/>
              </a:rPr>
              <a:t>rs</a:t>
            </a:r>
            <a:r>
              <a:rPr sz="2427" i="1" spc="-10" dirty="0">
                <a:latin typeface="Times New Roman"/>
                <a:cs typeface="Times New Roman"/>
              </a:rPr>
              <a:t>o</a:t>
            </a:r>
            <a:r>
              <a:rPr sz="2427" i="1" spc="-4" dirty="0">
                <a:latin typeface="Times New Roman"/>
                <a:cs typeface="Times New Roman"/>
              </a:rPr>
              <a:t>n</a:t>
            </a:r>
            <a:r>
              <a:rPr sz="2427" i="1" spc="-238" dirty="0">
                <a:latin typeface="Times New Roman"/>
                <a:cs typeface="Times New Roman"/>
              </a:rPr>
              <a:t> </a:t>
            </a:r>
            <a:r>
              <a:rPr sz="2427" dirty="0">
                <a:latin typeface="Times New Roman"/>
                <a:cs typeface="Times New Roman"/>
              </a:rPr>
              <a:t>/</a:t>
            </a:r>
            <a:r>
              <a:rPr sz="2427" spc="34" dirty="0">
                <a:latin typeface="Times New Roman"/>
                <a:cs typeface="Times New Roman"/>
              </a:rPr>
              <a:t> </a:t>
            </a:r>
            <a:r>
              <a:rPr sz="2427" i="1" spc="-14" dirty="0">
                <a:latin typeface="Times New Roman"/>
                <a:cs typeface="Times New Roman"/>
              </a:rPr>
              <a:t>ye</a:t>
            </a:r>
            <a:r>
              <a:rPr sz="2427" i="1" spc="-10" dirty="0">
                <a:latin typeface="Times New Roman"/>
                <a:cs typeface="Times New Roman"/>
              </a:rPr>
              <a:t>a</a:t>
            </a:r>
            <a:r>
              <a:rPr sz="2427" i="1" spc="-4" dirty="0">
                <a:latin typeface="Times New Roman"/>
                <a:cs typeface="Times New Roman"/>
              </a:rPr>
              <a:t>r</a:t>
            </a:r>
            <a:r>
              <a:rPr sz="2427" i="1" spc="-388" dirty="0">
                <a:latin typeface="Times New Roman"/>
                <a:cs typeface="Times New Roman"/>
              </a:rPr>
              <a:t> </a:t>
            </a:r>
            <a:r>
              <a:rPr sz="2111" baseline="44061" dirty="0">
                <a:latin typeface="Times New Roman"/>
                <a:cs typeface="Times New Roman"/>
              </a:rPr>
              <a:t>2</a:t>
            </a:r>
          </a:p>
        </p:txBody>
      </p:sp>
      <p:sp>
        <p:nvSpPr>
          <p:cNvPr id="8" name="object 8"/>
          <p:cNvSpPr txBox="1"/>
          <p:nvPr/>
        </p:nvSpPr>
        <p:spPr>
          <a:xfrm>
            <a:off x="946666" y="4230821"/>
            <a:ext cx="7945643" cy="1686091"/>
          </a:xfrm>
          <a:prstGeom prst="rect">
            <a:avLst/>
          </a:prstGeom>
        </p:spPr>
        <p:txBody>
          <a:bodyPr vert="horz" wrap="square" lIns="0" tIns="12943" rIns="0" bIns="0" rtlCol="0">
            <a:spAutoFit/>
          </a:bodyPr>
          <a:lstStyle/>
          <a:p>
            <a:pPr marL="73963" marR="54240">
              <a:spcBef>
                <a:spcPts val="102"/>
              </a:spcBef>
              <a:tabLst>
                <a:tab pos="605878" algn="l"/>
                <a:tab pos="1225932" algn="l"/>
                <a:tab pos="1968641" algn="l"/>
                <a:tab pos="2617666" algn="l"/>
                <a:tab pos="3399206" algn="l"/>
                <a:tab pos="4332369" algn="l"/>
                <a:tab pos="5839977" algn="l"/>
                <a:tab pos="6274508" algn="l"/>
              </a:tabLst>
            </a:pPr>
            <a:r>
              <a:rPr sz="2718" spc="-10" dirty="0">
                <a:solidFill>
                  <a:srgbClr val="323299"/>
                </a:solidFill>
                <a:latin typeface="Times New Roman"/>
                <a:cs typeface="Times New Roman"/>
              </a:rPr>
              <a:t>D</a:t>
            </a:r>
            <a:r>
              <a:rPr sz="2767" spc="-7" baseline="-20467" dirty="0">
                <a:solidFill>
                  <a:srgbClr val="323299"/>
                </a:solidFill>
                <a:latin typeface="Times New Roman"/>
                <a:cs typeface="Times New Roman"/>
              </a:rPr>
              <a:t>0</a:t>
            </a:r>
            <a:r>
              <a:rPr sz="2767" baseline="-20467" dirty="0">
                <a:solidFill>
                  <a:srgbClr val="323299"/>
                </a:solidFill>
                <a:latin typeface="Times New Roman"/>
                <a:cs typeface="Times New Roman"/>
              </a:rPr>
              <a:t>	</a:t>
            </a:r>
            <a:r>
              <a:rPr sz="2718" spc="-10" dirty="0">
                <a:solidFill>
                  <a:srgbClr val="323299"/>
                </a:solidFill>
                <a:latin typeface="Times New Roman"/>
                <a:cs typeface="Times New Roman"/>
              </a:rPr>
              <a:t>=</a:t>
            </a:r>
            <a:r>
              <a:rPr sz="2718" dirty="0">
                <a:solidFill>
                  <a:srgbClr val="323299"/>
                </a:solidFill>
                <a:latin typeface="Times New Roman"/>
                <a:cs typeface="Times New Roman"/>
              </a:rPr>
              <a:t>8,	new	s/w	</a:t>
            </a:r>
            <a:r>
              <a:rPr sz="2718" spc="-10" dirty="0">
                <a:solidFill>
                  <a:srgbClr val="323299"/>
                </a:solidFill>
                <a:latin typeface="Times New Roman"/>
                <a:cs typeface="Times New Roman"/>
              </a:rPr>
              <a:t>w</a:t>
            </a:r>
            <a:r>
              <a:rPr sz="2718" dirty="0">
                <a:solidFill>
                  <a:srgbClr val="323299"/>
                </a:solidFill>
                <a:latin typeface="Times New Roman"/>
                <a:cs typeface="Times New Roman"/>
              </a:rPr>
              <a:t>ith	</a:t>
            </a:r>
            <a:r>
              <a:rPr sz="2718" spc="-10" dirty="0">
                <a:solidFill>
                  <a:srgbClr val="323299"/>
                </a:solidFill>
                <a:latin typeface="Times New Roman"/>
                <a:cs typeface="Times New Roman"/>
              </a:rPr>
              <a:t>ma</a:t>
            </a:r>
            <a:r>
              <a:rPr sz="2718" dirty="0">
                <a:solidFill>
                  <a:srgbClr val="323299"/>
                </a:solidFill>
                <a:latin typeface="Times New Roman"/>
                <a:cs typeface="Times New Roman"/>
              </a:rPr>
              <a:t>ny	int</a:t>
            </a:r>
            <a:r>
              <a:rPr sz="2718" spc="-10" dirty="0">
                <a:solidFill>
                  <a:srgbClr val="323299"/>
                </a:solidFill>
                <a:latin typeface="Times New Roman"/>
                <a:cs typeface="Times New Roman"/>
              </a:rPr>
              <a:t>e</a:t>
            </a:r>
            <a:r>
              <a:rPr sz="2718" dirty="0">
                <a:solidFill>
                  <a:srgbClr val="323299"/>
                </a:solidFill>
                <a:latin typeface="Times New Roman"/>
                <a:cs typeface="Times New Roman"/>
              </a:rPr>
              <a:t>rf</a:t>
            </a:r>
            <a:r>
              <a:rPr sz="2718" spc="-10" dirty="0">
                <a:solidFill>
                  <a:srgbClr val="323299"/>
                </a:solidFill>
                <a:latin typeface="Times New Roman"/>
                <a:cs typeface="Times New Roman"/>
              </a:rPr>
              <a:t>ace</a:t>
            </a:r>
            <a:r>
              <a:rPr sz="2718" dirty="0">
                <a:solidFill>
                  <a:srgbClr val="323299"/>
                </a:solidFill>
                <a:latin typeface="Times New Roman"/>
                <a:cs typeface="Times New Roman"/>
              </a:rPr>
              <a:t>s	&amp;	int</a:t>
            </a:r>
            <a:r>
              <a:rPr sz="2718" spc="-10" dirty="0">
                <a:solidFill>
                  <a:srgbClr val="323299"/>
                </a:solidFill>
                <a:latin typeface="Times New Roman"/>
                <a:cs typeface="Times New Roman"/>
              </a:rPr>
              <a:t>e</a:t>
            </a:r>
            <a:r>
              <a:rPr sz="2718" dirty="0">
                <a:solidFill>
                  <a:srgbClr val="323299"/>
                </a:solidFill>
                <a:latin typeface="Times New Roman"/>
                <a:cs typeface="Times New Roman"/>
              </a:rPr>
              <a:t>r</a:t>
            </a:r>
            <a:r>
              <a:rPr sz="2718" spc="-10" dirty="0">
                <a:solidFill>
                  <a:srgbClr val="323299"/>
                </a:solidFill>
                <a:latin typeface="Times New Roman"/>
                <a:cs typeface="Times New Roman"/>
              </a:rPr>
              <a:t>ac</a:t>
            </a:r>
            <a:r>
              <a:rPr sz="2718" dirty="0">
                <a:solidFill>
                  <a:srgbClr val="323299"/>
                </a:solidFill>
                <a:latin typeface="Times New Roman"/>
                <a:cs typeface="Times New Roman"/>
              </a:rPr>
              <a:t>tio</a:t>
            </a:r>
            <a:r>
              <a:rPr sz="2718" spc="-14" dirty="0">
                <a:solidFill>
                  <a:srgbClr val="323299"/>
                </a:solidFill>
                <a:latin typeface="Times New Roman"/>
                <a:cs typeface="Times New Roman"/>
              </a:rPr>
              <a:t>n</a:t>
            </a:r>
            <a:r>
              <a:rPr sz="2718" dirty="0">
                <a:solidFill>
                  <a:srgbClr val="323299"/>
                </a:solidFill>
                <a:latin typeface="Times New Roman"/>
                <a:cs typeface="Times New Roman"/>
              </a:rPr>
              <a:t>s  </a:t>
            </a:r>
            <a:r>
              <a:rPr sz="2718" spc="-4" dirty="0">
                <a:solidFill>
                  <a:srgbClr val="323299"/>
                </a:solidFill>
                <a:latin typeface="Times New Roman"/>
                <a:cs typeface="Times New Roman"/>
              </a:rPr>
              <a:t>with</a:t>
            </a:r>
            <a:r>
              <a:rPr sz="2718" spc="-10" dirty="0">
                <a:solidFill>
                  <a:srgbClr val="323299"/>
                </a:solidFill>
                <a:latin typeface="Times New Roman"/>
                <a:cs typeface="Times New Roman"/>
              </a:rPr>
              <a:t> </a:t>
            </a:r>
            <a:r>
              <a:rPr sz="2718" spc="-4" dirty="0">
                <a:solidFill>
                  <a:srgbClr val="323299"/>
                </a:solidFill>
                <a:latin typeface="Times New Roman"/>
                <a:cs typeface="Times New Roman"/>
              </a:rPr>
              <a:t>other</a:t>
            </a:r>
            <a:r>
              <a:rPr sz="2718" spc="-14" dirty="0">
                <a:solidFill>
                  <a:srgbClr val="323299"/>
                </a:solidFill>
                <a:latin typeface="Times New Roman"/>
                <a:cs typeface="Times New Roman"/>
              </a:rPr>
              <a:t> </a:t>
            </a:r>
            <a:r>
              <a:rPr sz="2718" spc="-4" dirty="0">
                <a:solidFill>
                  <a:srgbClr val="323299"/>
                </a:solidFill>
                <a:latin typeface="Times New Roman"/>
                <a:cs typeface="Times New Roman"/>
              </a:rPr>
              <a:t>systems.</a:t>
            </a:r>
            <a:endParaRPr sz="2718" dirty="0">
              <a:latin typeface="Times New Roman"/>
              <a:cs typeface="Times New Roman"/>
            </a:endParaRPr>
          </a:p>
          <a:p>
            <a:pPr marL="73963">
              <a:spcBef>
                <a:spcPts val="10"/>
              </a:spcBef>
            </a:pPr>
            <a:r>
              <a:rPr sz="2718" spc="-4" dirty="0">
                <a:solidFill>
                  <a:srgbClr val="653200"/>
                </a:solidFill>
                <a:latin typeface="Times New Roman"/>
                <a:cs typeface="Times New Roman"/>
              </a:rPr>
              <a:t>D</a:t>
            </a:r>
            <a:r>
              <a:rPr sz="2767" spc="-7" baseline="-20467" dirty="0">
                <a:solidFill>
                  <a:srgbClr val="653200"/>
                </a:solidFill>
                <a:latin typeface="Times New Roman"/>
                <a:cs typeface="Times New Roman"/>
              </a:rPr>
              <a:t>0</a:t>
            </a:r>
            <a:r>
              <a:rPr sz="2767" spc="306" baseline="-20467" dirty="0">
                <a:solidFill>
                  <a:srgbClr val="653200"/>
                </a:solidFill>
                <a:latin typeface="Times New Roman"/>
                <a:cs typeface="Times New Roman"/>
              </a:rPr>
              <a:t> </a:t>
            </a:r>
            <a:r>
              <a:rPr sz="2718" spc="-4" dirty="0">
                <a:solidFill>
                  <a:srgbClr val="653200"/>
                </a:solidFill>
                <a:latin typeface="Times New Roman"/>
                <a:cs typeface="Times New Roman"/>
              </a:rPr>
              <a:t>=15, New</a:t>
            </a:r>
            <a:r>
              <a:rPr sz="2718" spc="-24" dirty="0">
                <a:solidFill>
                  <a:srgbClr val="653200"/>
                </a:solidFill>
                <a:latin typeface="Times New Roman"/>
                <a:cs typeface="Times New Roman"/>
              </a:rPr>
              <a:t> </a:t>
            </a:r>
            <a:r>
              <a:rPr sz="2718" dirty="0">
                <a:solidFill>
                  <a:srgbClr val="653200"/>
                </a:solidFill>
                <a:latin typeface="Times New Roman"/>
                <a:cs typeface="Times New Roman"/>
              </a:rPr>
              <a:t>standalone</a:t>
            </a:r>
            <a:r>
              <a:rPr sz="2718" spc="-20" dirty="0">
                <a:solidFill>
                  <a:srgbClr val="653200"/>
                </a:solidFill>
                <a:latin typeface="Times New Roman"/>
                <a:cs typeface="Times New Roman"/>
              </a:rPr>
              <a:t> </a:t>
            </a:r>
            <a:r>
              <a:rPr sz="2718" spc="-10" dirty="0">
                <a:solidFill>
                  <a:srgbClr val="653200"/>
                </a:solidFill>
                <a:latin typeface="Times New Roman"/>
                <a:cs typeface="Times New Roman"/>
              </a:rPr>
              <a:t>system.</a:t>
            </a:r>
            <a:endParaRPr sz="2718" dirty="0">
              <a:latin typeface="Times New Roman"/>
              <a:cs typeface="Times New Roman"/>
            </a:endParaRPr>
          </a:p>
          <a:p>
            <a:pPr marL="73963"/>
            <a:r>
              <a:rPr sz="2718" spc="-4" dirty="0">
                <a:solidFill>
                  <a:srgbClr val="009999"/>
                </a:solidFill>
                <a:latin typeface="Times New Roman"/>
                <a:cs typeface="Times New Roman"/>
              </a:rPr>
              <a:t>D</a:t>
            </a:r>
            <a:r>
              <a:rPr sz="2767" spc="-7" baseline="-20467" dirty="0">
                <a:solidFill>
                  <a:srgbClr val="009999"/>
                </a:solidFill>
                <a:latin typeface="Times New Roman"/>
                <a:cs typeface="Times New Roman"/>
              </a:rPr>
              <a:t>0</a:t>
            </a:r>
            <a:r>
              <a:rPr sz="2767" spc="320" baseline="-20467" dirty="0">
                <a:solidFill>
                  <a:srgbClr val="009999"/>
                </a:solidFill>
                <a:latin typeface="Times New Roman"/>
                <a:cs typeface="Times New Roman"/>
              </a:rPr>
              <a:t> </a:t>
            </a:r>
            <a:r>
              <a:rPr sz="2718" spc="-4" dirty="0">
                <a:solidFill>
                  <a:srgbClr val="009999"/>
                </a:solidFill>
                <a:latin typeface="Times New Roman"/>
                <a:cs typeface="Times New Roman"/>
              </a:rPr>
              <a:t>=27,</a:t>
            </a:r>
            <a:r>
              <a:rPr sz="2718" spc="4" dirty="0">
                <a:solidFill>
                  <a:srgbClr val="009999"/>
                </a:solidFill>
                <a:latin typeface="Times New Roman"/>
                <a:cs typeface="Times New Roman"/>
              </a:rPr>
              <a:t> </a:t>
            </a:r>
            <a:r>
              <a:rPr sz="2718" dirty="0">
                <a:solidFill>
                  <a:srgbClr val="009999"/>
                </a:solidFill>
                <a:latin typeface="Times New Roman"/>
                <a:cs typeface="Times New Roman"/>
              </a:rPr>
              <a:t>The</a:t>
            </a:r>
            <a:r>
              <a:rPr sz="2718" spc="-10" dirty="0">
                <a:solidFill>
                  <a:srgbClr val="009999"/>
                </a:solidFill>
                <a:latin typeface="Times New Roman"/>
                <a:cs typeface="Times New Roman"/>
              </a:rPr>
              <a:t> </a:t>
            </a:r>
            <a:r>
              <a:rPr sz="2718" spc="-4" dirty="0">
                <a:solidFill>
                  <a:srgbClr val="009999"/>
                </a:solidFill>
                <a:latin typeface="Times New Roman"/>
                <a:cs typeface="Times New Roman"/>
              </a:rPr>
              <a:t>software</a:t>
            </a:r>
            <a:r>
              <a:rPr sz="2718" spc="-14" dirty="0">
                <a:solidFill>
                  <a:srgbClr val="009999"/>
                </a:solidFill>
                <a:latin typeface="Times New Roman"/>
                <a:cs typeface="Times New Roman"/>
              </a:rPr>
              <a:t> </a:t>
            </a:r>
            <a:r>
              <a:rPr sz="2718" dirty="0">
                <a:solidFill>
                  <a:srgbClr val="009999"/>
                </a:solidFill>
                <a:latin typeface="Times New Roman"/>
                <a:cs typeface="Times New Roman"/>
              </a:rPr>
              <a:t>is </a:t>
            </a:r>
            <a:r>
              <a:rPr sz="2718" spc="-4" dirty="0">
                <a:solidFill>
                  <a:srgbClr val="009999"/>
                </a:solidFill>
                <a:latin typeface="Times New Roman"/>
                <a:cs typeface="Times New Roman"/>
              </a:rPr>
              <a:t>rebuild</a:t>
            </a:r>
            <a:r>
              <a:rPr sz="2718" dirty="0">
                <a:solidFill>
                  <a:srgbClr val="009999"/>
                </a:solidFill>
                <a:latin typeface="Times New Roman"/>
                <a:cs typeface="Times New Roman"/>
              </a:rPr>
              <a:t> form</a:t>
            </a:r>
            <a:r>
              <a:rPr sz="2718" spc="-14" dirty="0">
                <a:solidFill>
                  <a:srgbClr val="009999"/>
                </a:solidFill>
                <a:latin typeface="Times New Roman"/>
                <a:cs typeface="Times New Roman"/>
              </a:rPr>
              <a:t> </a:t>
            </a:r>
            <a:r>
              <a:rPr sz="2718" spc="-4" dirty="0">
                <a:solidFill>
                  <a:srgbClr val="009999"/>
                </a:solidFill>
                <a:latin typeface="Times New Roman"/>
                <a:cs typeface="Times New Roman"/>
              </a:rPr>
              <a:t>existing</a:t>
            </a:r>
            <a:r>
              <a:rPr sz="2718" dirty="0">
                <a:solidFill>
                  <a:srgbClr val="009999"/>
                </a:solidFill>
                <a:latin typeface="Times New Roman"/>
                <a:cs typeface="Times New Roman"/>
              </a:rPr>
              <a:t> </a:t>
            </a:r>
            <a:r>
              <a:rPr sz="2718" spc="-4" dirty="0">
                <a:solidFill>
                  <a:srgbClr val="009999"/>
                </a:solidFill>
                <a:latin typeface="Times New Roman"/>
                <a:cs typeface="Times New Roman"/>
              </a:rPr>
              <a:t>software.</a:t>
            </a:r>
            <a:endParaRPr sz="2718" dirty="0">
              <a:latin typeface="Times New Roman"/>
              <a:cs typeface="Times New Roman"/>
            </a:endParaRPr>
          </a:p>
        </p:txBody>
      </p:sp>
      <p:sp>
        <p:nvSpPr>
          <p:cNvPr id="9" name="object 9"/>
          <p:cNvSpPr txBox="1">
            <a:spLocks noGrp="1"/>
          </p:cNvSpPr>
          <p:nvPr>
            <p:ph type="title"/>
          </p:nvPr>
        </p:nvSpPr>
        <p:spPr>
          <a:xfrm>
            <a:off x="2704913" y="995955"/>
            <a:ext cx="6903156"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0" name="object 10"/>
          <p:cNvSpPr/>
          <p:nvPr/>
        </p:nvSpPr>
        <p:spPr>
          <a:xfrm>
            <a:off x="1250722" y="1676400"/>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1" name="object 11"/>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143</a:t>
            </a:r>
          </a:p>
        </p:txBody>
      </p:sp>
      <p:sp>
        <p:nvSpPr>
          <p:cNvPr id="12" name="object 12"/>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2350789"/>
            <a:ext cx="8057198" cy="1488281"/>
          </a:xfrm>
          <a:prstGeom prst="rect">
            <a:avLst/>
          </a:prstGeom>
        </p:spPr>
        <p:txBody>
          <a:bodyPr vert="horz" wrap="square" lIns="0" tIns="12943" rIns="0" bIns="0" rtlCol="0">
            <a:spAutoFit/>
          </a:bodyPr>
          <a:lstStyle/>
          <a:p>
            <a:pPr marL="12327">
              <a:spcBef>
                <a:spcPts val="102"/>
              </a:spcBef>
            </a:pPr>
            <a:r>
              <a:rPr sz="2718" spc="-4" dirty="0">
                <a:latin typeface="Times New Roman"/>
                <a:cs typeface="Times New Roman"/>
              </a:rPr>
              <a:t>Example:</a:t>
            </a:r>
            <a:r>
              <a:rPr sz="2718" spc="-34" dirty="0">
                <a:latin typeface="Times New Roman"/>
                <a:cs typeface="Times New Roman"/>
              </a:rPr>
              <a:t> </a:t>
            </a:r>
            <a:r>
              <a:rPr sz="2718" spc="-4" dirty="0">
                <a:latin typeface="Times New Roman"/>
                <a:cs typeface="Times New Roman"/>
              </a:rPr>
              <a:t>4.14</a:t>
            </a:r>
            <a:endParaRPr sz="2718" dirty="0">
              <a:latin typeface="Times New Roman"/>
              <a:cs typeface="Times New Roman"/>
            </a:endParaRPr>
          </a:p>
          <a:p>
            <a:pPr>
              <a:spcBef>
                <a:spcPts val="10"/>
              </a:spcBef>
            </a:pPr>
            <a:endParaRPr sz="2330" dirty="0">
              <a:latin typeface="Times New Roman"/>
              <a:cs typeface="Times New Roman"/>
            </a:endParaRPr>
          </a:p>
          <a:p>
            <a:pPr marL="12327" marR="4931">
              <a:lnSpc>
                <a:spcPts val="2785"/>
              </a:lnSpc>
              <a:tabLst>
                <a:tab pos="1296197" algn="l"/>
                <a:tab pos="1873106" algn="l"/>
                <a:tab pos="3087329" algn="l"/>
                <a:tab pos="3820793" algn="l"/>
                <a:tab pos="4463037" algn="l"/>
                <a:tab pos="5726567" algn="l"/>
                <a:tab pos="6304709" algn="l"/>
                <a:tab pos="7616932" algn="l"/>
              </a:tabLst>
            </a:pPr>
            <a:r>
              <a:rPr sz="2330" spc="-10" dirty="0">
                <a:solidFill>
                  <a:srgbClr val="653200"/>
                </a:solidFill>
                <a:latin typeface="Times New Roman"/>
                <a:cs typeface="Times New Roman"/>
              </a:rPr>
              <a:t>C</a:t>
            </a:r>
            <a:r>
              <a:rPr sz="2330" spc="-4" dirty="0">
                <a:solidFill>
                  <a:srgbClr val="653200"/>
                </a:solidFill>
                <a:latin typeface="Times New Roman"/>
                <a:cs typeface="Times New Roman"/>
              </a:rPr>
              <a:t>on</a:t>
            </a:r>
            <a:r>
              <a:rPr sz="2330" dirty="0">
                <a:solidFill>
                  <a:srgbClr val="653200"/>
                </a:solidFill>
                <a:latin typeface="Times New Roman"/>
                <a:cs typeface="Times New Roman"/>
              </a:rPr>
              <a:t>si</a:t>
            </a:r>
            <a:r>
              <a:rPr sz="2330" spc="-4" dirty="0">
                <a:solidFill>
                  <a:srgbClr val="653200"/>
                </a:solidFill>
                <a:latin typeface="Times New Roman"/>
                <a:cs typeface="Times New Roman"/>
              </a:rPr>
              <a:t>d</a:t>
            </a:r>
            <a:r>
              <a:rPr sz="2330" dirty="0">
                <a:solidFill>
                  <a:srgbClr val="653200"/>
                </a:solidFill>
                <a:latin typeface="Times New Roman"/>
                <a:cs typeface="Times New Roman"/>
              </a:rPr>
              <a:t>er	t</a:t>
            </a:r>
            <a:r>
              <a:rPr sz="2330" spc="-14" dirty="0">
                <a:solidFill>
                  <a:srgbClr val="653200"/>
                </a:solidFill>
                <a:latin typeface="Times New Roman"/>
                <a:cs typeface="Times New Roman"/>
              </a:rPr>
              <a:t>h</a:t>
            </a:r>
            <a:r>
              <a:rPr sz="2330" dirty="0">
                <a:solidFill>
                  <a:srgbClr val="653200"/>
                </a:solidFill>
                <a:latin typeface="Times New Roman"/>
                <a:cs typeface="Times New Roman"/>
              </a:rPr>
              <a:t>e	e</a:t>
            </a:r>
            <a:r>
              <a:rPr sz="2330" spc="-14" dirty="0">
                <a:solidFill>
                  <a:srgbClr val="653200"/>
                </a:solidFill>
                <a:latin typeface="Times New Roman"/>
                <a:cs typeface="Times New Roman"/>
              </a:rPr>
              <a:t>x</a:t>
            </a:r>
            <a:r>
              <a:rPr sz="2330" dirty="0">
                <a:solidFill>
                  <a:srgbClr val="653200"/>
                </a:solidFill>
                <a:latin typeface="Times New Roman"/>
                <a:cs typeface="Times New Roman"/>
              </a:rPr>
              <a:t>a</a:t>
            </a:r>
            <a:r>
              <a:rPr sz="2330" spc="-24" dirty="0">
                <a:solidFill>
                  <a:srgbClr val="653200"/>
                </a:solidFill>
                <a:latin typeface="Times New Roman"/>
                <a:cs typeface="Times New Roman"/>
              </a:rPr>
              <a:t>m</a:t>
            </a:r>
            <a:r>
              <a:rPr sz="2330" spc="-4" dirty="0">
                <a:solidFill>
                  <a:srgbClr val="653200"/>
                </a:solidFill>
                <a:latin typeface="Times New Roman"/>
                <a:cs typeface="Times New Roman"/>
              </a:rPr>
              <a:t>p</a:t>
            </a:r>
            <a:r>
              <a:rPr sz="2330" dirty="0">
                <a:solidFill>
                  <a:srgbClr val="653200"/>
                </a:solidFill>
                <a:latin typeface="Times New Roman"/>
                <a:cs typeface="Times New Roman"/>
              </a:rPr>
              <a:t>le	</a:t>
            </a:r>
            <a:r>
              <a:rPr sz="2330" spc="-4" dirty="0">
                <a:solidFill>
                  <a:srgbClr val="653200"/>
                </a:solidFill>
                <a:latin typeface="Times New Roman"/>
                <a:cs typeface="Times New Roman"/>
              </a:rPr>
              <a:t>4.1</a:t>
            </a:r>
            <a:r>
              <a:rPr sz="2330" dirty="0">
                <a:solidFill>
                  <a:srgbClr val="653200"/>
                </a:solidFill>
                <a:latin typeface="Times New Roman"/>
                <a:cs typeface="Times New Roman"/>
              </a:rPr>
              <a:t>3	a</a:t>
            </a:r>
            <a:r>
              <a:rPr sz="2330" spc="-4" dirty="0">
                <a:solidFill>
                  <a:srgbClr val="653200"/>
                </a:solidFill>
                <a:latin typeface="Times New Roman"/>
                <a:cs typeface="Times New Roman"/>
              </a:rPr>
              <a:t>n</a:t>
            </a:r>
            <a:r>
              <a:rPr sz="2330" dirty="0">
                <a:solidFill>
                  <a:srgbClr val="653200"/>
                </a:solidFill>
                <a:latin typeface="Times New Roman"/>
                <a:cs typeface="Times New Roman"/>
              </a:rPr>
              <a:t>d	c</a:t>
            </a:r>
            <a:r>
              <a:rPr sz="2330" spc="-14" dirty="0">
                <a:solidFill>
                  <a:srgbClr val="653200"/>
                </a:solidFill>
                <a:latin typeface="Times New Roman"/>
                <a:cs typeface="Times New Roman"/>
              </a:rPr>
              <a:t>a</a:t>
            </a:r>
            <a:r>
              <a:rPr sz="2330" dirty="0">
                <a:solidFill>
                  <a:srgbClr val="653200"/>
                </a:solidFill>
                <a:latin typeface="Times New Roman"/>
                <a:cs typeface="Times New Roman"/>
              </a:rPr>
              <a:t>lc</a:t>
            </a:r>
            <a:r>
              <a:rPr sz="2330" spc="-14" dirty="0">
                <a:solidFill>
                  <a:srgbClr val="653200"/>
                </a:solidFill>
                <a:latin typeface="Times New Roman"/>
                <a:cs typeface="Times New Roman"/>
              </a:rPr>
              <a:t>u</a:t>
            </a:r>
            <a:r>
              <a:rPr sz="2330" spc="-10" dirty="0">
                <a:solidFill>
                  <a:srgbClr val="653200"/>
                </a:solidFill>
                <a:latin typeface="Times New Roman"/>
                <a:cs typeface="Times New Roman"/>
              </a:rPr>
              <a:t>l</a:t>
            </a:r>
            <a:r>
              <a:rPr sz="2330" dirty="0">
                <a:solidFill>
                  <a:srgbClr val="653200"/>
                </a:solidFill>
                <a:latin typeface="Times New Roman"/>
                <a:cs typeface="Times New Roman"/>
              </a:rPr>
              <a:t>a</a:t>
            </a:r>
            <a:r>
              <a:rPr sz="2330" spc="-10" dirty="0">
                <a:solidFill>
                  <a:srgbClr val="653200"/>
                </a:solidFill>
                <a:latin typeface="Times New Roman"/>
                <a:cs typeface="Times New Roman"/>
              </a:rPr>
              <a:t>t</a:t>
            </a:r>
            <a:r>
              <a:rPr sz="2330" dirty="0">
                <a:solidFill>
                  <a:srgbClr val="653200"/>
                </a:solidFill>
                <a:latin typeface="Times New Roman"/>
                <a:cs typeface="Times New Roman"/>
              </a:rPr>
              <a:t>e	t</a:t>
            </a:r>
            <a:r>
              <a:rPr sz="2330" spc="-4" dirty="0">
                <a:solidFill>
                  <a:srgbClr val="653200"/>
                </a:solidFill>
                <a:latin typeface="Times New Roman"/>
                <a:cs typeface="Times New Roman"/>
              </a:rPr>
              <a:t>h</a:t>
            </a:r>
            <a:r>
              <a:rPr sz="2330" dirty="0">
                <a:solidFill>
                  <a:srgbClr val="653200"/>
                </a:solidFill>
                <a:latin typeface="Times New Roman"/>
                <a:cs typeface="Times New Roman"/>
              </a:rPr>
              <a:t>e	</a:t>
            </a:r>
            <a:r>
              <a:rPr sz="2330" spc="-14" dirty="0">
                <a:solidFill>
                  <a:srgbClr val="653200"/>
                </a:solidFill>
                <a:latin typeface="Times New Roman"/>
                <a:cs typeface="Times New Roman"/>
              </a:rPr>
              <a:t>d</a:t>
            </a:r>
            <a:r>
              <a:rPr sz="2330" dirty="0">
                <a:solidFill>
                  <a:srgbClr val="653200"/>
                </a:solidFill>
                <a:latin typeface="Times New Roman"/>
                <a:cs typeface="Times New Roman"/>
              </a:rPr>
              <a:t>i</a:t>
            </a:r>
            <a:r>
              <a:rPr sz="2330" spc="-10" dirty="0">
                <a:solidFill>
                  <a:srgbClr val="653200"/>
                </a:solidFill>
                <a:latin typeface="Times New Roman"/>
                <a:cs typeface="Times New Roman"/>
              </a:rPr>
              <a:t>ff</a:t>
            </a:r>
            <a:r>
              <a:rPr sz="2330" dirty="0">
                <a:solidFill>
                  <a:srgbClr val="653200"/>
                </a:solidFill>
                <a:latin typeface="Times New Roman"/>
                <a:cs typeface="Times New Roman"/>
              </a:rPr>
              <a:t>ic</a:t>
            </a:r>
            <a:r>
              <a:rPr sz="2330" spc="-14" dirty="0">
                <a:solidFill>
                  <a:srgbClr val="653200"/>
                </a:solidFill>
                <a:latin typeface="Times New Roman"/>
                <a:cs typeface="Times New Roman"/>
              </a:rPr>
              <a:t>u</a:t>
            </a:r>
            <a:r>
              <a:rPr sz="2330" spc="-10" dirty="0">
                <a:solidFill>
                  <a:srgbClr val="653200"/>
                </a:solidFill>
                <a:latin typeface="Times New Roman"/>
                <a:cs typeface="Times New Roman"/>
              </a:rPr>
              <a:t>l</a:t>
            </a:r>
            <a:r>
              <a:rPr sz="2330" dirty="0">
                <a:solidFill>
                  <a:srgbClr val="653200"/>
                </a:solidFill>
                <a:latin typeface="Times New Roman"/>
                <a:cs typeface="Times New Roman"/>
              </a:rPr>
              <a:t>ty	a</a:t>
            </a:r>
            <a:r>
              <a:rPr sz="2330" spc="-4" dirty="0">
                <a:solidFill>
                  <a:srgbClr val="653200"/>
                </a:solidFill>
                <a:latin typeface="Times New Roman"/>
                <a:cs typeface="Times New Roman"/>
              </a:rPr>
              <a:t>n</a:t>
            </a:r>
            <a:r>
              <a:rPr sz="2330" dirty="0">
                <a:solidFill>
                  <a:srgbClr val="653200"/>
                </a:solidFill>
                <a:latin typeface="Times New Roman"/>
                <a:cs typeface="Times New Roman"/>
              </a:rPr>
              <a:t>d  </a:t>
            </a:r>
            <a:r>
              <a:rPr sz="2330" spc="-4" dirty="0">
                <a:solidFill>
                  <a:srgbClr val="653200"/>
                </a:solidFill>
                <a:latin typeface="Times New Roman"/>
                <a:cs typeface="Times New Roman"/>
              </a:rPr>
              <a:t>manpower build up.</a:t>
            </a:r>
            <a:endParaRPr sz="2330" dirty="0">
              <a:latin typeface="Times New Roman"/>
              <a:cs typeface="Times New Roman"/>
            </a:endParaRPr>
          </a:p>
        </p:txBody>
      </p:sp>
      <p:sp>
        <p:nvSpPr>
          <p:cNvPr id="3" name="object 3"/>
          <p:cNvSpPr txBox="1">
            <a:spLocks noGrp="1"/>
          </p:cNvSpPr>
          <p:nvPr>
            <p:ph type="title"/>
          </p:nvPr>
        </p:nvSpPr>
        <p:spPr>
          <a:xfrm>
            <a:off x="2704913" y="919755"/>
            <a:ext cx="6465988"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144</a:t>
            </a: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1684973"/>
            <a:ext cx="1590115" cy="955443"/>
          </a:xfrm>
          <a:prstGeom prst="rect">
            <a:avLst/>
          </a:prstGeom>
        </p:spPr>
        <p:txBody>
          <a:bodyPr vert="horz" wrap="square" lIns="0" tIns="117718" rIns="0" bIns="0" rtlCol="0">
            <a:spAutoFit/>
          </a:bodyPr>
          <a:lstStyle/>
          <a:p>
            <a:pPr marL="12327">
              <a:spcBef>
                <a:spcPts val="927"/>
              </a:spcBef>
            </a:pPr>
            <a:r>
              <a:rPr sz="2718" b="1" dirty="0">
                <a:solidFill>
                  <a:srgbClr val="CC0000"/>
                </a:solidFill>
                <a:latin typeface="Times New Roman"/>
                <a:cs typeface="Times New Roman"/>
              </a:rPr>
              <a:t>Solution</a:t>
            </a:r>
            <a:endParaRPr sz="2718" dirty="0">
              <a:latin typeface="Times New Roman"/>
              <a:cs typeface="Times New Roman"/>
            </a:endParaRPr>
          </a:p>
          <a:p>
            <a:pPr marL="530067">
              <a:spcBef>
                <a:spcPts val="656"/>
              </a:spcBef>
            </a:pPr>
            <a:r>
              <a:rPr sz="2135" spc="-4" dirty="0">
                <a:solidFill>
                  <a:srgbClr val="653200"/>
                </a:solidFill>
                <a:latin typeface="Times New Roman"/>
                <a:cs typeface="Times New Roman"/>
              </a:rPr>
              <a:t>We</a:t>
            </a:r>
            <a:r>
              <a:rPr sz="2135" spc="-78" dirty="0">
                <a:solidFill>
                  <a:srgbClr val="653200"/>
                </a:solidFill>
                <a:latin typeface="Times New Roman"/>
                <a:cs typeface="Times New Roman"/>
              </a:rPr>
              <a:t> </a:t>
            </a:r>
            <a:r>
              <a:rPr sz="2135" dirty="0">
                <a:solidFill>
                  <a:srgbClr val="653200"/>
                </a:solidFill>
                <a:latin typeface="Times New Roman"/>
                <a:cs typeface="Times New Roman"/>
              </a:rPr>
              <a:t>know</a:t>
            </a:r>
            <a:endParaRPr sz="2135" dirty="0">
              <a:latin typeface="Times New Roman"/>
              <a:cs typeface="Times New Roman"/>
            </a:endParaRPr>
          </a:p>
        </p:txBody>
      </p:sp>
      <p:sp>
        <p:nvSpPr>
          <p:cNvPr id="3" name="object 3"/>
          <p:cNvSpPr txBox="1"/>
          <p:nvPr/>
        </p:nvSpPr>
        <p:spPr>
          <a:xfrm>
            <a:off x="3389778" y="3306569"/>
            <a:ext cx="110938" cy="220985"/>
          </a:xfrm>
          <a:prstGeom prst="rect">
            <a:avLst/>
          </a:prstGeom>
        </p:spPr>
        <p:txBody>
          <a:bodyPr vert="horz" wrap="square" lIns="0" tIns="11711" rIns="0" bIns="0" rtlCol="0">
            <a:spAutoFit/>
          </a:bodyPr>
          <a:lstStyle/>
          <a:p>
            <a:pPr marL="12327">
              <a:spcBef>
                <a:spcPts val="92"/>
              </a:spcBef>
            </a:pPr>
            <a:r>
              <a:rPr sz="1359" i="1" spc="-4" dirty="0">
                <a:latin typeface="Times New Roman"/>
                <a:cs typeface="Times New Roman"/>
              </a:rPr>
              <a:t>d</a:t>
            </a:r>
            <a:endParaRPr sz="1359" dirty="0">
              <a:latin typeface="Times New Roman"/>
              <a:cs typeface="Times New Roman"/>
            </a:endParaRPr>
          </a:p>
        </p:txBody>
      </p:sp>
      <p:sp>
        <p:nvSpPr>
          <p:cNvPr id="4" name="object 4"/>
          <p:cNvSpPr txBox="1"/>
          <p:nvPr/>
        </p:nvSpPr>
        <p:spPr>
          <a:xfrm>
            <a:off x="3273416" y="2977844"/>
            <a:ext cx="273031" cy="370385"/>
          </a:xfrm>
          <a:prstGeom prst="rect">
            <a:avLst/>
          </a:prstGeom>
        </p:spPr>
        <p:txBody>
          <a:bodyPr vert="horz" wrap="square" lIns="0" tIns="11711" rIns="0" bIns="0" rtlCol="0">
            <a:spAutoFit/>
          </a:bodyPr>
          <a:lstStyle/>
          <a:p>
            <a:pPr marL="36981">
              <a:spcBef>
                <a:spcPts val="92"/>
              </a:spcBef>
            </a:pPr>
            <a:r>
              <a:rPr sz="3495" i="1" spc="-7" baseline="-24305" dirty="0">
                <a:latin typeface="Times New Roman"/>
                <a:cs typeface="Times New Roman"/>
              </a:rPr>
              <a:t>t</a:t>
            </a:r>
            <a:r>
              <a:rPr sz="3495" i="1" spc="-516" baseline="-24305" dirty="0">
                <a:latin typeface="Times New Roman"/>
                <a:cs typeface="Times New Roman"/>
              </a:rPr>
              <a:t> </a:t>
            </a:r>
            <a:r>
              <a:rPr sz="1359" spc="-4" dirty="0">
                <a:latin typeface="Times New Roman"/>
                <a:cs typeface="Times New Roman"/>
              </a:rPr>
              <a:t>2</a:t>
            </a:r>
            <a:endParaRPr sz="1359" dirty="0">
              <a:latin typeface="Times New Roman"/>
              <a:cs typeface="Times New Roman"/>
            </a:endParaRPr>
          </a:p>
        </p:txBody>
      </p:sp>
      <p:sp>
        <p:nvSpPr>
          <p:cNvPr id="5" name="object 5"/>
          <p:cNvSpPr txBox="1"/>
          <p:nvPr/>
        </p:nvSpPr>
        <p:spPr>
          <a:xfrm>
            <a:off x="2734996" y="2878739"/>
            <a:ext cx="818478" cy="370385"/>
          </a:xfrm>
          <a:prstGeom prst="rect">
            <a:avLst/>
          </a:prstGeom>
        </p:spPr>
        <p:txBody>
          <a:bodyPr vert="horz" wrap="square" lIns="0" tIns="11711" rIns="0" bIns="0" rtlCol="0">
            <a:spAutoFit/>
          </a:bodyPr>
          <a:lstStyle/>
          <a:p>
            <a:pPr marL="36981">
              <a:spcBef>
                <a:spcPts val="92"/>
              </a:spcBef>
            </a:pPr>
            <a:r>
              <a:rPr sz="2330" i="1" spc="-4" dirty="0">
                <a:latin typeface="Times New Roman"/>
                <a:cs typeface="Times New Roman"/>
              </a:rPr>
              <a:t>D</a:t>
            </a:r>
            <a:r>
              <a:rPr sz="2330" i="1" spc="-63" dirty="0">
                <a:latin typeface="Times New Roman"/>
                <a:cs typeface="Times New Roman"/>
              </a:rPr>
              <a:t> </a:t>
            </a:r>
            <a:r>
              <a:rPr sz="2330" spc="-4" dirty="0">
                <a:latin typeface="Symbol"/>
                <a:cs typeface="Symbol"/>
              </a:rPr>
              <a:t></a:t>
            </a:r>
            <a:r>
              <a:rPr sz="2330" spc="175" dirty="0">
                <a:latin typeface="Times New Roman"/>
                <a:cs typeface="Times New Roman"/>
              </a:rPr>
              <a:t> </a:t>
            </a:r>
            <a:r>
              <a:rPr sz="3495" i="1" u="sng" spc="-7" baseline="34722" dirty="0">
                <a:uFill>
                  <a:solidFill>
                    <a:srgbClr val="000000"/>
                  </a:solidFill>
                </a:uFill>
                <a:latin typeface="Times New Roman"/>
                <a:cs typeface="Times New Roman"/>
              </a:rPr>
              <a:t>K</a:t>
            </a:r>
            <a:endParaRPr sz="3495" baseline="34722" dirty="0">
              <a:latin typeface="Times New Roman"/>
              <a:cs typeface="Times New Roman"/>
            </a:endParaRPr>
          </a:p>
        </p:txBody>
      </p:sp>
      <p:sp>
        <p:nvSpPr>
          <p:cNvPr id="6" name="object 6"/>
          <p:cNvSpPr txBox="1"/>
          <p:nvPr/>
        </p:nvSpPr>
        <p:spPr>
          <a:xfrm>
            <a:off x="1481641" y="2983408"/>
            <a:ext cx="1095207" cy="340377"/>
          </a:xfrm>
          <a:prstGeom prst="rect">
            <a:avLst/>
          </a:prstGeom>
        </p:spPr>
        <p:txBody>
          <a:bodyPr vert="horz" wrap="square" lIns="0" tIns="11711" rIns="0" bIns="0" rtlCol="0">
            <a:spAutoFit/>
          </a:bodyPr>
          <a:lstStyle/>
          <a:p>
            <a:pPr marL="12327">
              <a:spcBef>
                <a:spcPts val="92"/>
              </a:spcBef>
            </a:pPr>
            <a:r>
              <a:rPr sz="2135" spc="-4" dirty="0">
                <a:solidFill>
                  <a:srgbClr val="000099"/>
                </a:solidFill>
                <a:latin typeface="Times New Roman"/>
                <a:cs typeface="Times New Roman"/>
              </a:rPr>
              <a:t>Difficulty</a:t>
            </a:r>
            <a:endParaRPr sz="2135" dirty="0">
              <a:latin typeface="Times New Roman"/>
              <a:cs typeface="Times New Roman"/>
            </a:endParaRPr>
          </a:p>
        </p:txBody>
      </p:sp>
      <p:sp>
        <p:nvSpPr>
          <p:cNvPr id="7" name="object 7"/>
          <p:cNvSpPr/>
          <p:nvPr/>
        </p:nvSpPr>
        <p:spPr>
          <a:xfrm>
            <a:off x="3200932" y="3896535"/>
            <a:ext cx="624336" cy="0"/>
          </a:xfrm>
          <a:custGeom>
            <a:avLst/>
            <a:gdLst/>
            <a:ahLst/>
            <a:cxnLst/>
            <a:rect l="l" t="t" r="r" b="b"/>
            <a:pathLst>
              <a:path w="643254">
                <a:moveTo>
                  <a:pt x="0" y="0"/>
                </a:moveTo>
                <a:lnTo>
                  <a:pt x="643128" y="0"/>
                </a:lnTo>
              </a:path>
            </a:pathLst>
          </a:custGeom>
          <a:ln w="11045">
            <a:solidFill>
              <a:srgbClr val="000000"/>
            </a:solidFill>
          </a:ln>
        </p:spPr>
        <p:txBody>
          <a:bodyPr wrap="square" lIns="0" tIns="0" rIns="0" bIns="0" rtlCol="0"/>
          <a:lstStyle/>
          <a:p>
            <a:endParaRPr sz="1980" dirty="0"/>
          </a:p>
        </p:txBody>
      </p:sp>
      <p:sp>
        <p:nvSpPr>
          <p:cNvPr id="8" name="object 8"/>
          <p:cNvSpPr txBox="1"/>
          <p:nvPr/>
        </p:nvSpPr>
        <p:spPr>
          <a:xfrm>
            <a:off x="3880864" y="3691667"/>
            <a:ext cx="1903207" cy="324814"/>
          </a:xfrm>
          <a:prstGeom prst="rect">
            <a:avLst/>
          </a:prstGeom>
        </p:spPr>
        <p:txBody>
          <a:bodyPr vert="horz" wrap="square" lIns="0" tIns="11094" rIns="0" bIns="0" rtlCol="0">
            <a:spAutoFit/>
          </a:bodyPr>
          <a:lstStyle/>
          <a:p>
            <a:pPr marL="12327">
              <a:spcBef>
                <a:spcPts val="87"/>
              </a:spcBef>
            </a:pPr>
            <a:r>
              <a:rPr sz="2038" spc="-4" dirty="0">
                <a:latin typeface="Symbol"/>
                <a:cs typeface="Symbol"/>
              </a:rPr>
              <a:t></a:t>
            </a:r>
            <a:r>
              <a:rPr sz="2038" spc="-44" dirty="0">
                <a:latin typeface="Times New Roman"/>
                <a:cs typeface="Times New Roman"/>
              </a:rPr>
              <a:t> </a:t>
            </a:r>
            <a:r>
              <a:rPr sz="2038" spc="-10" dirty="0">
                <a:latin typeface="Times New Roman"/>
                <a:cs typeface="Times New Roman"/>
              </a:rPr>
              <a:t>4</a:t>
            </a:r>
            <a:r>
              <a:rPr sz="2038" spc="-4" dirty="0">
                <a:latin typeface="Times New Roman"/>
                <a:cs typeface="Times New Roman"/>
              </a:rPr>
              <a:t>9</a:t>
            </a:r>
            <a:r>
              <a:rPr sz="2038" spc="161" dirty="0">
                <a:latin typeface="Times New Roman"/>
                <a:cs typeface="Times New Roman"/>
              </a:rPr>
              <a:t> </a:t>
            </a:r>
            <a:r>
              <a:rPr sz="2038" i="1" spc="-10" dirty="0">
                <a:latin typeface="Times New Roman"/>
                <a:cs typeface="Times New Roman"/>
              </a:rPr>
              <a:t>pe</a:t>
            </a:r>
            <a:r>
              <a:rPr sz="2038" i="1" spc="-4" dirty="0">
                <a:latin typeface="Times New Roman"/>
                <a:cs typeface="Times New Roman"/>
              </a:rPr>
              <a:t>rs</a:t>
            </a:r>
            <a:r>
              <a:rPr sz="2038" i="1" spc="-10" dirty="0">
                <a:latin typeface="Times New Roman"/>
                <a:cs typeface="Times New Roman"/>
              </a:rPr>
              <a:t>o</a:t>
            </a:r>
            <a:r>
              <a:rPr sz="2038" i="1" spc="-4" dirty="0">
                <a:latin typeface="Times New Roman"/>
                <a:cs typeface="Times New Roman"/>
              </a:rPr>
              <a:t>n</a:t>
            </a:r>
            <a:r>
              <a:rPr sz="2038" i="1" spc="-233" dirty="0">
                <a:latin typeface="Times New Roman"/>
                <a:cs typeface="Times New Roman"/>
              </a:rPr>
              <a:t> </a:t>
            </a:r>
            <a:r>
              <a:rPr sz="2038" spc="-4" dirty="0">
                <a:latin typeface="Times New Roman"/>
                <a:cs typeface="Times New Roman"/>
              </a:rPr>
              <a:t>/</a:t>
            </a:r>
            <a:r>
              <a:rPr sz="2038" spc="29" dirty="0">
                <a:latin typeface="Times New Roman"/>
                <a:cs typeface="Times New Roman"/>
              </a:rPr>
              <a:t> </a:t>
            </a:r>
            <a:r>
              <a:rPr sz="2038" i="1" spc="-10" dirty="0">
                <a:latin typeface="Times New Roman"/>
                <a:cs typeface="Times New Roman"/>
              </a:rPr>
              <a:t>yea</a:t>
            </a:r>
            <a:r>
              <a:rPr sz="2038" i="1" spc="-4" dirty="0">
                <a:latin typeface="Times New Roman"/>
                <a:cs typeface="Times New Roman"/>
              </a:rPr>
              <a:t>r</a:t>
            </a:r>
            <a:endParaRPr sz="2038" dirty="0">
              <a:latin typeface="Times New Roman"/>
              <a:cs typeface="Times New Roman"/>
            </a:endParaRPr>
          </a:p>
        </p:txBody>
      </p:sp>
      <p:sp>
        <p:nvSpPr>
          <p:cNvPr id="9" name="object 9"/>
          <p:cNvSpPr txBox="1"/>
          <p:nvPr/>
        </p:nvSpPr>
        <p:spPr>
          <a:xfrm>
            <a:off x="3177270" y="3892836"/>
            <a:ext cx="647756" cy="324814"/>
          </a:xfrm>
          <a:prstGeom prst="rect">
            <a:avLst/>
          </a:prstGeom>
        </p:spPr>
        <p:txBody>
          <a:bodyPr vert="horz" wrap="square" lIns="0" tIns="11094" rIns="0" bIns="0" rtlCol="0">
            <a:spAutoFit/>
          </a:bodyPr>
          <a:lstStyle/>
          <a:p>
            <a:pPr marL="36981">
              <a:spcBef>
                <a:spcPts val="87"/>
              </a:spcBef>
            </a:pPr>
            <a:r>
              <a:rPr sz="2038" dirty="0">
                <a:latin typeface="Times New Roman"/>
                <a:cs typeface="Times New Roman"/>
              </a:rPr>
              <a:t>(3.5)</a:t>
            </a:r>
            <a:r>
              <a:rPr sz="1747" baseline="43981" dirty="0">
                <a:latin typeface="Times New Roman"/>
                <a:cs typeface="Times New Roman"/>
              </a:rPr>
              <a:t>2</a:t>
            </a:r>
          </a:p>
        </p:txBody>
      </p:sp>
      <p:sp>
        <p:nvSpPr>
          <p:cNvPr id="10" name="object 10"/>
          <p:cNvSpPr txBox="1"/>
          <p:nvPr/>
        </p:nvSpPr>
        <p:spPr>
          <a:xfrm>
            <a:off x="3311382" y="3528957"/>
            <a:ext cx="411088" cy="324814"/>
          </a:xfrm>
          <a:prstGeom prst="rect">
            <a:avLst/>
          </a:prstGeom>
        </p:spPr>
        <p:txBody>
          <a:bodyPr vert="horz" wrap="square" lIns="0" tIns="11094" rIns="0" bIns="0" rtlCol="0">
            <a:spAutoFit/>
          </a:bodyPr>
          <a:lstStyle/>
          <a:p>
            <a:pPr marL="12327">
              <a:spcBef>
                <a:spcPts val="87"/>
              </a:spcBef>
            </a:pPr>
            <a:r>
              <a:rPr sz="2038" spc="-10" dirty="0">
                <a:latin typeface="Times New Roman"/>
                <a:cs typeface="Times New Roman"/>
              </a:rPr>
              <a:t>60</a:t>
            </a:r>
            <a:r>
              <a:rPr sz="2038" spc="-4" dirty="0">
                <a:latin typeface="Times New Roman"/>
                <a:cs typeface="Times New Roman"/>
              </a:rPr>
              <a:t>0</a:t>
            </a:r>
            <a:endParaRPr sz="2038" dirty="0">
              <a:latin typeface="Times New Roman"/>
              <a:cs typeface="Times New Roman"/>
            </a:endParaRPr>
          </a:p>
        </p:txBody>
      </p:sp>
      <p:sp>
        <p:nvSpPr>
          <p:cNvPr id="11" name="object 11"/>
          <p:cNvSpPr txBox="1"/>
          <p:nvPr/>
        </p:nvSpPr>
        <p:spPr>
          <a:xfrm>
            <a:off x="2984484" y="3691668"/>
            <a:ext cx="166407" cy="324814"/>
          </a:xfrm>
          <a:prstGeom prst="rect">
            <a:avLst/>
          </a:prstGeom>
        </p:spPr>
        <p:txBody>
          <a:bodyPr vert="horz" wrap="square" lIns="0" tIns="11094" rIns="0" bIns="0" rtlCol="0">
            <a:spAutoFit/>
          </a:bodyPr>
          <a:lstStyle/>
          <a:p>
            <a:pPr marL="12327">
              <a:spcBef>
                <a:spcPts val="87"/>
              </a:spcBef>
            </a:pPr>
            <a:r>
              <a:rPr sz="2038" spc="-4" dirty="0">
                <a:latin typeface="Symbol"/>
                <a:cs typeface="Symbol"/>
              </a:rPr>
              <a:t></a:t>
            </a:r>
            <a:endParaRPr sz="2038" dirty="0">
              <a:latin typeface="Symbol"/>
              <a:cs typeface="Symbol"/>
            </a:endParaRPr>
          </a:p>
        </p:txBody>
      </p:sp>
      <p:sp>
        <p:nvSpPr>
          <p:cNvPr id="12" name="object 12"/>
          <p:cNvSpPr txBox="1"/>
          <p:nvPr/>
        </p:nvSpPr>
        <p:spPr>
          <a:xfrm>
            <a:off x="1481642" y="4353125"/>
            <a:ext cx="6560764" cy="340377"/>
          </a:xfrm>
          <a:prstGeom prst="rect">
            <a:avLst/>
          </a:prstGeom>
        </p:spPr>
        <p:txBody>
          <a:bodyPr vert="horz" wrap="square" lIns="0" tIns="11711" rIns="0" bIns="0" rtlCol="0">
            <a:spAutoFit/>
          </a:bodyPr>
          <a:lstStyle/>
          <a:p>
            <a:pPr marL="12327">
              <a:spcBef>
                <a:spcPts val="92"/>
              </a:spcBef>
            </a:pPr>
            <a:r>
              <a:rPr sz="2135" spc="-4" dirty="0">
                <a:solidFill>
                  <a:srgbClr val="653200"/>
                </a:solidFill>
                <a:latin typeface="Times New Roman"/>
                <a:cs typeface="Times New Roman"/>
              </a:rPr>
              <a:t>Manpower</a:t>
            </a:r>
            <a:r>
              <a:rPr sz="2135" dirty="0">
                <a:solidFill>
                  <a:srgbClr val="653200"/>
                </a:solidFill>
                <a:latin typeface="Times New Roman"/>
                <a:cs typeface="Times New Roman"/>
              </a:rPr>
              <a:t> </a:t>
            </a:r>
            <a:r>
              <a:rPr sz="2135" spc="-4" dirty="0">
                <a:solidFill>
                  <a:srgbClr val="653200"/>
                </a:solidFill>
                <a:latin typeface="Times New Roman"/>
                <a:cs typeface="Times New Roman"/>
              </a:rPr>
              <a:t>build</a:t>
            </a:r>
            <a:r>
              <a:rPr sz="2135" spc="4" dirty="0">
                <a:solidFill>
                  <a:srgbClr val="653200"/>
                </a:solidFill>
                <a:latin typeface="Times New Roman"/>
                <a:cs typeface="Times New Roman"/>
              </a:rPr>
              <a:t> </a:t>
            </a:r>
            <a:r>
              <a:rPr sz="2135" dirty="0">
                <a:solidFill>
                  <a:srgbClr val="653200"/>
                </a:solidFill>
                <a:latin typeface="Times New Roman"/>
                <a:cs typeface="Times New Roman"/>
              </a:rPr>
              <a:t>up</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can</a:t>
            </a:r>
            <a:r>
              <a:rPr sz="2135" dirty="0">
                <a:solidFill>
                  <a:srgbClr val="653200"/>
                </a:solidFill>
                <a:latin typeface="Times New Roman"/>
                <a:cs typeface="Times New Roman"/>
              </a:rPr>
              <a:t> be</a:t>
            </a:r>
            <a:r>
              <a:rPr sz="2135" spc="-14" dirty="0">
                <a:solidFill>
                  <a:srgbClr val="653200"/>
                </a:solidFill>
                <a:latin typeface="Times New Roman"/>
                <a:cs typeface="Times New Roman"/>
              </a:rPr>
              <a:t> </a:t>
            </a:r>
            <a:r>
              <a:rPr sz="2135" spc="-4" dirty="0">
                <a:solidFill>
                  <a:srgbClr val="653200"/>
                </a:solidFill>
                <a:latin typeface="Times New Roman"/>
                <a:cs typeface="Times New Roman"/>
              </a:rPr>
              <a:t>calculated</a:t>
            </a:r>
            <a:r>
              <a:rPr sz="2135" spc="4" dirty="0">
                <a:solidFill>
                  <a:srgbClr val="653200"/>
                </a:solidFill>
                <a:latin typeface="Times New Roman"/>
                <a:cs typeface="Times New Roman"/>
              </a:rPr>
              <a:t> </a:t>
            </a:r>
            <a:r>
              <a:rPr sz="2135" dirty="0">
                <a:solidFill>
                  <a:srgbClr val="653200"/>
                </a:solidFill>
                <a:latin typeface="Times New Roman"/>
                <a:cs typeface="Times New Roman"/>
              </a:rPr>
              <a:t>by</a:t>
            </a:r>
            <a:r>
              <a:rPr sz="2135" spc="10" dirty="0">
                <a:solidFill>
                  <a:srgbClr val="653200"/>
                </a:solidFill>
                <a:latin typeface="Times New Roman"/>
                <a:cs typeface="Times New Roman"/>
              </a:rPr>
              <a:t> </a:t>
            </a:r>
            <a:r>
              <a:rPr sz="2135" spc="-4" dirty="0">
                <a:solidFill>
                  <a:srgbClr val="653200"/>
                </a:solidFill>
                <a:latin typeface="Times New Roman"/>
                <a:cs typeface="Times New Roman"/>
              </a:rPr>
              <a:t>following</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equation</a:t>
            </a:r>
            <a:endParaRPr sz="2135" dirty="0">
              <a:latin typeface="Times New Roman"/>
              <a:cs typeface="Times New Roman"/>
            </a:endParaRPr>
          </a:p>
        </p:txBody>
      </p:sp>
      <p:sp>
        <p:nvSpPr>
          <p:cNvPr id="13" name="object 13"/>
          <p:cNvSpPr/>
          <p:nvPr/>
        </p:nvSpPr>
        <p:spPr>
          <a:xfrm>
            <a:off x="3237908" y="5143489"/>
            <a:ext cx="269334" cy="0"/>
          </a:xfrm>
          <a:custGeom>
            <a:avLst/>
            <a:gdLst/>
            <a:ahLst/>
            <a:cxnLst/>
            <a:rect l="l" t="t" r="r" b="b"/>
            <a:pathLst>
              <a:path w="277495">
                <a:moveTo>
                  <a:pt x="0" y="0"/>
                </a:moveTo>
                <a:lnTo>
                  <a:pt x="277374" y="0"/>
                </a:lnTo>
              </a:path>
            </a:pathLst>
          </a:custGeom>
          <a:ln w="12679">
            <a:solidFill>
              <a:srgbClr val="000000"/>
            </a:solidFill>
          </a:ln>
        </p:spPr>
        <p:txBody>
          <a:bodyPr wrap="square" lIns="0" tIns="0" rIns="0" bIns="0" rtlCol="0"/>
          <a:lstStyle/>
          <a:p>
            <a:endParaRPr sz="1980" dirty="0"/>
          </a:p>
        </p:txBody>
      </p:sp>
      <p:sp>
        <p:nvSpPr>
          <p:cNvPr id="14" name="object 14"/>
          <p:cNvSpPr txBox="1"/>
          <p:nvPr/>
        </p:nvSpPr>
        <p:spPr>
          <a:xfrm>
            <a:off x="2808461" y="5106726"/>
            <a:ext cx="110938" cy="220985"/>
          </a:xfrm>
          <a:prstGeom prst="rect">
            <a:avLst/>
          </a:prstGeom>
        </p:spPr>
        <p:txBody>
          <a:bodyPr vert="horz" wrap="square" lIns="0" tIns="11711" rIns="0" bIns="0" rtlCol="0">
            <a:spAutoFit/>
          </a:bodyPr>
          <a:lstStyle/>
          <a:p>
            <a:pPr marL="12327">
              <a:spcBef>
                <a:spcPts val="92"/>
              </a:spcBef>
            </a:pPr>
            <a:r>
              <a:rPr sz="1359" spc="-4" dirty="0">
                <a:latin typeface="Times New Roman"/>
                <a:cs typeface="Times New Roman"/>
              </a:rPr>
              <a:t>0</a:t>
            </a:r>
            <a:endParaRPr sz="1359" dirty="0">
              <a:latin typeface="Times New Roman"/>
              <a:cs typeface="Times New Roman"/>
            </a:endParaRPr>
          </a:p>
        </p:txBody>
      </p:sp>
      <p:sp>
        <p:nvSpPr>
          <p:cNvPr id="15" name="object 15"/>
          <p:cNvSpPr txBox="1"/>
          <p:nvPr/>
        </p:nvSpPr>
        <p:spPr>
          <a:xfrm>
            <a:off x="3338007" y="5337477"/>
            <a:ext cx="110938" cy="220985"/>
          </a:xfrm>
          <a:prstGeom prst="rect">
            <a:avLst/>
          </a:prstGeom>
        </p:spPr>
        <p:txBody>
          <a:bodyPr vert="horz" wrap="square" lIns="0" tIns="11711" rIns="0" bIns="0" rtlCol="0">
            <a:spAutoFit/>
          </a:bodyPr>
          <a:lstStyle/>
          <a:p>
            <a:pPr marL="12327">
              <a:spcBef>
                <a:spcPts val="92"/>
              </a:spcBef>
            </a:pPr>
            <a:r>
              <a:rPr sz="1359" i="1" spc="-4" dirty="0">
                <a:latin typeface="Times New Roman"/>
                <a:cs typeface="Times New Roman"/>
              </a:rPr>
              <a:t>d</a:t>
            </a:r>
            <a:endParaRPr sz="1359" dirty="0">
              <a:latin typeface="Times New Roman"/>
              <a:cs typeface="Times New Roman"/>
            </a:endParaRPr>
          </a:p>
        </p:txBody>
      </p:sp>
      <p:sp>
        <p:nvSpPr>
          <p:cNvPr id="16" name="object 16"/>
          <p:cNvSpPr txBox="1"/>
          <p:nvPr/>
        </p:nvSpPr>
        <p:spPr>
          <a:xfrm>
            <a:off x="3220165" y="5008751"/>
            <a:ext cx="268717" cy="370385"/>
          </a:xfrm>
          <a:prstGeom prst="rect">
            <a:avLst/>
          </a:prstGeom>
        </p:spPr>
        <p:txBody>
          <a:bodyPr vert="horz" wrap="square" lIns="0" tIns="11711" rIns="0" bIns="0" rtlCol="0">
            <a:spAutoFit/>
          </a:bodyPr>
          <a:lstStyle/>
          <a:p>
            <a:pPr marL="36981">
              <a:spcBef>
                <a:spcPts val="92"/>
              </a:spcBef>
            </a:pPr>
            <a:r>
              <a:rPr sz="3495" i="1" spc="-7" baseline="-24305" dirty="0">
                <a:latin typeface="Times New Roman"/>
                <a:cs typeface="Times New Roman"/>
              </a:rPr>
              <a:t>t</a:t>
            </a:r>
            <a:r>
              <a:rPr sz="3495" i="1" spc="-574" baseline="-24305" dirty="0">
                <a:latin typeface="Times New Roman"/>
                <a:cs typeface="Times New Roman"/>
              </a:rPr>
              <a:t> </a:t>
            </a:r>
            <a:r>
              <a:rPr sz="1359" spc="-4" dirty="0">
                <a:latin typeface="Times New Roman"/>
                <a:cs typeface="Times New Roman"/>
              </a:rPr>
              <a:t>3</a:t>
            </a:r>
            <a:endParaRPr sz="1359" dirty="0">
              <a:latin typeface="Times New Roman"/>
              <a:cs typeface="Times New Roman"/>
            </a:endParaRPr>
          </a:p>
        </p:txBody>
      </p:sp>
      <p:sp>
        <p:nvSpPr>
          <p:cNvPr id="17" name="object 17"/>
          <p:cNvSpPr txBox="1"/>
          <p:nvPr/>
        </p:nvSpPr>
        <p:spPr>
          <a:xfrm>
            <a:off x="2579683" y="4909648"/>
            <a:ext cx="922020" cy="370385"/>
          </a:xfrm>
          <a:prstGeom prst="rect">
            <a:avLst/>
          </a:prstGeom>
        </p:spPr>
        <p:txBody>
          <a:bodyPr vert="horz" wrap="square" lIns="0" tIns="11711" rIns="0" bIns="0" rtlCol="0">
            <a:spAutoFit/>
          </a:bodyPr>
          <a:lstStyle/>
          <a:p>
            <a:pPr marL="36981">
              <a:spcBef>
                <a:spcPts val="92"/>
              </a:spcBef>
              <a:tabLst>
                <a:tab pos="424053" algn="l"/>
              </a:tabLst>
            </a:pPr>
            <a:r>
              <a:rPr sz="2330" i="1" spc="-4" dirty="0">
                <a:latin typeface="Times New Roman"/>
                <a:cs typeface="Times New Roman"/>
              </a:rPr>
              <a:t>D	</a:t>
            </a:r>
            <a:r>
              <a:rPr sz="2330" spc="-4" dirty="0">
                <a:latin typeface="Symbol"/>
                <a:cs typeface="Symbol"/>
              </a:rPr>
              <a:t></a:t>
            </a:r>
            <a:r>
              <a:rPr sz="2330" spc="145" dirty="0">
                <a:latin typeface="Times New Roman"/>
                <a:cs typeface="Times New Roman"/>
              </a:rPr>
              <a:t> </a:t>
            </a:r>
            <a:r>
              <a:rPr sz="3495" i="1" spc="-7" baseline="34722" dirty="0">
                <a:latin typeface="Times New Roman"/>
                <a:cs typeface="Times New Roman"/>
              </a:rPr>
              <a:t>K</a:t>
            </a:r>
            <a:endParaRPr sz="3495" baseline="34722" dirty="0">
              <a:latin typeface="Times New Roman"/>
              <a:cs typeface="Times New Roman"/>
            </a:endParaRPr>
          </a:p>
        </p:txBody>
      </p:sp>
      <p:sp>
        <p:nvSpPr>
          <p:cNvPr id="18" name="object 18"/>
          <p:cNvSpPr/>
          <p:nvPr/>
        </p:nvSpPr>
        <p:spPr>
          <a:xfrm>
            <a:off x="3168387" y="6035406"/>
            <a:ext cx="615707" cy="0"/>
          </a:xfrm>
          <a:custGeom>
            <a:avLst/>
            <a:gdLst/>
            <a:ahLst/>
            <a:cxnLst/>
            <a:rect l="l" t="t" r="r" b="b"/>
            <a:pathLst>
              <a:path w="634364">
                <a:moveTo>
                  <a:pt x="0" y="0"/>
                </a:moveTo>
                <a:lnTo>
                  <a:pt x="633979" y="0"/>
                </a:lnTo>
              </a:path>
            </a:pathLst>
          </a:custGeom>
          <a:ln w="11045">
            <a:solidFill>
              <a:srgbClr val="000000"/>
            </a:solidFill>
          </a:ln>
        </p:spPr>
        <p:txBody>
          <a:bodyPr wrap="square" lIns="0" tIns="0" rIns="0" bIns="0" rtlCol="0"/>
          <a:lstStyle/>
          <a:p>
            <a:endParaRPr sz="1980" dirty="0"/>
          </a:p>
        </p:txBody>
      </p:sp>
      <p:sp>
        <p:nvSpPr>
          <p:cNvPr id="19" name="object 19"/>
          <p:cNvSpPr txBox="1"/>
          <p:nvPr/>
        </p:nvSpPr>
        <p:spPr>
          <a:xfrm>
            <a:off x="3814795" y="5830555"/>
            <a:ext cx="2022158" cy="324814"/>
          </a:xfrm>
          <a:prstGeom prst="rect">
            <a:avLst/>
          </a:prstGeom>
        </p:spPr>
        <p:txBody>
          <a:bodyPr vert="horz" wrap="square" lIns="0" tIns="11094" rIns="0" bIns="0" rtlCol="0">
            <a:spAutoFit/>
          </a:bodyPr>
          <a:lstStyle/>
          <a:p>
            <a:pPr marL="36981">
              <a:spcBef>
                <a:spcPts val="87"/>
              </a:spcBef>
            </a:pPr>
            <a:r>
              <a:rPr sz="2038" spc="-4" dirty="0">
                <a:latin typeface="Symbol"/>
                <a:cs typeface="Symbol"/>
              </a:rPr>
              <a:t></a:t>
            </a:r>
            <a:r>
              <a:rPr sz="2038" spc="-262" dirty="0">
                <a:latin typeface="Times New Roman"/>
                <a:cs typeface="Times New Roman"/>
              </a:rPr>
              <a:t> </a:t>
            </a:r>
            <a:r>
              <a:rPr sz="2038" spc="-10" dirty="0">
                <a:latin typeface="Times New Roman"/>
                <a:cs typeface="Times New Roman"/>
              </a:rPr>
              <a:t>1</a:t>
            </a:r>
            <a:r>
              <a:rPr sz="2038" spc="-4" dirty="0">
                <a:latin typeface="Times New Roman"/>
                <a:cs typeface="Times New Roman"/>
              </a:rPr>
              <a:t>4</a:t>
            </a:r>
            <a:r>
              <a:rPr sz="2038" spc="161" dirty="0">
                <a:latin typeface="Times New Roman"/>
                <a:cs typeface="Times New Roman"/>
              </a:rPr>
              <a:t> </a:t>
            </a:r>
            <a:r>
              <a:rPr sz="2038" i="1" spc="-10" dirty="0">
                <a:latin typeface="Times New Roman"/>
                <a:cs typeface="Times New Roman"/>
              </a:rPr>
              <a:t>pe</a:t>
            </a:r>
            <a:r>
              <a:rPr sz="2038" i="1" spc="-4" dirty="0">
                <a:latin typeface="Times New Roman"/>
                <a:cs typeface="Times New Roman"/>
              </a:rPr>
              <a:t>rs</a:t>
            </a:r>
            <a:r>
              <a:rPr sz="2038" i="1" spc="-10" dirty="0">
                <a:latin typeface="Times New Roman"/>
                <a:cs typeface="Times New Roman"/>
              </a:rPr>
              <a:t>o</a:t>
            </a:r>
            <a:r>
              <a:rPr sz="2038" i="1" spc="-4" dirty="0">
                <a:latin typeface="Times New Roman"/>
                <a:cs typeface="Times New Roman"/>
              </a:rPr>
              <a:t>n</a:t>
            </a:r>
            <a:r>
              <a:rPr sz="2038" i="1" spc="-222" dirty="0">
                <a:latin typeface="Times New Roman"/>
                <a:cs typeface="Times New Roman"/>
              </a:rPr>
              <a:t> </a:t>
            </a:r>
            <a:r>
              <a:rPr sz="2038" spc="-4" dirty="0">
                <a:latin typeface="Times New Roman"/>
                <a:cs typeface="Times New Roman"/>
              </a:rPr>
              <a:t>/</a:t>
            </a:r>
            <a:r>
              <a:rPr sz="2038" spc="20" dirty="0">
                <a:latin typeface="Times New Roman"/>
                <a:cs typeface="Times New Roman"/>
              </a:rPr>
              <a:t> </a:t>
            </a:r>
            <a:r>
              <a:rPr sz="2038" i="1" spc="-10" dirty="0">
                <a:latin typeface="Times New Roman"/>
                <a:cs typeface="Times New Roman"/>
              </a:rPr>
              <a:t>yea</a:t>
            </a:r>
            <a:r>
              <a:rPr sz="2038" i="1" spc="-4" dirty="0">
                <a:latin typeface="Times New Roman"/>
                <a:cs typeface="Times New Roman"/>
              </a:rPr>
              <a:t>r</a:t>
            </a:r>
            <a:r>
              <a:rPr sz="2038" i="1" spc="-334" dirty="0">
                <a:latin typeface="Times New Roman"/>
                <a:cs typeface="Times New Roman"/>
              </a:rPr>
              <a:t> </a:t>
            </a:r>
            <a:r>
              <a:rPr sz="1747" spc="7" baseline="43981" dirty="0">
                <a:latin typeface="Times New Roman"/>
                <a:cs typeface="Times New Roman"/>
              </a:rPr>
              <a:t>2</a:t>
            </a:r>
            <a:endParaRPr sz="1747" baseline="43981" dirty="0">
              <a:latin typeface="Times New Roman"/>
              <a:cs typeface="Times New Roman"/>
            </a:endParaRPr>
          </a:p>
        </p:txBody>
      </p:sp>
      <p:sp>
        <p:nvSpPr>
          <p:cNvPr id="20" name="object 20"/>
          <p:cNvSpPr txBox="1"/>
          <p:nvPr/>
        </p:nvSpPr>
        <p:spPr>
          <a:xfrm>
            <a:off x="3144728" y="6031724"/>
            <a:ext cx="643442" cy="324814"/>
          </a:xfrm>
          <a:prstGeom prst="rect">
            <a:avLst/>
          </a:prstGeom>
        </p:spPr>
        <p:txBody>
          <a:bodyPr vert="horz" wrap="square" lIns="0" tIns="11094" rIns="0" bIns="0" rtlCol="0">
            <a:spAutoFit/>
          </a:bodyPr>
          <a:lstStyle/>
          <a:p>
            <a:pPr marL="36981">
              <a:spcBef>
                <a:spcPts val="87"/>
              </a:spcBef>
            </a:pPr>
            <a:r>
              <a:rPr sz="2038" spc="-4" dirty="0">
                <a:latin typeface="Times New Roman"/>
                <a:cs typeface="Times New Roman"/>
              </a:rPr>
              <a:t>(3.5)</a:t>
            </a:r>
            <a:r>
              <a:rPr sz="1747" spc="-7" baseline="43981" dirty="0">
                <a:latin typeface="Times New Roman"/>
                <a:cs typeface="Times New Roman"/>
              </a:rPr>
              <a:t>3</a:t>
            </a:r>
            <a:endParaRPr sz="1747" baseline="43981" dirty="0">
              <a:latin typeface="Times New Roman"/>
              <a:cs typeface="Times New Roman"/>
            </a:endParaRPr>
          </a:p>
        </p:txBody>
      </p:sp>
      <p:sp>
        <p:nvSpPr>
          <p:cNvPr id="21" name="object 21"/>
          <p:cNvSpPr txBox="1"/>
          <p:nvPr/>
        </p:nvSpPr>
        <p:spPr>
          <a:xfrm>
            <a:off x="3274402" y="5667846"/>
            <a:ext cx="411088" cy="324814"/>
          </a:xfrm>
          <a:prstGeom prst="rect">
            <a:avLst/>
          </a:prstGeom>
        </p:spPr>
        <p:txBody>
          <a:bodyPr vert="horz" wrap="square" lIns="0" tIns="11094" rIns="0" bIns="0" rtlCol="0">
            <a:spAutoFit/>
          </a:bodyPr>
          <a:lstStyle/>
          <a:p>
            <a:pPr marL="12327">
              <a:spcBef>
                <a:spcPts val="87"/>
              </a:spcBef>
            </a:pPr>
            <a:r>
              <a:rPr sz="2038" spc="-10" dirty="0">
                <a:latin typeface="Times New Roman"/>
                <a:cs typeface="Times New Roman"/>
              </a:rPr>
              <a:t>60</a:t>
            </a:r>
            <a:r>
              <a:rPr sz="2038" spc="-4" dirty="0">
                <a:latin typeface="Times New Roman"/>
                <a:cs typeface="Times New Roman"/>
              </a:rPr>
              <a:t>0</a:t>
            </a:r>
            <a:endParaRPr sz="2038" dirty="0">
              <a:latin typeface="Times New Roman"/>
              <a:cs typeface="Times New Roman"/>
            </a:endParaRPr>
          </a:p>
        </p:txBody>
      </p:sp>
      <p:sp>
        <p:nvSpPr>
          <p:cNvPr id="22" name="object 22"/>
          <p:cNvSpPr txBox="1"/>
          <p:nvPr/>
        </p:nvSpPr>
        <p:spPr>
          <a:xfrm>
            <a:off x="2951942" y="5830556"/>
            <a:ext cx="166407" cy="324814"/>
          </a:xfrm>
          <a:prstGeom prst="rect">
            <a:avLst/>
          </a:prstGeom>
        </p:spPr>
        <p:txBody>
          <a:bodyPr vert="horz" wrap="square" lIns="0" tIns="11094" rIns="0" bIns="0" rtlCol="0">
            <a:spAutoFit/>
          </a:bodyPr>
          <a:lstStyle/>
          <a:p>
            <a:pPr marL="12327">
              <a:spcBef>
                <a:spcPts val="87"/>
              </a:spcBef>
            </a:pPr>
            <a:r>
              <a:rPr sz="2038" spc="-4" dirty="0">
                <a:latin typeface="Symbol"/>
                <a:cs typeface="Symbol"/>
              </a:rPr>
              <a:t></a:t>
            </a:r>
            <a:endParaRPr sz="2038" dirty="0">
              <a:latin typeface="Symbol"/>
              <a:cs typeface="Symbol"/>
            </a:endParaRPr>
          </a:p>
        </p:txBody>
      </p:sp>
      <p:sp>
        <p:nvSpPr>
          <p:cNvPr id="23" name="object 23"/>
          <p:cNvSpPr txBox="1">
            <a:spLocks noGrp="1"/>
          </p:cNvSpPr>
          <p:nvPr>
            <p:ph type="title"/>
          </p:nvPr>
        </p:nvSpPr>
        <p:spPr>
          <a:xfrm>
            <a:off x="2704912" y="919755"/>
            <a:ext cx="6340865"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24" name="object 2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5" name="object 2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145</a:t>
            </a:r>
          </a:p>
        </p:txBody>
      </p:sp>
      <p:sp>
        <p:nvSpPr>
          <p:cNvPr id="26" name="object 2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225</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4100082053"/>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highlight>
                            <a:srgbClr val="FFFF00"/>
                          </a:highlight>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2545124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57261" y="4468994"/>
            <a:ext cx="165791" cy="305081"/>
          </a:xfrm>
          <a:custGeom>
            <a:avLst/>
            <a:gdLst/>
            <a:ahLst/>
            <a:cxnLst/>
            <a:rect l="l" t="t" r="r" b="b"/>
            <a:pathLst>
              <a:path w="170814" h="314325">
                <a:moveTo>
                  <a:pt x="137160" y="288798"/>
                </a:moveTo>
                <a:lnTo>
                  <a:pt x="137160" y="202692"/>
                </a:lnTo>
                <a:lnTo>
                  <a:pt x="119110" y="211324"/>
                </a:lnTo>
                <a:lnTo>
                  <a:pt x="118872" y="211836"/>
                </a:lnTo>
                <a:lnTo>
                  <a:pt x="118300" y="211711"/>
                </a:lnTo>
                <a:lnTo>
                  <a:pt x="102108" y="219456"/>
                </a:lnTo>
                <a:lnTo>
                  <a:pt x="95781" y="206803"/>
                </a:lnTo>
                <a:lnTo>
                  <a:pt x="0" y="185928"/>
                </a:lnTo>
                <a:lnTo>
                  <a:pt x="137160" y="288798"/>
                </a:lnTo>
                <a:close/>
              </a:path>
              <a:path w="170814" h="314325">
                <a:moveTo>
                  <a:pt x="129870" y="188221"/>
                </a:moveTo>
                <a:lnTo>
                  <a:pt x="35052" y="0"/>
                </a:lnTo>
                <a:lnTo>
                  <a:pt x="1524" y="18288"/>
                </a:lnTo>
                <a:lnTo>
                  <a:pt x="95781" y="206803"/>
                </a:lnTo>
                <a:lnTo>
                  <a:pt x="118300" y="211711"/>
                </a:lnTo>
                <a:lnTo>
                  <a:pt x="119110" y="211324"/>
                </a:lnTo>
                <a:lnTo>
                  <a:pt x="129870" y="188221"/>
                </a:lnTo>
                <a:close/>
              </a:path>
              <a:path w="170814" h="314325">
                <a:moveTo>
                  <a:pt x="118300" y="211711"/>
                </a:moveTo>
                <a:lnTo>
                  <a:pt x="95781" y="206803"/>
                </a:lnTo>
                <a:lnTo>
                  <a:pt x="102108" y="219456"/>
                </a:lnTo>
                <a:lnTo>
                  <a:pt x="118300" y="211711"/>
                </a:lnTo>
                <a:close/>
              </a:path>
              <a:path w="170814" h="314325">
                <a:moveTo>
                  <a:pt x="137160" y="202692"/>
                </a:moveTo>
                <a:lnTo>
                  <a:pt x="129870" y="188221"/>
                </a:lnTo>
                <a:lnTo>
                  <a:pt x="119110" y="211324"/>
                </a:lnTo>
                <a:lnTo>
                  <a:pt x="137160" y="202692"/>
                </a:lnTo>
                <a:close/>
              </a:path>
              <a:path w="170814" h="314325">
                <a:moveTo>
                  <a:pt x="170688" y="313944"/>
                </a:moveTo>
                <a:lnTo>
                  <a:pt x="170688" y="100584"/>
                </a:lnTo>
                <a:lnTo>
                  <a:pt x="129870" y="188221"/>
                </a:lnTo>
                <a:lnTo>
                  <a:pt x="137160" y="202692"/>
                </a:lnTo>
                <a:lnTo>
                  <a:pt x="137160" y="288798"/>
                </a:lnTo>
                <a:lnTo>
                  <a:pt x="170688" y="313944"/>
                </a:lnTo>
                <a:close/>
              </a:path>
            </a:pathLst>
          </a:custGeom>
          <a:solidFill>
            <a:srgbClr val="3265FF"/>
          </a:solidFill>
        </p:spPr>
        <p:txBody>
          <a:bodyPr wrap="square" lIns="0" tIns="0" rIns="0" bIns="0" rtlCol="0"/>
          <a:lstStyle/>
          <a:p>
            <a:endParaRPr sz="1980"/>
          </a:p>
        </p:txBody>
      </p:sp>
      <p:sp>
        <p:nvSpPr>
          <p:cNvPr id="3" name="object 3"/>
          <p:cNvSpPr/>
          <p:nvPr/>
        </p:nvSpPr>
        <p:spPr>
          <a:xfrm>
            <a:off x="1757261" y="5726295"/>
            <a:ext cx="165791" cy="305081"/>
          </a:xfrm>
          <a:custGeom>
            <a:avLst/>
            <a:gdLst/>
            <a:ahLst/>
            <a:cxnLst/>
            <a:rect l="l" t="t" r="r" b="b"/>
            <a:pathLst>
              <a:path w="170814" h="314325">
                <a:moveTo>
                  <a:pt x="137160" y="288798"/>
                </a:moveTo>
                <a:lnTo>
                  <a:pt x="137160" y="202692"/>
                </a:lnTo>
                <a:lnTo>
                  <a:pt x="119110" y="211324"/>
                </a:lnTo>
                <a:lnTo>
                  <a:pt x="118872" y="211836"/>
                </a:lnTo>
                <a:lnTo>
                  <a:pt x="118300" y="211711"/>
                </a:lnTo>
                <a:lnTo>
                  <a:pt x="102108" y="219456"/>
                </a:lnTo>
                <a:lnTo>
                  <a:pt x="95781" y="206803"/>
                </a:lnTo>
                <a:lnTo>
                  <a:pt x="0" y="185928"/>
                </a:lnTo>
                <a:lnTo>
                  <a:pt x="137160" y="288798"/>
                </a:lnTo>
                <a:close/>
              </a:path>
              <a:path w="170814" h="314325">
                <a:moveTo>
                  <a:pt x="129870" y="188221"/>
                </a:moveTo>
                <a:lnTo>
                  <a:pt x="35052" y="0"/>
                </a:lnTo>
                <a:lnTo>
                  <a:pt x="1524" y="18288"/>
                </a:lnTo>
                <a:lnTo>
                  <a:pt x="95781" y="206803"/>
                </a:lnTo>
                <a:lnTo>
                  <a:pt x="118300" y="211711"/>
                </a:lnTo>
                <a:lnTo>
                  <a:pt x="119110" y="211324"/>
                </a:lnTo>
                <a:lnTo>
                  <a:pt x="129870" y="188221"/>
                </a:lnTo>
                <a:close/>
              </a:path>
              <a:path w="170814" h="314325">
                <a:moveTo>
                  <a:pt x="118300" y="211711"/>
                </a:moveTo>
                <a:lnTo>
                  <a:pt x="95781" y="206803"/>
                </a:lnTo>
                <a:lnTo>
                  <a:pt x="102108" y="219456"/>
                </a:lnTo>
                <a:lnTo>
                  <a:pt x="118300" y="211711"/>
                </a:lnTo>
                <a:close/>
              </a:path>
              <a:path w="170814" h="314325">
                <a:moveTo>
                  <a:pt x="137160" y="202692"/>
                </a:moveTo>
                <a:lnTo>
                  <a:pt x="129870" y="188221"/>
                </a:lnTo>
                <a:lnTo>
                  <a:pt x="119110" y="211324"/>
                </a:lnTo>
                <a:lnTo>
                  <a:pt x="137160" y="202692"/>
                </a:lnTo>
                <a:close/>
              </a:path>
              <a:path w="170814" h="314325">
                <a:moveTo>
                  <a:pt x="170688" y="313944"/>
                </a:moveTo>
                <a:lnTo>
                  <a:pt x="170688" y="100584"/>
                </a:lnTo>
                <a:lnTo>
                  <a:pt x="129870" y="188221"/>
                </a:lnTo>
                <a:lnTo>
                  <a:pt x="137160" y="202692"/>
                </a:lnTo>
                <a:lnTo>
                  <a:pt x="137160" y="288798"/>
                </a:lnTo>
                <a:lnTo>
                  <a:pt x="170688" y="313944"/>
                </a:lnTo>
                <a:close/>
              </a:path>
            </a:pathLst>
          </a:custGeom>
          <a:solidFill>
            <a:srgbClr val="3265FF"/>
          </a:solidFill>
        </p:spPr>
        <p:txBody>
          <a:bodyPr wrap="square" lIns="0" tIns="0" rIns="0" bIns="0" rtlCol="0"/>
          <a:lstStyle/>
          <a:p>
            <a:endParaRPr sz="1980"/>
          </a:p>
        </p:txBody>
      </p:sp>
      <p:sp>
        <p:nvSpPr>
          <p:cNvPr id="4" name="object 4"/>
          <p:cNvSpPr txBox="1"/>
          <p:nvPr/>
        </p:nvSpPr>
        <p:spPr>
          <a:xfrm>
            <a:off x="816005" y="2073715"/>
            <a:ext cx="7809435" cy="4246831"/>
          </a:xfrm>
          <a:prstGeom prst="rect">
            <a:avLst/>
          </a:prstGeom>
        </p:spPr>
        <p:txBody>
          <a:bodyPr vert="horz" wrap="square" lIns="0" tIns="11711" rIns="0" bIns="0" rtlCol="0">
            <a:spAutoFit/>
          </a:bodyPr>
          <a:lstStyle/>
          <a:p>
            <a:pPr marL="12327">
              <a:spcBef>
                <a:spcPts val="92"/>
              </a:spcBef>
            </a:pPr>
            <a:r>
              <a:rPr sz="2718" b="1" spc="-4" dirty="0">
                <a:solidFill>
                  <a:srgbClr val="CC0000"/>
                </a:solidFill>
                <a:latin typeface="Times New Roman"/>
                <a:cs typeface="Times New Roman"/>
              </a:rPr>
              <a:t>Software</a:t>
            </a:r>
            <a:r>
              <a:rPr sz="2718" b="1" spc="-10" dirty="0">
                <a:solidFill>
                  <a:srgbClr val="CC0000"/>
                </a:solidFill>
                <a:latin typeface="Times New Roman"/>
                <a:cs typeface="Times New Roman"/>
              </a:rPr>
              <a:t> </a:t>
            </a:r>
            <a:r>
              <a:rPr sz="2718" b="1" dirty="0">
                <a:solidFill>
                  <a:srgbClr val="CC0000"/>
                </a:solidFill>
                <a:latin typeface="Times New Roman"/>
                <a:cs typeface="Times New Roman"/>
              </a:rPr>
              <a:t>Risk</a:t>
            </a:r>
            <a:r>
              <a:rPr sz="2718" b="1" spc="-34" dirty="0">
                <a:solidFill>
                  <a:srgbClr val="CC0000"/>
                </a:solidFill>
                <a:latin typeface="Times New Roman"/>
                <a:cs typeface="Times New Roman"/>
              </a:rPr>
              <a:t> </a:t>
            </a:r>
            <a:r>
              <a:rPr sz="2718" b="1" spc="-4" dirty="0">
                <a:solidFill>
                  <a:srgbClr val="CC0000"/>
                </a:solidFill>
                <a:latin typeface="Times New Roman"/>
                <a:cs typeface="Times New Roman"/>
              </a:rPr>
              <a:t>Management</a:t>
            </a:r>
            <a:endParaRPr sz="2718">
              <a:latin typeface="Times New Roman"/>
              <a:cs typeface="Times New Roman"/>
            </a:endParaRPr>
          </a:p>
          <a:p>
            <a:pPr>
              <a:spcBef>
                <a:spcPts val="44"/>
              </a:spcBef>
            </a:pPr>
            <a:endParaRPr sz="2087">
              <a:latin typeface="Times New Roman"/>
              <a:cs typeface="Times New Roman"/>
            </a:endParaRPr>
          </a:p>
          <a:p>
            <a:pPr marL="739628" indent="-506645">
              <a:buFont typeface="MS UI Gothic"/>
              <a:buChar char="➢"/>
              <a:tabLst>
                <a:tab pos="739628" algn="l"/>
                <a:tab pos="740244" algn="l"/>
              </a:tabLst>
            </a:pPr>
            <a:r>
              <a:rPr sz="2718" spc="-4" dirty="0">
                <a:solidFill>
                  <a:srgbClr val="650065"/>
                </a:solidFill>
                <a:latin typeface="Times New Roman"/>
                <a:cs typeface="Times New Roman"/>
              </a:rPr>
              <a:t>We</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Software</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developers are</a:t>
            </a:r>
            <a:r>
              <a:rPr sz="2718" spc="-10" dirty="0">
                <a:solidFill>
                  <a:srgbClr val="650065"/>
                </a:solidFill>
                <a:latin typeface="Times New Roman"/>
                <a:cs typeface="Times New Roman"/>
              </a:rPr>
              <a:t> extremely</a:t>
            </a:r>
            <a:r>
              <a:rPr sz="2718" dirty="0">
                <a:solidFill>
                  <a:srgbClr val="650065"/>
                </a:solidFill>
                <a:latin typeface="Times New Roman"/>
                <a:cs typeface="Times New Roman"/>
              </a:rPr>
              <a:t> </a:t>
            </a:r>
            <a:r>
              <a:rPr sz="2718" spc="-4" dirty="0">
                <a:solidFill>
                  <a:srgbClr val="650065"/>
                </a:solidFill>
                <a:latin typeface="Times New Roman"/>
                <a:cs typeface="Times New Roman"/>
              </a:rPr>
              <a:t>optimists.</a:t>
            </a:r>
            <a:endParaRPr sz="2718">
              <a:latin typeface="Times New Roman"/>
              <a:cs typeface="Times New Roman"/>
            </a:endParaRPr>
          </a:p>
          <a:p>
            <a:pPr marL="739628" indent="-506645">
              <a:spcBef>
                <a:spcPts val="1646"/>
              </a:spcBef>
              <a:buFont typeface="MS UI Gothic"/>
              <a:buChar char="➢"/>
              <a:tabLst>
                <a:tab pos="739628" algn="l"/>
                <a:tab pos="740244" algn="l"/>
              </a:tabLst>
            </a:pPr>
            <a:r>
              <a:rPr sz="2718" spc="-4" dirty="0">
                <a:latin typeface="Times New Roman"/>
                <a:cs typeface="Times New Roman"/>
              </a:rPr>
              <a:t>We</a:t>
            </a:r>
            <a:r>
              <a:rPr sz="2718" spc="-20" dirty="0">
                <a:latin typeface="Times New Roman"/>
                <a:cs typeface="Times New Roman"/>
              </a:rPr>
              <a:t> </a:t>
            </a:r>
            <a:r>
              <a:rPr sz="2718" spc="-4" dirty="0">
                <a:latin typeface="Times New Roman"/>
                <a:cs typeface="Times New Roman"/>
              </a:rPr>
              <a:t>assume,</a:t>
            </a:r>
            <a:r>
              <a:rPr sz="2718" spc="-14" dirty="0">
                <a:latin typeface="Times New Roman"/>
                <a:cs typeface="Times New Roman"/>
              </a:rPr>
              <a:t> </a:t>
            </a:r>
            <a:r>
              <a:rPr sz="2718" spc="-4" dirty="0">
                <a:latin typeface="Times New Roman"/>
                <a:cs typeface="Times New Roman"/>
              </a:rPr>
              <a:t>everything will</a:t>
            </a:r>
            <a:r>
              <a:rPr sz="2718" spc="-10" dirty="0">
                <a:latin typeface="Times New Roman"/>
                <a:cs typeface="Times New Roman"/>
              </a:rPr>
              <a:t> </a:t>
            </a:r>
            <a:r>
              <a:rPr sz="2718" spc="-4" dirty="0">
                <a:latin typeface="Times New Roman"/>
                <a:cs typeface="Times New Roman"/>
              </a:rPr>
              <a:t>go</a:t>
            </a:r>
            <a:r>
              <a:rPr sz="2718" spc="-20" dirty="0">
                <a:latin typeface="Times New Roman"/>
                <a:cs typeface="Times New Roman"/>
              </a:rPr>
              <a:t> </a:t>
            </a:r>
            <a:r>
              <a:rPr sz="2718" spc="-4" dirty="0">
                <a:latin typeface="Times New Roman"/>
                <a:cs typeface="Times New Roman"/>
              </a:rPr>
              <a:t>exactly </a:t>
            </a:r>
            <a:r>
              <a:rPr sz="2718" spc="-10" dirty="0">
                <a:latin typeface="Times New Roman"/>
                <a:cs typeface="Times New Roman"/>
              </a:rPr>
              <a:t>as</a:t>
            </a:r>
            <a:r>
              <a:rPr sz="2718" spc="-20" dirty="0">
                <a:latin typeface="Times New Roman"/>
                <a:cs typeface="Times New Roman"/>
              </a:rPr>
              <a:t> </a:t>
            </a:r>
            <a:r>
              <a:rPr sz="2718" spc="-4" dirty="0">
                <a:latin typeface="Times New Roman"/>
                <a:cs typeface="Times New Roman"/>
              </a:rPr>
              <a:t>planned.</a:t>
            </a:r>
            <a:endParaRPr sz="2718">
              <a:latin typeface="Times New Roman"/>
              <a:cs typeface="Times New Roman"/>
            </a:endParaRPr>
          </a:p>
          <a:p>
            <a:pPr marL="739628" indent="-506645">
              <a:spcBef>
                <a:spcPts val="1639"/>
              </a:spcBef>
              <a:buFont typeface="MS UI Gothic"/>
              <a:buChar char="➢"/>
              <a:tabLst>
                <a:tab pos="739628" algn="l"/>
                <a:tab pos="740244" algn="l"/>
              </a:tabLst>
            </a:pPr>
            <a:r>
              <a:rPr sz="2718" spc="-4" dirty="0">
                <a:solidFill>
                  <a:srgbClr val="A50020"/>
                </a:solidFill>
                <a:latin typeface="Times New Roman"/>
                <a:cs typeface="Times New Roman"/>
              </a:rPr>
              <a:t>Other</a:t>
            </a:r>
            <a:r>
              <a:rPr sz="2718" spc="-38" dirty="0">
                <a:solidFill>
                  <a:srgbClr val="A50020"/>
                </a:solidFill>
                <a:latin typeface="Times New Roman"/>
                <a:cs typeface="Times New Roman"/>
              </a:rPr>
              <a:t> </a:t>
            </a:r>
            <a:r>
              <a:rPr sz="2718" spc="-4" dirty="0">
                <a:solidFill>
                  <a:srgbClr val="A50020"/>
                </a:solidFill>
                <a:latin typeface="Times New Roman"/>
                <a:cs typeface="Times New Roman"/>
              </a:rPr>
              <a:t>view</a:t>
            </a:r>
            <a:endParaRPr sz="2718">
              <a:latin typeface="Times New Roman"/>
              <a:cs typeface="Times New Roman"/>
            </a:endParaRPr>
          </a:p>
          <a:p>
            <a:pPr marL="1121769">
              <a:spcBef>
                <a:spcPts val="1646"/>
              </a:spcBef>
            </a:pPr>
            <a:r>
              <a:rPr sz="2718" spc="-4" dirty="0">
                <a:solidFill>
                  <a:srgbClr val="650065"/>
                </a:solidFill>
                <a:latin typeface="Times New Roman"/>
                <a:cs typeface="Times New Roman"/>
              </a:rPr>
              <a:t>not possible</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to</a:t>
            </a:r>
            <a:r>
              <a:rPr sz="2718" dirty="0">
                <a:solidFill>
                  <a:srgbClr val="650065"/>
                </a:solidFill>
                <a:latin typeface="Times New Roman"/>
                <a:cs typeface="Times New Roman"/>
              </a:rPr>
              <a:t> </a:t>
            </a:r>
            <a:r>
              <a:rPr sz="2718" spc="-4" dirty="0">
                <a:solidFill>
                  <a:srgbClr val="650065"/>
                </a:solidFill>
                <a:latin typeface="Times New Roman"/>
                <a:cs typeface="Times New Roman"/>
              </a:rPr>
              <a:t>predict what is going</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to</a:t>
            </a:r>
            <a:r>
              <a:rPr sz="2718" dirty="0">
                <a:solidFill>
                  <a:srgbClr val="650065"/>
                </a:solidFill>
                <a:latin typeface="Times New Roman"/>
                <a:cs typeface="Times New Roman"/>
              </a:rPr>
              <a:t> </a:t>
            </a:r>
            <a:r>
              <a:rPr sz="2718" spc="-10" dirty="0">
                <a:solidFill>
                  <a:srgbClr val="650065"/>
                </a:solidFill>
                <a:latin typeface="Times New Roman"/>
                <a:cs typeface="Times New Roman"/>
              </a:rPr>
              <a:t>happen</a:t>
            </a:r>
            <a:r>
              <a:rPr sz="2718" dirty="0">
                <a:solidFill>
                  <a:srgbClr val="650065"/>
                </a:solidFill>
                <a:latin typeface="Times New Roman"/>
                <a:cs typeface="Times New Roman"/>
              </a:rPr>
              <a:t> </a:t>
            </a:r>
            <a:r>
              <a:rPr sz="2718" spc="-4" dirty="0">
                <a:solidFill>
                  <a:srgbClr val="650065"/>
                </a:solidFill>
                <a:latin typeface="Times New Roman"/>
                <a:cs typeface="Times New Roman"/>
              </a:rPr>
              <a:t>?</a:t>
            </a:r>
            <a:endParaRPr sz="2718">
              <a:latin typeface="Times New Roman"/>
              <a:cs typeface="Times New Roman"/>
            </a:endParaRPr>
          </a:p>
          <a:p>
            <a:pPr marL="1121769" marR="4265802" indent="-382141">
              <a:lnSpc>
                <a:spcPts val="4902"/>
              </a:lnSpc>
              <a:spcBef>
                <a:spcPts val="243"/>
              </a:spcBef>
            </a:pPr>
            <a:r>
              <a:rPr sz="2718" spc="-4" dirty="0">
                <a:solidFill>
                  <a:srgbClr val="650065"/>
                </a:solidFill>
                <a:latin typeface="Times New Roman"/>
                <a:cs typeface="Times New Roman"/>
              </a:rPr>
              <a:t>Software surprises </a:t>
            </a:r>
            <a:r>
              <a:rPr sz="2718" dirty="0">
                <a:solidFill>
                  <a:srgbClr val="650065"/>
                </a:solidFill>
                <a:latin typeface="Times New Roman"/>
                <a:cs typeface="Times New Roman"/>
              </a:rPr>
              <a:t> </a:t>
            </a:r>
            <a:r>
              <a:rPr sz="2718" spc="-10" dirty="0">
                <a:solidFill>
                  <a:srgbClr val="650065"/>
                </a:solidFill>
                <a:latin typeface="Times New Roman"/>
                <a:cs typeface="Times New Roman"/>
              </a:rPr>
              <a:t>Never</a:t>
            </a:r>
            <a:r>
              <a:rPr sz="2718" spc="-29" dirty="0">
                <a:solidFill>
                  <a:srgbClr val="650065"/>
                </a:solidFill>
                <a:latin typeface="Times New Roman"/>
                <a:cs typeface="Times New Roman"/>
              </a:rPr>
              <a:t> </a:t>
            </a:r>
            <a:r>
              <a:rPr sz="2718" spc="-4" dirty="0">
                <a:solidFill>
                  <a:srgbClr val="650065"/>
                </a:solidFill>
                <a:latin typeface="Times New Roman"/>
                <a:cs typeface="Times New Roman"/>
              </a:rPr>
              <a:t>good</a:t>
            </a:r>
            <a:r>
              <a:rPr sz="2718" spc="-29" dirty="0">
                <a:solidFill>
                  <a:srgbClr val="650065"/>
                </a:solidFill>
                <a:latin typeface="Times New Roman"/>
                <a:cs typeface="Times New Roman"/>
              </a:rPr>
              <a:t> </a:t>
            </a:r>
            <a:r>
              <a:rPr sz="2718" spc="-4" dirty="0">
                <a:solidFill>
                  <a:srgbClr val="650065"/>
                </a:solidFill>
                <a:latin typeface="Times New Roman"/>
                <a:cs typeface="Times New Roman"/>
              </a:rPr>
              <a:t>news</a:t>
            </a:r>
            <a:endParaRPr sz="2718">
              <a:latin typeface="Times New Roman"/>
              <a:cs typeface="Times New Roman"/>
            </a:endParaRPr>
          </a:p>
        </p:txBody>
      </p:sp>
      <p:sp>
        <p:nvSpPr>
          <p:cNvPr id="5" name="object 5"/>
          <p:cNvSpPr txBox="1">
            <a:spLocks noGrp="1"/>
          </p:cNvSpPr>
          <p:nvPr>
            <p:ph type="title"/>
          </p:nvPr>
        </p:nvSpPr>
        <p:spPr>
          <a:xfrm>
            <a:off x="2704913" y="1072155"/>
            <a:ext cx="6537482"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7" name="object 7"/>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180</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2250938"/>
            <a:ext cx="828956" cy="848336"/>
          </a:xfrm>
          <a:prstGeom prst="rect">
            <a:avLst/>
          </a:prstGeom>
        </p:spPr>
        <p:txBody>
          <a:bodyPr vert="horz" wrap="square" lIns="0" tIns="11711" rIns="0" bIns="0" rtlCol="0">
            <a:spAutoFit/>
          </a:bodyPr>
          <a:lstStyle/>
          <a:p>
            <a:pPr marL="12327" marR="4931">
              <a:spcBef>
                <a:spcPts val="92"/>
              </a:spcBef>
            </a:pPr>
            <a:r>
              <a:rPr sz="2718" spc="-4" dirty="0">
                <a:solidFill>
                  <a:srgbClr val="0000CC"/>
                </a:solidFill>
                <a:latin typeface="Times New Roman"/>
                <a:cs typeface="Times New Roman"/>
              </a:rPr>
              <a:t>Risk </a:t>
            </a:r>
            <a:r>
              <a:rPr sz="2718" dirty="0">
                <a:solidFill>
                  <a:srgbClr val="0000CC"/>
                </a:solidFill>
                <a:latin typeface="Times New Roman"/>
                <a:cs typeface="Times New Roman"/>
              </a:rPr>
              <a:t> </a:t>
            </a:r>
            <a:r>
              <a:rPr sz="2718" spc="-4" dirty="0">
                <a:solidFill>
                  <a:srgbClr val="0000CC"/>
                </a:solidFill>
                <a:latin typeface="Times New Roman"/>
                <a:cs typeface="Times New Roman"/>
              </a:rPr>
              <a:t>f</a:t>
            </a:r>
            <a:r>
              <a:rPr sz="2718" spc="-14" dirty="0">
                <a:solidFill>
                  <a:srgbClr val="0000CC"/>
                </a:solidFill>
                <a:latin typeface="Times New Roman"/>
                <a:cs typeface="Times New Roman"/>
              </a:rPr>
              <a:t>ac</a:t>
            </a:r>
            <a:r>
              <a:rPr sz="2718" dirty="0">
                <a:solidFill>
                  <a:srgbClr val="0000CC"/>
                </a:solidFill>
                <a:latin typeface="Times New Roman"/>
                <a:cs typeface="Times New Roman"/>
              </a:rPr>
              <a:t>t</a:t>
            </a:r>
            <a:r>
              <a:rPr sz="2718" spc="-4" dirty="0">
                <a:solidFill>
                  <a:srgbClr val="0000CC"/>
                </a:solidFill>
                <a:latin typeface="Times New Roman"/>
                <a:cs typeface="Times New Roman"/>
              </a:rPr>
              <a:t>or</a:t>
            </a:r>
            <a:endParaRPr sz="2718">
              <a:latin typeface="Times New Roman"/>
              <a:cs typeface="Times New Roman"/>
            </a:endParaRPr>
          </a:p>
        </p:txBody>
      </p:sp>
      <p:sp>
        <p:nvSpPr>
          <p:cNvPr id="3" name="object 3"/>
          <p:cNvSpPr txBox="1"/>
          <p:nvPr/>
        </p:nvSpPr>
        <p:spPr>
          <a:xfrm>
            <a:off x="1882493" y="2250938"/>
            <a:ext cx="7211601" cy="430081"/>
          </a:xfrm>
          <a:prstGeom prst="rect">
            <a:avLst/>
          </a:prstGeom>
        </p:spPr>
        <p:txBody>
          <a:bodyPr vert="horz" wrap="square" lIns="0" tIns="11711" rIns="0" bIns="0" rtlCol="0">
            <a:spAutoFit/>
          </a:bodyPr>
          <a:lstStyle/>
          <a:p>
            <a:pPr marL="12327">
              <a:spcBef>
                <a:spcPts val="92"/>
              </a:spcBef>
              <a:tabLst>
                <a:tab pos="1982202" algn="l"/>
                <a:tab pos="2425979" algn="l"/>
                <a:tab pos="3786894" algn="l"/>
                <a:tab pos="4266419" algn="l"/>
                <a:tab pos="5394968" algn="l"/>
                <a:tab pos="6105010" algn="l"/>
              </a:tabLst>
            </a:pPr>
            <a:r>
              <a:rPr sz="2718" spc="-10" dirty="0">
                <a:solidFill>
                  <a:srgbClr val="0000CC"/>
                </a:solidFill>
                <a:latin typeface="Times New Roman"/>
                <a:cs typeface="Times New Roman"/>
              </a:rPr>
              <a:t>management	</a:t>
            </a:r>
            <a:r>
              <a:rPr sz="2718" dirty="0">
                <a:solidFill>
                  <a:srgbClr val="0000CC"/>
                </a:solidFill>
                <a:latin typeface="Times New Roman"/>
                <a:cs typeface="Times New Roman"/>
              </a:rPr>
              <a:t>is	</a:t>
            </a:r>
            <a:r>
              <a:rPr sz="2718" spc="-4" dirty="0">
                <a:solidFill>
                  <a:srgbClr val="0000CC"/>
                </a:solidFill>
                <a:latin typeface="Times New Roman"/>
                <a:cs typeface="Times New Roman"/>
              </a:rPr>
              <a:t>required	to	reduce	this	surprise</a:t>
            </a:r>
            <a:endParaRPr sz="2718">
              <a:latin typeface="Times New Roman"/>
              <a:cs typeface="Times New Roman"/>
            </a:endParaRPr>
          </a:p>
        </p:txBody>
      </p:sp>
      <p:sp>
        <p:nvSpPr>
          <p:cNvPr id="4" name="object 4"/>
          <p:cNvSpPr txBox="1"/>
          <p:nvPr/>
        </p:nvSpPr>
        <p:spPr>
          <a:xfrm>
            <a:off x="1037882" y="3403216"/>
            <a:ext cx="7993717" cy="1251524"/>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Dealing </a:t>
            </a:r>
            <a:r>
              <a:rPr sz="2718" dirty="0">
                <a:latin typeface="Times New Roman"/>
                <a:cs typeface="Times New Roman"/>
              </a:rPr>
              <a:t>with </a:t>
            </a:r>
            <a:r>
              <a:rPr sz="2718" spc="-10" dirty="0">
                <a:latin typeface="Times New Roman"/>
                <a:cs typeface="Times New Roman"/>
              </a:rPr>
              <a:t>concern</a:t>
            </a:r>
            <a:r>
              <a:rPr sz="2718" dirty="0">
                <a:latin typeface="Times New Roman"/>
                <a:cs typeface="Times New Roman"/>
              </a:rPr>
              <a:t> </a:t>
            </a:r>
            <a:r>
              <a:rPr sz="2718" spc="-4" dirty="0">
                <a:latin typeface="Times New Roman"/>
                <a:cs typeface="Times New Roman"/>
              </a:rPr>
              <a:t>before</a:t>
            </a:r>
            <a:r>
              <a:rPr sz="2718" spc="-14" dirty="0">
                <a:latin typeface="Times New Roman"/>
                <a:cs typeface="Times New Roman"/>
              </a:rPr>
              <a:t> </a:t>
            </a:r>
            <a:r>
              <a:rPr sz="2718" dirty="0">
                <a:latin typeface="Times New Roman"/>
                <a:cs typeface="Times New Roman"/>
              </a:rPr>
              <a:t>it</a:t>
            </a:r>
            <a:r>
              <a:rPr sz="2718" spc="-10" dirty="0">
                <a:latin typeface="Times New Roman"/>
                <a:cs typeface="Times New Roman"/>
              </a:rPr>
              <a:t> becomes</a:t>
            </a:r>
            <a:r>
              <a:rPr sz="2718" spc="-4" dirty="0">
                <a:latin typeface="Times New Roman"/>
                <a:cs typeface="Times New Roman"/>
              </a:rPr>
              <a:t> a</a:t>
            </a:r>
            <a:r>
              <a:rPr sz="2718" dirty="0">
                <a:latin typeface="Times New Roman"/>
                <a:cs typeface="Times New Roman"/>
              </a:rPr>
              <a:t> </a:t>
            </a:r>
            <a:r>
              <a:rPr sz="2718" spc="-4" dirty="0">
                <a:latin typeface="Times New Roman"/>
                <a:cs typeface="Times New Roman"/>
              </a:rPr>
              <a:t>crisis.</a:t>
            </a:r>
            <a:endParaRPr sz="2718">
              <a:latin typeface="Times New Roman"/>
              <a:cs typeface="Times New Roman"/>
            </a:endParaRPr>
          </a:p>
          <a:p>
            <a:pPr>
              <a:spcBef>
                <a:spcPts val="29"/>
              </a:spcBef>
            </a:pPr>
            <a:endParaRPr sz="2620">
              <a:latin typeface="Times New Roman"/>
              <a:cs typeface="Times New Roman"/>
            </a:endParaRPr>
          </a:p>
          <a:p>
            <a:pPr marL="12327"/>
            <a:r>
              <a:rPr sz="2718" spc="-4" dirty="0">
                <a:solidFill>
                  <a:srgbClr val="650065"/>
                </a:solidFill>
                <a:latin typeface="Times New Roman"/>
                <a:cs typeface="Times New Roman"/>
              </a:rPr>
              <a:t>Quantify</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probability</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of</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failure</a:t>
            </a:r>
            <a:r>
              <a:rPr sz="2718" spc="-10" dirty="0">
                <a:solidFill>
                  <a:srgbClr val="650065"/>
                </a:solidFill>
                <a:latin typeface="Times New Roman"/>
                <a:cs typeface="Times New Roman"/>
              </a:rPr>
              <a:t> </a:t>
            </a:r>
            <a:r>
              <a:rPr sz="2718" spc="-4" dirty="0">
                <a:solidFill>
                  <a:srgbClr val="650065"/>
                </a:solidFill>
                <a:latin typeface="Times New Roman"/>
                <a:cs typeface="Times New Roman"/>
              </a:rPr>
              <a:t>&amp; </a:t>
            </a:r>
            <a:r>
              <a:rPr sz="2718" spc="-10" dirty="0">
                <a:solidFill>
                  <a:srgbClr val="650065"/>
                </a:solidFill>
                <a:latin typeface="Times New Roman"/>
                <a:cs typeface="Times New Roman"/>
              </a:rPr>
              <a:t>consequences</a:t>
            </a:r>
            <a:r>
              <a:rPr sz="2718" dirty="0">
                <a:solidFill>
                  <a:srgbClr val="650065"/>
                </a:solidFill>
                <a:latin typeface="Times New Roman"/>
                <a:cs typeface="Times New Roman"/>
              </a:rPr>
              <a:t> </a:t>
            </a:r>
            <a:r>
              <a:rPr sz="2718" spc="-4" dirty="0">
                <a:solidFill>
                  <a:srgbClr val="650065"/>
                </a:solidFill>
                <a:latin typeface="Times New Roman"/>
                <a:cs typeface="Times New Roman"/>
              </a:rPr>
              <a:t>of</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failure.</a:t>
            </a:r>
            <a:endParaRPr sz="2718">
              <a:latin typeface="Times New Roman"/>
              <a:cs typeface="Times New Roman"/>
            </a:endParaRPr>
          </a:p>
        </p:txBody>
      </p:sp>
      <p:sp>
        <p:nvSpPr>
          <p:cNvPr id="5" name="object 5"/>
          <p:cNvSpPr txBox="1">
            <a:spLocks noGrp="1"/>
          </p:cNvSpPr>
          <p:nvPr>
            <p:ph type="title"/>
          </p:nvPr>
        </p:nvSpPr>
        <p:spPr>
          <a:xfrm>
            <a:off x="2704913" y="1072155"/>
            <a:ext cx="6465988"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7" name="object 7"/>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181</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2129925"/>
            <a:ext cx="8056582" cy="3093163"/>
          </a:xfrm>
          <a:prstGeom prst="rect">
            <a:avLst/>
          </a:prstGeom>
        </p:spPr>
        <p:txBody>
          <a:bodyPr vert="horz" wrap="square" lIns="0" tIns="12327" rIns="0" bIns="0" rtlCol="0">
            <a:spAutoFit/>
          </a:bodyPr>
          <a:lstStyle/>
          <a:p>
            <a:pPr marL="12327" algn="just">
              <a:spcBef>
                <a:spcPts val="97"/>
              </a:spcBef>
            </a:pPr>
            <a:r>
              <a:rPr sz="3495" b="1" spc="-4" dirty="0">
                <a:solidFill>
                  <a:srgbClr val="A50020"/>
                </a:solidFill>
                <a:latin typeface="Times New Roman"/>
                <a:cs typeface="Times New Roman"/>
              </a:rPr>
              <a:t>What</a:t>
            </a:r>
            <a:r>
              <a:rPr sz="3495" b="1" spc="-20" dirty="0">
                <a:solidFill>
                  <a:srgbClr val="A50020"/>
                </a:solidFill>
                <a:latin typeface="Times New Roman"/>
                <a:cs typeface="Times New Roman"/>
              </a:rPr>
              <a:t> </a:t>
            </a:r>
            <a:r>
              <a:rPr sz="3495" b="1" spc="-4" dirty="0">
                <a:solidFill>
                  <a:srgbClr val="A50020"/>
                </a:solidFill>
                <a:latin typeface="Times New Roman"/>
                <a:cs typeface="Times New Roman"/>
              </a:rPr>
              <a:t>is</a:t>
            </a:r>
            <a:r>
              <a:rPr sz="3495" b="1" spc="-14" dirty="0">
                <a:solidFill>
                  <a:srgbClr val="A50020"/>
                </a:solidFill>
                <a:latin typeface="Times New Roman"/>
                <a:cs typeface="Times New Roman"/>
              </a:rPr>
              <a:t> </a:t>
            </a:r>
            <a:r>
              <a:rPr sz="3495" b="1" spc="-4" dirty="0">
                <a:solidFill>
                  <a:srgbClr val="A50020"/>
                </a:solidFill>
                <a:latin typeface="Times New Roman"/>
                <a:cs typeface="Times New Roman"/>
              </a:rPr>
              <a:t>risk</a:t>
            </a:r>
            <a:r>
              <a:rPr sz="3495" b="1" spc="-14" dirty="0">
                <a:solidFill>
                  <a:srgbClr val="A50020"/>
                </a:solidFill>
                <a:latin typeface="Times New Roman"/>
                <a:cs typeface="Times New Roman"/>
              </a:rPr>
              <a:t> </a:t>
            </a:r>
            <a:r>
              <a:rPr sz="3495" b="1" dirty="0">
                <a:solidFill>
                  <a:srgbClr val="A50020"/>
                </a:solidFill>
                <a:latin typeface="Times New Roman"/>
                <a:cs typeface="Times New Roman"/>
              </a:rPr>
              <a:t>?</a:t>
            </a:r>
            <a:endParaRPr sz="3495">
              <a:latin typeface="Times New Roman"/>
              <a:cs typeface="Times New Roman"/>
            </a:endParaRPr>
          </a:p>
          <a:p>
            <a:pPr marL="12327" algn="just">
              <a:spcBef>
                <a:spcPts val="2349"/>
              </a:spcBef>
            </a:pPr>
            <a:r>
              <a:rPr sz="2718" spc="-4" dirty="0">
                <a:solidFill>
                  <a:srgbClr val="653200"/>
                </a:solidFill>
                <a:latin typeface="Times New Roman"/>
                <a:cs typeface="Times New Roman"/>
              </a:rPr>
              <a:t>Tomorrow’s</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problems</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are</a:t>
            </a:r>
            <a:r>
              <a:rPr sz="2718" spc="-20" dirty="0">
                <a:solidFill>
                  <a:srgbClr val="653200"/>
                </a:solidFill>
                <a:latin typeface="Times New Roman"/>
                <a:cs typeface="Times New Roman"/>
              </a:rPr>
              <a:t> </a:t>
            </a:r>
            <a:r>
              <a:rPr sz="2718" spc="-4" dirty="0">
                <a:solidFill>
                  <a:srgbClr val="653200"/>
                </a:solidFill>
                <a:latin typeface="Times New Roman"/>
                <a:cs typeface="Times New Roman"/>
              </a:rPr>
              <a:t>today’s</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risks.</a:t>
            </a:r>
            <a:endParaRPr sz="2718">
              <a:latin typeface="Times New Roman"/>
              <a:cs typeface="Times New Roman"/>
            </a:endParaRPr>
          </a:p>
          <a:p>
            <a:pPr>
              <a:spcBef>
                <a:spcPts val="29"/>
              </a:spcBef>
            </a:pPr>
            <a:endParaRPr sz="2572">
              <a:latin typeface="Times New Roman"/>
              <a:cs typeface="Times New Roman"/>
            </a:endParaRPr>
          </a:p>
          <a:p>
            <a:pPr marL="12327" marR="4931" algn="just"/>
            <a:r>
              <a:rPr sz="3106" i="1" spc="-4" dirty="0">
                <a:solidFill>
                  <a:srgbClr val="000099"/>
                </a:solidFill>
                <a:latin typeface="Times New Roman"/>
                <a:cs typeface="Times New Roman"/>
              </a:rPr>
              <a:t>“Risk is </a:t>
            </a:r>
            <a:r>
              <a:rPr sz="3106" i="1" dirty="0">
                <a:solidFill>
                  <a:srgbClr val="000099"/>
                </a:solidFill>
                <a:latin typeface="Times New Roman"/>
                <a:cs typeface="Times New Roman"/>
              </a:rPr>
              <a:t>a </a:t>
            </a:r>
            <a:r>
              <a:rPr sz="3106" i="1" spc="-4" dirty="0">
                <a:solidFill>
                  <a:srgbClr val="000099"/>
                </a:solidFill>
                <a:latin typeface="Times New Roman"/>
                <a:cs typeface="Times New Roman"/>
              </a:rPr>
              <a:t>problem that </a:t>
            </a:r>
            <a:r>
              <a:rPr sz="3106" i="1" dirty="0">
                <a:solidFill>
                  <a:srgbClr val="000099"/>
                </a:solidFill>
                <a:latin typeface="Times New Roman"/>
                <a:cs typeface="Times New Roman"/>
              </a:rPr>
              <a:t>may cause </a:t>
            </a:r>
            <a:r>
              <a:rPr sz="3106" i="1" spc="-4" dirty="0">
                <a:solidFill>
                  <a:srgbClr val="000099"/>
                </a:solidFill>
                <a:latin typeface="Times New Roman"/>
                <a:cs typeface="Times New Roman"/>
              </a:rPr>
              <a:t>some loss </a:t>
            </a:r>
            <a:r>
              <a:rPr sz="3106" i="1" dirty="0">
                <a:solidFill>
                  <a:srgbClr val="000099"/>
                </a:solidFill>
                <a:latin typeface="Times New Roman"/>
                <a:cs typeface="Times New Roman"/>
              </a:rPr>
              <a:t>or </a:t>
            </a:r>
            <a:r>
              <a:rPr sz="3106" i="1" spc="4" dirty="0">
                <a:solidFill>
                  <a:srgbClr val="000099"/>
                </a:solidFill>
                <a:latin typeface="Times New Roman"/>
                <a:cs typeface="Times New Roman"/>
              </a:rPr>
              <a:t> </a:t>
            </a:r>
            <a:r>
              <a:rPr sz="3106" i="1" dirty="0">
                <a:solidFill>
                  <a:srgbClr val="000099"/>
                </a:solidFill>
                <a:latin typeface="Times New Roman"/>
                <a:cs typeface="Times New Roman"/>
              </a:rPr>
              <a:t>threaten the </a:t>
            </a:r>
            <a:r>
              <a:rPr sz="3106" i="1" spc="-4" dirty="0">
                <a:solidFill>
                  <a:srgbClr val="000099"/>
                </a:solidFill>
                <a:latin typeface="Times New Roman"/>
                <a:cs typeface="Times New Roman"/>
              </a:rPr>
              <a:t>success </a:t>
            </a:r>
            <a:r>
              <a:rPr sz="3106" i="1" dirty="0">
                <a:solidFill>
                  <a:srgbClr val="000099"/>
                </a:solidFill>
                <a:latin typeface="Times New Roman"/>
                <a:cs typeface="Times New Roman"/>
              </a:rPr>
              <a:t>of </a:t>
            </a:r>
            <a:r>
              <a:rPr sz="3106" i="1" spc="-4" dirty="0">
                <a:solidFill>
                  <a:srgbClr val="000099"/>
                </a:solidFill>
                <a:latin typeface="Times New Roman"/>
                <a:cs typeface="Times New Roman"/>
              </a:rPr>
              <a:t>the </a:t>
            </a:r>
            <a:r>
              <a:rPr sz="3106" i="1" dirty="0">
                <a:solidFill>
                  <a:srgbClr val="000099"/>
                </a:solidFill>
                <a:latin typeface="Times New Roman"/>
                <a:cs typeface="Times New Roman"/>
              </a:rPr>
              <a:t>project, </a:t>
            </a:r>
            <a:r>
              <a:rPr sz="3106" i="1" spc="4" dirty="0">
                <a:solidFill>
                  <a:srgbClr val="000099"/>
                </a:solidFill>
                <a:latin typeface="Times New Roman"/>
                <a:cs typeface="Times New Roman"/>
              </a:rPr>
              <a:t>but </a:t>
            </a:r>
            <a:r>
              <a:rPr sz="3106" i="1" spc="-4" dirty="0">
                <a:solidFill>
                  <a:srgbClr val="000099"/>
                </a:solidFill>
                <a:latin typeface="Times New Roman"/>
                <a:cs typeface="Times New Roman"/>
              </a:rPr>
              <a:t>which </a:t>
            </a:r>
            <a:r>
              <a:rPr sz="3106" i="1" spc="4" dirty="0">
                <a:solidFill>
                  <a:srgbClr val="000099"/>
                </a:solidFill>
                <a:latin typeface="Times New Roman"/>
                <a:cs typeface="Times New Roman"/>
              </a:rPr>
              <a:t>has </a:t>
            </a:r>
            <a:r>
              <a:rPr sz="3106" i="1" spc="10" dirty="0">
                <a:solidFill>
                  <a:srgbClr val="000099"/>
                </a:solidFill>
                <a:latin typeface="Times New Roman"/>
                <a:cs typeface="Times New Roman"/>
              </a:rPr>
              <a:t> </a:t>
            </a:r>
            <a:r>
              <a:rPr sz="3106" i="1" spc="4" dirty="0">
                <a:solidFill>
                  <a:srgbClr val="000099"/>
                </a:solidFill>
                <a:latin typeface="Times New Roman"/>
                <a:cs typeface="Times New Roman"/>
              </a:rPr>
              <a:t>not</a:t>
            </a:r>
            <a:r>
              <a:rPr sz="3106" i="1" spc="-20" dirty="0">
                <a:solidFill>
                  <a:srgbClr val="000099"/>
                </a:solidFill>
                <a:latin typeface="Times New Roman"/>
                <a:cs typeface="Times New Roman"/>
              </a:rPr>
              <a:t> </a:t>
            </a:r>
            <a:r>
              <a:rPr sz="3106" i="1" spc="-4" dirty="0">
                <a:solidFill>
                  <a:srgbClr val="000099"/>
                </a:solidFill>
                <a:latin typeface="Times New Roman"/>
                <a:cs typeface="Times New Roman"/>
              </a:rPr>
              <a:t>happened</a:t>
            </a:r>
            <a:r>
              <a:rPr sz="3106" i="1" spc="10" dirty="0">
                <a:solidFill>
                  <a:srgbClr val="000099"/>
                </a:solidFill>
                <a:latin typeface="Times New Roman"/>
                <a:cs typeface="Times New Roman"/>
              </a:rPr>
              <a:t> </a:t>
            </a:r>
            <a:r>
              <a:rPr sz="3106" i="1" spc="-4" dirty="0">
                <a:solidFill>
                  <a:srgbClr val="000099"/>
                </a:solidFill>
                <a:latin typeface="Times New Roman"/>
                <a:cs typeface="Times New Roman"/>
              </a:rPr>
              <a:t>yet”</a:t>
            </a:r>
            <a:r>
              <a:rPr sz="2718" spc="-4" dirty="0">
                <a:solidFill>
                  <a:srgbClr val="A50020"/>
                </a:solidFill>
                <a:latin typeface="Times New Roman"/>
                <a:cs typeface="Times New Roman"/>
              </a:rPr>
              <a:t>.</a:t>
            </a:r>
            <a:endParaRPr sz="2718">
              <a:latin typeface="Times New Roman"/>
              <a:cs typeface="Times New Roman"/>
            </a:endParaRPr>
          </a:p>
        </p:txBody>
      </p:sp>
      <p:sp>
        <p:nvSpPr>
          <p:cNvPr id="3" name="object 3"/>
          <p:cNvSpPr txBox="1">
            <a:spLocks noGrp="1"/>
          </p:cNvSpPr>
          <p:nvPr>
            <p:ph type="title"/>
          </p:nvPr>
        </p:nvSpPr>
        <p:spPr>
          <a:xfrm>
            <a:off x="2704912" y="99595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182</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2132603"/>
            <a:ext cx="8056582" cy="3461762"/>
          </a:xfrm>
          <a:prstGeom prst="rect">
            <a:avLst/>
          </a:prstGeom>
        </p:spPr>
        <p:txBody>
          <a:bodyPr vert="horz" wrap="square" lIns="0" tIns="11094" rIns="0" bIns="0" rtlCol="0">
            <a:spAutoFit/>
          </a:bodyPr>
          <a:lstStyle/>
          <a:p>
            <a:pPr marL="12327" marR="4931" algn="just">
              <a:lnSpc>
                <a:spcPct val="100200"/>
              </a:lnSpc>
              <a:spcBef>
                <a:spcPts val="87"/>
              </a:spcBef>
            </a:pPr>
            <a:r>
              <a:rPr sz="2718" spc="-4" dirty="0">
                <a:solidFill>
                  <a:srgbClr val="650065"/>
                </a:solidFill>
                <a:latin typeface="Times New Roman"/>
                <a:cs typeface="Times New Roman"/>
              </a:rPr>
              <a:t>Risk </a:t>
            </a:r>
            <a:r>
              <a:rPr sz="2718" spc="-10" dirty="0">
                <a:solidFill>
                  <a:srgbClr val="650065"/>
                </a:solidFill>
                <a:latin typeface="Times New Roman"/>
                <a:cs typeface="Times New Roman"/>
              </a:rPr>
              <a:t>management </a:t>
            </a:r>
            <a:r>
              <a:rPr sz="2718" spc="-4" dirty="0">
                <a:solidFill>
                  <a:srgbClr val="650065"/>
                </a:solidFill>
                <a:latin typeface="Times New Roman"/>
                <a:cs typeface="Times New Roman"/>
              </a:rPr>
              <a:t>is the process of identifying addressing </a:t>
            </a:r>
            <a:r>
              <a:rPr sz="2718" dirty="0">
                <a:solidFill>
                  <a:srgbClr val="650065"/>
                </a:solidFill>
                <a:latin typeface="Times New Roman"/>
                <a:cs typeface="Times New Roman"/>
              </a:rPr>
              <a:t> </a:t>
            </a:r>
            <a:r>
              <a:rPr sz="2718" spc="-4" dirty="0">
                <a:solidFill>
                  <a:srgbClr val="650065"/>
                </a:solidFill>
                <a:latin typeface="Times New Roman"/>
                <a:cs typeface="Times New Roman"/>
              </a:rPr>
              <a:t>and eliminating </a:t>
            </a:r>
            <a:r>
              <a:rPr sz="2718" spc="-10" dirty="0">
                <a:solidFill>
                  <a:srgbClr val="650065"/>
                </a:solidFill>
                <a:latin typeface="Times New Roman"/>
                <a:cs typeface="Times New Roman"/>
              </a:rPr>
              <a:t>these </a:t>
            </a:r>
            <a:r>
              <a:rPr sz="2718" spc="-4" dirty="0">
                <a:solidFill>
                  <a:srgbClr val="650065"/>
                </a:solidFill>
                <a:latin typeface="Times New Roman"/>
                <a:cs typeface="Times New Roman"/>
              </a:rPr>
              <a:t>problems before they </a:t>
            </a:r>
            <a:r>
              <a:rPr sz="2718" spc="-10" dirty="0">
                <a:solidFill>
                  <a:srgbClr val="650065"/>
                </a:solidFill>
                <a:latin typeface="Times New Roman"/>
                <a:cs typeface="Times New Roman"/>
              </a:rPr>
              <a:t>can damage </a:t>
            </a:r>
            <a:r>
              <a:rPr sz="2718" spc="-4" dirty="0">
                <a:solidFill>
                  <a:srgbClr val="650065"/>
                </a:solidFill>
                <a:latin typeface="Times New Roman"/>
                <a:cs typeface="Times New Roman"/>
              </a:rPr>
              <a:t> the</a:t>
            </a:r>
            <a:r>
              <a:rPr sz="2718" spc="-20" dirty="0">
                <a:solidFill>
                  <a:srgbClr val="650065"/>
                </a:solidFill>
                <a:latin typeface="Times New Roman"/>
                <a:cs typeface="Times New Roman"/>
              </a:rPr>
              <a:t> </a:t>
            </a:r>
            <a:r>
              <a:rPr sz="2718" spc="-4" dirty="0">
                <a:solidFill>
                  <a:srgbClr val="650065"/>
                </a:solidFill>
                <a:latin typeface="Times New Roman"/>
                <a:cs typeface="Times New Roman"/>
              </a:rPr>
              <a:t>project.</a:t>
            </a:r>
            <a:endParaRPr sz="2718">
              <a:latin typeface="Times New Roman"/>
              <a:cs typeface="Times New Roman"/>
            </a:endParaRPr>
          </a:p>
          <a:p>
            <a:pPr>
              <a:spcBef>
                <a:spcPts val="44"/>
              </a:spcBef>
            </a:pPr>
            <a:endParaRPr sz="2767">
              <a:latin typeface="Times New Roman"/>
              <a:cs typeface="Times New Roman"/>
            </a:endParaRPr>
          </a:p>
          <a:p>
            <a:pPr marL="12327" algn="just"/>
            <a:r>
              <a:rPr sz="2718" spc="-4" dirty="0">
                <a:solidFill>
                  <a:srgbClr val="0000CC"/>
                </a:solidFill>
                <a:latin typeface="Times New Roman"/>
                <a:cs typeface="Times New Roman"/>
              </a:rPr>
              <a:t>Current</a:t>
            </a:r>
            <a:r>
              <a:rPr sz="2718" spc="-29" dirty="0">
                <a:solidFill>
                  <a:srgbClr val="0000CC"/>
                </a:solidFill>
                <a:latin typeface="Times New Roman"/>
                <a:cs typeface="Times New Roman"/>
              </a:rPr>
              <a:t> </a:t>
            </a:r>
            <a:r>
              <a:rPr sz="2718" spc="-4" dirty="0">
                <a:solidFill>
                  <a:srgbClr val="0000CC"/>
                </a:solidFill>
                <a:latin typeface="Times New Roman"/>
                <a:cs typeface="Times New Roman"/>
              </a:rPr>
              <a:t>problems</a:t>
            </a:r>
            <a:r>
              <a:rPr sz="2718" spc="-29" dirty="0">
                <a:solidFill>
                  <a:srgbClr val="0000CC"/>
                </a:solidFill>
                <a:latin typeface="Times New Roman"/>
                <a:cs typeface="Times New Roman"/>
              </a:rPr>
              <a:t> </a:t>
            </a:r>
            <a:r>
              <a:rPr sz="2718" spc="-4" dirty="0">
                <a:solidFill>
                  <a:srgbClr val="0000CC"/>
                </a:solidFill>
                <a:latin typeface="Times New Roman"/>
                <a:cs typeface="Times New Roman"/>
              </a:rPr>
              <a:t>&amp;</a:t>
            </a:r>
            <a:endParaRPr sz="2718">
              <a:latin typeface="Times New Roman"/>
              <a:cs typeface="Times New Roman"/>
            </a:endParaRPr>
          </a:p>
          <a:p>
            <a:pPr>
              <a:lnSpc>
                <a:spcPct val="100000"/>
              </a:lnSpc>
            </a:pPr>
            <a:endParaRPr sz="2718">
              <a:latin typeface="Times New Roman"/>
              <a:cs typeface="Times New Roman"/>
            </a:endParaRPr>
          </a:p>
          <a:p>
            <a:pPr>
              <a:spcBef>
                <a:spcPts val="38"/>
              </a:spcBef>
            </a:pPr>
            <a:endParaRPr sz="3348">
              <a:latin typeface="Times New Roman"/>
              <a:cs typeface="Times New Roman"/>
            </a:endParaRPr>
          </a:p>
          <a:p>
            <a:pPr marL="1787434"/>
            <a:r>
              <a:rPr sz="2718" spc="-4" dirty="0">
                <a:solidFill>
                  <a:srgbClr val="A50020"/>
                </a:solidFill>
                <a:latin typeface="Times New Roman"/>
                <a:cs typeface="Times New Roman"/>
              </a:rPr>
              <a:t>Potential</a:t>
            </a:r>
            <a:r>
              <a:rPr sz="2718" spc="-44" dirty="0">
                <a:solidFill>
                  <a:srgbClr val="A50020"/>
                </a:solidFill>
                <a:latin typeface="Times New Roman"/>
                <a:cs typeface="Times New Roman"/>
              </a:rPr>
              <a:t> </a:t>
            </a:r>
            <a:r>
              <a:rPr sz="2718" spc="-4" dirty="0">
                <a:solidFill>
                  <a:srgbClr val="A50020"/>
                </a:solidFill>
                <a:latin typeface="Times New Roman"/>
                <a:cs typeface="Times New Roman"/>
              </a:rPr>
              <a:t>Problems</a:t>
            </a:r>
            <a:endParaRPr sz="2718">
              <a:latin typeface="Times New Roman"/>
              <a:cs typeface="Times New Roman"/>
            </a:endParaRPr>
          </a:p>
        </p:txBody>
      </p:sp>
      <p:sp>
        <p:nvSpPr>
          <p:cNvPr id="3" name="object 3"/>
          <p:cNvSpPr txBox="1">
            <a:spLocks noGrp="1"/>
          </p:cNvSpPr>
          <p:nvPr>
            <p:ph type="title"/>
          </p:nvPr>
        </p:nvSpPr>
        <p:spPr>
          <a:xfrm>
            <a:off x="2704912" y="99595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grpSp>
        <p:nvGrpSpPr>
          <p:cNvPr id="5" name="object 5"/>
          <p:cNvGrpSpPr/>
          <p:nvPr/>
        </p:nvGrpSpPr>
        <p:grpSpPr>
          <a:xfrm>
            <a:off x="1830480" y="4329953"/>
            <a:ext cx="758078" cy="1127256"/>
            <a:chOff x="1733550" y="4343400"/>
            <a:chExt cx="781050" cy="1161415"/>
          </a:xfrm>
        </p:grpSpPr>
        <p:sp>
          <p:nvSpPr>
            <p:cNvPr id="6" name="object 6"/>
            <p:cNvSpPr/>
            <p:nvPr/>
          </p:nvSpPr>
          <p:spPr>
            <a:xfrm>
              <a:off x="1752600" y="4343400"/>
              <a:ext cx="0" cy="1066800"/>
            </a:xfrm>
            <a:custGeom>
              <a:avLst/>
              <a:gdLst/>
              <a:ahLst/>
              <a:cxnLst/>
              <a:rect l="l" t="t" r="r" b="b"/>
              <a:pathLst>
                <a:path h="1066800">
                  <a:moveTo>
                    <a:pt x="0" y="0"/>
                  </a:moveTo>
                  <a:lnTo>
                    <a:pt x="0" y="1066799"/>
                  </a:lnTo>
                </a:path>
              </a:pathLst>
            </a:custGeom>
            <a:ln w="38099">
              <a:solidFill>
                <a:srgbClr val="000000"/>
              </a:solidFill>
            </a:ln>
          </p:spPr>
          <p:txBody>
            <a:bodyPr wrap="square" lIns="0" tIns="0" rIns="0" bIns="0" rtlCol="0"/>
            <a:lstStyle/>
            <a:p>
              <a:endParaRPr sz="1980"/>
            </a:p>
          </p:txBody>
        </p:sp>
        <p:sp>
          <p:nvSpPr>
            <p:cNvPr id="7" name="object 7"/>
            <p:cNvSpPr/>
            <p:nvPr/>
          </p:nvSpPr>
          <p:spPr>
            <a:xfrm>
              <a:off x="1752600" y="5314188"/>
              <a:ext cx="762000" cy="190500"/>
            </a:xfrm>
            <a:custGeom>
              <a:avLst/>
              <a:gdLst/>
              <a:ahLst/>
              <a:cxnLst/>
              <a:rect l="l" t="t" r="r" b="b"/>
              <a:pathLst>
                <a:path w="762000" h="190500">
                  <a:moveTo>
                    <a:pt x="647700" y="96012"/>
                  </a:moveTo>
                  <a:lnTo>
                    <a:pt x="631976" y="76200"/>
                  </a:lnTo>
                  <a:lnTo>
                    <a:pt x="0" y="76200"/>
                  </a:lnTo>
                  <a:lnTo>
                    <a:pt x="0" y="114300"/>
                  </a:lnTo>
                  <a:lnTo>
                    <a:pt x="632951" y="114300"/>
                  </a:lnTo>
                  <a:lnTo>
                    <a:pt x="647700" y="96012"/>
                  </a:lnTo>
                  <a:close/>
                </a:path>
                <a:path w="762000" h="190500">
                  <a:moveTo>
                    <a:pt x="762000" y="96012"/>
                  </a:moveTo>
                  <a:lnTo>
                    <a:pt x="571500" y="0"/>
                  </a:lnTo>
                  <a:lnTo>
                    <a:pt x="631976" y="76200"/>
                  </a:lnTo>
                  <a:lnTo>
                    <a:pt x="647700" y="76200"/>
                  </a:lnTo>
                  <a:lnTo>
                    <a:pt x="647700" y="152704"/>
                  </a:lnTo>
                  <a:lnTo>
                    <a:pt x="762000" y="96012"/>
                  </a:lnTo>
                  <a:close/>
                </a:path>
                <a:path w="762000" h="190500">
                  <a:moveTo>
                    <a:pt x="647700" y="152704"/>
                  </a:moveTo>
                  <a:lnTo>
                    <a:pt x="647700" y="114300"/>
                  </a:lnTo>
                  <a:lnTo>
                    <a:pt x="632951" y="114300"/>
                  </a:lnTo>
                  <a:lnTo>
                    <a:pt x="571500" y="190500"/>
                  </a:lnTo>
                  <a:lnTo>
                    <a:pt x="647700" y="152704"/>
                  </a:lnTo>
                  <a:close/>
                </a:path>
                <a:path w="762000" h="190500">
                  <a:moveTo>
                    <a:pt x="647700" y="96012"/>
                  </a:moveTo>
                  <a:lnTo>
                    <a:pt x="647700" y="76200"/>
                  </a:lnTo>
                  <a:lnTo>
                    <a:pt x="631976" y="76200"/>
                  </a:lnTo>
                  <a:lnTo>
                    <a:pt x="647700" y="96012"/>
                  </a:lnTo>
                  <a:close/>
                </a:path>
                <a:path w="762000" h="190500">
                  <a:moveTo>
                    <a:pt x="647700" y="114300"/>
                  </a:moveTo>
                  <a:lnTo>
                    <a:pt x="647700" y="96012"/>
                  </a:lnTo>
                  <a:lnTo>
                    <a:pt x="632951" y="114300"/>
                  </a:lnTo>
                  <a:lnTo>
                    <a:pt x="647700" y="114300"/>
                  </a:lnTo>
                  <a:close/>
                </a:path>
              </a:pathLst>
            </a:custGeom>
            <a:solidFill>
              <a:srgbClr val="000000"/>
            </a:solidFill>
          </p:spPr>
          <p:txBody>
            <a:bodyPr wrap="square" lIns="0" tIns="0" rIns="0" bIns="0" rtlCol="0"/>
            <a:lstStyle/>
            <a:p>
              <a:endParaRPr sz="1980"/>
            </a:p>
          </p:txBody>
        </p:sp>
      </p:grpSp>
      <p:sp>
        <p:nvSpPr>
          <p:cNvPr id="8" name="object 8"/>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183</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457200"/>
            <a:ext cx="7391400" cy="627736"/>
          </a:xfrm>
          <a:prstGeom prst="rect">
            <a:avLst/>
          </a:prstGeom>
        </p:spPr>
        <p:txBody>
          <a:bodyPr vert="horz" wrap="square" lIns="0" tIns="12065" rIns="0" bIns="0" rtlCol="0">
            <a:spAutoFit/>
          </a:bodyPr>
          <a:lstStyle/>
          <a:p>
            <a:pPr marL="12700">
              <a:lnSpc>
                <a:spcPct val="100000"/>
              </a:lnSpc>
              <a:spcBef>
                <a:spcPts val="95"/>
              </a:spcBef>
            </a:pPr>
            <a:r>
              <a:rPr lang="en-GB" dirty="0"/>
              <a:t>Software </a:t>
            </a:r>
            <a:r>
              <a:rPr lang="en-GB" spc="-5" dirty="0"/>
              <a:t>Project</a:t>
            </a:r>
            <a:r>
              <a:rPr lang="en-GB" spc="-45" dirty="0"/>
              <a:t> </a:t>
            </a:r>
            <a:r>
              <a:rPr lang="en-GB" dirty="0"/>
              <a:t>Planning</a:t>
            </a:r>
            <a:endParaRPr spc="-5"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write more than 10,000 lines of code by yourself | ITProPortal">
            <a:extLst>
              <a:ext uri="{FF2B5EF4-FFF2-40B4-BE49-F238E27FC236}">
                <a16:creationId xmlns:a16="http://schemas.microsoft.com/office/drawing/2014/main" id="{AF241597-8A94-4D1A-8D6A-3D7E0762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504294"/>
            <a:ext cx="2964952" cy="2345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C20477-E69D-4DB7-A973-F814B47FAFE4}"/>
              </a:ext>
            </a:extLst>
          </p:cNvPr>
          <p:cNvSpPr txBox="1"/>
          <p:nvPr/>
        </p:nvSpPr>
        <p:spPr>
          <a:xfrm>
            <a:off x="0" y="2133600"/>
            <a:ext cx="7391400" cy="3766737"/>
          </a:xfrm>
          <a:prstGeom prst="rect">
            <a:avLst/>
          </a:prstGeom>
          <a:noFill/>
        </p:spPr>
        <p:txBody>
          <a:bodyPr wrap="square" rtlCol="0">
            <a:spAutoFit/>
          </a:bodyPr>
          <a:lstStyle/>
          <a:p>
            <a:r>
              <a:rPr lang="en-US" b="1" dirty="0"/>
              <a:t>What is the lines of code for the following  program????</a:t>
            </a:r>
          </a:p>
          <a:p>
            <a:endParaRPr lang="en-US" sz="2400" b="1" dirty="0">
              <a:latin typeface="Times New Roman" panose="02020603050405020304" pitchFamily="18"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void main()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int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fN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sN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tN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cout</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&lt;&lt; "Enter the 2 integers: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cin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&gt;&gt;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fN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&gt;&gt;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sN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 sum of two numbers in stored in variable sum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sum =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fN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sN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 Prints sum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cout</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&lt;&lt;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fN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&lt;&lt; " + " &lt;&lt;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sN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&lt;&lt; " = " &lt;&lt; sum;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return 0;</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06503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4" y="1703800"/>
            <a:ext cx="8278458" cy="4981842"/>
          </a:xfrm>
          <a:prstGeom prst="rect">
            <a:avLst/>
          </a:prstGeom>
        </p:spPr>
        <p:txBody>
          <a:bodyPr vert="horz" wrap="square" lIns="0" tIns="248378" rIns="0" bIns="0" rtlCol="0">
            <a:spAutoFit/>
          </a:bodyPr>
          <a:lstStyle/>
          <a:p>
            <a:pPr marL="12327">
              <a:spcBef>
                <a:spcPts val="1955"/>
              </a:spcBef>
            </a:pPr>
            <a:r>
              <a:rPr sz="2718" b="1" spc="-4" dirty="0">
                <a:solidFill>
                  <a:srgbClr val="CC0000"/>
                </a:solidFill>
                <a:latin typeface="Times New Roman"/>
                <a:cs typeface="Times New Roman"/>
              </a:rPr>
              <a:t>Typical</a:t>
            </a:r>
            <a:r>
              <a:rPr sz="2718" b="1" spc="-14" dirty="0">
                <a:solidFill>
                  <a:srgbClr val="CC0000"/>
                </a:solidFill>
                <a:latin typeface="Times New Roman"/>
                <a:cs typeface="Times New Roman"/>
              </a:rPr>
              <a:t> </a:t>
            </a:r>
            <a:r>
              <a:rPr sz="2718" b="1" spc="-4" dirty="0">
                <a:solidFill>
                  <a:srgbClr val="CC0000"/>
                </a:solidFill>
                <a:latin typeface="Times New Roman"/>
                <a:cs typeface="Times New Roman"/>
              </a:rPr>
              <a:t>Software</a:t>
            </a:r>
            <a:r>
              <a:rPr sz="2718" b="1" spc="-10" dirty="0">
                <a:solidFill>
                  <a:srgbClr val="CC0000"/>
                </a:solidFill>
                <a:latin typeface="Times New Roman"/>
                <a:cs typeface="Times New Roman"/>
              </a:rPr>
              <a:t> </a:t>
            </a:r>
            <a:r>
              <a:rPr sz="2718" b="1" spc="-4" dirty="0">
                <a:solidFill>
                  <a:srgbClr val="CC0000"/>
                </a:solidFill>
                <a:latin typeface="Times New Roman"/>
                <a:cs typeface="Times New Roman"/>
              </a:rPr>
              <a:t>Risk</a:t>
            </a:r>
            <a:endParaRPr sz="2718" dirty="0">
              <a:latin typeface="Times New Roman"/>
              <a:cs typeface="Times New Roman"/>
            </a:endParaRPr>
          </a:p>
          <a:p>
            <a:pPr marL="12327" marR="4931">
              <a:spcBef>
                <a:spcPts val="1863"/>
              </a:spcBef>
              <a:tabLst>
                <a:tab pos="1121152" algn="l"/>
                <a:tab pos="2040139" algn="l"/>
                <a:tab pos="2652181" algn="l"/>
                <a:tab pos="4124041" algn="l"/>
                <a:tab pos="4698485" algn="l"/>
                <a:tab pos="5294501" algn="l"/>
                <a:tab pos="5983588" algn="l"/>
                <a:tab pos="6656649" algn="l"/>
                <a:tab pos="7748215" algn="l"/>
              </a:tabLst>
            </a:pPr>
            <a:r>
              <a:rPr sz="2718" spc="-14" dirty="0">
                <a:solidFill>
                  <a:srgbClr val="653200"/>
                </a:solidFill>
                <a:latin typeface="Times New Roman"/>
                <a:cs typeface="Times New Roman"/>
              </a:rPr>
              <a:t>Ca</a:t>
            </a:r>
            <a:r>
              <a:rPr sz="2718" spc="-4" dirty="0">
                <a:solidFill>
                  <a:srgbClr val="653200"/>
                </a:solidFill>
                <a:latin typeface="Times New Roman"/>
                <a:cs typeface="Times New Roman"/>
              </a:rPr>
              <a:t>p</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rs</a:t>
            </a:r>
            <a:r>
              <a:rPr sz="2718" dirty="0">
                <a:solidFill>
                  <a:srgbClr val="653200"/>
                </a:solidFill>
                <a:latin typeface="Times New Roman"/>
                <a:cs typeface="Times New Roman"/>
              </a:rPr>
              <a:t>	</a:t>
            </a:r>
            <a:r>
              <a:rPr sz="2718" spc="-4" dirty="0">
                <a:solidFill>
                  <a:srgbClr val="653200"/>
                </a:solidFill>
                <a:latin typeface="Times New Roman"/>
                <a:cs typeface="Times New Roman"/>
              </a:rPr>
              <a:t>J</a:t>
            </a:r>
            <a:r>
              <a:rPr sz="2718" spc="-14" dirty="0">
                <a:solidFill>
                  <a:srgbClr val="653200"/>
                </a:solidFill>
                <a:latin typeface="Times New Roman"/>
                <a:cs typeface="Times New Roman"/>
              </a:rPr>
              <a:t>o</a:t>
            </a:r>
            <a:r>
              <a:rPr sz="2718" spc="-4" dirty="0">
                <a:solidFill>
                  <a:srgbClr val="653200"/>
                </a:solidFill>
                <a:latin typeface="Times New Roman"/>
                <a:cs typeface="Times New Roman"/>
              </a:rPr>
              <a:t>n</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s</a:t>
            </a:r>
            <a:r>
              <a:rPr sz="2718" dirty="0">
                <a:solidFill>
                  <a:srgbClr val="653200"/>
                </a:solidFill>
                <a:latin typeface="Times New Roman"/>
                <a:cs typeface="Times New Roman"/>
              </a:rPr>
              <a:t>	</a:t>
            </a:r>
            <a:r>
              <a:rPr sz="2718" spc="-4" dirty="0">
                <a:solidFill>
                  <a:srgbClr val="653200"/>
                </a:solidFill>
                <a:latin typeface="Times New Roman"/>
                <a:cs typeface="Times New Roman"/>
              </a:rPr>
              <a:t>h</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s</a:t>
            </a:r>
            <a:r>
              <a:rPr sz="2718" dirty="0">
                <a:solidFill>
                  <a:srgbClr val="653200"/>
                </a:solidFill>
                <a:latin typeface="Times New Roman"/>
                <a:cs typeface="Times New Roman"/>
              </a:rPr>
              <a:t>	</a:t>
            </a:r>
            <a:r>
              <a:rPr sz="2718" spc="-10" dirty="0">
                <a:solidFill>
                  <a:srgbClr val="653200"/>
                </a:solidFill>
                <a:latin typeface="Times New Roman"/>
                <a:cs typeface="Times New Roman"/>
              </a:rPr>
              <a:t>i</a:t>
            </a:r>
            <a:r>
              <a:rPr sz="2718" spc="-14" dirty="0">
                <a:solidFill>
                  <a:srgbClr val="653200"/>
                </a:solidFill>
                <a:latin typeface="Times New Roman"/>
                <a:cs typeface="Times New Roman"/>
              </a:rPr>
              <a:t>de</a:t>
            </a:r>
            <a:r>
              <a:rPr sz="2718" spc="-4" dirty="0">
                <a:solidFill>
                  <a:srgbClr val="653200"/>
                </a:solidFill>
                <a:latin typeface="Times New Roman"/>
                <a:cs typeface="Times New Roman"/>
              </a:rPr>
              <a:t>n</a:t>
            </a:r>
            <a:r>
              <a:rPr sz="2718" dirty="0">
                <a:solidFill>
                  <a:srgbClr val="653200"/>
                </a:solidFill>
                <a:latin typeface="Times New Roman"/>
                <a:cs typeface="Times New Roman"/>
              </a:rPr>
              <a:t>ti</a:t>
            </a:r>
            <a:r>
              <a:rPr sz="2718" spc="-4" dirty="0">
                <a:solidFill>
                  <a:srgbClr val="653200"/>
                </a:solidFill>
                <a:latin typeface="Times New Roman"/>
                <a:cs typeface="Times New Roman"/>
              </a:rPr>
              <a:t>f</a:t>
            </a:r>
            <a:r>
              <a:rPr sz="2718" dirty="0">
                <a:solidFill>
                  <a:srgbClr val="653200"/>
                </a:solidFill>
                <a:latin typeface="Times New Roman"/>
                <a:cs typeface="Times New Roman"/>
              </a:rPr>
              <a:t>i</a:t>
            </a:r>
            <a:r>
              <a:rPr sz="2718" spc="-24" dirty="0">
                <a:solidFill>
                  <a:srgbClr val="653200"/>
                </a:solidFill>
                <a:latin typeface="Times New Roman"/>
                <a:cs typeface="Times New Roman"/>
              </a:rPr>
              <a:t>e</a:t>
            </a:r>
            <a:r>
              <a:rPr sz="2718" spc="-4" dirty="0">
                <a:solidFill>
                  <a:srgbClr val="653200"/>
                </a:solidFill>
                <a:latin typeface="Times New Roman"/>
                <a:cs typeface="Times New Roman"/>
              </a:rPr>
              <a:t>d</a:t>
            </a:r>
            <a:r>
              <a:rPr sz="2718" dirty="0">
                <a:solidFill>
                  <a:srgbClr val="653200"/>
                </a:solidFill>
                <a:latin typeface="Times New Roman"/>
                <a:cs typeface="Times New Roman"/>
              </a:rPr>
              <a:t>	t</a:t>
            </a:r>
            <a:r>
              <a:rPr sz="2718" spc="-14" dirty="0">
                <a:solidFill>
                  <a:srgbClr val="653200"/>
                </a:solidFill>
                <a:latin typeface="Times New Roman"/>
                <a:cs typeface="Times New Roman"/>
              </a:rPr>
              <a:t>h</a:t>
            </a:r>
            <a:r>
              <a:rPr sz="2718" spc="-4" dirty="0">
                <a:solidFill>
                  <a:srgbClr val="653200"/>
                </a:solidFill>
                <a:latin typeface="Times New Roman"/>
                <a:cs typeface="Times New Roman"/>
              </a:rPr>
              <a:t>e</a:t>
            </a:r>
            <a:r>
              <a:rPr sz="2718" dirty="0">
                <a:solidFill>
                  <a:srgbClr val="653200"/>
                </a:solidFill>
                <a:latin typeface="Times New Roman"/>
                <a:cs typeface="Times New Roman"/>
              </a:rPr>
              <a:t>	t</a:t>
            </a:r>
            <a:r>
              <a:rPr sz="2718" spc="-4" dirty="0">
                <a:solidFill>
                  <a:srgbClr val="653200"/>
                </a:solidFill>
                <a:latin typeface="Times New Roman"/>
                <a:cs typeface="Times New Roman"/>
              </a:rPr>
              <a:t>op</a:t>
            </a:r>
            <a:r>
              <a:rPr sz="2718" dirty="0">
                <a:solidFill>
                  <a:srgbClr val="653200"/>
                </a:solidFill>
                <a:latin typeface="Times New Roman"/>
                <a:cs typeface="Times New Roman"/>
              </a:rPr>
              <a:t>	</a:t>
            </a:r>
            <a:r>
              <a:rPr sz="2718" spc="-4" dirty="0">
                <a:solidFill>
                  <a:srgbClr val="653200"/>
                </a:solidFill>
                <a:latin typeface="Times New Roman"/>
                <a:cs typeface="Times New Roman"/>
              </a:rPr>
              <a:t>f</a:t>
            </a:r>
            <a:r>
              <a:rPr sz="2718" dirty="0">
                <a:solidFill>
                  <a:srgbClr val="653200"/>
                </a:solidFill>
                <a:latin typeface="Times New Roman"/>
                <a:cs typeface="Times New Roman"/>
              </a:rPr>
              <a:t>i</a:t>
            </a:r>
            <a:r>
              <a:rPr sz="2718" spc="-4" dirty="0">
                <a:solidFill>
                  <a:srgbClr val="653200"/>
                </a:solidFill>
                <a:latin typeface="Times New Roman"/>
                <a:cs typeface="Times New Roman"/>
              </a:rPr>
              <a:t>ve</a:t>
            </a:r>
            <a:r>
              <a:rPr sz="2718" dirty="0">
                <a:solidFill>
                  <a:srgbClr val="653200"/>
                </a:solidFill>
                <a:latin typeface="Times New Roman"/>
                <a:cs typeface="Times New Roman"/>
              </a:rPr>
              <a:t>	</a:t>
            </a:r>
            <a:r>
              <a:rPr sz="2718" spc="-4" dirty="0">
                <a:solidFill>
                  <a:srgbClr val="653200"/>
                </a:solidFill>
                <a:latin typeface="Times New Roman"/>
                <a:cs typeface="Times New Roman"/>
              </a:rPr>
              <a:t>r</a:t>
            </a:r>
            <a:r>
              <a:rPr sz="2718" dirty="0">
                <a:solidFill>
                  <a:srgbClr val="653200"/>
                </a:solidFill>
                <a:latin typeface="Times New Roman"/>
                <a:cs typeface="Times New Roman"/>
              </a:rPr>
              <a:t>i</a:t>
            </a:r>
            <a:r>
              <a:rPr sz="2718" spc="-4" dirty="0">
                <a:solidFill>
                  <a:srgbClr val="653200"/>
                </a:solidFill>
                <a:latin typeface="Times New Roman"/>
                <a:cs typeface="Times New Roman"/>
              </a:rPr>
              <a:t>sk</a:t>
            </a:r>
            <a:r>
              <a:rPr sz="2718" dirty="0">
                <a:solidFill>
                  <a:srgbClr val="653200"/>
                </a:solidFill>
                <a:latin typeface="Times New Roman"/>
                <a:cs typeface="Times New Roman"/>
              </a:rPr>
              <a:t>	</a:t>
            </a:r>
            <a:r>
              <a:rPr sz="2718" spc="-4" dirty="0">
                <a:solidFill>
                  <a:srgbClr val="653200"/>
                </a:solidFill>
                <a:latin typeface="Times New Roman"/>
                <a:cs typeface="Times New Roman"/>
              </a:rPr>
              <a:t>f</a:t>
            </a:r>
            <a:r>
              <a:rPr sz="2718" spc="-14" dirty="0">
                <a:solidFill>
                  <a:srgbClr val="653200"/>
                </a:solidFill>
                <a:latin typeface="Times New Roman"/>
                <a:cs typeface="Times New Roman"/>
              </a:rPr>
              <a:t>ac</a:t>
            </a:r>
            <a:r>
              <a:rPr sz="2718" spc="-10" dirty="0">
                <a:solidFill>
                  <a:srgbClr val="653200"/>
                </a:solidFill>
                <a:latin typeface="Times New Roman"/>
                <a:cs typeface="Times New Roman"/>
              </a:rPr>
              <a:t>t</a:t>
            </a:r>
            <a:r>
              <a:rPr sz="2718" spc="-4" dirty="0">
                <a:solidFill>
                  <a:srgbClr val="653200"/>
                </a:solidFill>
                <a:latin typeface="Times New Roman"/>
                <a:cs typeface="Times New Roman"/>
              </a:rPr>
              <a:t>ors</a:t>
            </a:r>
            <a:r>
              <a:rPr sz="2718" dirty="0">
                <a:solidFill>
                  <a:srgbClr val="653200"/>
                </a:solidFill>
                <a:latin typeface="Times New Roman"/>
                <a:cs typeface="Times New Roman"/>
              </a:rPr>
              <a:t>	t</a:t>
            </a:r>
            <a:r>
              <a:rPr sz="2718" spc="-4" dirty="0">
                <a:solidFill>
                  <a:srgbClr val="653200"/>
                </a:solidFill>
                <a:latin typeface="Times New Roman"/>
                <a:cs typeface="Times New Roman"/>
              </a:rPr>
              <a:t>h</a:t>
            </a:r>
            <a:r>
              <a:rPr sz="2718" spc="-14" dirty="0">
                <a:solidFill>
                  <a:srgbClr val="653200"/>
                </a:solidFill>
                <a:latin typeface="Times New Roman"/>
                <a:cs typeface="Times New Roman"/>
              </a:rPr>
              <a:t>a</a:t>
            </a:r>
            <a:r>
              <a:rPr sz="2718" dirty="0">
                <a:solidFill>
                  <a:srgbClr val="653200"/>
                </a:solidFill>
                <a:latin typeface="Times New Roman"/>
                <a:cs typeface="Times New Roman"/>
              </a:rPr>
              <a:t>t  </a:t>
            </a:r>
            <a:r>
              <a:rPr sz="2718" spc="-4" dirty="0">
                <a:solidFill>
                  <a:srgbClr val="653200"/>
                </a:solidFill>
                <a:latin typeface="Times New Roman"/>
                <a:cs typeface="Times New Roman"/>
              </a:rPr>
              <a:t>threaten projects </a:t>
            </a:r>
            <a:r>
              <a:rPr sz="2718" spc="-10" dirty="0">
                <a:solidFill>
                  <a:srgbClr val="653200"/>
                </a:solidFill>
                <a:latin typeface="Times New Roman"/>
                <a:cs typeface="Times New Roman"/>
              </a:rPr>
              <a:t>in</a:t>
            </a:r>
            <a:r>
              <a:rPr sz="2718" dirty="0">
                <a:solidFill>
                  <a:srgbClr val="653200"/>
                </a:solidFill>
                <a:latin typeface="Times New Roman"/>
                <a:cs typeface="Times New Roman"/>
              </a:rPr>
              <a:t> </a:t>
            </a:r>
            <a:r>
              <a:rPr sz="2718" spc="-4" dirty="0">
                <a:solidFill>
                  <a:srgbClr val="653200"/>
                </a:solidFill>
                <a:latin typeface="Times New Roman"/>
                <a:cs typeface="Times New Roman"/>
              </a:rPr>
              <a:t>different</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applications.</a:t>
            </a:r>
            <a:endParaRPr sz="2718" dirty="0">
              <a:latin typeface="Times New Roman"/>
              <a:cs typeface="Times New Roman"/>
            </a:endParaRPr>
          </a:p>
          <a:p>
            <a:pPr marL="899880" indent="-887554">
              <a:spcBef>
                <a:spcPts val="1815"/>
              </a:spcBef>
              <a:buClr>
                <a:srgbClr val="000000"/>
              </a:buClr>
              <a:buAutoNum type="arabicPeriod"/>
              <a:tabLst>
                <a:tab pos="899264" algn="l"/>
                <a:tab pos="899880" algn="l"/>
              </a:tabLst>
            </a:pPr>
            <a:r>
              <a:rPr sz="2718" spc="-10" dirty="0">
                <a:solidFill>
                  <a:srgbClr val="650065"/>
                </a:solidFill>
                <a:latin typeface="Times New Roman"/>
                <a:cs typeface="Times New Roman"/>
              </a:rPr>
              <a:t>Dependencies</a:t>
            </a:r>
            <a:r>
              <a:rPr sz="2718" spc="-4" dirty="0">
                <a:solidFill>
                  <a:srgbClr val="650065"/>
                </a:solidFill>
                <a:latin typeface="Times New Roman"/>
                <a:cs typeface="Times New Roman"/>
              </a:rPr>
              <a:t> on</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outside</a:t>
            </a:r>
            <a:r>
              <a:rPr sz="2718" spc="-10" dirty="0">
                <a:solidFill>
                  <a:srgbClr val="650065"/>
                </a:solidFill>
                <a:latin typeface="Times New Roman"/>
                <a:cs typeface="Times New Roman"/>
              </a:rPr>
              <a:t> agencies</a:t>
            </a:r>
            <a:r>
              <a:rPr sz="2718" dirty="0">
                <a:solidFill>
                  <a:srgbClr val="650065"/>
                </a:solidFill>
                <a:latin typeface="Times New Roman"/>
                <a:cs typeface="Times New Roman"/>
              </a:rPr>
              <a:t> </a:t>
            </a:r>
            <a:r>
              <a:rPr sz="2718" spc="-4" dirty="0">
                <a:solidFill>
                  <a:srgbClr val="650065"/>
                </a:solidFill>
                <a:latin typeface="Times New Roman"/>
                <a:cs typeface="Times New Roman"/>
              </a:rPr>
              <a:t>or</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factors.</a:t>
            </a:r>
            <a:endParaRPr sz="2718" dirty="0">
              <a:latin typeface="Times New Roman"/>
              <a:cs typeface="Times New Roman"/>
            </a:endParaRPr>
          </a:p>
          <a:p>
            <a:pPr marL="1405293" lvl="1" indent="-506028">
              <a:spcBef>
                <a:spcPts val="1979"/>
              </a:spcBef>
              <a:buChar char="•"/>
              <a:tabLst>
                <a:tab pos="1405293" algn="l"/>
                <a:tab pos="1405909" algn="l"/>
              </a:tabLst>
            </a:pPr>
            <a:r>
              <a:rPr sz="2718" spc="-4" dirty="0">
                <a:solidFill>
                  <a:srgbClr val="0000CC"/>
                </a:solidFill>
                <a:latin typeface="Times New Roman"/>
                <a:cs typeface="Times New Roman"/>
              </a:rPr>
              <a:t>Availability of</a:t>
            </a:r>
            <a:r>
              <a:rPr sz="2718" dirty="0">
                <a:solidFill>
                  <a:srgbClr val="0000CC"/>
                </a:solidFill>
                <a:latin typeface="Times New Roman"/>
                <a:cs typeface="Times New Roman"/>
              </a:rPr>
              <a:t> </a:t>
            </a:r>
            <a:r>
              <a:rPr sz="2718" spc="-4" dirty="0">
                <a:solidFill>
                  <a:srgbClr val="0000CC"/>
                </a:solidFill>
                <a:latin typeface="Times New Roman"/>
                <a:cs typeface="Times New Roman"/>
              </a:rPr>
              <a:t>trained,</a:t>
            </a:r>
            <a:r>
              <a:rPr sz="2718" spc="-14" dirty="0">
                <a:solidFill>
                  <a:srgbClr val="0000CC"/>
                </a:solidFill>
                <a:latin typeface="Times New Roman"/>
                <a:cs typeface="Times New Roman"/>
              </a:rPr>
              <a:t> </a:t>
            </a:r>
            <a:r>
              <a:rPr sz="2718" spc="-10" dirty="0">
                <a:solidFill>
                  <a:srgbClr val="0000CC"/>
                </a:solidFill>
                <a:latin typeface="Times New Roman"/>
                <a:cs typeface="Times New Roman"/>
              </a:rPr>
              <a:t>experienced</a:t>
            </a:r>
            <a:r>
              <a:rPr sz="2718" dirty="0">
                <a:solidFill>
                  <a:srgbClr val="0000CC"/>
                </a:solidFill>
                <a:latin typeface="Times New Roman"/>
                <a:cs typeface="Times New Roman"/>
              </a:rPr>
              <a:t> </a:t>
            </a:r>
            <a:r>
              <a:rPr sz="2718" spc="-4" dirty="0">
                <a:solidFill>
                  <a:srgbClr val="0000CC"/>
                </a:solidFill>
                <a:latin typeface="Times New Roman"/>
                <a:cs typeface="Times New Roman"/>
              </a:rPr>
              <a:t>persons</a:t>
            </a:r>
            <a:endParaRPr sz="2718" dirty="0">
              <a:latin typeface="Times New Roman"/>
              <a:cs typeface="Times New Roman"/>
            </a:endParaRPr>
          </a:p>
          <a:p>
            <a:pPr marL="1405293" lvl="1" indent="-506028">
              <a:spcBef>
                <a:spcPts val="1680"/>
              </a:spcBef>
              <a:buChar char="•"/>
              <a:tabLst>
                <a:tab pos="1405293" algn="l"/>
                <a:tab pos="1405909" algn="l"/>
              </a:tabLst>
            </a:pPr>
            <a:r>
              <a:rPr sz="2718" spc="-4" dirty="0">
                <a:latin typeface="Times New Roman"/>
                <a:cs typeface="Times New Roman"/>
              </a:rPr>
              <a:t>Inter</a:t>
            </a:r>
            <a:r>
              <a:rPr sz="2718" spc="-10" dirty="0">
                <a:latin typeface="Times New Roman"/>
                <a:cs typeface="Times New Roman"/>
              </a:rPr>
              <a:t> </a:t>
            </a:r>
            <a:r>
              <a:rPr sz="2718" spc="-4" dirty="0">
                <a:latin typeface="Times New Roman"/>
                <a:cs typeface="Times New Roman"/>
              </a:rPr>
              <a:t>group </a:t>
            </a:r>
            <a:r>
              <a:rPr sz="2718" spc="-10" dirty="0">
                <a:latin typeface="Times New Roman"/>
                <a:cs typeface="Times New Roman"/>
              </a:rPr>
              <a:t>dependencies</a:t>
            </a:r>
            <a:endParaRPr sz="2718" dirty="0">
              <a:latin typeface="Times New Roman"/>
              <a:cs typeface="Times New Roman"/>
            </a:endParaRPr>
          </a:p>
          <a:p>
            <a:pPr marL="1405293" lvl="1" indent="-506028">
              <a:spcBef>
                <a:spcPts val="1873"/>
              </a:spcBef>
              <a:buChar char="•"/>
              <a:tabLst>
                <a:tab pos="1405293" algn="l"/>
                <a:tab pos="1405909" algn="l"/>
              </a:tabLst>
            </a:pPr>
            <a:r>
              <a:rPr sz="2718" spc="-4" dirty="0">
                <a:solidFill>
                  <a:srgbClr val="650065"/>
                </a:solidFill>
                <a:latin typeface="Times New Roman"/>
                <a:cs typeface="Times New Roman"/>
              </a:rPr>
              <a:t>Customer-Furnished</a:t>
            </a:r>
            <a:r>
              <a:rPr sz="2718" spc="-10" dirty="0">
                <a:solidFill>
                  <a:srgbClr val="650065"/>
                </a:solidFill>
                <a:latin typeface="Times New Roman"/>
                <a:cs typeface="Times New Roman"/>
              </a:rPr>
              <a:t> items</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or</a:t>
            </a:r>
            <a:r>
              <a:rPr sz="2718" spc="-10" dirty="0">
                <a:solidFill>
                  <a:srgbClr val="650065"/>
                </a:solidFill>
                <a:latin typeface="Times New Roman"/>
                <a:cs typeface="Times New Roman"/>
              </a:rPr>
              <a:t> </a:t>
            </a:r>
            <a:r>
              <a:rPr sz="2718" spc="-4" dirty="0">
                <a:solidFill>
                  <a:srgbClr val="650065"/>
                </a:solidFill>
                <a:latin typeface="Times New Roman"/>
                <a:cs typeface="Times New Roman"/>
              </a:rPr>
              <a:t>information</a:t>
            </a:r>
            <a:endParaRPr sz="2718" dirty="0">
              <a:latin typeface="Times New Roman"/>
              <a:cs typeface="Times New Roman"/>
            </a:endParaRPr>
          </a:p>
          <a:p>
            <a:pPr marL="1405293" lvl="1" indent="-506028">
              <a:spcBef>
                <a:spcPts val="1505"/>
              </a:spcBef>
              <a:buChar char="•"/>
              <a:tabLst>
                <a:tab pos="1405293" algn="l"/>
                <a:tab pos="1405909" algn="l"/>
              </a:tabLst>
            </a:pPr>
            <a:r>
              <a:rPr sz="2718" spc="-4" dirty="0">
                <a:solidFill>
                  <a:srgbClr val="653200"/>
                </a:solidFill>
                <a:latin typeface="Times New Roman"/>
                <a:cs typeface="Times New Roman"/>
              </a:rPr>
              <a:t>Internal &amp; external </a:t>
            </a:r>
            <a:r>
              <a:rPr sz="2718" spc="-10" dirty="0">
                <a:solidFill>
                  <a:srgbClr val="653200"/>
                </a:solidFill>
                <a:latin typeface="Times New Roman"/>
                <a:cs typeface="Times New Roman"/>
              </a:rPr>
              <a:t>subcontractor</a:t>
            </a:r>
            <a:r>
              <a:rPr sz="2718" spc="4" dirty="0">
                <a:solidFill>
                  <a:srgbClr val="653200"/>
                </a:solidFill>
                <a:latin typeface="Times New Roman"/>
                <a:cs typeface="Times New Roman"/>
              </a:rPr>
              <a:t> </a:t>
            </a:r>
            <a:r>
              <a:rPr sz="2718" spc="-4" dirty="0">
                <a:solidFill>
                  <a:srgbClr val="653200"/>
                </a:solidFill>
                <a:latin typeface="Times New Roman"/>
                <a:cs typeface="Times New Roman"/>
              </a:rPr>
              <a:t>relationships</a:t>
            </a:r>
            <a:endParaRPr sz="2718" dirty="0">
              <a:latin typeface="Times New Roman"/>
              <a:cs typeface="Times New Roman"/>
            </a:endParaRPr>
          </a:p>
        </p:txBody>
      </p:sp>
      <p:sp>
        <p:nvSpPr>
          <p:cNvPr id="3" name="object 3"/>
          <p:cNvSpPr txBox="1">
            <a:spLocks noGrp="1"/>
          </p:cNvSpPr>
          <p:nvPr>
            <p:ph type="title"/>
          </p:nvPr>
        </p:nvSpPr>
        <p:spPr>
          <a:xfrm>
            <a:off x="2704912" y="995955"/>
            <a:ext cx="6210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184</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1925520"/>
            <a:ext cx="284126" cy="430081"/>
          </a:xfrm>
          <a:prstGeom prst="rect">
            <a:avLst/>
          </a:prstGeom>
        </p:spPr>
        <p:txBody>
          <a:bodyPr vert="horz" wrap="square" lIns="0" tIns="11711" rIns="0" bIns="0" rtlCol="0">
            <a:spAutoFit/>
          </a:bodyPr>
          <a:lstStyle/>
          <a:p>
            <a:pPr marL="12327">
              <a:spcBef>
                <a:spcPts val="92"/>
              </a:spcBef>
            </a:pPr>
            <a:r>
              <a:rPr sz="2718" spc="-4" dirty="0">
                <a:solidFill>
                  <a:srgbClr val="650065"/>
                </a:solidFill>
                <a:latin typeface="Times New Roman"/>
                <a:cs typeface="Times New Roman"/>
              </a:rPr>
              <a:t>2.</a:t>
            </a:r>
            <a:endParaRPr sz="2718">
              <a:latin typeface="Times New Roman"/>
              <a:cs typeface="Times New Roman"/>
            </a:endParaRPr>
          </a:p>
        </p:txBody>
      </p:sp>
      <p:sp>
        <p:nvSpPr>
          <p:cNvPr id="3" name="object 3"/>
          <p:cNvSpPr txBox="1"/>
          <p:nvPr/>
        </p:nvSpPr>
        <p:spPr>
          <a:xfrm>
            <a:off x="1777471" y="1925520"/>
            <a:ext cx="2714906" cy="430081"/>
          </a:xfrm>
          <a:prstGeom prst="rect">
            <a:avLst/>
          </a:prstGeom>
        </p:spPr>
        <p:txBody>
          <a:bodyPr vert="horz" wrap="square" lIns="0" tIns="11711" rIns="0" bIns="0" rtlCol="0">
            <a:spAutoFit/>
          </a:bodyPr>
          <a:lstStyle/>
          <a:p>
            <a:pPr marL="12327">
              <a:spcBef>
                <a:spcPts val="92"/>
              </a:spcBef>
            </a:pPr>
            <a:r>
              <a:rPr sz="2718" spc="-4" dirty="0">
                <a:solidFill>
                  <a:srgbClr val="650065"/>
                </a:solidFill>
                <a:latin typeface="Times New Roman"/>
                <a:cs typeface="Times New Roman"/>
              </a:rPr>
              <a:t>Requirement</a:t>
            </a:r>
            <a:r>
              <a:rPr sz="2718" spc="-78" dirty="0">
                <a:solidFill>
                  <a:srgbClr val="650065"/>
                </a:solidFill>
                <a:latin typeface="Times New Roman"/>
                <a:cs typeface="Times New Roman"/>
              </a:rPr>
              <a:t> </a:t>
            </a:r>
            <a:r>
              <a:rPr sz="2718" spc="-4" dirty="0">
                <a:solidFill>
                  <a:srgbClr val="650065"/>
                </a:solidFill>
                <a:latin typeface="Times New Roman"/>
                <a:cs typeface="Times New Roman"/>
              </a:rPr>
              <a:t>issues</a:t>
            </a:r>
            <a:endParaRPr sz="2718">
              <a:latin typeface="Times New Roman"/>
              <a:cs typeface="Times New Roman"/>
            </a:endParaRPr>
          </a:p>
        </p:txBody>
      </p:sp>
      <p:sp>
        <p:nvSpPr>
          <p:cNvPr id="4" name="object 4"/>
          <p:cNvSpPr/>
          <p:nvPr/>
        </p:nvSpPr>
        <p:spPr>
          <a:xfrm>
            <a:off x="3828108" y="3140695"/>
            <a:ext cx="337745" cy="819710"/>
          </a:xfrm>
          <a:custGeom>
            <a:avLst/>
            <a:gdLst/>
            <a:ahLst/>
            <a:cxnLst/>
            <a:rect l="l" t="t" r="r" b="b"/>
            <a:pathLst>
              <a:path w="347979" h="844550">
                <a:moveTo>
                  <a:pt x="296373" y="715190"/>
                </a:moveTo>
                <a:lnTo>
                  <a:pt x="36576" y="0"/>
                </a:lnTo>
                <a:lnTo>
                  <a:pt x="0" y="12192"/>
                </a:lnTo>
                <a:lnTo>
                  <a:pt x="261218" y="728676"/>
                </a:lnTo>
                <a:lnTo>
                  <a:pt x="283464" y="736092"/>
                </a:lnTo>
                <a:lnTo>
                  <a:pt x="296373" y="715190"/>
                </a:lnTo>
                <a:close/>
              </a:path>
              <a:path w="347979" h="844550">
                <a:moveTo>
                  <a:pt x="301752" y="824016"/>
                </a:moveTo>
                <a:lnTo>
                  <a:pt x="301752" y="729996"/>
                </a:lnTo>
                <a:lnTo>
                  <a:pt x="266700" y="743712"/>
                </a:lnTo>
                <a:lnTo>
                  <a:pt x="261218" y="728676"/>
                </a:lnTo>
                <a:lnTo>
                  <a:pt x="169164" y="697992"/>
                </a:lnTo>
                <a:lnTo>
                  <a:pt x="301752" y="824016"/>
                </a:lnTo>
                <a:close/>
              </a:path>
              <a:path w="347979" h="844550">
                <a:moveTo>
                  <a:pt x="301752" y="729996"/>
                </a:moveTo>
                <a:lnTo>
                  <a:pt x="296373" y="715190"/>
                </a:lnTo>
                <a:lnTo>
                  <a:pt x="283464" y="736092"/>
                </a:lnTo>
                <a:lnTo>
                  <a:pt x="261218" y="728676"/>
                </a:lnTo>
                <a:lnTo>
                  <a:pt x="266700" y="743712"/>
                </a:lnTo>
                <a:lnTo>
                  <a:pt x="301752" y="729996"/>
                </a:lnTo>
                <a:close/>
              </a:path>
              <a:path w="347979" h="844550">
                <a:moveTo>
                  <a:pt x="347472" y="632460"/>
                </a:moveTo>
                <a:lnTo>
                  <a:pt x="296373" y="715190"/>
                </a:lnTo>
                <a:lnTo>
                  <a:pt x="301752" y="729996"/>
                </a:lnTo>
                <a:lnTo>
                  <a:pt x="301752" y="824016"/>
                </a:lnTo>
                <a:lnTo>
                  <a:pt x="323088" y="844296"/>
                </a:lnTo>
                <a:lnTo>
                  <a:pt x="347472" y="632460"/>
                </a:lnTo>
                <a:close/>
              </a:path>
            </a:pathLst>
          </a:custGeom>
          <a:solidFill>
            <a:srgbClr val="FF00FF"/>
          </a:solidFill>
        </p:spPr>
        <p:txBody>
          <a:bodyPr wrap="square" lIns="0" tIns="0" rIns="0" bIns="0" rtlCol="0"/>
          <a:lstStyle/>
          <a:p>
            <a:endParaRPr sz="1980"/>
          </a:p>
        </p:txBody>
      </p:sp>
      <p:sp>
        <p:nvSpPr>
          <p:cNvPr id="5" name="object 5"/>
          <p:cNvSpPr txBox="1"/>
          <p:nvPr/>
        </p:nvSpPr>
        <p:spPr>
          <a:xfrm>
            <a:off x="2443106" y="2576356"/>
            <a:ext cx="3271444" cy="430081"/>
          </a:xfrm>
          <a:prstGeom prst="rect">
            <a:avLst/>
          </a:prstGeom>
        </p:spPr>
        <p:txBody>
          <a:bodyPr vert="horz" wrap="square" lIns="0" tIns="11711" rIns="0" bIns="0" rtlCol="0">
            <a:spAutoFit/>
          </a:bodyPr>
          <a:lstStyle/>
          <a:p>
            <a:pPr marL="12327">
              <a:spcBef>
                <a:spcPts val="92"/>
              </a:spcBef>
            </a:pPr>
            <a:r>
              <a:rPr sz="2718" spc="-4" dirty="0">
                <a:solidFill>
                  <a:srgbClr val="0000CC"/>
                </a:solidFill>
                <a:latin typeface="Times New Roman"/>
                <a:cs typeface="Times New Roman"/>
              </a:rPr>
              <a:t>Uncertain</a:t>
            </a:r>
            <a:r>
              <a:rPr sz="2718" spc="-63" dirty="0">
                <a:solidFill>
                  <a:srgbClr val="0000CC"/>
                </a:solidFill>
                <a:latin typeface="Times New Roman"/>
                <a:cs typeface="Times New Roman"/>
              </a:rPr>
              <a:t> </a:t>
            </a:r>
            <a:r>
              <a:rPr sz="2718" spc="-4" dirty="0">
                <a:solidFill>
                  <a:srgbClr val="0000CC"/>
                </a:solidFill>
                <a:latin typeface="Times New Roman"/>
                <a:cs typeface="Times New Roman"/>
              </a:rPr>
              <a:t>requirements</a:t>
            </a:r>
            <a:endParaRPr sz="2718">
              <a:latin typeface="Times New Roman"/>
              <a:cs typeface="Times New Roman"/>
            </a:endParaRPr>
          </a:p>
        </p:txBody>
      </p:sp>
      <p:sp>
        <p:nvSpPr>
          <p:cNvPr id="6" name="object 6"/>
          <p:cNvSpPr txBox="1"/>
          <p:nvPr/>
        </p:nvSpPr>
        <p:spPr>
          <a:xfrm>
            <a:off x="963924" y="3759439"/>
            <a:ext cx="5886506" cy="2832280"/>
          </a:xfrm>
          <a:prstGeom prst="rect">
            <a:avLst/>
          </a:prstGeom>
        </p:spPr>
        <p:txBody>
          <a:bodyPr vert="horz" wrap="square" lIns="0" tIns="175036" rIns="0" bIns="0" rtlCol="0">
            <a:spAutoFit/>
          </a:bodyPr>
          <a:lstStyle/>
          <a:p>
            <a:pPr marL="971378" algn="ctr">
              <a:spcBef>
                <a:spcPts val="1378"/>
              </a:spcBef>
            </a:pPr>
            <a:r>
              <a:rPr sz="2718" spc="-4" dirty="0">
                <a:solidFill>
                  <a:srgbClr val="650065"/>
                </a:solidFill>
                <a:latin typeface="Times New Roman"/>
                <a:cs typeface="Times New Roman"/>
              </a:rPr>
              <a:t>Wrong</a:t>
            </a:r>
            <a:r>
              <a:rPr sz="2718" spc="-34" dirty="0">
                <a:solidFill>
                  <a:srgbClr val="650065"/>
                </a:solidFill>
                <a:latin typeface="Times New Roman"/>
                <a:cs typeface="Times New Roman"/>
              </a:rPr>
              <a:t> </a:t>
            </a:r>
            <a:r>
              <a:rPr sz="2718" spc="-4" dirty="0">
                <a:solidFill>
                  <a:srgbClr val="650065"/>
                </a:solidFill>
                <a:latin typeface="Times New Roman"/>
                <a:cs typeface="Times New Roman"/>
              </a:rPr>
              <a:t>product</a:t>
            </a:r>
            <a:endParaRPr sz="2718">
              <a:latin typeface="Times New Roman"/>
              <a:cs typeface="Times New Roman"/>
            </a:endParaRPr>
          </a:p>
          <a:p>
            <a:pPr marL="786470" algn="ctr">
              <a:spcBef>
                <a:spcPts val="1282"/>
              </a:spcBef>
            </a:pPr>
            <a:r>
              <a:rPr sz="2718" spc="-4" dirty="0">
                <a:latin typeface="Times New Roman"/>
                <a:cs typeface="Times New Roman"/>
              </a:rPr>
              <a:t>or</a:t>
            </a:r>
            <a:endParaRPr sz="2718">
              <a:latin typeface="Times New Roman"/>
              <a:cs typeface="Times New Roman"/>
            </a:endParaRPr>
          </a:p>
          <a:p>
            <a:pPr marL="890019" algn="ctr">
              <a:spcBef>
                <a:spcPts val="815"/>
              </a:spcBef>
            </a:pPr>
            <a:r>
              <a:rPr sz="2718" spc="-4" dirty="0">
                <a:solidFill>
                  <a:srgbClr val="FF3200"/>
                </a:solidFill>
                <a:latin typeface="Times New Roman"/>
                <a:cs typeface="Times New Roman"/>
              </a:rPr>
              <a:t>Right</a:t>
            </a:r>
            <a:r>
              <a:rPr sz="2718" spc="-34" dirty="0">
                <a:solidFill>
                  <a:srgbClr val="FF3200"/>
                </a:solidFill>
                <a:latin typeface="Times New Roman"/>
                <a:cs typeface="Times New Roman"/>
              </a:rPr>
              <a:t> </a:t>
            </a:r>
            <a:r>
              <a:rPr sz="2718" spc="-4" dirty="0">
                <a:solidFill>
                  <a:srgbClr val="FF3200"/>
                </a:solidFill>
                <a:latin typeface="Times New Roman"/>
                <a:cs typeface="Times New Roman"/>
              </a:rPr>
              <a:t>product</a:t>
            </a:r>
            <a:r>
              <a:rPr sz="2718" spc="-29" dirty="0">
                <a:solidFill>
                  <a:srgbClr val="FF3200"/>
                </a:solidFill>
                <a:latin typeface="Times New Roman"/>
                <a:cs typeface="Times New Roman"/>
              </a:rPr>
              <a:t> </a:t>
            </a:r>
            <a:r>
              <a:rPr sz="2718" spc="-4" dirty="0">
                <a:solidFill>
                  <a:srgbClr val="FF3200"/>
                </a:solidFill>
                <a:latin typeface="Times New Roman"/>
                <a:cs typeface="Times New Roman"/>
              </a:rPr>
              <a:t>badly</a:t>
            </a:r>
            <a:endParaRPr sz="2718">
              <a:latin typeface="Times New Roman"/>
              <a:cs typeface="Times New Roman"/>
            </a:endParaRPr>
          </a:p>
          <a:p>
            <a:pPr marL="12327" marR="4931">
              <a:spcBef>
                <a:spcPts val="2330"/>
              </a:spcBef>
              <a:tabLst>
                <a:tab pos="1152587" algn="l"/>
                <a:tab pos="2637389" algn="l"/>
                <a:tab pos="3835585" algn="l"/>
                <a:tab pos="4399552" algn="l"/>
              </a:tabLst>
            </a:pPr>
            <a:r>
              <a:rPr sz="2718" spc="-14" dirty="0">
                <a:solidFill>
                  <a:srgbClr val="653200"/>
                </a:solidFill>
                <a:latin typeface="Times New Roman"/>
                <a:cs typeface="Times New Roman"/>
              </a:rPr>
              <a:t>E</a:t>
            </a:r>
            <a:r>
              <a:rPr sz="2718" dirty="0">
                <a:solidFill>
                  <a:srgbClr val="653200"/>
                </a:solidFill>
                <a:latin typeface="Times New Roman"/>
                <a:cs typeface="Times New Roman"/>
              </a:rPr>
              <a:t>it</a:t>
            </a:r>
            <a:r>
              <a:rPr sz="2718" spc="-4" dirty="0">
                <a:solidFill>
                  <a:srgbClr val="653200"/>
                </a:solidFill>
                <a:latin typeface="Times New Roman"/>
                <a:cs typeface="Times New Roman"/>
              </a:rPr>
              <a:t>h</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r</a:t>
            </a:r>
            <a:r>
              <a:rPr sz="2718" dirty="0">
                <a:solidFill>
                  <a:srgbClr val="653200"/>
                </a:solidFill>
                <a:latin typeface="Times New Roman"/>
                <a:cs typeface="Times New Roman"/>
              </a:rPr>
              <a:t>	</a:t>
            </a:r>
            <a:r>
              <a:rPr sz="2718" spc="-4" dirty="0">
                <a:solidFill>
                  <a:srgbClr val="653200"/>
                </a:solidFill>
                <a:latin typeface="Times New Roman"/>
                <a:cs typeface="Times New Roman"/>
              </a:rPr>
              <a:t>s</a:t>
            </a:r>
            <a:r>
              <a:rPr sz="2718" dirty="0">
                <a:solidFill>
                  <a:srgbClr val="653200"/>
                </a:solidFill>
                <a:latin typeface="Times New Roman"/>
                <a:cs typeface="Times New Roman"/>
              </a:rPr>
              <a:t>i</a:t>
            </a:r>
            <a:r>
              <a:rPr sz="2718" spc="-10" dirty="0">
                <a:solidFill>
                  <a:srgbClr val="653200"/>
                </a:solidFill>
                <a:latin typeface="Times New Roman"/>
                <a:cs typeface="Times New Roman"/>
              </a:rPr>
              <a:t>t</a:t>
            </a:r>
            <a:r>
              <a:rPr sz="2718" spc="-4" dirty="0">
                <a:solidFill>
                  <a:srgbClr val="653200"/>
                </a:solidFill>
                <a:latin typeface="Times New Roman"/>
                <a:cs typeface="Times New Roman"/>
              </a:rPr>
              <a:t>u</a:t>
            </a:r>
            <a:r>
              <a:rPr sz="2718" spc="-14" dirty="0">
                <a:solidFill>
                  <a:srgbClr val="653200"/>
                </a:solidFill>
                <a:latin typeface="Times New Roman"/>
                <a:cs typeface="Times New Roman"/>
              </a:rPr>
              <a:t>a</a:t>
            </a:r>
            <a:r>
              <a:rPr sz="2718" dirty="0">
                <a:solidFill>
                  <a:srgbClr val="653200"/>
                </a:solidFill>
                <a:latin typeface="Times New Roman"/>
                <a:cs typeface="Times New Roman"/>
              </a:rPr>
              <a:t>ti</a:t>
            </a:r>
            <a:r>
              <a:rPr sz="2718" spc="-14" dirty="0">
                <a:solidFill>
                  <a:srgbClr val="653200"/>
                </a:solidFill>
                <a:latin typeface="Times New Roman"/>
                <a:cs typeface="Times New Roman"/>
              </a:rPr>
              <a:t>o</a:t>
            </a:r>
            <a:r>
              <a:rPr sz="2718" spc="-4" dirty="0">
                <a:solidFill>
                  <a:srgbClr val="653200"/>
                </a:solidFill>
                <a:latin typeface="Times New Roman"/>
                <a:cs typeface="Times New Roman"/>
              </a:rPr>
              <a:t>n</a:t>
            </a:r>
            <a:r>
              <a:rPr sz="2718" dirty="0">
                <a:solidFill>
                  <a:srgbClr val="653200"/>
                </a:solidFill>
                <a:latin typeface="Times New Roman"/>
                <a:cs typeface="Times New Roman"/>
              </a:rPr>
              <a:t>	</a:t>
            </a:r>
            <a:r>
              <a:rPr sz="2718" spc="-4" dirty="0">
                <a:solidFill>
                  <a:srgbClr val="653200"/>
                </a:solidFill>
                <a:latin typeface="Times New Roman"/>
                <a:cs typeface="Times New Roman"/>
              </a:rPr>
              <a:t>r</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su</a:t>
            </a:r>
            <a:r>
              <a:rPr sz="2718" spc="-10" dirty="0">
                <a:solidFill>
                  <a:srgbClr val="653200"/>
                </a:solidFill>
                <a:latin typeface="Times New Roman"/>
                <a:cs typeface="Times New Roman"/>
              </a:rPr>
              <a:t>l</a:t>
            </a:r>
            <a:r>
              <a:rPr sz="2718" dirty="0">
                <a:solidFill>
                  <a:srgbClr val="653200"/>
                </a:solidFill>
                <a:latin typeface="Times New Roman"/>
                <a:cs typeface="Times New Roman"/>
              </a:rPr>
              <a:t>t</a:t>
            </a:r>
            <a:r>
              <a:rPr sz="2718" spc="-4" dirty="0">
                <a:solidFill>
                  <a:srgbClr val="653200"/>
                </a:solidFill>
                <a:latin typeface="Times New Roman"/>
                <a:cs typeface="Times New Roman"/>
              </a:rPr>
              <a:t>s</a:t>
            </a:r>
            <a:r>
              <a:rPr sz="2718" dirty="0">
                <a:solidFill>
                  <a:srgbClr val="653200"/>
                </a:solidFill>
                <a:latin typeface="Times New Roman"/>
                <a:cs typeface="Times New Roman"/>
              </a:rPr>
              <a:t>	</a:t>
            </a:r>
            <a:r>
              <a:rPr sz="2718" spc="-10" dirty="0">
                <a:solidFill>
                  <a:srgbClr val="653200"/>
                </a:solidFill>
                <a:latin typeface="Times New Roman"/>
                <a:cs typeface="Times New Roman"/>
              </a:rPr>
              <a:t>i</a:t>
            </a:r>
            <a:r>
              <a:rPr sz="2718" spc="-4" dirty="0">
                <a:solidFill>
                  <a:srgbClr val="653200"/>
                </a:solidFill>
                <a:latin typeface="Times New Roman"/>
                <a:cs typeface="Times New Roman"/>
              </a:rPr>
              <a:t>n</a:t>
            </a:r>
            <a:r>
              <a:rPr sz="2718" dirty="0">
                <a:solidFill>
                  <a:srgbClr val="653200"/>
                </a:solidFill>
                <a:latin typeface="Times New Roman"/>
                <a:cs typeface="Times New Roman"/>
              </a:rPr>
              <a:t>	</a:t>
            </a:r>
            <a:r>
              <a:rPr sz="2718" spc="-4" dirty="0">
                <a:solidFill>
                  <a:srgbClr val="653200"/>
                </a:solidFill>
                <a:latin typeface="Times New Roman"/>
                <a:cs typeface="Times New Roman"/>
              </a:rPr>
              <a:t>unp</a:t>
            </a:r>
            <a:r>
              <a:rPr sz="2718" dirty="0">
                <a:solidFill>
                  <a:srgbClr val="653200"/>
                </a:solidFill>
                <a:latin typeface="Times New Roman"/>
                <a:cs typeface="Times New Roman"/>
              </a:rPr>
              <a:t>l</a:t>
            </a:r>
            <a:r>
              <a:rPr sz="2718" spc="-14" dirty="0">
                <a:solidFill>
                  <a:srgbClr val="653200"/>
                </a:solidFill>
                <a:latin typeface="Times New Roman"/>
                <a:cs typeface="Times New Roman"/>
              </a:rPr>
              <a:t>e</a:t>
            </a:r>
            <a:r>
              <a:rPr sz="2718" spc="-24" dirty="0">
                <a:solidFill>
                  <a:srgbClr val="653200"/>
                </a:solidFill>
                <a:latin typeface="Times New Roman"/>
                <a:cs typeface="Times New Roman"/>
              </a:rPr>
              <a:t>a</a:t>
            </a:r>
            <a:r>
              <a:rPr sz="2718" spc="-4" dirty="0">
                <a:solidFill>
                  <a:srgbClr val="653200"/>
                </a:solidFill>
                <a:latin typeface="Times New Roman"/>
                <a:cs typeface="Times New Roman"/>
              </a:rPr>
              <a:t>s</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n</a:t>
            </a:r>
            <a:r>
              <a:rPr sz="2718" dirty="0">
                <a:solidFill>
                  <a:srgbClr val="653200"/>
                </a:solidFill>
                <a:latin typeface="Times New Roman"/>
                <a:cs typeface="Times New Roman"/>
              </a:rPr>
              <a:t>t  </a:t>
            </a:r>
            <a:r>
              <a:rPr sz="2718" spc="-4" dirty="0">
                <a:solidFill>
                  <a:srgbClr val="653200"/>
                </a:solidFill>
                <a:latin typeface="Times New Roman"/>
                <a:cs typeface="Times New Roman"/>
              </a:rPr>
              <a:t>unhappy customers.</a:t>
            </a:r>
            <a:endParaRPr sz="2718">
              <a:latin typeface="Times New Roman"/>
              <a:cs typeface="Times New Roman"/>
            </a:endParaRPr>
          </a:p>
        </p:txBody>
      </p:sp>
      <p:sp>
        <p:nvSpPr>
          <p:cNvPr id="7" name="object 7"/>
          <p:cNvSpPr txBox="1"/>
          <p:nvPr/>
        </p:nvSpPr>
        <p:spPr>
          <a:xfrm>
            <a:off x="7121741" y="5727001"/>
            <a:ext cx="2046194" cy="430081"/>
          </a:xfrm>
          <a:prstGeom prst="rect">
            <a:avLst/>
          </a:prstGeom>
        </p:spPr>
        <p:txBody>
          <a:bodyPr vert="horz" wrap="square" lIns="0" tIns="11711" rIns="0" bIns="0" rtlCol="0">
            <a:spAutoFit/>
          </a:bodyPr>
          <a:lstStyle/>
          <a:p>
            <a:pPr marL="12327">
              <a:spcBef>
                <a:spcPts val="92"/>
              </a:spcBef>
              <a:tabLst>
                <a:tab pos="1537193" algn="l"/>
              </a:tabLst>
            </a:pPr>
            <a:r>
              <a:rPr sz="2718" spc="-4" dirty="0">
                <a:solidFill>
                  <a:srgbClr val="653200"/>
                </a:solidFill>
                <a:latin typeface="Times New Roman"/>
                <a:cs typeface="Times New Roman"/>
              </a:rPr>
              <a:t>surpr</a:t>
            </a:r>
            <a:r>
              <a:rPr sz="2718" spc="-10" dirty="0">
                <a:solidFill>
                  <a:srgbClr val="653200"/>
                </a:solidFill>
                <a:latin typeface="Times New Roman"/>
                <a:cs typeface="Times New Roman"/>
              </a:rPr>
              <a:t>i</a:t>
            </a:r>
            <a:r>
              <a:rPr sz="2718" spc="-4" dirty="0">
                <a:solidFill>
                  <a:srgbClr val="653200"/>
                </a:solidFill>
                <a:latin typeface="Times New Roman"/>
                <a:cs typeface="Times New Roman"/>
              </a:rPr>
              <a:t>s</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s</a:t>
            </a:r>
            <a:r>
              <a:rPr sz="2718" dirty="0">
                <a:solidFill>
                  <a:srgbClr val="653200"/>
                </a:solidFill>
                <a:latin typeface="Times New Roman"/>
                <a:cs typeface="Times New Roman"/>
              </a:rPr>
              <a:t>	</a:t>
            </a:r>
            <a:r>
              <a:rPr sz="2718" spc="-14" dirty="0">
                <a:solidFill>
                  <a:srgbClr val="653200"/>
                </a:solidFill>
                <a:latin typeface="Times New Roman"/>
                <a:cs typeface="Times New Roman"/>
              </a:rPr>
              <a:t>an</a:t>
            </a:r>
            <a:r>
              <a:rPr sz="2718" spc="-4" dirty="0">
                <a:solidFill>
                  <a:srgbClr val="653200"/>
                </a:solidFill>
                <a:latin typeface="Times New Roman"/>
                <a:cs typeface="Times New Roman"/>
              </a:rPr>
              <a:t>d</a:t>
            </a:r>
            <a:endParaRPr sz="2718">
              <a:latin typeface="Times New Roman"/>
              <a:cs typeface="Times New Roman"/>
            </a:endParaRPr>
          </a:p>
        </p:txBody>
      </p:sp>
      <p:sp>
        <p:nvSpPr>
          <p:cNvPr id="8" name="object 8"/>
          <p:cNvSpPr txBox="1">
            <a:spLocks noGrp="1"/>
          </p:cNvSpPr>
          <p:nvPr>
            <p:ph type="title"/>
          </p:nvPr>
        </p:nvSpPr>
        <p:spPr>
          <a:xfrm>
            <a:off x="2704912" y="995955"/>
            <a:ext cx="6820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9" name="object 9"/>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10" name="object 10"/>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185</a:t>
            </a:r>
            <a:endParaRPr sz="1359">
              <a:latin typeface="Arial MT"/>
              <a:cs typeface="Arial MT"/>
            </a:endParaRPr>
          </a:p>
        </p:txBody>
      </p:sp>
      <p:sp>
        <p:nvSpPr>
          <p:cNvPr id="11" name="object 1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3090" y="2104498"/>
            <a:ext cx="7614061" cy="3816585"/>
          </a:xfrm>
          <a:prstGeom prst="rect">
            <a:avLst/>
          </a:prstGeom>
        </p:spPr>
        <p:txBody>
          <a:bodyPr vert="horz" wrap="square" lIns="0" tIns="11711" rIns="0" bIns="0" rtlCol="0">
            <a:spAutoFit/>
          </a:bodyPr>
          <a:lstStyle/>
          <a:p>
            <a:pPr marL="393852" indent="-382141">
              <a:spcBef>
                <a:spcPts val="92"/>
              </a:spcBef>
              <a:buChar char="•"/>
              <a:tabLst>
                <a:tab pos="393852" algn="l"/>
                <a:tab pos="394468" algn="l"/>
              </a:tabLst>
            </a:pPr>
            <a:r>
              <a:rPr sz="2718" spc="-10" dirty="0">
                <a:solidFill>
                  <a:srgbClr val="A50020"/>
                </a:solidFill>
                <a:latin typeface="Times New Roman"/>
                <a:cs typeface="Times New Roman"/>
              </a:rPr>
              <a:t>Lack </a:t>
            </a:r>
            <a:r>
              <a:rPr sz="2718" spc="-4" dirty="0">
                <a:solidFill>
                  <a:srgbClr val="A50020"/>
                </a:solidFill>
                <a:latin typeface="Times New Roman"/>
                <a:cs typeface="Times New Roman"/>
              </a:rPr>
              <a:t>of</a:t>
            </a:r>
            <a:r>
              <a:rPr sz="2718" spc="-10" dirty="0">
                <a:solidFill>
                  <a:srgbClr val="A50020"/>
                </a:solidFill>
                <a:latin typeface="Times New Roman"/>
                <a:cs typeface="Times New Roman"/>
              </a:rPr>
              <a:t> </a:t>
            </a:r>
            <a:r>
              <a:rPr sz="2718" spc="-4" dirty="0">
                <a:solidFill>
                  <a:srgbClr val="A50020"/>
                </a:solidFill>
                <a:latin typeface="Times New Roman"/>
                <a:cs typeface="Times New Roman"/>
              </a:rPr>
              <a:t>clear product</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vision</a:t>
            </a:r>
            <a:endParaRPr sz="2718">
              <a:latin typeface="Times New Roman"/>
              <a:cs typeface="Times New Roman"/>
            </a:endParaRPr>
          </a:p>
          <a:p>
            <a:pPr marL="393852" indent="-382141">
              <a:spcBef>
                <a:spcPts val="1979"/>
              </a:spcBef>
              <a:buChar char="•"/>
              <a:tabLst>
                <a:tab pos="393852" algn="l"/>
                <a:tab pos="394468" algn="l"/>
              </a:tabLst>
            </a:pPr>
            <a:r>
              <a:rPr sz="2718" spc="-10" dirty="0">
                <a:solidFill>
                  <a:srgbClr val="0000CC"/>
                </a:solidFill>
                <a:latin typeface="Times New Roman"/>
                <a:cs typeface="Times New Roman"/>
              </a:rPr>
              <a:t>Lack </a:t>
            </a:r>
            <a:r>
              <a:rPr sz="2718" spc="-4" dirty="0">
                <a:solidFill>
                  <a:srgbClr val="0000CC"/>
                </a:solidFill>
                <a:latin typeface="Times New Roman"/>
                <a:cs typeface="Times New Roman"/>
              </a:rPr>
              <a:t>of agreement</a:t>
            </a:r>
            <a:r>
              <a:rPr sz="2718" spc="-10" dirty="0">
                <a:solidFill>
                  <a:srgbClr val="0000CC"/>
                </a:solidFill>
                <a:latin typeface="Times New Roman"/>
                <a:cs typeface="Times New Roman"/>
              </a:rPr>
              <a:t> </a:t>
            </a:r>
            <a:r>
              <a:rPr sz="2718" spc="-4" dirty="0">
                <a:solidFill>
                  <a:srgbClr val="0000CC"/>
                </a:solidFill>
                <a:latin typeface="Times New Roman"/>
                <a:cs typeface="Times New Roman"/>
              </a:rPr>
              <a:t>on product</a:t>
            </a:r>
            <a:r>
              <a:rPr sz="2718" spc="-10" dirty="0">
                <a:solidFill>
                  <a:srgbClr val="0000CC"/>
                </a:solidFill>
                <a:latin typeface="Times New Roman"/>
                <a:cs typeface="Times New Roman"/>
              </a:rPr>
              <a:t> </a:t>
            </a:r>
            <a:r>
              <a:rPr sz="2718" spc="-4" dirty="0">
                <a:solidFill>
                  <a:srgbClr val="0000CC"/>
                </a:solidFill>
                <a:latin typeface="Times New Roman"/>
                <a:cs typeface="Times New Roman"/>
              </a:rPr>
              <a:t>requirements</a:t>
            </a:r>
            <a:endParaRPr sz="2718">
              <a:latin typeface="Times New Roman"/>
              <a:cs typeface="Times New Roman"/>
            </a:endParaRPr>
          </a:p>
          <a:p>
            <a:pPr marL="393852" indent="-382141">
              <a:spcBef>
                <a:spcPts val="1979"/>
              </a:spcBef>
              <a:buChar char="•"/>
              <a:tabLst>
                <a:tab pos="393852" algn="l"/>
                <a:tab pos="394468" algn="l"/>
              </a:tabLst>
            </a:pPr>
            <a:r>
              <a:rPr sz="2718" spc="-4" dirty="0">
                <a:latin typeface="Times New Roman"/>
                <a:cs typeface="Times New Roman"/>
              </a:rPr>
              <a:t>Unprioritized</a:t>
            </a:r>
            <a:r>
              <a:rPr sz="2718" spc="-38" dirty="0">
                <a:latin typeface="Times New Roman"/>
                <a:cs typeface="Times New Roman"/>
              </a:rPr>
              <a:t> </a:t>
            </a:r>
            <a:r>
              <a:rPr sz="2718" spc="-4" dirty="0">
                <a:latin typeface="Times New Roman"/>
                <a:cs typeface="Times New Roman"/>
              </a:rPr>
              <a:t>requirements</a:t>
            </a:r>
            <a:endParaRPr sz="2718">
              <a:latin typeface="Times New Roman"/>
              <a:cs typeface="Times New Roman"/>
            </a:endParaRPr>
          </a:p>
          <a:p>
            <a:pPr marL="393852" indent="-382141">
              <a:spcBef>
                <a:spcPts val="1979"/>
              </a:spcBef>
              <a:buChar char="•"/>
              <a:tabLst>
                <a:tab pos="393852" algn="l"/>
                <a:tab pos="394468" algn="l"/>
              </a:tabLst>
            </a:pPr>
            <a:r>
              <a:rPr sz="2718" spc="-4" dirty="0">
                <a:solidFill>
                  <a:srgbClr val="A50020"/>
                </a:solidFill>
                <a:latin typeface="Times New Roman"/>
                <a:cs typeface="Times New Roman"/>
              </a:rPr>
              <a:t>New</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market</a:t>
            </a:r>
            <a:r>
              <a:rPr sz="2718" spc="-20" dirty="0">
                <a:solidFill>
                  <a:srgbClr val="A50020"/>
                </a:solidFill>
                <a:latin typeface="Times New Roman"/>
                <a:cs typeface="Times New Roman"/>
              </a:rPr>
              <a:t> </a:t>
            </a:r>
            <a:r>
              <a:rPr sz="2718" spc="-4" dirty="0">
                <a:solidFill>
                  <a:srgbClr val="A50020"/>
                </a:solidFill>
                <a:latin typeface="Times New Roman"/>
                <a:cs typeface="Times New Roman"/>
              </a:rPr>
              <a:t>with</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uncertain</a:t>
            </a:r>
            <a:r>
              <a:rPr sz="2718" spc="-10" dirty="0">
                <a:solidFill>
                  <a:srgbClr val="A50020"/>
                </a:solidFill>
                <a:latin typeface="Times New Roman"/>
                <a:cs typeface="Times New Roman"/>
              </a:rPr>
              <a:t> </a:t>
            </a:r>
            <a:r>
              <a:rPr sz="2718" spc="-4" dirty="0">
                <a:solidFill>
                  <a:srgbClr val="A50020"/>
                </a:solidFill>
                <a:latin typeface="Times New Roman"/>
                <a:cs typeface="Times New Roman"/>
              </a:rPr>
              <a:t>needs</a:t>
            </a:r>
            <a:endParaRPr sz="2718">
              <a:latin typeface="Times New Roman"/>
              <a:cs typeface="Times New Roman"/>
            </a:endParaRPr>
          </a:p>
          <a:p>
            <a:pPr marL="393852" indent="-382141">
              <a:spcBef>
                <a:spcPts val="1979"/>
              </a:spcBef>
              <a:buChar char="•"/>
              <a:tabLst>
                <a:tab pos="393852" algn="l"/>
                <a:tab pos="394468" algn="l"/>
              </a:tabLst>
            </a:pPr>
            <a:r>
              <a:rPr sz="2718" spc="-4" dirty="0">
                <a:solidFill>
                  <a:srgbClr val="0000CC"/>
                </a:solidFill>
                <a:latin typeface="Times New Roman"/>
                <a:cs typeface="Times New Roman"/>
              </a:rPr>
              <a:t>Rapidly</a:t>
            </a:r>
            <a:r>
              <a:rPr sz="2718" spc="-29" dirty="0">
                <a:solidFill>
                  <a:srgbClr val="0000CC"/>
                </a:solidFill>
                <a:latin typeface="Times New Roman"/>
                <a:cs typeface="Times New Roman"/>
              </a:rPr>
              <a:t> </a:t>
            </a:r>
            <a:r>
              <a:rPr sz="2718" spc="-4" dirty="0">
                <a:solidFill>
                  <a:srgbClr val="0000CC"/>
                </a:solidFill>
                <a:latin typeface="Times New Roman"/>
                <a:cs typeface="Times New Roman"/>
              </a:rPr>
              <a:t>changing</a:t>
            </a:r>
            <a:r>
              <a:rPr sz="2718" spc="-24" dirty="0">
                <a:solidFill>
                  <a:srgbClr val="0000CC"/>
                </a:solidFill>
                <a:latin typeface="Times New Roman"/>
                <a:cs typeface="Times New Roman"/>
              </a:rPr>
              <a:t> </a:t>
            </a:r>
            <a:r>
              <a:rPr sz="2718" spc="-4" dirty="0">
                <a:solidFill>
                  <a:srgbClr val="0000CC"/>
                </a:solidFill>
                <a:latin typeface="Times New Roman"/>
                <a:cs typeface="Times New Roman"/>
              </a:rPr>
              <a:t>requirements</a:t>
            </a:r>
            <a:endParaRPr sz="2718">
              <a:latin typeface="Times New Roman"/>
              <a:cs typeface="Times New Roman"/>
            </a:endParaRPr>
          </a:p>
          <a:p>
            <a:pPr marL="393852" indent="-382141">
              <a:spcBef>
                <a:spcPts val="2087"/>
              </a:spcBef>
              <a:buChar char="•"/>
              <a:tabLst>
                <a:tab pos="393852" algn="l"/>
                <a:tab pos="394468" algn="l"/>
              </a:tabLst>
            </a:pPr>
            <a:r>
              <a:rPr sz="2718" spc="-4" dirty="0">
                <a:latin typeface="Times New Roman"/>
                <a:cs typeface="Times New Roman"/>
              </a:rPr>
              <a:t>Inadequate</a:t>
            </a:r>
            <a:r>
              <a:rPr sz="2718" spc="-38" dirty="0">
                <a:latin typeface="Times New Roman"/>
                <a:cs typeface="Times New Roman"/>
              </a:rPr>
              <a:t> </a:t>
            </a:r>
            <a:r>
              <a:rPr sz="2718" spc="-4" dirty="0">
                <a:latin typeface="Times New Roman"/>
                <a:cs typeface="Times New Roman"/>
              </a:rPr>
              <a:t>Impact</a:t>
            </a:r>
            <a:r>
              <a:rPr sz="2718" spc="-14" dirty="0">
                <a:latin typeface="Times New Roman"/>
                <a:cs typeface="Times New Roman"/>
              </a:rPr>
              <a:t> </a:t>
            </a:r>
            <a:r>
              <a:rPr sz="2718" spc="-4" dirty="0">
                <a:latin typeface="Times New Roman"/>
                <a:cs typeface="Times New Roman"/>
              </a:rPr>
              <a:t>analysis</a:t>
            </a:r>
            <a:r>
              <a:rPr sz="2718" spc="-20" dirty="0">
                <a:latin typeface="Times New Roman"/>
                <a:cs typeface="Times New Roman"/>
              </a:rPr>
              <a:t> </a:t>
            </a:r>
            <a:r>
              <a:rPr sz="2718" spc="-4" dirty="0">
                <a:latin typeface="Times New Roman"/>
                <a:cs typeface="Times New Roman"/>
              </a:rPr>
              <a:t>of</a:t>
            </a:r>
            <a:r>
              <a:rPr sz="2718" spc="-10" dirty="0">
                <a:latin typeface="Times New Roman"/>
                <a:cs typeface="Times New Roman"/>
              </a:rPr>
              <a:t> </a:t>
            </a:r>
            <a:r>
              <a:rPr sz="2718" spc="-4" dirty="0">
                <a:latin typeface="Times New Roman"/>
                <a:cs typeface="Times New Roman"/>
              </a:rPr>
              <a:t>requirements</a:t>
            </a:r>
            <a:r>
              <a:rPr sz="2718" spc="-20" dirty="0">
                <a:latin typeface="Times New Roman"/>
                <a:cs typeface="Times New Roman"/>
              </a:rPr>
              <a:t> </a:t>
            </a:r>
            <a:r>
              <a:rPr sz="2718" spc="-4" dirty="0">
                <a:latin typeface="Times New Roman"/>
                <a:cs typeface="Times New Roman"/>
              </a:rPr>
              <a:t>changes</a:t>
            </a:r>
            <a:endParaRPr sz="2718">
              <a:latin typeface="Times New Roman"/>
              <a:cs typeface="Times New Roman"/>
            </a:endParaRPr>
          </a:p>
        </p:txBody>
      </p:sp>
      <p:sp>
        <p:nvSpPr>
          <p:cNvPr id="3" name="object 3"/>
          <p:cNvSpPr txBox="1">
            <a:spLocks noGrp="1"/>
          </p:cNvSpPr>
          <p:nvPr>
            <p:ph type="title"/>
          </p:nvPr>
        </p:nvSpPr>
        <p:spPr>
          <a:xfrm>
            <a:off x="2704912" y="99595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186</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9" y="1835290"/>
            <a:ext cx="3639391" cy="430081"/>
          </a:xfrm>
          <a:prstGeom prst="rect">
            <a:avLst/>
          </a:prstGeom>
        </p:spPr>
        <p:txBody>
          <a:bodyPr vert="horz" wrap="square" lIns="0" tIns="11711" rIns="0" bIns="0" rtlCol="0">
            <a:spAutoFit/>
          </a:bodyPr>
          <a:lstStyle/>
          <a:p>
            <a:pPr marL="12327">
              <a:spcBef>
                <a:spcPts val="92"/>
              </a:spcBef>
              <a:tabLst>
                <a:tab pos="899264" algn="l"/>
              </a:tabLst>
            </a:pPr>
            <a:r>
              <a:rPr sz="2718" spc="-4" dirty="0">
                <a:latin typeface="Times New Roman"/>
                <a:cs typeface="Times New Roman"/>
              </a:rPr>
              <a:t>3.	</a:t>
            </a:r>
            <a:r>
              <a:rPr sz="2718" spc="-10" dirty="0">
                <a:solidFill>
                  <a:srgbClr val="650065"/>
                </a:solidFill>
                <a:latin typeface="Times New Roman"/>
                <a:cs typeface="Times New Roman"/>
              </a:rPr>
              <a:t>Management</a:t>
            </a:r>
            <a:r>
              <a:rPr sz="2718" spc="-48" dirty="0">
                <a:solidFill>
                  <a:srgbClr val="650065"/>
                </a:solidFill>
                <a:latin typeface="Times New Roman"/>
                <a:cs typeface="Times New Roman"/>
              </a:rPr>
              <a:t> </a:t>
            </a:r>
            <a:r>
              <a:rPr sz="2718" spc="-4" dirty="0">
                <a:solidFill>
                  <a:srgbClr val="650065"/>
                </a:solidFill>
                <a:latin typeface="Times New Roman"/>
                <a:cs typeface="Times New Roman"/>
              </a:rPr>
              <a:t>Issues</a:t>
            </a:r>
            <a:endParaRPr sz="2718">
              <a:latin typeface="Times New Roman"/>
              <a:cs typeface="Times New Roman"/>
            </a:endParaRPr>
          </a:p>
        </p:txBody>
      </p:sp>
      <p:sp>
        <p:nvSpPr>
          <p:cNvPr id="3" name="object 3"/>
          <p:cNvSpPr txBox="1"/>
          <p:nvPr/>
        </p:nvSpPr>
        <p:spPr>
          <a:xfrm>
            <a:off x="963923" y="2426960"/>
            <a:ext cx="2547882" cy="847091"/>
          </a:xfrm>
          <a:prstGeom prst="rect">
            <a:avLst/>
          </a:prstGeom>
        </p:spPr>
        <p:txBody>
          <a:bodyPr vert="horz" wrap="square" lIns="0" tIns="10478" rIns="0" bIns="0" rtlCol="0">
            <a:spAutoFit/>
          </a:bodyPr>
          <a:lstStyle/>
          <a:p>
            <a:pPr marL="12327" marR="4931">
              <a:lnSpc>
                <a:spcPct val="100400"/>
              </a:lnSpc>
              <a:spcBef>
                <a:spcPts val="83"/>
              </a:spcBef>
              <a:tabLst>
                <a:tab pos="1097731" algn="l"/>
                <a:tab pos="1211757" algn="l"/>
                <a:tab pos="1865711" algn="l"/>
              </a:tabLst>
            </a:pPr>
            <a:r>
              <a:rPr sz="2718" spc="-4" dirty="0">
                <a:solidFill>
                  <a:srgbClr val="653200"/>
                </a:solidFill>
                <a:latin typeface="Times New Roman"/>
                <a:cs typeface="Times New Roman"/>
              </a:rPr>
              <a:t>Pro</a:t>
            </a:r>
            <a:r>
              <a:rPr sz="2718" dirty="0">
                <a:solidFill>
                  <a:srgbClr val="653200"/>
                </a:solidFill>
                <a:latin typeface="Times New Roman"/>
                <a:cs typeface="Times New Roman"/>
              </a:rPr>
              <a:t>j</a:t>
            </a:r>
            <a:r>
              <a:rPr sz="2718" spc="-14" dirty="0">
                <a:solidFill>
                  <a:srgbClr val="653200"/>
                </a:solidFill>
                <a:latin typeface="Times New Roman"/>
                <a:cs typeface="Times New Roman"/>
              </a:rPr>
              <a:t>ec</a:t>
            </a:r>
            <a:r>
              <a:rPr sz="2718" dirty="0">
                <a:solidFill>
                  <a:srgbClr val="653200"/>
                </a:solidFill>
                <a:latin typeface="Times New Roman"/>
                <a:cs typeface="Times New Roman"/>
              </a:rPr>
              <a:t>t		</a:t>
            </a:r>
            <a:r>
              <a:rPr sz="2718" spc="-10" dirty="0">
                <a:solidFill>
                  <a:srgbClr val="653200"/>
                </a:solidFill>
                <a:latin typeface="Times New Roman"/>
                <a:cs typeface="Times New Roman"/>
              </a:rPr>
              <a:t>m</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n</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g</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rs  p</a:t>
            </a:r>
            <a:r>
              <a:rPr sz="2718" dirty="0">
                <a:solidFill>
                  <a:srgbClr val="653200"/>
                </a:solidFill>
                <a:latin typeface="Times New Roman"/>
                <a:cs typeface="Times New Roman"/>
              </a:rPr>
              <a:t>l</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ns,</a:t>
            </a:r>
            <a:r>
              <a:rPr sz="2718" dirty="0">
                <a:solidFill>
                  <a:srgbClr val="653200"/>
                </a:solidFill>
                <a:latin typeface="Times New Roman"/>
                <a:cs typeface="Times New Roman"/>
              </a:rPr>
              <a:t>	</a:t>
            </a:r>
            <a:r>
              <a:rPr sz="2718" spc="-14" dirty="0">
                <a:solidFill>
                  <a:srgbClr val="653200"/>
                </a:solidFill>
                <a:latin typeface="Times New Roman"/>
                <a:cs typeface="Times New Roman"/>
              </a:rPr>
              <a:t>an</a:t>
            </a:r>
            <a:r>
              <a:rPr sz="2718" spc="-4" dirty="0">
                <a:solidFill>
                  <a:srgbClr val="653200"/>
                </a:solidFill>
                <a:latin typeface="Times New Roman"/>
                <a:cs typeface="Times New Roman"/>
              </a:rPr>
              <a:t>d</a:t>
            </a:r>
            <a:r>
              <a:rPr sz="2718" dirty="0">
                <a:solidFill>
                  <a:srgbClr val="653200"/>
                </a:solidFill>
                <a:latin typeface="Times New Roman"/>
                <a:cs typeface="Times New Roman"/>
              </a:rPr>
              <a:t>	</a:t>
            </a:r>
            <a:r>
              <a:rPr sz="2718" spc="-24" dirty="0">
                <a:solidFill>
                  <a:srgbClr val="653200"/>
                </a:solidFill>
                <a:latin typeface="Times New Roman"/>
                <a:cs typeface="Times New Roman"/>
              </a:rPr>
              <a:t>m</a:t>
            </a:r>
            <a:r>
              <a:rPr sz="2718" spc="-4" dirty="0">
                <a:solidFill>
                  <a:srgbClr val="653200"/>
                </a:solidFill>
                <a:latin typeface="Times New Roman"/>
                <a:cs typeface="Times New Roman"/>
              </a:rPr>
              <a:t>os</a:t>
            </a:r>
            <a:r>
              <a:rPr sz="2718" dirty="0">
                <a:solidFill>
                  <a:srgbClr val="653200"/>
                </a:solidFill>
                <a:latin typeface="Times New Roman"/>
                <a:cs typeface="Times New Roman"/>
              </a:rPr>
              <a:t>t</a:t>
            </a:r>
            <a:endParaRPr sz="2718">
              <a:latin typeface="Times New Roman"/>
              <a:cs typeface="Times New Roman"/>
            </a:endParaRPr>
          </a:p>
        </p:txBody>
      </p:sp>
      <p:sp>
        <p:nvSpPr>
          <p:cNvPr id="4" name="object 4"/>
          <p:cNvSpPr txBox="1"/>
          <p:nvPr/>
        </p:nvSpPr>
        <p:spPr>
          <a:xfrm>
            <a:off x="3706318" y="2426960"/>
            <a:ext cx="5312709" cy="847091"/>
          </a:xfrm>
          <a:prstGeom prst="rect">
            <a:avLst/>
          </a:prstGeom>
        </p:spPr>
        <p:txBody>
          <a:bodyPr vert="horz" wrap="square" lIns="0" tIns="10478" rIns="0" bIns="0" rtlCol="0">
            <a:spAutoFit/>
          </a:bodyPr>
          <a:lstStyle/>
          <a:p>
            <a:pPr marL="62252" marR="4931" indent="-50541">
              <a:lnSpc>
                <a:spcPct val="100400"/>
              </a:lnSpc>
              <a:spcBef>
                <a:spcPts val="83"/>
              </a:spcBef>
              <a:tabLst>
                <a:tab pos="1229631" algn="l"/>
                <a:tab pos="1251820" algn="l"/>
                <a:tab pos="1865711" algn="l"/>
                <a:tab pos="2159713" algn="l"/>
                <a:tab pos="2576987" algn="l"/>
                <a:tab pos="2803189" algn="l"/>
                <a:tab pos="3497206" algn="l"/>
                <a:tab pos="3541584" algn="l"/>
                <a:tab pos="4035285" algn="l"/>
                <a:tab pos="4667050" algn="l"/>
              </a:tabLst>
            </a:pPr>
            <a:r>
              <a:rPr sz="2718" spc="-14" dirty="0">
                <a:solidFill>
                  <a:srgbClr val="653200"/>
                </a:solidFill>
                <a:latin typeface="Times New Roman"/>
                <a:cs typeface="Times New Roman"/>
              </a:rPr>
              <a:t>u</a:t>
            </a:r>
            <a:r>
              <a:rPr sz="2718" spc="-4" dirty="0">
                <a:solidFill>
                  <a:srgbClr val="653200"/>
                </a:solidFill>
                <a:latin typeface="Times New Roman"/>
                <a:cs typeface="Times New Roman"/>
              </a:rPr>
              <a:t>su</a:t>
            </a:r>
            <a:r>
              <a:rPr sz="2718" spc="-14" dirty="0">
                <a:solidFill>
                  <a:srgbClr val="653200"/>
                </a:solidFill>
                <a:latin typeface="Times New Roman"/>
                <a:cs typeface="Times New Roman"/>
              </a:rPr>
              <a:t>a</a:t>
            </a:r>
            <a:r>
              <a:rPr sz="2718" dirty="0">
                <a:solidFill>
                  <a:srgbClr val="653200"/>
                </a:solidFill>
                <a:latin typeface="Times New Roman"/>
                <a:cs typeface="Times New Roman"/>
              </a:rPr>
              <a:t>l</a:t>
            </a:r>
            <a:r>
              <a:rPr sz="2718" spc="-10" dirty="0">
                <a:solidFill>
                  <a:srgbClr val="653200"/>
                </a:solidFill>
                <a:latin typeface="Times New Roman"/>
                <a:cs typeface="Times New Roman"/>
              </a:rPr>
              <a:t>l</a:t>
            </a:r>
            <a:r>
              <a:rPr sz="2718" spc="-4" dirty="0">
                <a:solidFill>
                  <a:srgbClr val="653200"/>
                </a:solidFill>
                <a:latin typeface="Times New Roman"/>
                <a:cs typeface="Times New Roman"/>
              </a:rPr>
              <a:t>y</a:t>
            </a:r>
            <a:r>
              <a:rPr sz="2718" dirty="0">
                <a:solidFill>
                  <a:srgbClr val="653200"/>
                </a:solidFill>
                <a:latin typeface="Times New Roman"/>
                <a:cs typeface="Times New Roman"/>
              </a:rPr>
              <a:t>	</a:t>
            </a:r>
            <a:r>
              <a:rPr sz="2718" spc="-10" dirty="0">
                <a:solidFill>
                  <a:srgbClr val="653200"/>
                </a:solidFill>
                <a:latin typeface="Times New Roman"/>
                <a:cs typeface="Times New Roman"/>
              </a:rPr>
              <a:t>w</a:t>
            </a:r>
            <a:r>
              <a:rPr sz="2718" spc="-4" dirty="0">
                <a:solidFill>
                  <a:srgbClr val="653200"/>
                </a:solidFill>
                <a:latin typeface="Times New Roman"/>
                <a:cs typeface="Times New Roman"/>
              </a:rPr>
              <a:t>r</a:t>
            </a:r>
            <a:r>
              <a:rPr sz="2718" dirty="0">
                <a:solidFill>
                  <a:srgbClr val="653200"/>
                </a:solidFill>
                <a:latin typeface="Times New Roman"/>
                <a:cs typeface="Times New Roman"/>
              </a:rPr>
              <a:t>it</a:t>
            </a:r>
            <a:r>
              <a:rPr sz="2718" spc="-4" dirty="0">
                <a:solidFill>
                  <a:srgbClr val="653200"/>
                </a:solidFill>
                <a:latin typeface="Times New Roman"/>
                <a:cs typeface="Times New Roman"/>
              </a:rPr>
              <a:t>e</a:t>
            </a:r>
            <a:r>
              <a:rPr sz="2718" dirty="0">
                <a:solidFill>
                  <a:srgbClr val="653200"/>
                </a:solidFill>
                <a:latin typeface="Times New Roman"/>
                <a:cs typeface="Times New Roman"/>
              </a:rPr>
              <a:t>	t</a:t>
            </a:r>
            <a:r>
              <a:rPr sz="2718" spc="-4" dirty="0">
                <a:solidFill>
                  <a:srgbClr val="653200"/>
                </a:solidFill>
                <a:latin typeface="Times New Roman"/>
                <a:cs typeface="Times New Roman"/>
              </a:rPr>
              <a:t>he</a:t>
            </a:r>
            <a:r>
              <a:rPr sz="2718" dirty="0">
                <a:solidFill>
                  <a:srgbClr val="653200"/>
                </a:solidFill>
                <a:latin typeface="Times New Roman"/>
                <a:cs typeface="Times New Roman"/>
              </a:rPr>
              <a:t>	</a:t>
            </a:r>
            <a:r>
              <a:rPr sz="2718" spc="-4" dirty="0">
                <a:solidFill>
                  <a:srgbClr val="653200"/>
                </a:solidFill>
                <a:latin typeface="Times New Roman"/>
                <a:cs typeface="Times New Roman"/>
              </a:rPr>
              <a:t>r</a:t>
            </a:r>
            <a:r>
              <a:rPr sz="2718" spc="-10" dirty="0">
                <a:solidFill>
                  <a:srgbClr val="653200"/>
                </a:solidFill>
                <a:latin typeface="Times New Roman"/>
                <a:cs typeface="Times New Roman"/>
              </a:rPr>
              <a:t>i</a:t>
            </a:r>
            <a:r>
              <a:rPr sz="2718" spc="-14" dirty="0">
                <a:solidFill>
                  <a:srgbClr val="653200"/>
                </a:solidFill>
                <a:latin typeface="Times New Roman"/>
                <a:cs typeface="Times New Roman"/>
              </a:rPr>
              <a:t>s</a:t>
            </a:r>
            <a:r>
              <a:rPr sz="2718" spc="-4" dirty="0">
                <a:solidFill>
                  <a:srgbClr val="653200"/>
                </a:solidFill>
                <a:latin typeface="Times New Roman"/>
                <a:cs typeface="Times New Roman"/>
              </a:rPr>
              <a:t>k</a:t>
            </a:r>
            <a:r>
              <a:rPr sz="2718" dirty="0">
                <a:solidFill>
                  <a:srgbClr val="653200"/>
                </a:solidFill>
                <a:latin typeface="Times New Roman"/>
                <a:cs typeface="Times New Roman"/>
              </a:rPr>
              <a:t>		</a:t>
            </a:r>
            <a:r>
              <a:rPr sz="2718" spc="-24" dirty="0">
                <a:solidFill>
                  <a:srgbClr val="653200"/>
                </a:solidFill>
                <a:latin typeface="Times New Roman"/>
                <a:cs typeface="Times New Roman"/>
              </a:rPr>
              <a:t>m</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n</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g</a:t>
            </a:r>
            <a:r>
              <a:rPr sz="2718" dirty="0">
                <a:solidFill>
                  <a:srgbClr val="653200"/>
                </a:solidFill>
                <a:latin typeface="Times New Roman"/>
                <a:cs typeface="Times New Roman"/>
              </a:rPr>
              <a:t>e</a:t>
            </a:r>
            <a:r>
              <a:rPr sz="2718" spc="-24" dirty="0">
                <a:solidFill>
                  <a:srgbClr val="653200"/>
                </a:solidFill>
                <a:latin typeface="Times New Roman"/>
                <a:cs typeface="Times New Roman"/>
              </a:rPr>
              <a:t>m</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n</a:t>
            </a:r>
            <a:r>
              <a:rPr sz="2718" dirty="0">
                <a:solidFill>
                  <a:srgbClr val="653200"/>
                </a:solidFill>
                <a:latin typeface="Times New Roman"/>
                <a:cs typeface="Times New Roman"/>
              </a:rPr>
              <a:t>t  </a:t>
            </a:r>
            <a:r>
              <a:rPr sz="2718" spc="-4" dirty="0">
                <a:solidFill>
                  <a:srgbClr val="653200"/>
                </a:solidFill>
                <a:latin typeface="Times New Roman"/>
                <a:cs typeface="Times New Roman"/>
              </a:rPr>
              <a:t>p</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op</a:t>
            </a:r>
            <a:r>
              <a:rPr sz="2718" dirty="0">
                <a:solidFill>
                  <a:srgbClr val="653200"/>
                </a:solidFill>
                <a:latin typeface="Times New Roman"/>
                <a:cs typeface="Times New Roman"/>
              </a:rPr>
              <a:t>l</a:t>
            </a:r>
            <a:r>
              <a:rPr sz="2718" spc="-4" dirty="0">
                <a:solidFill>
                  <a:srgbClr val="653200"/>
                </a:solidFill>
                <a:latin typeface="Times New Roman"/>
                <a:cs typeface="Times New Roman"/>
              </a:rPr>
              <a:t>e</a:t>
            </a:r>
            <a:r>
              <a:rPr sz="2718" dirty="0">
                <a:solidFill>
                  <a:srgbClr val="653200"/>
                </a:solidFill>
                <a:latin typeface="Times New Roman"/>
                <a:cs typeface="Times New Roman"/>
              </a:rPr>
              <a:t>		</a:t>
            </a:r>
            <a:r>
              <a:rPr sz="2718" spc="-14" dirty="0">
                <a:solidFill>
                  <a:srgbClr val="653200"/>
                </a:solidFill>
                <a:latin typeface="Times New Roman"/>
                <a:cs typeface="Times New Roman"/>
              </a:rPr>
              <a:t>d</a:t>
            </a:r>
            <a:r>
              <a:rPr sz="2718" spc="-4" dirty="0">
                <a:solidFill>
                  <a:srgbClr val="653200"/>
                </a:solidFill>
                <a:latin typeface="Times New Roman"/>
                <a:cs typeface="Times New Roman"/>
              </a:rPr>
              <a:t>o</a:t>
            </a:r>
            <a:r>
              <a:rPr sz="2718" dirty="0">
                <a:solidFill>
                  <a:srgbClr val="653200"/>
                </a:solidFill>
                <a:latin typeface="Times New Roman"/>
                <a:cs typeface="Times New Roman"/>
              </a:rPr>
              <a:t>	</a:t>
            </a:r>
            <a:r>
              <a:rPr sz="2718" spc="-4" dirty="0">
                <a:solidFill>
                  <a:srgbClr val="653200"/>
                </a:solidFill>
                <a:latin typeface="Times New Roman"/>
                <a:cs typeface="Times New Roman"/>
              </a:rPr>
              <a:t>no</a:t>
            </a:r>
            <a:r>
              <a:rPr sz="2718" dirty="0">
                <a:solidFill>
                  <a:srgbClr val="653200"/>
                </a:solidFill>
                <a:latin typeface="Times New Roman"/>
                <a:cs typeface="Times New Roman"/>
              </a:rPr>
              <a:t>t	</a:t>
            </a:r>
            <a:r>
              <a:rPr sz="2718" spc="-10" dirty="0">
                <a:solidFill>
                  <a:srgbClr val="653200"/>
                </a:solidFill>
                <a:latin typeface="Times New Roman"/>
                <a:cs typeface="Times New Roman"/>
              </a:rPr>
              <a:t>wi</a:t>
            </a:r>
            <a:r>
              <a:rPr sz="2718" spc="-4" dirty="0">
                <a:solidFill>
                  <a:srgbClr val="653200"/>
                </a:solidFill>
                <a:latin typeface="Times New Roman"/>
                <a:cs typeface="Times New Roman"/>
              </a:rPr>
              <a:t>sh</a:t>
            </a:r>
            <a:r>
              <a:rPr sz="2718" dirty="0">
                <a:solidFill>
                  <a:srgbClr val="653200"/>
                </a:solidFill>
                <a:latin typeface="Times New Roman"/>
                <a:cs typeface="Times New Roman"/>
              </a:rPr>
              <a:t>	t</a:t>
            </a:r>
            <a:r>
              <a:rPr sz="2718" spc="-4" dirty="0">
                <a:solidFill>
                  <a:srgbClr val="653200"/>
                </a:solidFill>
                <a:latin typeface="Times New Roman"/>
                <a:cs typeface="Times New Roman"/>
              </a:rPr>
              <a:t>o</a:t>
            </a:r>
            <a:r>
              <a:rPr sz="2718" dirty="0">
                <a:solidFill>
                  <a:srgbClr val="653200"/>
                </a:solidFill>
                <a:latin typeface="Times New Roman"/>
                <a:cs typeface="Times New Roman"/>
              </a:rPr>
              <a:t>	</a:t>
            </a:r>
            <a:r>
              <a:rPr sz="2718" spc="-14" dirty="0">
                <a:solidFill>
                  <a:srgbClr val="653200"/>
                </a:solidFill>
                <a:latin typeface="Times New Roman"/>
                <a:cs typeface="Times New Roman"/>
              </a:rPr>
              <a:t>a</a:t>
            </a:r>
            <a:r>
              <a:rPr sz="2718" dirty="0">
                <a:solidFill>
                  <a:srgbClr val="653200"/>
                </a:solidFill>
                <a:latin typeface="Times New Roman"/>
                <a:cs typeface="Times New Roman"/>
              </a:rPr>
              <a:t>i</a:t>
            </a:r>
            <a:r>
              <a:rPr sz="2718" spc="-4" dirty="0">
                <a:solidFill>
                  <a:srgbClr val="653200"/>
                </a:solidFill>
                <a:latin typeface="Times New Roman"/>
                <a:cs typeface="Times New Roman"/>
              </a:rPr>
              <a:t>r</a:t>
            </a:r>
            <a:r>
              <a:rPr sz="2718" dirty="0">
                <a:solidFill>
                  <a:srgbClr val="653200"/>
                </a:solidFill>
                <a:latin typeface="Times New Roman"/>
                <a:cs typeface="Times New Roman"/>
              </a:rPr>
              <a:t>	t</a:t>
            </a:r>
            <a:r>
              <a:rPr sz="2718" spc="-4" dirty="0">
                <a:solidFill>
                  <a:srgbClr val="653200"/>
                </a:solidFill>
                <a:latin typeface="Times New Roman"/>
                <a:cs typeface="Times New Roman"/>
              </a:rPr>
              <a:t>h</a:t>
            </a:r>
            <a:r>
              <a:rPr sz="2718" spc="-14" dirty="0">
                <a:solidFill>
                  <a:srgbClr val="653200"/>
                </a:solidFill>
                <a:latin typeface="Times New Roman"/>
                <a:cs typeface="Times New Roman"/>
              </a:rPr>
              <a:t>e</a:t>
            </a:r>
            <a:r>
              <a:rPr sz="2718" dirty="0">
                <a:solidFill>
                  <a:srgbClr val="653200"/>
                </a:solidFill>
                <a:latin typeface="Times New Roman"/>
                <a:cs typeface="Times New Roman"/>
              </a:rPr>
              <a:t>i</a:t>
            </a:r>
            <a:r>
              <a:rPr sz="2718" spc="-4" dirty="0">
                <a:solidFill>
                  <a:srgbClr val="653200"/>
                </a:solidFill>
                <a:latin typeface="Times New Roman"/>
                <a:cs typeface="Times New Roman"/>
              </a:rPr>
              <a:t>r</a:t>
            </a:r>
            <a:endParaRPr sz="2718">
              <a:latin typeface="Times New Roman"/>
              <a:cs typeface="Times New Roman"/>
            </a:endParaRPr>
          </a:p>
        </p:txBody>
      </p:sp>
      <p:sp>
        <p:nvSpPr>
          <p:cNvPr id="5" name="object 5"/>
          <p:cNvSpPr txBox="1"/>
          <p:nvPr/>
        </p:nvSpPr>
        <p:spPr>
          <a:xfrm>
            <a:off x="963924" y="3120436"/>
            <a:ext cx="7792795" cy="3718975"/>
          </a:xfrm>
          <a:prstGeom prst="rect">
            <a:avLst/>
          </a:prstGeom>
        </p:spPr>
        <p:txBody>
          <a:bodyPr vert="horz" wrap="square" lIns="0" tIns="148534" rIns="0" bIns="0" rtlCol="0">
            <a:spAutoFit/>
          </a:bodyPr>
          <a:lstStyle/>
          <a:p>
            <a:pPr marL="12327">
              <a:spcBef>
                <a:spcPts val="1169"/>
              </a:spcBef>
            </a:pPr>
            <a:r>
              <a:rPr sz="2718" spc="-10" dirty="0">
                <a:solidFill>
                  <a:srgbClr val="653200"/>
                </a:solidFill>
                <a:latin typeface="Times New Roman"/>
                <a:cs typeface="Times New Roman"/>
              </a:rPr>
              <a:t>weaknesses</a:t>
            </a:r>
            <a:r>
              <a:rPr sz="2718" spc="-20" dirty="0">
                <a:solidFill>
                  <a:srgbClr val="653200"/>
                </a:solidFill>
                <a:latin typeface="Times New Roman"/>
                <a:cs typeface="Times New Roman"/>
              </a:rPr>
              <a:t> </a:t>
            </a:r>
            <a:r>
              <a:rPr sz="2718" spc="-4" dirty="0">
                <a:solidFill>
                  <a:srgbClr val="653200"/>
                </a:solidFill>
                <a:latin typeface="Times New Roman"/>
                <a:cs typeface="Times New Roman"/>
              </a:rPr>
              <a:t>in</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public</a:t>
            </a:r>
            <a:r>
              <a:rPr sz="2718" spc="-4" dirty="0">
                <a:latin typeface="Times New Roman"/>
                <a:cs typeface="Times New Roman"/>
              </a:rPr>
              <a:t>.</a:t>
            </a:r>
            <a:endParaRPr sz="2718">
              <a:latin typeface="Times New Roman"/>
              <a:cs typeface="Times New Roman"/>
            </a:endParaRPr>
          </a:p>
          <a:p>
            <a:pPr marL="1180939" indent="-506645">
              <a:spcBef>
                <a:spcPts val="1068"/>
              </a:spcBef>
              <a:buChar char="•"/>
              <a:tabLst>
                <a:tab pos="1180322" algn="l"/>
                <a:tab pos="1181555" algn="l"/>
              </a:tabLst>
            </a:pPr>
            <a:r>
              <a:rPr sz="2718" spc="-4" dirty="0">
                <a:solidFill>
                  <a:srgbClr val="0000CC"/>
                </a:solidFill>
                <a:latin typeface="Times New Roman"/>
                <a:cs typeface="Times New Roman"/>
              </a:rPr>
              <a:t>Inadequate</a:t>
            </a:r>
            <a:r>
              <a:rPr sz="2718" spc="-54" dirty="0">
                <a:solidFill>
                  <a:srgbClr val="0000CC"/>
                </a:solidFill>
                <a:latin typeface="Times New Roman"/>
                <a:cs typeface="Times New Roman"/>
              </a:rPr>
              <a:t> </a:t>
            </a:r>
            <a:r>
              <a:rPr sz="2718" spc="-4" dirty="0">
                <a:solidFill>
                  <a:srgbClr val="0000CC"/>
                </a:solidFill>
                <a:latin typeface="Times New Roman"/>
                <a:cs typeface="Times New Roman"/>
              </a:rPr>
              <a:t>planning</a:t>
            </a:r>
            <a:endParaRPr sz="2718">
              <a:latin typeface="Times New Roman"/>
              <a:cs typeface="Times New Roman"/>
            </a:endParaRPr>
          </a:p>
          <a:p>
            <a:pPr marL="1180939" indent="-506645">
              <a:spcBef>
                <a:spcPts val="664"/>
              </a:spcBef>
              <a:buChar char="•"/>
              <a:tabLst>
                <a:tab pos="1180322" algn="l"/>
                <a:tab pos="1181555" algn="l"/>
              </a:tabLst>
            </a:pPr>
            <a:r>
              <a:rPr sz="2718" spc="-4" dirty="0">
                <a:solidFill>
                  <a:srgbClr val="653200"/>
                </a:solidFill>
                <a:latin typeface="Times New Roman"/>
                <a:cs typeface="Times New Roman"/>
              </a:rPr>
              <a:t>Inadequate</a:t>
            </a:r>
            <a:r>
              <a:rPr sz="2718" spc="-29" dirty="0">
                <a:solidFill>
                  <a:srgbClr val="653200"/>
                </a:solidFill>
                <a:latin typeface="Times New Roman"/>
                <a:cs typeface="Times New Roman"/>
              </a:rPr>
              <a:t> </a:t>
            </a:r>
            <a:r>
              <a:rPr sz="2718" spc="-4" dirty="0">
                <a:solidFill>
                  <a:srgbClr val="653200"/>
                </a:solidFill>
                <a:latin typeface="Times New Roman"/>
                <a:cs typeface="Times New Roman"/>
              </a:rPr>
              <a:t>visibility into </a:t>
            </a:r>
            <a:r>
              <a:rPr sz="2718" spc="-10" dirty="0">
                <a:solidFill>
                  <a:srgbClr val="653200"/>
                </a:solidFill>
                <a:latin typeface="Times New Roman"/>
                <a:cs typeface="Times New Roman"/>
              </a:rPr>
              <a:t>actual </a:t>
            </a:r>
            <a:r>
              <a:rPr sz="2718" spc="-4" dirty="0">
                <a:solidFill>
                  <a:srgbClr val="653200"/>
                </a:solidFill>
                <a:latin typeface="Times New Roman"/>
                <a:cs typeface="Times New Roman"/>
              </a:rPr>
              <a:t>project status</a:t>
            </a:r>
            <a:endParaRPr sz="2718">
              <a:latin typeface="Times New Roman"/>
              <a:cs typeface="Times New Roman"/>
            </a:endParaRPr>
          </a:p>
          <a:p>
            <a:pPr marL="1180939" indent="-506645">
              <a:spcBef>
                <a:spcPts val="839"/>
              </a:spcBef>
              <a:buChar char="•"/>
              <a:tabLst>
                <a:tab pos="1180322" algn="l"/>
                <a:tab pos="1181555" algn="l"/>
              </a:tabLst>
            </a:pPr>
            <a:r>
              <a:rPr sz="2718" spc="-10" dirty="0">
                <a:latin typeface="Times New Roman"/>
                <a:cs typeface="Times New Roman"/>
              </a:rPr>
              <a:t>Unclear</a:t>
            </a:r>
            <a:r>
              <a:rPr sz="2718" dirty="0">
                <a:latin typeface="Times New Roman"/>
                <a:cs typeface="Times New Roman"/>
              </a:rPr>
              <a:t> </a:t>
            </a:r>
            <a:r>
              <a:rPr sz="2718" spc="-4" dirty="0">
                <a:latin typeface="Times New Roman"/>
                <a:cs typeface="Times New Roman"/>
              </a:rPr>
              <a:t>project ownership</a:t>
            </a:r>
            <a:r>
              <a:rPr sz="2718" dirty="0">
                <a:latin typeface="Times New Roman"/>
                <a:cs typeface="Times New Roman"/>
              </a:rPr>
              <a:t> </a:t>
            </a:r>
            <a:r>
              <a:rPr sz="2718" spc="-10" dirty="0">
                <a:latin typeface="Times New Roman"/>
                <a:cs typeface="Times New Roman"/>
              </a:rPr>
              <a:t>and</a:t>
            </a:r>
            <a:r>
              <a:rPr sz="2718" dirty="0">
                <a:latin typeface="Times New Roman"/>
                <a:cs typeface="Times New Roman"/>
              </a:rPr>
              <a:t> </a:t>
            </a:r>
            <a:r>
              <a:rPr sz="2718" spc="-4" dirty="0">
                <a:latin typeface="Times New Roman"/>
                <a:cs typeface="Times New Roman"/>
              </a:rPr>
              <a:t>decision</a:t>
            </a:r>
            <a:r>
              <a:rPr sz="2718" dirty="0">
                <a:latin typeface="Times New Roman"/>
                <a:cs typeface="Times New Roman"/>
              </a:rPr>
              <a:t> </a:t>
            </a:r>
            <a:r>
              <a:rPr sz="2718" spc="-4" dirty="0">
                <a:latin typeface="Times New Roman"/>
                <a:cs typeface="Times New Roman"/>
              </a:rPr>
              <a:t>making</a:t>
            </a:r>
            <a:endParaRPr sz="2718">
              <a:latin typeface="Times New Roman"/>
              <a:cs typeface="Times New Roman"/>
            </a:endParaRPr>
          </a:p>
          <a:p>
            <a:pPr marL="1180939" indent="-506645">
              <a:spcBef>
                <a:spcPts val="815"/>
              </a:spcBef>
              <a:buChar char="•"/>
              <a:tabLst>
                <a:tab pos="1180322" algn="l"/>
                <a:tab pos="1181555" algn="l"/>
              </a:tabLst>
            </a:pPr>
            <a:r>
              <a:rPr sz="2718" spc="-4" dirty="0">
                <a:solidFill>
                  <a:srgbClr val="0000CC"/>
                </a:solidFill>
                <a:latin typeface="Times New Roman"/>
                <a:cs typeface="Times New Roman"/>
              </a:rPr>
              <a:t>Staff</a:t>
            </a:r>
            <a:r>
              <a:rPr sz="2718" spc="-24" dirty="0">
                <a:solidFill>
                  <a:srgbClr val="0000CC"/>
                </a:solidFill>
                <a:latin typeface="Times New Roman"/>
                <a:cs typeface="Times New Roman"/>
              </a:rPr>
              <a:t> </a:t>
            </a:r>
            <a:r>
              <a:rPr sz="2718" spc="-4" dirty="0">
                <a:solidFill>
                  <a:srgbClr val="0000CC"/>
                </a:solidFill>
                <a:latin typeface="Times New Roman"/>
                <a:cs typeface="Times New Roman"/>
              </a:rPr>
              <a:t>personality</a:t>
            </a:r>
            <a:r>
              <a:rPr sz="2718" spc="-20" dirty="0">
                <a:solidFill>
                  <a:srgbClr val="0000CC"/>
                </a:solidFill>
                <a:latin typeface="Times New Roman"/>
                <a:cs typeface="Times New Roman"/>
              </a:rPr>
              <a:t> </a:t>
            </a:r>
            <a:r>
              <a:rPr sz="2718" spc="-4" dirty="0">
                <a:solidFill>
                  <a:srgbClr val="0000CC"/>
                </a:solidFill>
                <a:latin typeface="Times New Roman"/>
                <a:cs typeface="Times New Roman"/>
              </a:rPr>
              <a:t>conflicts</a:t>
            </a:r>
            <a:endParaRPr sz="2718">
              <a:latin typeface="Times New Roman"/>
              <a:cs typeface="Times New Roman"/>
            </a:endParaRPr>
          </a:p>
          <a:p>
            <a:pPr marL="1180939" indent="-506645">
              <a:spcBef>
                <a:spcPts val="815"/>
              </a:spcBef>
              <a:buChar char="•"/>
              <a:tabLst>
                <a:tab pos="1180322" algn="l"/>
                <a:tab pos="1181555" algn="l"/>
              </a:tabLst>
            </a:pPr>
            <a:r>
              <a:rPr sz="2718" spc="-4" dirty="0">
                <a:latin typeface="Times New Roman"/>
                <a:cs typeface="Times New Roman"/>
              </a:rPr>
              <a:t>Unrealistic</a:t>
            </a:r>
            <a:r>
              <a:rPr sz="2718" spc="-58" dirty="0">
                <a:latin typeface="Times New Roman"/>
                <a:cs typeface="Times New Roman"/>
              </a:rPr>
              <a:t> </a:t>
            </a:r>
            <a:r>
              <a:rPr sz="2718" spc="-4" dirty="0">
                <a:latin typeface="Times New Roman"/>
                <a:cs typeface="Times New Roman"/>
              </a:rPr>
              <a:t>expectation</a:t>
            </a:r>
            <a:endParaRPr sz="2718">
              <a:latin typeface="Times New Roman"/>
              <a:cs typeface="Times New Roman"/>
            </a:endParaRPr>
          </a:p>
          <a:p>
            <a:pPr marL="1180939" indent="-506645">
              <a:spcBef>
                <a:spcPts val="815"/>
              </a:spcBef>
              <a:buChar char="•"/>
              <a:tabLst>
                <a:tab pos="1180322" algn="l"/>
                <a:tab pos="1181555" algn="l"/>
              </a:tabLst>
            </a:pPr>
            <a:r>
              <a:rPr sz="2718" spc="-4" dirty="0">
                <a:solidFill>
                  <a:srgbClr val="653200"/>
                </a:solidFill>
                <a:latin typeface="Times New Roman"/>
                <a:cs typeface="Times New Roman"/>
              </a:rPr>
              <a:t>Poor</a:t>
            </a:r>
            <a:r>
              <a:rPr sz="2718" spc="-14" dirty="0">
                <a:solidFill>
                  <a:srgbClr val="653200"/>
                </a:solidFill>
                <a:latin typeface="Times New Roman"/>
                <a:cs typeface="Times New Roman"/>
              </a:rPr>
              <a:t> </a:t>
            </a:r>
            <a:r>
              <a:rPr sz="2718" spc="-10" dirty="0">
                <a:solidFill>
                  <a:srgbClr val="653200"/>
                </a:solidFill>
                <a:latin typeface="Times New Roman"/>
                <a:cs typeface="Times New Roman"/>
              </a:rPr>
              <a:t>communication</a:t>
            </a:r>
            <a:endParaRPr sz="2718">
              <a:latin typeface="Times New Roman"/>
              <a:cs typeface="Times New Roman"/>
            </a:endParaRPr>
          </a:p>
        </p:txBody>
      </p:sp>
      <p:sp>
        <p:nvSpPr>
          <p:cNvPr id="6" name="object 6"/>
          <p:cNvSpPr txBox="1">
            <a:spLocks noGrp="1"/>
          </p:cNvSpPr>
          <p:nvPr>
            <p:ph type="title"/>
          </p:nvPr>
        </p:nvSpPr>
        <p:spPr>
          <a:xfrm>
            <a:off x="2704912" y="99595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8" name="object 8"/>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187</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9" y="1836769"/>
            <a:ext cx="284126"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4.</a:t>
            </a:r>
            <a:endParaRPr sz="2718">
              <a:latin typeface="Times New Roman"/>
              <a:cs typeface="Times New Roman"/>
            </a:endParaRPr>
          </a:p>
        </p:txBody>
      </p:sp>
      <p:sp>
        <p:nvSpPr>
          <p:cNvPr id="3" name="object 3"/>
          <p:cNvSpPr txBox="1"/>
          <p:nvPr/>
        </p:nvSpPr>
        <p:spPr>
          <a:xfrm>
            <a:off x="1851437" y="1836769"/>
            <a:ext cx="2688403" cy="430081"/>
          </a:xfrm>
          <a:prstGeom prst="rect">
            <a:avLst/>
          </a:prstGeom>
        </p:spPr>
        <p:txBody>
          <a:bodyPr vert="horz" wrap="square" lIns="0" tIns="11711" rIns="0" bIns="0" rtlCol="0">
            <a:spAutoFit/>
          </a:bodyPr>
          <a:lstStyle/>
          <a:p>
            <a:pPr marL="12327">
              <a:spcBef>
                <a:spcPts val="92"/>
              </a:spcBef>
            </a:pPr>
            <a:r>
              <a:rPr sz="2718" spc="-10" dirty="0">
                <a:latin typeface="Times New Roman"/>
                <a:cs typeface="Times New Roman"/>
              </a:rPr>
              <a:t>Lack</a:t>
            </a:r>
            <a:r>
              <a:rPr sz="2718" spc="-29" dirty="0">
                <a:latin typeface="Times New Roman"/>
                <a:cs typeface="Times New Roman"/>
              </a:rPr>
              <a:t> </a:t>
            </a:r>
            <a:r>
              <a:rPr sz="2718" spc="-4" dirty="0">
                <a:latin typeface="Times New Roman"/>
                <a:cs typeface="Times New Roman"/>
              </a:rPr>
              <a:t>of</a:t>
            </a:r>
            <a:r>
              <a:rPr sz="2718" spc="-24" dirty="0">
                <a:latin typeface="Times New Roman"/>
                <a:cs typeface="Times New Roman"/>
              </a:rPr>
              <a:t> </a:t>
            </a:r>
            <a:r>
              <a:rPr sz="2718" spc="-4" dirty="0">
                <a:latin typeface="Times New Roman"/>
                <a:cs typeface="Times New Roman"/>
              </a:rPr>
              <a:t>knowledge</a:t>
            </a:r>
            <a:endParaRPr sz="2718">
              <a:latin typeface="Times New Roman"/>
              <a:cs typeface="Times New Roman"/>
            </a:endParaRPr>
          </a:p>
        </p:txBody>
      </p:sp>
      <p:sp>
        <p:nvSpPr>
          <p:cNvPr id="4" name="object 4"/>
          <p:cNvSpPr txBox="1"/>
          <p:nvPr/>
        </p:nvSpPr>
        <p:spPr>
          <a:xfrm>
            <a:off x="1626601" y="2346826"/>
            <a:ext cx="7541334" cy="2284652"/>
          </a:xfrm>
          <a:prstGeom prst="rect">
            <a:avLst/>
          </a:prstGeom>
        </p:spPr>
        <p:txBody>
          <a:bodyPr vert="horz" wrap="square" lIns="0" tIns="212015" rIns="0" bIns="0" rtlCol="0">
            <a:spAutoFit/>
          </a:bodyPr>
          <a:lstStyle/>
          <a:p>
            <a:pPr marL="517739" indent="-506028">
              <a:spcBef>
                <a:spcPts val="1670"/>
              </a:spcBef>
              <a:buChar char="•"/>
              <a:tabLst>
                <a:tab pos="517739" algn="l"/>
                <a:tab pos="518355" algn="l"/>
              </a:tabLst>
            </a:pPr>
            <a:r>
              <a:rPr sz="2718" spc="-4" dirty="0">
                <a:solidFill>
                  <a:srgbClr val="A50020"/>
                </a:solidFill>
                <a:latin typeface="Times New Roman"/>
                <a:cs typeface="Times New Roman"/>
              </a:rPr>
              <a:t>Inadequate</a:t>
            </a:r>
            <a:r>
              <a:rPr sz="2718" spc="-54" dirty="0">
                <a:solidFill>
                  <a:srgbClr val="A50020"/>
                </a:solidFill>
                <a:latin typeface="Times New Roman"/>
                <a:cs typeface="Times New Roman"/>
              </a:rPr>
              <a:t> </a:t>
            </a:r>
            <a:r>
              <a:rPr sz="2718" spc="-4" dirty="0">
                <a:solidFill>
                  <a:srgbClr val="A50020"/>
                </a:solidFill>
                <a:latin typeface="Times New Roman"/>
                <a:cs typeface="Times New Roman"/>
              </a:rPr>
              <a:t>training</a:t>
            </a:r>
            <a:endParaRPr sz="2718">
              <a:latin typeface="Times New Roman"/>
              <a:cs typeface="Times New Roman"/>
            </a:endParaRPr>
          </a:p>
          <a:p>
            <a:pPr marL="517739" marR="4931" indent="-506028">
              <a:spcBef>
                <a:spcPts val="1572"/>
              </a:spcBef>
              <a:buChar char="•"/>
              <a:tabLst>
                <a:tab pos="517739" algn="l"/>
                <a:tab pos="518355" algn="l"/>
                <a:tab pos="1492816" algn="l"/>
                <a:tab pos="3767786" algn="l"/>
                <a:tab pos="4378596" algn="l"/>
                <a:tab pos="5954003" algn="l"/>
                <a:tab pos="7030778" algn="l"/>
              </a:tabLst>
            </a:pPr>
            <a:r>
              <a:rPr sz="2718" spc="-4" dirty="0">
                <a:solidFill>
                  <a:srgbClr val="0000CC"/>
                </a:solidFill>
                <a:latin typeface="Times New Roman"/>
                <a:cs typeface="Times New Roman"/>
              </a:rPr>
              <a:t>Poor	un</a:t>
            </a:r>
            <a:r>
              <a:rPr sz="2718" spc="-14" dirty="0">
                <a:solidFill>
                  <a:srgbClr val="0000CC"/>
                </a:solidFill>
                <a:latin typeface="Times New Roman"/>
                <a:cs typeface="Times New Roman"/>
              </a:rPr>
              <a:t>de</a:t>
            </a:r>
            <a:r>
              <a:rPr sz="2718" spc="-4" dirty="0">
                <a:solidFill>
                  <a:srgbClr val="0000CC"/>
                </a:solidFill>
                <a:latin typeface="Times New Roman"/>
                <a:cs typeface="Times New Roman"/>
              </a:rPr>
              <a:t>rs</a:t>
            </a:r>
            <a:r>
              <a:rPr sz="2718" dirty="0">
                <a:solidFill>
                  <a:srgbClr val="0000CC"/>
                </a:solidFill>
                <a:latin typeface="Times New Roman"/>
                <a:cs typeface="Times New Roman"/>
              </a:rPr>
              <a:t>t</a:t>
            </a:r>
            <a:r>
              <a:rPr sz="2718" spc="-14" dirty="0">
                <a:solidFill>
                  <a:srgbClr val="0000CC"/>
                </a:solidFill>
                <a:latin typeface="Times New Roman"/>
                <a:cs typeface="Times New Roman"/>
              </a:rPr>
              <a:t>a</a:t>
            </a:r>
            <a:r>
              <a:rPr sz="2718" spc="-4" dirty="0">
                <a:solidFill>
                  <a:srgbClr val="0000CC"/>
                </a:solidFill>
                <a:latin typeface="Times New Roman"/>
                <a:cs typeface="Times New Roman"/>
              </a:rPr>
              <a:t>n</a:t>
            </a:r>
            <a:r>
              <a:rPr sz="2718" spc="-14" dirty="0">
                <a:solidFill>
                  <a:srgbClr val="0000CC"/>
                </a:solidFill>
                <a:latin typeface="Times New Roman"/>
                <a:cs typeface="Times New Roman"/>
              </a:rPr>
              <a:t>d</a:t>
            </a:r>
            <a:r>
              <a:rPr sz="2718" dirty="0">
                <a:solidFill>
                  <a:srgbClr val="0000CC"/>
                </a:solidFill>
                <a:latin typeface="Times New Roman"/>
                <a:cs typeface="Times New Roman"/>
              </a:rPr>
              <a:t>i</a:t>
            </a:r>
            <a:r>
              <a:rPr sz="2718" spc="-4" dirty="0">
                <a:solidFill>
                  <a:srgbClr val="0000CC"/>
                </a:solidFill>
                <a:latin typeface="Times New Roman"/>
                <a:cs typeface="Times New Roman"/>
              </a:rPr>
              <a:t>ng</a:t>
            </a:r>
            <a:r>
              <a:rPr sz="2718" dirty="0">
                <a:solidFill>
                  <a:srgbClr val="0000CC"/>
                </a:solidFill>
                <a:latin typeface="Times New Roman"/>
                <a:cs typeface="Times New Roman"/>
              </a:rPr>
              <a:t>	</a:t>
            </a:r>
            <a:r>
              <a:rPr sz="2718" spc="-4" dirty="0">
                <a:solidFill>
                  <a:srgbClr val="0000CC"/>
                </a:solidFill>
                <a:latin typeface="Times New Roman"/>
                <a:cs typeface="Times New Roman"/>
              </a:rPr>
              <a:t>of</a:t>
            </a:r>
            <a:r>
              <a:rPr sz="2718" dirty="0">
                <a:solidFill>
                  <a:srgbClr val="0000CC"/>
                </a:solidFill>
                <a:latin typeface="Times New Roman"/>
                <a:cs typeface="Times New Roman"/>
              </a:rPr>
              <a:t>	</a:t>
            </a:r>
            <a:r>
              <a:rPr sz="2718" spc="-10" dirty="0">
                <a:solidFill>
                  <a:srgbClr val="0000CC"/>
                </a:solidFill>
                <a:latin typeface="Times New Roman"/>
                <a:cs typeface="Times New Roman"/>
              </a:rPr>
              <a:t>m</a:t>
            </a:r>
            <a:r>
              <a:rPr sz="2718" spc="-14" dirty="0">
                <a:solidFill>
                  <a:srgbClr val="0000CC"/>
                </a:solidFill>
                <a:latin typeface="Times New Roman"/>
                <a:cs typeface="Times New Roman"/>
              </a:rPr>
              <a:t>e</a:t>
            </a:r>
            <a:r>
              <a:rPr sz="2718" dirty="0">
                <a:solidFill>
                  <a:srgbClr val="0000CC"/>
                </a:solidFill>
                <a:latin typeface="Times New Roman"/>
                <a:cs typeface="Times New Roman"/>
              </a:rPr>
              <a:t>t</a:t>
            </a:r>
            <a:r>
              <a:rPr sz="2718" spc="-4" dirty="0">
                <a:solidFill>
                  <a:srgbClr val="0000CC"/>
                </a:solidFill>
                <a:latin typeface="Times New Roman"/>
                <a:cs typeface="Times New Roman"/>
              </a:rPr>
              <a:t>hods,</a:t>
            </a:r>
            <a:r>
              <a:rPr sz="2718" dirty="0">
                <a:solidFill>
                  <a:srgbClr val="0000CC"/>
                </a:solidFill>
                <a:latin typeface="Times New Roman"/>
                <a:cs typeface="Times New Roman"/>
              </a:rPr>
              <a:t>	t</a:t>
            </a:r>
            <a:r>
              <a:rPr sz="2718" spc="-4" dirty="0">
                <a:solidFill>
                  <a:srgbClr val="0000CC"/>
                </a:solidFill>
                <a:latin typeface="Times New Roman"/>
                <a:cs typeface="Times New Roman"/>
              </a:rPr>
              <a:t>o</a:t>
            </a:r>
            <a:r>
              <a:rPr sz="2718" spc="-14" dirty="0">
                <a:solidFill>
                  <a:srgbClr val="0000CC"/>
                </a:solidFill>
                <a:latin typeface="Times New Roman"/>
                <a:cs typeface="Times New Roman"/>
              </a:rPr>
              <a:t>o</a:t>
            </a:r>
            <a:r>
              <a:rPr sz="2718" dirty="0">
                <a:solidFill>
                  <a:srgbClr val="0000CC"/>
                </a:solidFill>
                <a:latin typeface="Times New Roman"/>
                <a:cs typeface="Times New Roman"/>
              </a:rPr>
              <a:t>l</a:t>
            </a:r>
            <a:r>
              <a:rPr sz="2718" spc="-4" dirty="0">
                <a:solidFill>
                  <a:srgbClr val="0000CC"/>
                </a:solidFill>
                <a:latin typeface="Times New Roman"/>
                <a:cs typeface="Times New Roman"/>
              </a:rPr>
              <a:t>s,</a:t>
            </a:r>
            <a:r>
              <a:rPr sz="2718" dirty="0">
                <a:solidFill>
                  <a:srgbClr val="0000CC"/>
                </a:solidFill>
                <a:latin typeface="Times New Roman"/>
                <a:cs typeface="Times New Roman"/>
              </a:rPr>
              <a:t>	</a:t>
            </a:r>
            <a:r>
              <a:rPr sz="2718" spc="-14" dirty="0">
                <a:solidFill>
                  <a:srgbClr val="0000CC"/>
                </a:solidFill>
                <a:latin typeface="Times New Roman"/>
                <a:cs typeface="Times New Roman"/>
              </a:rPr>
              <a:t>a</a:t>
            </a:r>
            <a:r>
              <a:rPr sz="2718" spc="-4" dirty="0">
                <a:solidFill>
                  <a:srgbClr val="0000CC"/>
                </a:solidFill>
                <a:latin typeface="Times New Roman"/>
                <a:cs typeface="Times New Roman"/>
              </a:rPr>
              <a:t>nd  techniques</a:t>
            </a:r>
            <a:endParaRPr sz="2718">
              <a:latin typeface="Times New Roman"/>
              <a:cs typeface="Times New Roman"/>
            </a:endParaRPr>
          </a:p>
          <a:p>
            <a:pPr marL="517739" indent="-506028">
              <a:spcBef>
                <a:spcPts val="1456"/>
              </a:spcBef>
              <a:buChar char="•"/>
              <a:tabLst>
                <a:tab pos="517739" algn="l"/>
                <a:tab pos="518355" algn="l"/>
              </a:tabLst>
            </a:pPr>
            <a:r>
              <a:rPr sz="2718" spc="-4" dirty="0">
                <a:latin typeface="Times New Roman"/>
                <a:cs typeface="Times New Roman"/>
              </a:rPr>
              <a:t>Inadequate</a:t>
            </a:r>
            <a:r>
              <a:rPr sz="2718" spc="-38" dirty="0">
                <a:latin typeface="Times New Roman"/>
                <a:cs typeface="Times New Roman"/>
              </a:rPr>
              <a:t> </a:t>
            </a:r>
            <a:r>
              <a:rPr sz="2718" spc="-4" dirty="0">
                <a:latin typeface="Times New Roman"/>
                <a:cs typeface="Times New Roman"/>
              </a:rPr>
              <a:t>application</a:t>
            </a:r>
            <a:r>
              <a:rPr sz="2718" spc="-10" dirty="0">
                <a:latin typeface="Times New Roman"/>
                <a:cs typeface="Times New Roman"/>
              </a:rPr>
              <a:t> domain</a:t>
            </a:r>
            <a:r>
              <a:rPr sz="2718" spc="-14" dirty="0">
                <a:latin typeface="Times New Roman"/>
                <a:cs typeface="Times New Roman"/>
              </a:rPr>
              <a:t> </a:t>
            </a:r>
            <a:r>
              <a:rPr sz="2718" spc="-4" dirty="0">
                <a:latin typeface="Times New Roman"/>
                <a:cs typeface="Times New Roman"/>
              </a:rPr>
              <a:t>experience</a:t>
            </a:r>
            <a:endParaRPr sz="2718">
              <a:latin typeface="Times New Roman"/>
              <a:cs typeface="Times New Roman"/>
            </a:endParaRPr>
          </a:p>
        </p:txBody>
      </p:sp>
      <p:sp>
        <p:nvSpPr>
          <p:cNvPr id="5" name="object 5"/>
          <p:cNvSpPr txBox="1"/>
          <p:nvPr/>
        </p:nvSpPr>
        <p:spPr>
          <a:xfrm>
            <a:off x="1626601" y="4839496"/>
            <a:ext cx="3321368" cy="1523073"/>
          </a:xfrm>
          <a:prstGeom prst="rect">
            <a:avLst/>
          </a:prstGeom>
        </p:spPr>
        <p:txBody>
          <a:bodyPr vert="horz" wrap="square" lIns="0" tIns="11711" rIns="0" bIns="0" rtlCol="0">
            <a:spAutoFit/>
          </a:bodyPr>
          <a:lstStyle/>
          <a:p>
            <a:pPr marL="517739" indent="-506028">
              <a:spcBef>
                <a:spcPts val="92"/>
              </a:spcBef>
              <a:buChar char="•"/>
              <a:tabLst>
                <a:tab pos="517739" algn="l"/>
                <a:tab pos="518355" algn="l"/>
              </a:tabLst>
            </a:pPr>
            <a:r>
              <a:rPr sz="2718" spc="-4" dirty="0">
                <a:solidFill>
                  <a:srgbClr val="653200"/>
                </a:solidFill>
                <a:latin typeface="Times New Roman"/>
                <a:cs typeface="Times New Roman"/>
              </a:rPr>
              <a:t>New</a:t>
            </a:r>
            <a:r>
              <a:rPr sz="2718" spc="-34" dirty="0">
                <a:solidFill>
                  <a:srgbClr val="653200"/>
                </a:solidFill>
                <a:latin typeface="Times New Roman"/>
                <a:cs typeface="Times New Roman"/>
              </a:rPr>
              <a:t> </a:t>
            </a:r>
            <a:r>
              <a:rPr sz="2718" spc="-4" dirty="0">
                <a:solidFill>
                  <a:srgbClr val="653200"/>
                </a:solidFill>
                <a:latin typeface="Times New Roman"/>
                <a:cs typeface="Times New Roman"/>
              </a:rPr>
              <a:t>Technologies</a:t>
            </a:r>
            <a:endParaRPr sz="2718">
              <a:latin typeface="Times New Roman"/>
              <a:cs typeface="Times New Roman"/>
            </a:endParaRPr>
          </a:p>
          <a:p>
            <a:pPr marL="517739" marR="4931" indent="-506028">
              <a:spcBef>
                <a:spcPts val="1979"/>
              </a:spcBef>
              <a:buChar char="•"/>
              <a:tabLst>
                <a:tab pos="517739" algn="l"/>
                <a:tab pos="518355" algn="l"/>
                <a:tab pos="2405640" algn="l"/>
              </a:tabLst>
            </a:pPr>
            <a:r>
              <a:rPr sz="2718" spc="-4" dirty="0">
                <a:solidFill>
                  <a:srgbClr val="A50020"/>
                </a:solidFill>
                <a:latin typeface="Times New Roman"/>
                <a:cs typeface="Times New Roman"/>
              </a:rPr>
              <a:t>In</a:t>
            </a:r>
            <a:r>
              <a:rPr sz="2718" spc="-14" dirty="0">
                <a:solidFill>
                  <a:srgbClr val="A50020"/>
                </a:solidFill>
                <a:latin typeface="Times New Roman"/>
                <a:cs typeface="Times New Roman"/>
              </a:rPr>
              <a:t>e</a:t>
            </a:r>
            <a:r>
              <a:rPr sz="2718" spc="-4" dirty="0">
                <a:solidFill>
                  <a:srgbClr val="A50020"/>
                </a:solidFill>
                <a:latin typeface="Times New Roman"/>
                <a:cs typeface="Times New Roman"/>
              </a:rPr>
              <a:t>ff</a:t>
            </a:r>
            <a:r>
              <a:rPr sz="2718" spc="-14" dirty="0">
                <a:solidFill>
                  <a:srgbClr val="A50020"/>
                </a:solidFill>
                <a:latin typeface="Times New Roman"/>
                <a:cs typeface="Times New Roman"/>
              </a:rPr>
              <a:t>ec</a:t>
            </a:r>
            <a:r>
              <a:rPr sz="2718" dirty="0">
                <a:solidFill>
                  <a:srgbClr val="A50020"/>
                </a:solidFill>
                <a:latin typeface="Times New Roman"/>
                <a:cs typeface="Times New Roman"/>
              </a:rPr>
              <a:t>ti</a:t>
            </a:r>
            <a:r>
              <a:rPr sz="2718" spc="-4" dirty="0">
                <a:solidFill>
                  <a:srgbClr val="A50020"/>
                </a:solidFill>
                <a:latin typeface="Times New Roman"/>
                <a:cs typeface="Times New Roman"/>
              </a:rPr>
              <a:t>v</a:t>
            </a:r>
            <a:r>
              <a:rPr sz="2718" spc="-24" dirty="0">
                <a:solidFill>
                  <a:srgbClr val="A50020"/>
                </a:solidFill>
                <a:latin typeface="Times New Roman"/>
                <a:cs typeface="Times New Roman"/>
              </a:rPr>
              <a:t>e</a:t>
            </a:r>
            <a:r>
              <a:rPr sz="2718" spc="-4" dirty="0">
                <a:solidFill>
                  <a:srgbClr val="A50020"/>
                </a:solidFill>
                <a:latin typeface="Times New Roman"/>
                <a:cs typeface="Times New Roman"/>
              </a:rPr>
              <a:t>,</a:t>
            </a:r>
            <a:r>
              <a:rPr sz="2718" dirty="0">
                <a:solidFill>
                  <a:srgbClr val="A50020"/>
                </a:solidFill>
                <a:latin typeface="Times New Roman"/>
                <a:cs typeface="Times New Roman"/>
              </a:rPr>
              <a:t>	</a:t>
            </a:r>
            <a:r>
              <a:rPr sz="2718" spc="-4" dirty="0">
                <a:solidFill>
                  <a:srgbClr val="A50020"/>
                </a:solidFill>
                <a:latin typeface="Times New Roman"/>
                <a:cs typeface="Times New Roman"/>
              </a:rPr>
              <a:t>poor</a:t>
            </a:r>
            <a:r>
              <a:rPr sz="2718" dirty="0">
                <a:solidFill>
                  <a:srgbClr val="A50020"/>
                </a:solidFill>
                <a:latin typeface="Times New Roman"/>
                <a:cs typeface="Times New Roman"/>
              </a:rPr>
              <a:t>l</a:t>
            </a:r>
            <a:r>
              <a:rPr sz="2718" spc="-4" dirty="0">
                <a:solidFill>
                  <a:srgbClr val="A50020"/>
                </a:solidFill>
                <a:latin typeface="Times New Roman"/>
                <a:cs typeface="Times New Roman"/>
              </a:rPr>
              <a:t>y  processes</a:t>
            </a:r>
            <a:endParaRPr sz="2718">
              <a:latin typeface="Times New Roman"/>
              <a:cs typeface="Times New Roman"/>
            </a:endParaRPr>
          </a:p>
        </p:txBody>
      </p:sp>
      <p:sp>
        <p:nvSpPr>
          <p:cNvPr id="6" name="object 6"/>
          <p:cNvSpPr txBox="1"/>
          <p:nvPr/>
        </p:nvSpPr>
        <p:spPr>
          <a:xfrm>
            <a:off x="5231358" y="5505125"/>
            <a:ext cx="3937074" cy="430081"/>
          </a:xfrm>
          <a:prstGeom prst="rect">
            <a:avLst/>
          </a:prstGeom>
        </p:spPr>
        <p:txBody>
          <a:bodyPr vert="horz" wrap="square" lIns="0" tIns="11711" rIns="0" bIns="0" rtlCol="0">
            <a:spAutoFit/>
          </a:bodyPr>
          <a:lstStyle/>
          <a:p>
            <a:pPr marL="12327">
              <a:spcBef>
                <a:spcPts val="92"/>
              </a:spcBef>
              <a:tabLst>
                <a:tab pos="2007473" algn="l"/>
                <a:tab pos="2605339" algn="l"/>
              </a:tabLst>
            </a:pPr>
            <a:r>
              <a:rPr sz="2718" spc="-4" dirty="0">
                <a:solidFill>
                  <a:srgbClr val="A50020"/>
                </a:solidFill>
                <a:latin typeface="Times New Roman"/>
                <a:cs typeface="Times New Roman"/>
              </a:rPr>
              <a:t>documented	or	</a:t>
            </a:r>
            <a:r>
              <a:rPr sz="2718" spc="-10" dirty="0">
                <a:solidFill>
                  <a:srgbClr val="A50020"/>
                </a:solidFill>
                <a:latin typeface="Times New Roman"/>
                <a:cs typeface="Times New Roman"/>
              </a:rPr>
              <a:t>neglected</a:t>
            </a:r>
            <a:endParaRPr sz="2718">
              <a:latin typeface="Times New Roman"/>
              <a:cs typeface="Times New Roman"/>
            </a:endParaRPr>
          </a:p>
        </p:txBody>
      </p:sp>
      <p:sp>
        <p:nvSpPr>
          <p:cNvPr id="7" name="object 7"/>
          <p:cNvSpPr txBox="1">
            <a:spLocks noGrp="1"/>
          </p:cNvSpPr>
          <p:nvPr>
            <p:ph type="title"/>
          </p:nvPr>
        </p:nvSpPr>
        <p:spPr>
          <a:xfrm>
            <a:off x="2704912" y="9197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8" name="object 8"/>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9" name="object 9"/>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188</a:t>
            </a:r>
            <a:endParaRPr sz="1359">
              <a:latin typeface="Arial MT"/>
              <a:cs typeface="Arial MT"/>
            </a:endParaRPr>
          </a:p>
        </p:txBody>
      </p:sp>
      <p:sp>
        <p:nvSpPr>
          <p:cNvPr id="10" name="object 10"/>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9" y="1910728"/>
            <a:ext cx="284126"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5.</a:t>
            </a:r>
            <a:endParaRPr sz="2718">
              <a:latin typeface="Times New Roman"/>
              <a:cs typeface="Times New Roman"/>
            </a:endParaRPr>
          </a:p>
        </p:txBody>
      </p:sp>
      <p:sp>
        <p:nvSpPr>
          <p:cNvPr id="3" name="object 3"/>
          <p:cNvSpPr txBox="1"/>
          <p:nvPr/>
        </p:nvSpPr>
        <p:spPr>
          <a:xfrm>
            <a:off x="1851437" y="1910728"/>
            <a:ext cx="2898569"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Other</a:t>
            </a:r>
            <a:r>
              <a:rPr sz="2718" spc="-34" dirty="0">
                <a:latin typeface="Times New Roman"/>
                <a:cs typeface="Times New Roman"/>
              </a:rPr>
              <a:t> </a:t>
            </a:r>
            <a:r>
              <a:rPr sz="2718" spc="-4" dirty="0">
                <a:latin typeface="Times New Roman"/>
                <a:cs typeface="Times New Roman"/>
              </a:rPr>
              <a:t>risk</a:t>
            </a:r>
            <a:r>
              <a:rPr sz="2718" spc="-29" dirty="0">
                <a:latin typeface="Times New Roman"/>
                <a:cs typeface="Times New Roman"/>
              </a:rPr>
              <a:t> </a:t>
            </a:r>
            <a:r>
              <a:rPr sz="2718" spc="-4" dirty="0">
                <a:latin typeface="Times New Roman"/>
                <a:cs typeface="Times New Roman"/>
              </a:rPr>
              <a:t>categories</a:t>
            </a:r>
            <a:endParaRPr sz="2718">
              <a:latin typeface="Times New Roman"/>
              <a:cs typeface="Times New Roman"/>
            </a:endParaRPr>
          </a:p>
        </p:txBody>
      </p:sp>
      <p:sp>
        <p:nvSpPr>
          <p:cNvPr id="4" name="object 4"/>
          <p:cNvSpPr txBox="1"/>
          <p:nvPr/>
        </p:nvSpPr>
        <p:spPr>
          <a:xfrm>
            <a:off x="1626601" y="2576356"/>
            <a:ext cx="6462152" cy="2454289"/>
          </a:xfrm>
          <a:prstGeom prst="rect">
            <a:avLst/>
          </a:prstGeom>
        </p:spPr>
        <p:txBody>
          <a:bodyPr vert="horz" wrap="square" lIns="0" tIns="11711" rIns="0" bIns="0" rtlCol="0">
            <a:spAutoFit/>
          </a:bodyPr>
          <a:lstStyle/>
          <a:p>
            <a:pPr marL="517739" indent="-506028">
              <a:spcBef>
                <a:spcPts val="92"/>
              </a:spcBef>
              <a:buChar char="•"/>
              <a:tabLst>
                <a:tab pos="517739" algn="l"/>
                <a:tab pos="518355" algn="l"/>
              </a:tabLst>
            </a:pPr>
            <a:r>
              <a:rPr sz="2718" spc="-4" dirty="0">
                <a:solidFill>
                  <a:srgbClr val="0000CC"/>
                </a:solidFill>
                <a:latin typeface="Times New Roman"/>
                <a:cs typeface="Times New Roman"/>
              </a:rPr>
              <a:t>Unavailability</a:t>
            </a:r>
            <a:r>
              <a:rPr sz="2718" spc="-10" dirty="0">
                <a:solidFill>
                  <a:srgbClr val="0000CC"/>
                </a:solidFill>
                <a:latin typeface="Times New Roman"/>
                <a:cs typeface="Times New Roman"/>
              </a:rPr>
              <a:t> </a:t>
            </a:r>
            <a:r>
              <a:rPr sz="2718" spc="-4" dirty="0">
                <a:solidFill>
                  <a:srgbClr val="0000CC"/>
                </a:solidFill>
                <a:latin typeface="Times New Roman"/>
                <a:cs typeface="Times New Roman"/>
              </a:rPr>
              <a:t>of adequate</a:t>
            </a:r>
            <a:r>
              <a:rPr sz="2718" spc="-20" dirty="0">
                <a:solidFill>
                  <a:srgbClr val="0000CC"/>
                </a:solidFill>
                <a:latin typeface="Times New Roman"/>
                <a:cs typeface="Times New Roman"/>
              </a:rPr>
              <a:t> </a:t>
            </a:r>
            <a:r>
              <a:rPr sz="2718" spc="-4" dirty="0">
                <a:solidFill>
                  <a:srgbClr val="0000CC"/>
                </a:solidFill>
                <a:latin typeface="Times New Roman"/>
                <a:cs typeface="Times New Roman"/>
              </a:rPr>
              <a:t>testing</a:t>
            </a:r>
            <a:r>
              <a:rPr sz="2718" spc="-10" dirty="0">
                <a:solidFill>
                  <a:srgbClr val="0000CC"/>
                </a:solidFill>
                <a:latin typeface="Times New Roman"/>
                <a:cs typeface="Times New Roman"/>
              </a:rPr>
              <a:t> facilities</a:t>
            </a:r>
            <a:endParaRPr sz="2718">
              <a:latin typeface="Times New Roman"/>
              <a:cs typeface="Times New Roman"/>
            </a:endParaRPr>
          </a:p>
          <a:p>
            <a:pPr marL="517739" indent="-506028">
              <a:spcBef>
                <a:spcPts val="1979"/>
              </a:spcBef>
              <a:buChar char="•"/>
              <a:tabLst>
                <a:tab pos="517739" algn="l"/>
                <a:tab pos="518355" algn="l"/>
              </a:tabLst>
            </a:pPr>
            <a:r>
              <a:rPr sz="2718" spc="-4" dirty="0">
                <a:solidFill>
                  <a:srgbClr val="A50020"/>
                </a:solidFill>
                <a:latin typeface="Times New Roman"/>
                <a:cs typeface="Times New Roman"/>
              </a:rPr>
              <a:t>Turnover</a:t>
            </a:r>
            <a:r>
              <a:rPr sz="2718" spc="-20" dirty="0">
                <a:solidFill>
                  <a:srgbClr val="A50020"/>
                </a:solidFill>
                <a:latin typeface="Times New Roman"/>
                <a:cs typeface="Times New Roman"/>
              </a:rPr>
              <a:t> </a:t>
            </a:r>
            <a:r>
              <a:rPr sz="2718" spc="-4" dirty="0">
                <a:solidFill>
                  <a:srgbClr val="A50020"/>
                </a:solidFill>
                <a:latin typeface="Times New Roman"/>
                <a:cs typeface="Times New Roman"/>
              </a:rPr>
              <a:t>of</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essential</a:t>
            </a:r>
            <a:r>
              <a:rPr sz="2718" spc="-20" dirty="0">
                <a:solidFill>
                  <a:srgbClr val="A50020"/>
                </a:solidFill>
                <a:latin typeface="Times New Roman"/>
                <a:cs typeface="Times New Roman"/>
              </a:rPr>
              <a:t> </a:t>
            </a:r>
            <a:r>
              <a:rPr sz="2718" spc="-4" dirty="0">
                <a:solidFill>
                  <a:srgbClr val="A50020"/>
                </a:solidFill>
                <a:latin typeface="Times New Roman"/>
                <a:cs typeface="Times New Roman"/>
              </a:rPr>
              <a:t>personnel</a:t>
            </a:r>
            <a:endParaRPr sz="2718">
              <a:latin typeface="Times New Roman"/>
              <a:cs typeface="Times New Roman"/>
            </a:endParaRPr>
          </a:p>
          <a:p>
            <a:pPr marL="517739" indent="-506028">
              <a:spcBef>
                <a:spcPts val="1979"/>
              </a:spcBef>
              <a:buChar char="•"/>
              <a:tabLst>
                <a:tab pos="517739" algn="l"/>
                <a:tab pos="518355" algn="l"/>
              </a:tabLst>
            </a:pPr>
            <a:r>
              <a:rPr sz="2718" spc="-4" dirty="0">
                <a:solidFill>
                  <a:srgbClr val="0000CC"/>
                </a:solidFill>
                <a:latin typeface="Times New Roman"/>
                <a:cs typeface="Times New Roman"/>
              </a:rPr>
              <a:t>Unachievable</a:t>
            </a:r>
            <a:r>
              <a:rPr sz="2718" spc="-24" dirty="0">
                <a:solidFill>
                  <a:srgbClr val="0000CC"/>
                </a:solidFill>
                <a:latin typeface="Times New Roman"/>
                <a:cs typeface="Times New Roman"/>
              </a:rPr>
              <a:t> </a:t>
            </a:r>
            <a:r>
              <a:rPr sz="2718" spc="-10" dirty="0">
                <a:solidFill>
                  <a:srgbClr val="0000CC"/>
                </a:solidFill>
                <a:latin typeface="Times New Roman"/>
                <a:cs typeface="Times New Roman"/>
              </a:rPr>
              <a:t>performance</a:t>
            </a:r>
            <a:r>
              <a:rPr sz="2718" spc="-4" dirty="0">
                <a:solidFill>
                  <a:srgbClr val="0000CC"/>
                </a:solidFill>
                <a:latin typeface="Times New Roman"/>
                <a:cs typeface="Times New Roman"/>
              </a:rPr>
              <a:t> requirements</a:t>
            </a:r>
            <a:endParaRPr sz="2718">
              <a:latin typeface="Times New Roman"/>
              <a:cs typeface="Times New Roman"/>
            </a:endParaRPr>
          </a:p>
          <a:p>
            <a:pPr marL="517739" indent="-506028">
              <a:spcBef>
                <a:spcPts val="1979"/>
              </a:spcBef>
              <a:buChar char="•"/>
              <a:tabLst>
                <a:tab pos="517739" algn="l"/>
                <a:tab pos="518355" algn="l"/>
              </a:tabLst>
            </a:pPr>
            <a:r>
              <a:rPr sz="2718" spc="-10" dirty="0">
                <a:solidFill>
                  <a:srgbClr val="A50020"/>
                </a:solidFill>
                <a:latin typeface="Times New Roman"/>
                <a:cs typeface="Times New Roman"/>
              </a:rPr>
              <a:t>Technical</a:t>
            </a:r>
            <a:r>
              <a:rPr sz="2718" spc="-4" dirty="0">
                <a:solidFill>
                  <a:srgbClr val="A50020"/>
                </a:solidFill>
                <a:latin typeface="Times New Roman"/>
                <a:cs typeface="Times New Roman"/>
              </a:rPr>
              <a:t> </a:t>
            </a:r>
            <a:r>
              <a:rPr sz="2718" spc="-10" dirty="0">
                <a:solidFill>
                  <a:srgbClr val="A50020"/>
                </a:solidFill>
                <a:latin typeface="Times New Roman"/>
                <a:cs typeface="Times New Roman"/>
              </a:rPr>
              <a:t>approaches</a:t>
            </a:r>
            <a:r>
              <a:rPr sz="2718" dirty="0">
                <a:solidFill>
                  <a:srgbClr val="A50020"/>
                </a:solidFill>
                <a:latin typeface="Times New Roman"/>
                <a:cs typeface="Times New Roman"/>
              </a:rPr>
              <a:t> </a:t>
            </a:r>
            <a:r>
              <a:rPr sz="2718" spc="-4" dirty="0">
                <a:solidFill>
                  <a:srgbClr val="A50020"/>
                </a:solidFill>
                <a:latin typeface="Times New Roman"/>
                <a:cs typeface="Times New Roman"/>
              </a:rPr>
              <a:t>that</a:t>
            </a:r>
            <a:r>
              <a:rPr sz="2718" dirty="0">
                <a:solidFill>
                  <a:srgbClr val="A50020"/>
                </a:solidFill>
                <a:latin typeface="Times New Roman"/>
                <a:cs typeface="Times New Roman"/>
              </a:rPr>
              <a:t> </a:t>
            </a:r>
            <a:r>
              <a:rPr sz="2718" spc="-14" dirty="0">
                <a:solidFill>
                  <a:srgbClr val="A50020"/>
                </a:solidFill>
                <a:latin typeface="Times New Roman"/>
                <a:cs typeface="Times New Roman"/>
              </a:rPr>
              <a:t>may</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not work</a:t>
            </a:r>
            <a:endParaRPr sz="2718">
              <a:latin typeface="Times New Roman"/>
              <a:cs typeface="Times New Roman"/>
            </a:endParaRPr>
          </a:p>
        </p:txBody>
      </p:sp>
      <p:sp>
        <p:nvSpPr>
          <p:cNvPr id="5" name="object 5"/>
          <p:cNvSpPr txBox="1">
            <a:spLocks noGrp="1"/>
          </p:cNvSpPr>
          <p:nvPr>
            <p:ph type="title"/>
          </p:nvPr>
        </p:nvSpPr>
        <p:spPr>
          <a:xfrm>
            <a:off x="2704912" y="995955"/>
            <a:ext cx="7353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7" name="object 7"/>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189</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3334" y="3988263"/>
            <a:ext cx="1856367" cy="837133"/>
          </a:xfrm>
          <a:prstGeom prst="rect">
            <a:avLst/>
          </a:prstGeom>
          <a:ln w="28574">
            <a:solidFill>
              <a:srgbClr val="653200"/>
            </a:solidFill>
          </a:ln>
        </p:spPr>
        <p:txBody>
          <a:bodyPr vert="horz" wrap="square" lIns="0" tIns="616" rIns="0" bIns="0" rtlCol="0">
            <a:spAutoFit/>
          </a:bodyPr>
          <a:lstStyle/>
          <a:p>
            <a:pPr marL="27737" marR="22189" indent="582457">
              <a:lnSpc>
                <a:spcPct val="100400"/>
              </a:lnSpc>
              <a:spcBef>
                <a:spcPts val="4"/>
              </a:spcBef>
            </a:pPr>
            <a:r>
              <a:rPr sz="2718" spc="-4" dirty="0">
                <a:solidFill>
                  <a:srgbClr val="0000CC"/>
                </a:solidFill>
                <a:latin typeface="Times New Roman"/>
                <a:cs typeface="Times New Roman"/>
              </a:rPr>
              <a:t>Risk </a:t>
            </a:r>
            <a:r>
              <a:rPr sz="2718" dirty="0">
                <a:solidFill>
                  <a:srgbClr val="0000CC"/>
                </a:solidFill>
                <a:latin typeface="Times New Roman"/>
                <a:cs typeface="Times New Roman"/>
              </a:rPr>
              <a:t> </a:t>
            </a:r>
            <a:r>
              <a:rPr sz="2718" spc="-10" dirty="0">
                <a:solidFill>
                  <a:srgbClr val="0000CC"/>
                </a:solidFill>
                <a:latin typeface="Times New Roman"/>
                <a:cs typeface="Times New Roman"/>
              </a:rPr>
              <a:t>M</a:t>
            </a:r>
            <a:r>
              <a:rPr sz="2718" spc="-14" dirty="0">
                <a:solidFill>
                  <a:srgbClr val="0000CC"/>
                </a:solidFill>
                <a:latin typeface="Times New Roman"/>
                <a:cs typeface="Times New Roman"/>
              </a:rPr>
              <a:t>a</a:t>
            </a:r>
            <a:r>
              <a:rPr sz="2718" spc="-4" dirty="0">
                <a:solidFill>
                  <a:srgbClr val="0000CC"/>
                </a:solidFill>
                <a:latin typeface="Times New Roman"/>
                <a:cs typeface="Times New Roman"/>
              </a:rPr>
              <a:t>n</a:t>
            </a:r>
            <a:r>
              <a:rPr sz="2718" spc="-14" dirty="0">
                <a:solidFill>
                  <a:srgbClr val="0000CC"/>
                </a:solidFill>
                <a:latin typeface="Times New Roman"/>
                <a:cs typeface="Times New Roman"/>
              </a:rPr>
              <a:t>a</a:t>
            </a:r>
            <a:r>
              <a:rPr sz="2718" spc="-4" dirty="0">
                <a:solidFill>
                  <a:srgbClr val="0000CC"/>
                </a:solidFill>
                <a:latin typeface="Times New Roman"/>
                <a:cs typeface="Times New Roman"/>
              </a:rPr>
              <a:t>g</a:t>
            </a:r>
            <a:r>
              <a:rPr sz="2718" spc="-14" dirty="0">
                <a:solidFill>
                  <a:srgbClr val="0000CC"/>
                </a:solidFill>
                <a:latin typeface="Times New Roman"/>
                <a:cs typeface="Times New Roman"/>
              </a:rPr>
              <a:t>e</a:t>
            </a:r>
            <a:r>
              <a:rPr sz="2718" spc="-10" dirty="0">
                <a:solidFill>
                  <a:srgbClr val="0000CC"/>
                </a:solidFill>
                <a:latin typeface="Times New Roman"/>
                <a:cs typeface="Times New Roman"/>
              </a:rPr>
              <a:t>m</a:t>
            </a:r>
            <a:r>
              <a:rPr sz="2718" spc="-14" dirty="0">
                <a:solidFill>
                  <a:srgbClr val="0000CC"/>
                </a:solidFill>
                <a:latin typeface="Times New Roman"/>
                <a:cs typeface="Times New Roman"/>
              </a:rPr>
              <a:t>e</a:t>
            </a:r>
            <a:r>
              <a:rPr sz="2718" spc="-4" dirty="0">
                <a:solidFill>
                  <a:srgbClr val="0000CC"/>
                </a:solidFill>
                <a:latin typeface="Times New Roman"/>
                <a:cs typeface="Times New Roman"/>
              </a:rPr>
              <a:t>n</a:t>
            </a:r>
            <a:r>
              <a:rPr sz="2718" dirty="0">
                <a:solidFill>
                  <a:srgbClr val="0000CC"/>
                </a:solidFill>
                <a:latin typeface="Times New Roman"/>
                <a:cs typeface="Times New Roman"/>
              </a:rPr>
              <a:t>t</a:t>
            </a:r>
            <a:endParaRPr sz="2718">
              <a:latin typeface="Times New Roman"/>
              <a:cs typeface="Times New Roman"/>
            </a:endParaRPr>
          </a:p>
        </p:txBody>
      </p:sp>
      <p:sp>
        <p:nvSpPr>
          <p:cNvPr id="3" name="object 3"/>
          <p:cNvSpPr/>
          <p:nvPr/>
        </p:nvSpPr>
        <p:spPr>
          <a:xfrm>
            <a:off x="3109229" y="2735400"/>
            <a:ext cx="1850819" cy="856690"/>
          </a:xfrm>
          <a:custGeom>
            <a:avLst/>
            <a:gdLst/>
            <a:ahLst/>
            <a:cxnLst/>
            <a:rect l="l" t="t" r="r" b="b"/>
            <a:pathLst>
              <a:path w="1906904" h="882650">
                <a:moveTo>
                  <a:pt x="0" y="0"/>
                </a:moveTo>
                <a:lnTo>
                  <a:pt x="0" y="882395"/>
                </a:lnTo>
                <a:lnTo>
                  <a:pt x="1906523" y="882395"/>
                </a:lnTo>
                <a:lnTo>
                  <a:pt x="1906523" y="0"/>
                </a:lnTo>
                <a:lnTo>
                  <a:pt x="0" y="0"/>
                </a:lnTo>
                <a:close/>
              </a:path>
            </a:pathLst>
          </a:custGeom>
          <a:ln w="28574">
            <a:solidFill>
              <a:srgbClr val="653200"/>
            </a:solidFill>
          </a:ln>
        </p:spPr>
        <p:txBody>
          <a:bodyPr wrap="square" lIns="0" tIns="0" rIns="0" bIns="0" rtlCol="0"/>
          <a:lstStyle/>
          <a:p>
            <a:endParaRPr sz="1980"/>
          </a:p>
        </p:txBody>
      </p:sp>
      <p:sp>
        <p:nvSpPr>
          <p:cNvPr id="4" name="object 4"/>
          <p:cNvSpPr txBox="1"/>
          <p:nvPr/>
        </p:nvSpPr>
        <p:spPr>
          <a:xfrm>
            <a:off x="3206360" y="2725753"/>
            <a:ext cx="1652980" cy="847091"/>
          </a:xfrm>
          <a:prstGeom prst="rect">
            <a:avLst/>
          </a:prstGeom>
        </p:spPr>
        <p:txBody>
          <a:bodyPr vert="horz" wrap="square" lIns="0" tIns="10478" rIns="0" bIns="0" rtlCol="0">
            <a:spAutoFit/>
          </a:bodyPr>
          <a:lstStyle/>
          <a:p>
            <a:pPr marL="12327" marR="4931" indent="498016">
              <a:lnSpc>
                <a:spcPct val="100400"/>
              </a:lnSpc>
              <a:spcBef>
                <a:spcPts val="83"/>
              </a:spcBef>
            </a:pPr>
            <a:r>
              <a:rPr sz="2718" spc="-4" dirty="0">
                <a:solidFill>
                  <a:srgbClr val="0000CC"/>
                </a:solidFill>
                <a:latin typeface="Times New Roman"/>
                <a:cs typeface="Times New Roman"/>
              </a:rPr>
              <a:t>Risk </a:t>
            </a:r>
            <a:r>
              <a:rPr sz="2718" dirty="0">
                <a:solidFill>
                  <a:srgbClr val="0000CC"/>
                </a:solidFill>
                <a:latin typeface="Times New Roman"/>
                <a:cs typeface="Times New Roman"/>
              </a:rPr>
              <a:t> </a:t>
            </a:r>
            <a:r>
              <a:rPr sz="2718" spc="-10" dirty="0">
                <a:solidFill>
                  <a:srgbClr val="0000CC"/>
                </a:solidFill>
                <a:latin typeface="Times New Roman"/>
                <a:cs typeface="Times New Roman"/>
              </a:rPr>
              <a:t>A</a:t>
            </a:r>
            <a:r>
              <a:rPr sz="2718" spc="-4" dirty="0">
                <a:solidFill>
                  <a:srgbClr val="0000CC"/>
                </a:solidFill>
                <a:latin typeface="Times New Roman"/>
                <a:cs typeface="Times New Roman"/>
              </a:rPr>
              <a:t>ss</a:t>
            </a:r>
            <a:r>
              <a:rPr sz="2718" spc="-14" dirty="0">
                <a:solidFill>
                  <a:srgbClr val="0000CC"/>
                </a:solidFill>
                <a:latin typeface="Times New Roman"/>
                <a:cs typeface="Times New Roman"/>
              </a:rPr>
              <a:t>e</a:t>
            </a:r>
            <a:r>
              <a:rPr sz="2718" spc="-4" dirty="0">
                <a:solidFill>
                  <a:srgbClr val="0000CC"/>
                </a:solidFill>
                <a:latin typeface="Times New Roman"/>
                <a:cs typeface="Times New Roman"/>
              </a:rPr>
              <a:t>ss</a:t>
            </a:r>
            <a:r>
              <a:rPr sz="2718" spc="-24" dirty="0">
                <a:solidFill>
                  <a:srgbClr val="0000CC"/>
                </a:solidFill>
                <a:latin typeface="Times New Roman"/>
                <a:cs typeface="Times New Roman"/>
              </a:rPr>
              <a:t>m</a:t>
            </a:r>
            <a:r>
              <a:rPr sz="2718" dirty="0">
                <a:solidFill>
                  <a:srgbClr val="0000CC"/>
                </a:solidFill>
                <a:latin typeface="Times New Roman"/>
                <a:cs typeface="Times New Roman"/>
              </a:rPr>
              <a:t>e</a:t>
            </a:r>
            <a:r>
              <a:rPr sz="2718" spc="-4" dirty="0">
                <a:solidFill>
                  <a:srgbClr val="0000CC"/>
                </a:solidFill>
                <a:latin typeface="Times New Roman"/>
                <a:cs typeface="Times New Roman"/>
              </a:rPr>
              <a:t>n</a:t>
            </a:r>
            <a:r>
              <a:rPr sz="2718" dirty="0">
                <a:solidFill>
                  <a:srgbClr val="0000CC"/>
                </a:solidFill>
                <a:latin typeface="Times New Roman"/>
                <a:cs typeface="Times New Roman"/>
              </a:rPr>
              <a:t>t</a:t>
            </a:r>
            <a:endParaRPr sz="2718">
              <a:latin typeface="Times New Roman"/>
              <a:cs typeface="Times New Roman"/>
            </a:endParaRPr>
          </a:p>
        </p:txBody>
      </p:sp>
      <p:sp>
        <p:nvSpPr>
          <p:cNvPr id="5" name="object 5"/>
          <p:cNvSpPr txBox="1"/>
          <p:nvPr/>
        </p:nvSpPr>
        <p:spPr>
          <a:xfrm>
            <a:off x="3109229" y="5208584"/>
            <a:ext cx="1850819" cy="420745"/>
          </a:xfrm>
          <a:prstGeom prst="rect">
            <a:avLst/>
          </a:prstGeom>
          <a:ln w="28574">
            <a:solidFill>
              <a:srgbClr val="653200"/>
            </a:solidFill>
          </a:ln>
        </p:spPr>
        <p:txBody>
          <a:bodyPr vert="horz" wrap="square" lIns="0" tIns="2465" rIns="0" bIns="0" rtlCol="0">
            <a:spAutoFit/>
          </a:bodyPr>
          <a:lstStyle/>
          <a:p>
            <a:pPr marL="36365">
              <a:spcBef>
                <a:spcPts val="20"/>
              </a:spcBef>
            </a:pPr>
            <a:r>
              <a:rPr sz="2718" spc="-4" dirty="0">
                <a:solidFill>
                  <a:srgbClr val="0000CC"/>
                </a:solidFill>
                <a:latin typeface="Times New Roman"/>
                <a:cs typeface="Times New Roman"/>
              </a:rPr>
              <a:t>Risk</a:t>
            </a:r>
            <a:r>
              <a:rPr sz="2718" spc="-54" dirty="0">
                <a:solidFill>
                  <a:srgbClr val="0000CC"/>
                </a:solidFill>
                <a:latin typeface="Times New Roman"/>
                <a:cs typeface="Times New Roman"/>
              </a:rPr>
              <a:t> </a:t>
            </a:r>
            <a:r>
              <a:rPr sz="2718" spc="-4" dirty="0">
                <a:solidFill>
                  <a:srgbClr val="0000CC"/>
                </a:solidFill>
                <a:latin typeface="Times New Roman"/>
                <a:cs typeface="Times New Roman"/>
              </a:rPr>
              <a:t>Control</a:t>
            </a:r>
            <a:endParaRPr sz="2718">
              <a:latin typeface="Times New Roman"/>
              <a:cs typeface="Times New Roman"/>
            </a:endParaRPr>
          </a:p>
        </p:txBody>
      </p:sp>
      <p:sp>
        <p:nvSpPr>
          <p:cNvPr id="6" name="object 6"/>
          <p:cNvSpPr txBox="1"/>
          <p:nvPr/>
        </p:nvSpPr>
        <p:spPr>
          <a:xfrm>
            <a:off x="5816121" y="1983979"/>
            <a:ext cx="3207348" cy="420745"/>
          </a:xfrm>
          <a:prstGeom prst="rect">
            <a:avLst/>
          </a:prstGeom>
          <a:ln w="28574">
            <a:solidFill>
              <a:srgbClr val="653200"/>
            </a:solidFill>
          </a:ln>
        </p:spPr>
        <p:txBody>
          <a:bodyPr vert="horz" wrap="square" lIns="0" tIns="2465" rIns="0" bIns="0" rtlCol="0">
            <a:spAutoFit/>
          </a:bodyPr>
          <a:lstStyle/>
          <a:p>
            <a:pPr marL="314959">
              <a:spcBef>
                <a:spcPts val="20"/>
              </a:spcBef>
            </a:pPr>
            <a:r>
              <a:rPr sz="2718" spc="-4" dirty="0">
                <a:solidFill>
                  <a:srgbClr val="0000CC"/>
                </a:solidFill>
                <a:latin typeface="Times New Roman"/>
                <a:cs typeface="Times New Roman"/>
              </a:rPr>
              <a:t>Risk</a:t>
            </a:r>
            <a:r>
              <a:rPr sz="2718" spc="-34" dirty="0">
                <a:solidFill>
                  <a:srgbClr val="0000CC"/>
                </a:solidFill>
                <a:latin typeface="Times New Roman"/>
                <a:cs typeface="Times New Roman"/>
              </a:rPr>
              <a:t> </a:t>
            </a:r>
            <a:r>
              <a:rPr sz="2718" spc="-4" dirty="0">
                <a:solidFill>
                  <a:srgbClr val="0000CC"/>
                </a:solidFill>
                <a:latin typeface="Times New Roman"/>
                <a:cs typeface="Times New Roman"/>
              </a:rPr>
              <a:t>Identification</a:t>
            </a:r>
            <a:endParaRPr sz="2718">
              <a:latin typeface="Times New Roman"/>
              <a:cs typeface="Times New Roman"/>
            </a:endParaRPr>
          </a:p>
        </p:txBody>
      </p:sp>
      <p:sp>
        <p:nvSpPr>
          <p:cNvPr id="7" name="object 7"/>
          <p:cNvSpPr txBox="1"/>
          <p:nvPr/>
        </p:nvSpPr>
        <p:spPr>
          <a:xfrm>
            <a:off x="5816121" y="2615587"/>
            <a:ext cx="3207348" cy="420745"/>
          </a:xfrm>
          <a:prstGeom prst="rect">
            <a:avLst/>
          </a:prstGeom>
          <a:ln w="28574">
            <a:solidFill>
              <a:srgbClr val="653200"/>
            </a:solidFill>
          </a:ln>
        </p:spPr>
        <p:txBody>
          <a:bodyPr vert="horz" wrap="square" lIns="0" tIns="2465" rIns="0" bIns="0" rtlCol="0">
            <a:spAutoFit/>
          </a:bodyPr>
          <a:lstStyle/>
          <a:p>
            <a:pPr marL="640395">
              <a:spcBef>
                <a:spcPts val="20"/>
              </a:spcBef>
            </a:pPr>
            <a:r>
              <a:rPr sz="2718" spc="-4" dirty="0">
                <a:solidFill>
                  <a:srgbClr val="0000CC"/>
                </a:solidFill>
                <a:latin typeface="Times New Roman"/>
                <a:cs typeface="Times New Roman"/>
              </a:rPr>
              <a:t>Risk</a:t>
            </a:r>
            <a:r>
              <a:rPr sz="2718" spc="-38" dirty="0">
                <a:solidFill>
                  <a:srgbClr val="0000CC"/>
                </a:solidFill>
                <a:latin typeface="Times New Roman"/>
                <a:cs typeface="Times New Roman"/>
              </a:rPr>
              <a:t> </a:t>
            </a:r>
            <a:r>
              <a:rPr sz="2718" spc="-4" dirty="0">
                <a:solidFill>
                  <a:srgbClr val="0000CC"/>
                </a:solidFill>
                <a:latin typeface="Times New Roman"/>
                <a:cs typeface="Times New Roman"/>
              </a:rPr>
              <a:t>Analysis</a:t>
            </a:r>
            <a:endParaRPr sz="2718">
              <a:latin typeface="Times New Roman"/>
              <a:cs typeface="Times New Roman"/>
            </a:endParaRPr>
          </a:p>
        </p:txBody>
      </p:sp>
      <p:sp>
        <p:nvSpPr>
          <p:cNvPr id="8" name="object 8"/>
          <p:cNvSpPr txBox="1"/>
          <p:nvPr/>
        </p:nvSpPr>
        <p:spPr>
          <a:xfrm>
            <a:off x="5816121" y="3264946"/>
            <a:ext cx="3207348" cy="421990"/>
          </a:xfrm>
          <a:prstGeom prst="rect">
            <a:avLst/>
          </a:prstGeom>
          <a:ln w="28574">
            <a:solidFill>
              <a:srgbClr val="653200"/>
            </a:solidFill>
          </a:ln>
        </p:spPr>
        <p:txBody>
          <a:bodyPr vert="horz" wrap="square" lIns="0" tIns="3698" rIns="0" bIns="0" rtlCol="0">
            <a:spAutoFit/>
          </a:bodyPr>
          <a:lstStyle/>
          <a:p>
            <a:pPr marL="334066">
              <a:spcBef>
                <a:spcPts val="29"/>
              </a:spcBef>
            </a:pPr>
            <a:r>
              <a:rPr sz="2718" spc="-4" dirty="0">
                <a:solidFill>
                  <a:srgbClr val="0000CC"/>
                </a:solidFill>
                <a:latin typeface="Times New Roman"/>
                <a:cs typeface="Times New Roman"/>
              </a:rPr>
              <a:t>Risk</a:t>
            </a:r>
            <a:r>
              <a:rPr sz="2718" spc="-29" dirty="0">
                <a:solidFill>
                  <a:srgbClr val="0000CC"/>
                </a:solidFill>
                <a:latin typeface="Times New Roman"/>
                <a:cs typeface="Times New Roman"/>
              </a:rPr>
              <a:t> </a:t>
            </a:r>
            <a:r>
              <a:rPr sz="2718" spc="-4" dirty="0">
                <a:solidFill>
                  <a:srgbClr val="0000CC"/>
                </a:solidFill>
                <a:latin typeface="Times New Roman"/>
                <a:cs typeface="Times New Roman"/>
              </a:rPr>
              <a:t>Prioritization</a:t>
            </a:r>
            <a:endParaRPr sz="2718">
              <a:latin typeface="Times New Roman"/>
              <a:cs typeface="Times New Roman"/>
            </a:endParaRPr>
          </a:p>
        </p:txBody>
      </p:sp>
      <p:sp>
        <p:nvSpPr>
          <p:cNvPr id="9" name="object 9"/>
          <p:cNvSpPr txBox="1"/>
          <p:nvPr/>
        </p:nvSpPr>
        <p:spPr>
          <a:xfrm>
            <a:off x="5816121" y="4393558"/>
            <a:ext cx="3207348" cy="837133"/>
          </a:xfrm>
          <a:prstGeom prst="rect">
            <a:avLst/>
          </a:prstGeom>
          <a:ln w="28574">
            <a:solidFill>
              <a:srgbClr val="653200"/>
            </a:solidFill>
          </a:ln>
        </p:spPr>
        <p:txBody>
          <a:bodyPr vert="horz" wrap="square" lIns="0" tIns="616" rIns="0" bIns="0" rtlCol="0">
            <a:spAutoFit/>
          </a:bodyPr>
          <a:lstStyle/>
          <a:p>
            <a:pPr marL="989252" marR="337147" indent="-643476">
              <a:lnSpc>
                <a:spcPct val="100400"/>
              </a:lnSpc>
              <a:spcBef>
                <a:spcPts val="4"/>
              </a:spcBef>
            </a:pPr>
            <a:r>
              <a:rPr sz="2718" spc="-4" dirty="0">
                <a:solidFill>
                  <a:srgbClr val="0000CC"/>
                </a:solidFill>
                <a:latin typeface="Times New Roman"/>
                <a:cs typeface="Times New Roman"/>
              </a:rPr>
              <a:t>Risk</a:t>
            </a:r>
            <a:r>
              <a:rPr sz="2718" spc="-58" dirty="0">
                <a:solidFill>
                  <a:srgbClr val="0000CC"/>
                </a:solidFill>
                <a:latin typeface="Times New Roman"/>
                <a:cs typeface="Times New Roman"/>
              </a:rPr>
              <a:t> </a:t>
            </a:r>
            <a:r>
              <a:rPr sz="2718" spc="-10" dirty="0">
                <a:solidFill>
                  <a:srgbClr val="0000CC"/>
                </a:solidFill>
                <a:latin typeface="Times New Roman"/>
                <a:cs typeface="Times New Roman"/>
              </a:rPr>
              <a:t>Management </a:t>
            </a:r>
            <a:r>
              <a:rPr sz="2718" spc="-664" dirty="0">
                <a:solidFill>
                  <a:srgbClr val="0000CC"/>
                </a:solidFill>
                <a:latin typeface="Times New Roman"/>
                <a:cs typeface="Times New Roman"/>
              </a:rPr>
              <a:t> </a:t>
            </a:r>
            <a:r>
              <a:rPr sz="2718" spc="-4" dirty="0">
                <a:solidFill>
                  <a:srgbClr val="0000CC"/>
                </a:solidFill>
                <a:latin typeface="Times New Roman"/>
                <a:cs typeface="Times New Roman"/>
              </a:rPr>
              <a:t>Planning</a:t>
            </a:r>
            <a:endParaRPr sz="2718">
              <a:latin typeface="Times New Roman"/>
              <a:cs typeface="Times New Roman"/>
            </a:endParaRPr>
          </a:p>
        </p:txBody>
      </p:sp>
      <p:sp>
        <p:nvSpPr>
          <p:cNvPr id="10" name="object 10"/>
          <p:cNvSpPr txBox="1"/>
          <p:nvPr/>
        </p:nvSpPr>
        <p:spPr>
          <a:xfrm>
            <a:off x="5816121" y="5448211"/>
            <a:ext cx="3207348" cy="421990"/>
          </a:xfrm>
          <a:prstGeom prst="rect">
            <a:avLst/>
          </a:prstGeom>
          <a:ln w="28574">
            <a:solidFill>
              <a:srgbClr val="653200"/>
            </a:solidFill>
          </a:ln>
        </p:spPr>
        <p:txBody>
          <a:bodyPr vert="horz" wrap="square" lIns="0" tIns="3698" rIns="0" bIns="0" rtlCol="0">
            <a:spAutoFit/>
          </a:bodyPr>
          <a:lstStyle/>
          <a:p>
            <a:pPr marL="457953">
              <a:spcBef>
                <a:spcPts val="29"/>
              </a:spcBef>
            </a:pPr>
            <a:r>
              <a:rPr sz="2718" spc="-4" dirty="0">
                <a:solidFill>
                  <a:srgbClr val="0000CC"/>
                </a:solidFill>
                <a:latin typeface="Times New Roman"/>
                <a:cs typeface="Times New Roman"/>
              </a:rPr>
              <a:t>Risk</a:t>
            </a:r>
            <a:r>
              <a:rPr sz="2718" spc="-34" dirty="0">
                <a:solidFill>
                  <a:srgbClr val="0000CC"/>
                </a:solidFill>
                <a:latin typeface="Times New Roman"/>
                <a:cs typeface="Times New Roman"/>
              </a:rPr>
              <a:t> </a:t>
            </a:r>
            <a:r>
              <a:rPr sz="2718" spc="-4" dirty="0">
                <a:solidFill>
                  <a:srgbClr val="0000CC"/>
                </a:solidFill>
                <a:latin typeface="Times New Roman"/>
                <a:cs typeface="Times New Roman"/>
              </a:rPr>
              <a:t>Monitoring</a:t>
            </a:r>
            <a:endParaRPr sz="2718">
              <a:latin typeface="Times New Roman"/>
              <a:cs typeface="Times New Roman"/>
            </a:endParaRPr>
          </a:p>
        </p:txBody>
      </p:sp>
      <p:sp>
        <p:nvSpPr>
          <p:cNvPr id="11" name="object 11"/>
          <p:cNvSpPr txBox="1"/>
          <p:nvPr/>
        </p:nvSpPr>
        <p:spPr>
          <a:xfrm>
            <a:off x="5816121" y="6106444"/>
            <a:ext cx="3207348" cy="421990"/>
          </a:xfrm>
          <a:prstGeom prst="rect">
            <a:avLst/>
          </a:prstGeom>
          <a:ln w="28574">
            <a:solidFill>
              <a:srgbClr val="653200"/>
            </a:solidFill>
          </a:ln>
        </p:spPr>
        <p:txBody>
          <a:bodyPr vert="horz" wrap="square" lIns="0" tIns="3698" rIns="0" bIns="0" rtlCol="0">
            <a:spAutoFit/>
          </a:bodyPr>
          <a:lstStyle/>
          <a:p>
            <a:pPr marL="496782">
              <a:spcBef>
                <a:spcPts val="29"/>
              </a:spcBef>
            </a:pPr>
            <a:r>
              <a:rPr sz="2718" spc="-4" dirty="0">
                <a:solidFill>
                  <a:srgbClr val="0000CC"/>
                </a:solidFill>
                <a:latin typeface="Times New Roman"/>
                <a:cs typeface="Times New Roman"/>
              </a:rPr>
              <a:t>Risk</a:t>
            </a:r>
            <a:r>
              <a:rPr sz="2718" spc="-38" dirty="0">
                <a:solidFill>
                  <a:srgbClr val="0000CC"/>
                </a:solidFill>
                <a:latin typeface="Times New Roman"/>
                <a:cs typeface="Times New Roman"/>
              </a:rPr>
              <a:t> </a:t>
            </a:r>
            <a:r>
              <a:rPr sz="2718" spc="-4" dirty="0">
                <a:solidFill>
                  <a:srgbClr val="0000CC"/>
                </a:solidFill>
                <a:latin typeface="Times New Roman"/>
                <a:cs typeface="Times New Roman"/>
              </a:rPr>
              <a:t>Resolution</a:t>
            </a:r>
            <a:endParaRPr sz="2718">
              <a:latin typeface="Times New Roman"/>
              <a:cs typeface="Times New Roman"/>
            </a:endParaRPr>
          </a:p>
        </p:txBody>
      </p:sp>
      <p:sp>
        <p:nvSpPr>
          <p:cNvPr id="12" name="object 12"/>
          <p:cNvSpPr/>
          <p:nvPr/>
        </p:nvSpPr>
        <p:spPr>
          <a:xfrm>
            <a:off x="3036750" y="4494141"/>
            <a:ext cx="498606" cy="723564"/>
          </a:xfrm>
          <a:custGeom>
            <a:avLst/>
            <a:gdLst/>
            <a:ahLst/>
            <a:cxnLst/>
            <a:rect l="l" t="t" r="r" b="b"/>
            <a:pathLst>
              <a:path w="513714" h="745489">
                <a:moveTo>
                  <a:pt x="0" y="0"/>
                </a:moveTo>
                <a:lnTo>
                  <a:pt x="513587" y="745235"/>
                </a:lnTo>
              </a:path>
            </a:pathLst>
          </a:custGeom>
          <a:ln w="28574">
            <a:solidFill>
              <a:srgbClr val="FF0000"/>
            </a:solidFill>
          </a:ln>
        </p:spPr>
        <p:txBody>
          <a:bodyPr wrap="square" lIns="0" tIns="0" rIns="0" bIns="0" rtlCol="0"/>
          <a:lstStyle/>
          <a:p>
            <a:endParaRPr sz="1980"/>
          </a:p>
        </p:txBody>
      </p:sp>
      <p:sp>
        <p:nvSpPr>
          <p:cNvPr id="13" name="object 13"/>
          <p:cNvSpPr/>
          <p:nvPr/>
        </p:nvSpPr>
        <p:spPr>
          <a:xfrm>
            <a:off x="3036749" y="2180708"/>
            <a:ext cx="2779619" cy="2025239"/>
          </a:xfrm>
          <a:custGeom>
            <a:avLst/>
            <a:gdLst/>
            <a:ahLst/>
            <a:cxnLst/>
            <a:rect l="l" t="t" r="r" b="b"/>
            <a:pathLst>
              <a:path w="2863850" h="2086610">
                <a:moveTo>
                  <a:pt x="0" y="2086355"/>
                </a:moveTo>
                <a:lnTo>
                  <a:pt x="513587" y="1415795"/>
                </a:lnTo>
              </a:path>
              <a:path w="2863850" h="2086610">
                <a:moveTo>
                  <a:pt x="1981199" y="967739"/>
                </a:moveTo>
                <a:lnTo>
                  <a:pt x="2863595" y="0"/>
                </a:lnTo>
              </a:path>
              <a:path w="2863850" h="2086610">
                <a:moveTo>
                  <a:pt x="1981199" y="967739"/>
                </a:moveTo>
                <a:lnTo>
                  <a:pt x="2863595" y="669035"/>
                </a:lnTo>
              </a:path>
              <a:path w="2863850" h="2086610">
                <a:moveTo>
                  <a:pt x="1967483" y="984503"/>
                </a:moveTo>
                <a:lnTo>
                  <a:pt x="2848355" y="1354835"/>
                </a:lnTo>
              </a:path>
            </a:pathLst>
          </a:custGeom>
          <a:ln w="28574">
            <a:solidFill>
              <a:srgbClr val="FF0000"/>
            </a:solidFill>
          </a:ln>
        </p:spPr>
        <p:txBody>
          <a:bodyPr wrap="square" lIns="0" tIns="0" rIns="0" bIns="0" rtlCol="0"/>
          <a:lstStyle/>
          <a:p>
            <a:endParaRPr sz="1980"/>
          </a:p>
        </p:txBody>
      </p:sp>
      <p:sp>
        <p:nvSpPr>
          <p:cNvPr id="14" name="object 14"/>
          <p:cNvSpPr/>
          <p:nvPr/>
        </p:nvSpPr>
        <p:spPr>
          <a:xfrm>
            <a:off x="4959678" y="4782582"/>
            <a:ext cx="856690" cy="1519238"/>
          </a:xfrm>
          <a:custGeom>
            <a:avLst/>
            <a:gdLst/>
            <a:ahLst/>
            <a:cxnLst/>
            <a:rect l="l" t="t" r="r" b="b"/>
            <a:pathLst>
              <a:path w="882650" h="1565275">
                <a:moveTo>
                  <a:pt x="0" y="672083"/>
                </a:moveTo>
                <a:lnTo>
                  <a:pt x="882395" y="0"/>
                </a:lnTo>
              </a:path>
              <a:path w="882650" h="1565275">
                <a:moveTo>
                  <a:pt x="0" y="672083"/>
                </a:moveTo>
                <a:lnTo>
                  <a:pt x="882395" y="894587"/>
                </a:lnTo>
              </a:path>
              <a:path w="882650" h="1565275">
                <a:moveTo>
                  <a:pt x="0" y="672083"/>
                </a:moveTo>
                <a:lnTo>
                  <a:pt x="882395" y="1565147"/>
                </a:lnTo>
              </a:path>
            </a:pathLst>
          </a:custGeom>
          <a:ln w="28574">
            <a:solidFill>
              <a:srgbClr val="FF0000"/>
            </a:solidFill>
          </a:ln>
        </p:spPr>
        <p:txBody>
          <a:bodyPr wrap="square" lIns="0" tIns="0" rIns="0" bIns="0" rtlCol="0"/>
          <a:lstStyle/>
          <a:p>
            <a:endParaRPr sz="1980"/>
          </a:p>
        </p:txBody>
      </p:sp>
      <p:sp>
        <p:nvSpPr>
          <p:cNvPr id="15" name="object 15"/>
          <p:cNvSpPr txBox="1"/>
          <p:nvPr/>
        </p:nvSpPr>
        <p:spPr>
          <a:xfrm>
            <a:off x="889965" y="1629963"/>
            <a:ext cx="4185453" cy="430081"/>
          </a:xfrm>
          <a:prstGeom prst="rect">
            <a:avLst/>
          </a:prstGeom>
        </p:spPr>
        <p:txBody>
          <a:bodyPr vert="horz" wrap="square" lIns="0" tIns="11711" rIns="0" bIns="0" rtlCol="0">
            <a:spAutoFit/>
          </a:bodyPr>
          <a:lstStyle/>
          <a:p>
            <a:pPr marL="12327">
              <a:spcBef>
                <a:spcPts val="92"/>
              </a:spcBef>
            </a:pPr>
            <a:r>
              <a:rPr sz="2718" b="1" dirty="0">
                <a:solidFill>
                  <a:srgbClr val="CC0000"/>
                </a:solidFill>
                <a:latin typeface="Times New Roman"/>
                <a:cs typeface="Times New Roman"/>
              </a:rPr>
              <a:t>Risk</a:t>
            </a:r>
            <a:r>
              <a:rPr sz="2718" b="1" spc="-44" dirty="0">
                <a:solidFill>
                  <a:srgbClr val="CC0000"/>
                </a:solidFill>
                <a:latin typeface="Times New Roman"/>
                <a:cs typeface="Times New Roman"/>
              </a:rPr>
              <a:t> </a:t>
            </a:r>
            <a:r>
              <a:rPr sz="2718" b="1" spc="-4" dirty="0">
                <a:solidFill>
                  <a:srgbClr val="CC0000"/>
                </a:solidFill>
                <a:latin typeface="Times New Roman"/>
                <a:cs typeface="Times New Roman"/>
              </a:rPr>
              <a:t>Management</a:t>
            </a:r>
            <a:r>
              <a:rPr sz="2718" b="1" spc="-14" dirty="0">
                <a:solidFill>
                  <a:srgbClr val="CC0000"/>
                </a:solidFill>
                <a:latin typeface="Times New Roman"/>
                <a:cs typeface="Times New Roman"/>
              </a:rPr>
              <a:t> </a:t>
            </a:r>
            <a:r>
              <a:rPr sz="2718" b="1" spc="-4" dirty="0">
                <a:solidFill>
                  <a:srgbClr val="CC0000"/>
                </a:solidFill>
                <a:latin typeface="Times New Roman"/>
                <a:cs typeface="Times New Roman"/>
              </a:rPr>
              <a:t>Activities</a:t>
            </a:r>
            <a:endParaRPr sz="2718">
              <a:latin typeface="Times New Roman"/>
              <a:cs typeface="Times New Roman"/>
            </a:endParaRPr>
          </a:p>
        </p:txBody>
      </p:sp>
      <p:sp>
        <p:nvSpPr>
          <p:cNvPr id="16" name="object 16"/>
          <p:cNvSpPr txBox="1"/>
          <p:nvPr/>
        </p:nvSpPr>
        <p:spPr>
          <a:xfrm>
            <a:off x="1295259" y="5860214"/>
            <a:ext cx="3029847" cy="723911"/>
          </a:xfrm>
          <a:prstGeom prst="rect">
            <a:avLst/>
          </a:prstGeom>
        </p:spPr>
        <p:txBody>
          <a:bodyPr vert="horz" wrap="square" lIns="0" tIns="25268" rIns="0" bIns="0" rtlCol="0">
            <a:spAutoFit/>
          </a:bodyPr>
          <a:lstStyle/>
          <a:p>
            <a:pPr marL="939327" marR="4931" indent="-927617">
              <a:lnSpc>
                <a:spcPts val="2785"/>
              </a:lnSpc>
              <a:spcBef>
                <a:spcPts val="198"/>
              </a:spcBef>
            </a:pPr>
            <a:r>
              <a:rPr sz="2330" spc="-4" dirty="0">
                <a:latin typeface="Times New Roman"/>
                <a:cs typeface="Times New Roman"/>
              </a:rPr>
              <a:t>Fig. 9: Risk Management </a:t>
            </a:r>
            <a:r>
              <a:rPr sz="2330" spc="-573" dirty="0">
                <a:latin typeface="Times New Roman"/>
                <a:cs typeface="Times New Roman"/>
              </a:rPr>
              <a:t> </a:t>
            </a:r>
            <a:r>
              <a:rPr sz="2330" spc="-4" dirty="0">
                <a:latin typeface="Times New Roman"/>
                <a:cs typeface="Times New Roman"/>
              </a:rPr>
              <a:t>Activities</a:t>
            </a:r>
            <a:endParaRPr sz="2330">
              <a:latin typeface="Times New Roman"/>
              <a:cs typeface="Times New Roman"/>
            </a:endParaRPr>
          </a:p>
        </p:txBody>
      </p:sp>
      <p:sp>
        <p:nvSpPr>
          <p:cNvPr id="17" name="object 17"/>
          <p:cNvSpPr txBox="1">
            <a:spLocks noGrp="1"/>
          </p:cNvSpPr>
          <p:nvPr>
            <p:ph type="title"/>
          </p:nvPr>
        </p:nvSpPr>
        <p:spPr>
          <a:xfrm>
            <a:off x="2704912" y="807535"/>
            <a:ext cx="7048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8" name="object 18"/>
          <p:cNvSpPr/>
          <p:nvPr/>
        </p:nvSpPr>
        <p:spPr>
          <a:xfrm>
            <a:off x="887499" y="1593470"/>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19" name="object 19"/>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190</a:t>
            </a:r>
            <a:endParaRPr sz="1359">
              <a:latin typeface="Arial MT"/>
              <a:cs typeface="Arial MT"/>
            </a:endParaRPr>
          </a:p>
        </p:txBody>
      </p:sp>
      <p:sp>
        <p:nvSpPr>
          <p:cNvPr id="20" name="object 20"/>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912" y="995955"/>
            <a:ext cx="68962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 name="object 3"/>
          <p:cNvSpPr/>
          <p:nvPr/>
        </p:nvSpPr>
        <p:spPr>
          <a:xfrm>
            <a:off x="887499" y="1667435"/>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p:nvPr/>
        </p:nvSpPr>
        <p:spPr>
          <a:xfrm>
            <a:off x="889964" y="1687632"/>
            <a:ext cx="8131773" cy="4218372"/>
          </a:xfrm>
          <a:prstGeom prst="rect">
            <a:avLst/>
          </a:prstGeom>
        </p:spPr>
        <p:txBody>
          <a:bodyPr vert="horz" wrap="square" lIns="0" tIns="208317" rIns="0" bIns="0" rtlCol="0">
            <a:spAutoFit/>
          </a:bodyPr>
          <a:lstStyle/>
          <a:p>
            <a:pPr marL="12327">
              <a:spcBef>
                <a:spcPts val="1639"/>
              </a:spcBef>
            </a:pPr>
            <a:r>
              <a:rPr sz="2718" b="1" dirty="0">
                <a:solidFill>
                  <a:srgbClr val="CC0000"/>
                </a:solidFill>
                <a:latin typeface="Times New Roman"/>
                <a:cs typeface="Times New Roman"/>
              </a:rPr>
              <a:t>Risk</a:t>
            </a:r>
            <a:r>
              <a:rPr sz="2718" b="1" spc="-48" dirty="0">
                <a:solidFill>
                  <a:srgbClr val="CC0000"/>
                </a:solidFill>
                <a:latin typeface="Times New Roman"/>
                <a:cs typeface="Times New Roman"/>
              </a:rPr>
              <a:t> </a:t>
            </a:r>
            <a:r>
              <a:rPr sz="2718" b="1" spc="-4" dirty="0">
                <a:solidFill>
                  <a:srgbClr val="CC0000"/>
                </a:solidFill>
                <a:latin typeface="Times New Roman"/>
                <a:cs typeface="Times New Roman"/>
              </a:rPr>
              <a:t>Assessment</a:t>
            </a:r>
            <a:endParaRPr sz="2718">
              <a:latin typeface="Times New Roman"/>
              <a:cs typeface="Times New Roman"/>
            </a:endParaRPr>
          </a:p>
          <a:p>
            <a:pPr marL="85674">
              <a:spcBef>
                <a:spcPts val="1451"/>
              </a:spcBef>
            </a:pPr>
            <a:r>
              <a:rPr sz="2523" spc="-4" dirty="0">
                <a:latin typeface="Times New Roman"/>
                <a:cs typeface="Times New Roman"/>
              </a:rPr>
              <a:t>Identification</a:t>
            </a:r>
            <a:r>
              <a:rPr sz="2523" spc="-20" dirty="0">
                <a:latin typeface="Times New Roman"/>
                <a:cs typeface="Times New Roman"/>
              </a:rPr>
              <a:t> </a:t>
            </a:r>
            <a:r>
              <a:rPr sz="2523" dirty="0">
                <a:latin typeface="Times New Roman"/>
                <a:cs typeface="Times New Roman"/>
              </a:rPr>
              <a:t>of</a:t>
            </a:r>
            <a:r>
              <a:rPr sz="2523" spc="-14" dirty="0">
                <a:latin typeface="Times New Roman"/>
                <a:cs typeface="Times New Roman"/>
              </a:rPr>
              <a:t> </a:t>
            </a:r>
            <a:r>
              <a:rPr sz="2523" spc="-4" dirty="0">
                <a:latin typeface="Times New Roman"/>
                <a:cs typeface="Times New Roman"/>
              </a:rPr>
              <a:t>risks</a:t>
            </a:r>
            <a:endParaRPr sz="2523">
              <a:latin typeface="Times New Roman"/>
              <a:cs typeface="Times New Roman"/>
            </a:endParaRPr>
          </a:p>
          <a:p>
            <a:pPr>
              <a:spcBef>
                <a:spcPts val="10"/>
              </a:spcBef>
            </a:pPr>
            <a:endParaRPr sz="2281">
              <a:latin typeface="Times New Roman"/>
              <a:cs typeface="Times New Roman"/>
            </a:endParaRPr>
          </a:p>
          <a:p>
            <a:pPr marL="86290" marR="4931">
              <a:tabLst>
                <a:tab pos="891867" algn="l"/>
                <a:tab pos="2140606" algn="l"/>
                <a:tab pos="3445432" algn="l"/>
                <a:tab pos="5016525" algn="l"/>
                <a:tab pos="5785737" algn="l"/>
                <a:tab pos="6890248" algn="l"/>
              </a:tabLst>
            </a:pPr>
            <a:r>
              <a:rPr sz="2523" u="heavy" spc="4" dirty="0">
                <a:solidFill>
                  <a:srgbClr val="653200"/>
                </a:solidFill>
                <a:uFill>
                  <a:solidFill>
                    <a:srgbClr val="653200"/>
                  </a:solidFill>
                </a:uFill>
                <a:latin typeface="Times New Roman"/>
                <a:cs typeface="Times New Roman"/>
              </a:rPr>
              <a:t>R</a:t>
            </a:r>
            <a:r>
              <a:rPr sz="2523" u="heavy" spc="-4" dirty="0">
                <a:solidFill>
                  <a:srgbClr val="653200"/>
                </a:solidFill>
                <a:uFill>
                  <a:solidFill>
                    <a:srgbClr val="653200"/>
                  </a:solidFill>
                </a:uFill>
                <a:latin typeface="Times New Roman"/>
                <a:cs typeface="Times New Roman"/>
              </a:rPr>
              <a:t>i</a:t>
            </a:r>
            <a:r>
              <a:rPr sz="2523" u="heavy" spc="-10" dirty="0">
                <a:solidFill>
                  <a:srgbClr val="653200"/>
                </a:solidFill>
                <a:uFill>
                  <a:solidFill>
                    <a:srgbClr val="653200"/>
                  </a:solidFill>
                </a:uFill>
                <a:latin typeface="Times New Roman"/>
                <a:cs typeface="Times New Roman"/>
              </a:rPr>
              <a:t>s</a:t>
            </a:r>
            <a:r>
              <a:rPr sz="2523" u="heavy" dirty="0">
                <a:solidFill>
                  <a:srgbClr val="653200"/>
                </a:solidFill>
                <a:uFill>
                  <a:solidFill>
                    <a:srgbClr val="653200"/>
                  </a:solidFill>
                </a:uFill>
                <a:latin typeface="Times New Roman"/>
                <a:cs typeface="Times New Roman"/>
              </a:rPr>
              <a:t>k	</a:t>
            </a:r>
            <a:r>
              <a:rPr sz="2523" u="heavy" spc="-10" dirty="0">
                <a:solidFill>
                  <a:srgbClr val="653200"/>
                </a:solidFill>
                <a:uFill>
                  <a:solidFill>
                    <a:srgbClr val="653200"/>
                  </a:solidFill>
                </a:uFill>
                <a:latin typeface="Times New Roman"/>
                <a:cs typeface="Times New Roman"/>
              </a:rPr>
              <a:t>a</a:t>
            </a:r>
            <a:r>
              <a:rPr sz="2523" u="heavy" dirty="0">
                <a:solidFill>
                  <a:srgbClr val="653200"/>
                </a:solidFill>
                <a:uFill>
                  <a:solidFill>
                    <a:srgbClr val="653200"/>
                  </a:solidFill>
                </a:uFill>
                <a:latin typeface="Times New Roman"/>
                <a:cs typeface="Times New Roman"/>
              </a:rPr>
              <a:t>n</a:t>
            </a:r>
            <a:r>
              <a:rPr sz="2523" u="heavy" spc="-10" dirty="0">
                <a:solidFill>
                  <a:srgbClr val="653200"/>
                </a:solidFill>
                <a:uFill>
                  <a:solidFill>
                    <a:srgbClr val="653200"/>
                  </a:solidFill>
                </a:uFill>
                <a:latin typeface="Times New Roman"/>
                <a:cs typeface="Times New Roman"/>
              </a:rPr>
              <a:t>a</a:t>
            </a:r>
            <a:r>
              <a:rPr sz="2523" u="heavy" spc="-4" dirty="0">
                <a:solidFill>
                  <a:srgbClr val="653200"/>
                </a:solidFill>
                <a:uFill>
                  <a:solidFill>
                    <a:srgbClr val="653200"/>
                  </a:solidFill>
                </a:uFill>
                <a:latin typeface="Times New Roman"/>
                <a:cs typeface="Times New Roman"/>
              </a:rPr>
              <a:t>l</a:t>
            </a:r>
            <a:r>
              <a:rPr sz="2523" u="heavy" spc="-10" dirty="0">
                <a:solidFill>
                  <a:srgbClr val="653200"/>
                </a:solidFill>
                <a:uFill>
                  <a:solidFill>
                    <a:srgbClr val="653200"/>
                  </a:solidFill>
                </a:uFill>
                <a:latin typeface="Times New Roman"/>
                <a:cs typeface="Times New Roman"/>
              </a:rPr>
              <a:t>ys</a:t>
            </a:r>
            <a:r>
              <a:rPr sz="2523" u="heavy" spc="-4" dirty="0">
                <a:solidFill>
                  <a:srgbClr val="653200"/>
                </a:solidFill>
                <a:uFill>
                  <a:solidFill>
                    <a:srgbClr val="653200"/>
                  </a:solidFill>
                </a:uFill>
                <a:latin typeface="Times New Roman"/>
                <a:cs typeface="Times New Roman"/>
              </a:rPr>
              <a:t>i</a:t>
            </a:r>
            <a:r>
              <a:rPr sz="2523" u="heavy" dirty="0">
                <a:solidFill>
                  <a:srgbClr val="653200"/>
                </a:solidFill>
                <a:uFill>
                  <a:solidFill>
                    <a:srgbClr val="653200"/>
                  </a:solidFill>
                </a:uFill>
                <a:latin typeface="Times New Roman"/>
                <a:cs typeface="Times New Roman"/>
              </a:rPr>
              <a:t>s	</a:t>
            </a:r>
            <a:r>
              <a:rPr sz="2523" spc="-4" dirty="0">
                <a:solidFill>
                  <a:srgbClr val="653200"/>
                </a:solidFill>
                <a:latin typeface="Times New Roman"/>
                <a:cs typeface="Times New Roman"/>
              </a:rPr>
              <a:t>i</a:t>
            </a:r>
            <a:r>
              <a:rPr sz="2523" dirty="0">
                <a:solidFill>
                  <a:srgbClr val="653200"/>
                </a:solidFill>
                <a:latin typeface="Times New Roman"/>
                <a:cs typeface="Times New Roman"/>
              </a:rPr>
              <a:t>nvo</a:t>
            </a:r>
            <a:r>
              <a:rPr sz="2523" spc="-4" dirty="0">
                <a:solidFill>
                  <a:srgbClr val="653200"/>
                </a:solidFill>
                <a:latin typeface="Times New Roman"/>
                <a:cs typeface="Times New Roman"/>
              </a:rPr>
              <a:t>l</a:t>
            </a:r>
            <a:r>
              <a:rPr sz="2523" spc="-10" dirty="0">
                <a:solidFill>
                  <a:srgbClr val="653200"/>
                </a:solidFill>
                <a:latin typeface="Times New Roman"/>
                <a:cs typeface="Times New Roman"/>
              </a:rPr>
              <a:t>ve</a:t>
            </a:r>
            <a:r>
              <a:rPr sz="2523" dirty="0">
                <a:solidFill>
                  <a:srgbClr val="653200"/>
                </a:solidFill>
                <a:latin typeface="Times New Roman"/>
                <a:cs typeface="Times New Roman"/>
              </a:rPr>
              <a:t>s	</a:t>
            </a:r>
            <a:r>
              <a:rPr sz="2523" spc="-10" dirty="0">
                <a:solidFill>
                  <a:srgbClr val="653200"/>
                </a:solidFill>
                <a:latin typeface="Times New Roman"/>
                <a:cs typeface="Times New Roman"/>
              </a:rPr>
              <a:t>e</a:t>
            </a:r>
            <a:r>
              <a:rPr sz="2523" dirty="0">
                <a:solidFill>
                  <a:srgbClr val="653200"/>
                </a:solidFill>
                <a:latin typeface="Times New Roman"/>
                <a:cs typeface="Times New Roman"/>
              </a:rPr>
              <a:t>x</a:t>
            </a:r>
            <a:r>
              <a:rPr sz="2523" spc="-10" dirty="0">
                <a:solidFill>
                  <a:srgbClr val="653200"/>
                </a:solidFill>
                <a:latin typeface="Times New Roman"/>
                <a:cs typeface="Times New Roman"/>
              </a:rPr>
              <a:t>am</a:t>
            </a:r>
            <a:r>
              <a:rPr sz="2523" spc="-4" dirty="0">
                <a:solidFill>
                  <a:srgbClr val="653200"/>
                </a:solidFill>
                <a:latin typeface="Times New Roman"/>
                <a:cs typeface="Times New Roman"/>
              </a:rPr>
              <a:t>i</a:t>
            </a:r>
            <a:r>
              <a:rPr sz="2523" dirty="0">
                <a:solidFill>
                  <a:srgbClr val="653200"/>
                </a:solidFill>
                <a:latin typeface="Times New Roman"/>
                <a:cs typeface="Times New Roman"/>
              </a:rPr>
              <a:t>n</a:t>
            </a:r>
            <a:r>
              <a:rPr sz="2523" spc="-4" dirty="0">
                <a:solidFill>
                  <a:srgbClr val="653200"/>
                </a:solidFill>
                <a:latin typeface="Times New Roman"/>
                <a:cs typeface="Times New Roman"/>
              </a:rPr>
              <a:t>i</a:t>
            </a:r>
            <a:r>
              <a:rPr sz="2523" dirty="0">
                <a:solidFill>
                  <a:srgbClr val="653200"/>
                </a:solidFill>
                <a:latin typeface="Times New Roman"/>
                <a:cs typeface="Times New Roman"/>
              </a:rPr>
              <a:t>ng	h</a:t>
            </a:r>
            <a:r>
              <a:rPr sz="2523" spc="-10" dirty="0">
                <a:solidFill>
                  <a:srgbClr val="653200"/>
                </a:solidFill>
                <a:latin typeface="Times New Roman"/>
                <a:cs typeface="Times New Roman"/>
              </a:rPr>
              <a:t>o</a:t>
            </a:r>
            <a:r>
              <a:rPr sz="2523" spc="4" dirty="0">
                <a:solidFill>
                  <a:srgbClr val="653200"/>
                </a:solidFill>
                <a:latin typeface="Times New Roman"/>
                <a:cs typeface="Times New Roman"/>
              </a:rPr>
              <a:t>w</a:t>
            </a:r>
            <a:r>
              <a:rPr sz="2523" dirty="0">
                <a:solidFill>
                  <a:srgbClr val="653200"/>
                </a:solidFill>
                <a:latin typeface="Times New Roman"/>
                <a:cs typeface="Times New Roman"/>
              </a:rPr>
              <a:t>	p</a:t>
            </a:r>
            <a:r>
              <a:rPr sz="2523" spc="-4" dirty="0">
                <a:solidFill>
                  <a:srgbClr val="653200"/>
                </a:solidFill>
                <a:latin typeface="Times New Roman"/>
                <a:cs typeface="Times New Roman"/>
              </a:rPr>
              <a:t>r</a:t>
            </a:r>
            <a:r>
              <a:rPr sz="2523" dirty="0">
                <a:solidFill>
                  <a:srgbClr val="653200"/>
                </a:solidFill>
                <a:latin typeface="Times New Roman"/>
                <a:cs typeface="Times New Roman"/>
              </a:rPr>
              <a:t>o</a:t>
            </a:r>
            <a:r>
              <a:rPr sz="2523" spc="-4" dirty="0">
                <a:solidFill>
                  <a:srgbClr val="653200"/>
                </a:solidFill>
                <a:latin typeface="Times New Roman"/>
                <a:cs typeface="Times New Roman"/>
              </a:rPr>
              <a:t>j</a:t>
            </a:r>
            <a:r>
              <a:rPr sz="2523" spc="-10" dirty="0">
                <a:solidFill>
                  <a:srgbClr val="653200"/>
                </a:solidFill>
                <a:latin typeface="Times New Roman"/>
                <a:cs typeface="Times New Roman"/>
              </a:rPr>
              <a:t>ec</a:t>
            </a:r>
            <a:r>
              <a:rPr sz="2523" dirty="0">
                <a:solidFill>
                  <a:srgbClr val="653200"/>
                </a:solidFill>
                <a:latin typeface="Times New Roman"/>
                <a:cs typeface="Times New Roman"/>
              </a:rPr>
              <a:t>t	o</a:t>
            </a:r>
            <a:r>
              <a:rPr sz="2523" spc="-10" dirty="0">
                <a:solidFill>
                  <a:srgbClr val="653200"/>
                </a:solidFill>
                <a:latin typeface="Times New Roman"/>
                <a:cs typeface="Times New Roman"/>
              </a:rPr>
              <a:t>u</a:t>
            </a:r>
            <a:r>
              <a:rPr sz="2523" spc="-4" dirty="0">
                <a:solidFill>
                  <a:srgbClr val="653200"/>
                </a:solidFill>
                <a:latin typeface="Times New Roman"/>
                <a:cs typeface="Times New Roman"/>
              </a:rPr>
              <a:t>t</a:t>
            </a:r>
            <a:r>
              <a:rPr sz="2523" spc="-10" dirty="0">
                <a:solidFill>
                  <a:srgbClr val="653200"/>
                </a:solidFill>
                <a:latin typeface="Times New Roman"/>
                <a:cs typeface="Times New Roman"/>
              </a:rPr>
              <a:t>c</a:t>
            </a:r>
            <a:r>
              <a:rPr sz="2523" dirty="0">
                <a:solidFill>
                  <a:srgbClr val="653200"/>
                </a:solidFill>
                <a:latin typeface="Times New Roman"/>
                <a:cs typeface="Times New Roman"/>
              </a:rPr>
              <a:t>o</a:t>
            </a:r>
            <a:r>
              <a:rPr sz="2523" spc="-10" dirty="0">
                <a:solidFill>
                  <a:srgbClr val="653200"/>
                </a:solidFill>
                <a:latin typeface="Times New Roman"/>
                <a:cs typeface="Times New Roman"/>
              </a:rPr>
              <a:t>me</a:t>
            </a:r>
            <a:r>
              <a:rPr sz="2523" dirty="0">
                <a:solidFill>
                  <a:srgbClr val="653200"/>
                </a:solidFill>
                <a:latin typeface="Times New Roman"/>
                <a:cs typeface="Times New Roman"/>
              </a:rPr>
              <a:t>s  might</a:t>
            </a:r>
            <a:r>
              <a:rPr sz="2523" spc="-10" dirty="0">
                <a:solidFill>
                  <a:srgbClr val="653200"/>
                </a:solidFill>
                <a:latin typeface="Times New Roman"/>
                <a:cs typeface="Times New Roman"/>
              </a:rPr>
              <a:t> </a:t>
            </a:r>
            <a:r>
              <a:rPr sz="2523" spc="-4" dirty="0">
                <a:solidFill>
                  <a:srgbClr val="653200"/>
                </a:solidFill>
                <a:latin typeface="Times New Roman"/>
                <a:cs typeface="Times New Roman"/>
              </a:rPr>
              <a:t>change</a:t>
            </a:r>
            <a:r>
              <a:rPr sz="2523" spc="-10" dirty="0">
                <a:solidFill>
                  <a:srgbClr val="653200"/>
                </a:solidFill>
                <a:latin typeface="Times New Roman"/>
                <a:cs typeface="Times New Roman"/>
              </a:rPr>
              <a:t> </a:t>
            </a:r>
            <a:r>
              <a:rPr sz="2523" dirty="0">
                <a:solidFill>
                  <a:srgbClr val="653200"/>
                </a:solidFill>
                <a:latin typeface="Times New Roman"/>
                <a:cs typeface="Times New Roman"/>
              </a:rPr>
              <a:t>with </a:t>
            </a:r>
            <a:r>
              <a:rPr sz="2523" spc="-4" dirty="0">
                <a:solidFill>
                  <a:srgbClr val="653200"/>
                </a:solidFill>
                <a:latin typeface="Times New Roman"/>
                <a:cs typeface="Times New Roman"/>
              </a:rPr>
              <a:t>modification</a:t>
            </a:r>
            <a:r>
              <a:rPr sz="2523" dirty="0">
                <a:solidFill>
                  <a:srgbClr val="653200"/>
                </a:solidFill>
                <a:latin typeface="Times New Roman"/>
                <a:cs typeface="Times New Roman"/>
              </a:rPr>
              <a:t> </a:t>
            </a:r>
            <a:r>
              <a:rPr sz="2523" spc="-4" dirty="0">
                <a:solidFill>
                  <a:srgbClr val="653200"/>
                </a:solidFill>
                <a:latin typeface="Times New Roman"/>
                <a:cs typeface="Times New Roman"/>
              </a:rPr>
              <a:t>of risk</a:t>
            </a:r>
            <a:r>
              <a:rPr sz="2523" dirty="0">
                <a:solidFill>
                  <a:srgbClr val="653200"/>
                </a:solidFill>
                <a:latin typeface="Times New Roman"/>
                <a:cs typeface="Times New Roman"/>
              </a:rPr>
              <a:t> input</a:t>
            </a:r>
            <a:r>
              <a:rPr sz="2523" spc="-20" dirty="0">
                <a:solidFill>
                  <a:srgbClr val="653200"/>
                </a:solidFill>
                <a:latin typeface="Times New Roman"/>
                <a:cs typeface="Times New Roman"/>
              </a:rPr>
              <a:t> </a:t>
            </a:r>
            <a:r>
              <a:rPr sz="2523" spc="-4" dirty="0">
                <a:solidFill>
                  <a:srgbClr val="653200"/>
                </a:solidFill>
                <a:latin typeface="Times New Roman"/>
                <a:cs typeface="Times New Roman"/>
              </a:rPr>
              <a:t>variables.</a:t>
            </a:r>
            <a:endParaRPr sz="2523">
              <a:latin typeface="Times New Roman"/>
              <a:cs typeface="Times New Roman"/>
            </a:endParaRPr>
          </a:p>
          <a:p>
            <a:pPr>
              <a:spcBef>
                <a:spcPts val="14"/>
              </a:spcBef>
            </a:pPr>
            <a:endParaRPr sz="2378">
              <a:latin typeface="Times New Roman"/>
              <a:cs typeface="Times New Roman"/>
            </a:endParaRPr>
          </a:p>
          <a:p>
            <a:pPr marL="85674"/>
            <a:r>
              <a:rPr sz="2523" u="heavy" spc="-4" dirty="0">
                <a:solidFill>
                  <a:srgbClr val="0000CC"/>
                </a:solidFill>
                <a:uFill>
                  <a:solidFill>
                    <a:srgbClr val="0000CC"/>
                  </a:solidFill>
                </a:uFill>
                <a:latin typeface="Times New Roman"/>
                <a:cs typeface="Times New Roman"/>
              </a:rPr>
              <a:t>Risk</a:t>
            </a:r>
            <a:r>
              <a:rPr sz="2523" u="heavy" spc="4" dirty="0">
                <a:solidFill>
                  <a:srgbClr val="0000CC"/>
                </a:solidFill>
                <a:uFill>
                  <a:solidFill>
                    <a:srgbClr val="0000CC"/>
                  </a:solidFill>
                </a:uFill>
                <a:latin typeface="Times New Roman"/>
                <a:cs typeface="Times New Roman"/>
              </a:rPr>
              <a:t> </a:t>
            </a:r>
            <a:r>
              <a:rPr sz="2523" u="heavy" spc="-4" dirty="0">
                <a:solidFill>
                  <a:srgbClr val="0000CC"/>
                </a:solidFill>
                <a:uFill>
                  <a:solidFill>
                    <a:srgbClr val="0000CC"/>
                  </a:solidFill>
                </a:uFill>
                <a:latin typeface="Times New Roman"/>
                <a:cs typeface="Times New Roman"/>
              </a:rPr>
              <a:t>prioritization</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focus </a:t>
            </a:r>
            <a:r>
              <a:rPr sz="2523" dirty="0">
                <a:solidFill>
                  <a:srgbClr val="0000CC"/>
                </a:solidFill>
                <a:latin typeface="Times New Roman"/>
                <a:cs typeface="Times New Roman"/>
              </a:rPr>
              <a:t>for</a:t>
            </a:r>
            <a:r>
              <a:rPr sz="2523" spc="-4" dirty="0">
                <a:solidFill>
                  <a:srgbClr val="0000CC"/>
                </a:solidFill>
                <a:latin typeface="Times New Roman"/>
                <a:cs typeface="Times New Roman"/>
              </a:rPr>
              <a:t> </a:t>
            </a:r>
            <a:r>
              <a:rPr sz="2523" spc="-10" dirty="0">
                <a:solidFill>
                  <a:srgbClr val="0000CC"/>
                </a:solidFill>
                <a:latin typeface="Times New Roman"/>
                <a:cs typeface="Times New Roman"/>
              </a:rPr>
              <a:t>severe</a:t>
            </a:r>
            <a:r>
              <a:rPr sz="2523" spc="-4" dirty="0">
                <a:solidFill>
                  <a:srgbClr val="0000CC"/>
                </a:solidFill>
                <a:latin typeface="Times New Roman"/>
                <a:cs typeface="Times New Roman"/>
              </a:rPr>
              <a:t> risks.</a:t>
            </a:r>
            <a:endParaRPr sz="2523">
              <a:latin typeface="Times New Roman"/>
              <a:cs typeface="Times New Roman"/>
            </a:endParaRPr>
          </a:p>
          <a:p>
            <a:pPr>
              <a:spcBef>
                <a:spcPts val="44"/>
              </a:spcBef>
            </a:pPr>
            <a:endParaRPr sz="2281">
              <a:latin typeface="Times New Roman"/>
              <a:cs typeface="Times New Roman"/>
            </a:endParaRPr>
          </a:p>
          <a:p>
            <a:pPr marL="86290" marR="6163">
              <a:lnSpc>
                <a:spcPct val="100400"/>
              </a:lnSpc>
              <a:tabLst>
                <a:tab pos="2165877" algn="l"/>
              </a:tabLst>
            </a:pPr>
            <a:r>
              <a:rPr sz="2523" u="heavy" spc="-4" dirty="0">
                <a:solidFill>
                  <a:srgbClr val="CC6500"/>
                </a:solidFill>
                <a:uFill>
                  <a:solidFill>
                    <a:srgbClr val="CC6500"/>
                  </a:solidFill>
                </a:uFill>
                <a:latin typeface="Times New Roman"/>
                <a:cs typeface="Times New Roman"/>
              </a:rPr>
              <a:t>Risk</a:t>
            </a:r>
            <a:r>
              <a:rPr sz="2523" u="heavy" spc="20" dirty="0">
                <a:solidFill>
                  <a:srgbClr val="CC6500"/>
                </a:solidFill>
                <a:uFill>
                  <a:solidFill>
                    <a:srgbClr val="CC6500"/>
                  </a:solidFill>
                </a:uFill>
                <a:latin typeface="Times New Roman"/>
                <a:cs typeface="Times New Roman"/>
              </a:rPr>
              <a:t> </a:t>
            </a:r>
            <a:r>
              <a:rPr sz="2523" u="heavy" spc="-4" dirty="0">
                <a:solidFill>
                  <a:srgbClr val="CC6500"/>
                </a:solidFill>
                <a:uFill>
                  <a:solidFill>
                    <a:srgbClr val="CC6500"/>
                  </a:solidFill>
                </a:uFill>
                <a:latin typeface="Times New Roman"/>
                <a:cs typeface="Times New Roman"/>
              </a:rPr>
              <a:t>exposure:</a:t>
            </a:r>
            <a:r>
              <a:rPr sz="2523" spc="-4" dirty="0">
                <a:solidFill>
                  <a:srgbClr val="CC6500"/>
                </a:solidFill>
                <a:latin typeface="Times New Roman"/>
                <a:cs typeface="Times New Roman"/>
              </a:rPr>
              <a:t>	</a:t>
            </a:r>
            <a:r>
              <a:rPr sz="2523" dirty="0">
                <a:solidFill>
                  <a:srgbClr val="CC6500"/>
                </a:solidFill>
                <a:latin typeface="Times New Roman"/>
                <a:cs typeface="Times New Roman"/>
              </a:rPr>
              <a:t>It</a:t>
            </a:r>
            <a:r>
              <a:rPr sz="2523" spc="20" dirty="0">
                <a:solidFill>
                  <a:srgbClr val="CC6500"/>
                </a:solidFill>
                <a:latin typeface="Times New Roman"/>
                <a:cs typeface="Times New Roman"/>
              </a:rPr>
              <a:t> </a:t>
            </a:r>
            <a:r>
              <a:rPr sz="2523" dirty="0">
                <a:solidFill>
                  <a:srgbClr val="CC6500"/>
                </a:solidFill>
                <a:latin typeface="Times New Roman"/>
                <a:cs typeface="Times New Roman"/>
              </a:rPr>
              <a:t>is</a:t>
            </a:r>
            <a:r>
              <a:rPr sz="2523" spc="24" dirty="0">
                <a:solidFill>
                  <a:srgbClr val="CC6500"/>
                </a:solidFill>
                <a:latin typeface="Times New Roman"/>
                <a:cs typeface="Times New Roman"/>
              </a:rPr>
              <a:t> </a:t>
            </a:r>
            <a:r>
              <a:rPr sz="2523" dirty="0">
                <a:solidFill>
                  <a:srgbClr val="CC6500"/>
                </a:solidFill>
                <a:latin typeface="Times New Roman"/>
                <a:cs typeface="Times New Roman"/>
              </a:rPr>
              <a:t>the</a:t>
            </a:r>
            <a:r>
              <a:rPr sz="2523" spc="20" dirty="0">
                <a:solidFill>
                  <a:srgbClr val="CC6500"/>
                </a:solidFill>
                <a:latin typeface="Times New Roman"/>
                <a:cs typeface="Times New Roman"/>
              </a:rPr>
              <a:t> </a:t>
            </a:r>
            <a:r>
              <a:rPr sz="2523" spc="-4" dirty="0">
                <a:solidFill>
                  <a:srgbClr val="CC6500"/>
                </a:solidFill>
                <a:latin typeface="Times New Roman"/>
                <a:cs typeface="Times New Roman"/>
              </a:rPr>
              <a:t>product</a:t>
            </a:r>
            <a:r>
              <a:rPr sz="2523" spc="14" dirty="0">
                <a:solidFill>
                  <a:srgbClr val="CC6500"/>
                </a:solidFill>
                <a:latin typeface="Times New Roman"/>
                <a:cs typeface="Times New Roman"/>
              </a:rPr>
              <a:t> </a:t>
            </a:r>
            <a:r>
              <a:rPr sz="2523" spc="-4" dirty="0">
                <a:solidFill>
                  <a:srgbClr val="CC6500"/>
                </a:solidFill>
                <a:latin typeface="Times New Roman"/>
                <a:cs typeface="Times New Roman"/>
              </a:rPr>
              <a:t>of</a:t>
            </a:r>
            <a:r>
              <a:rPr sz="2523" spc="14" dirty="0">
                <a:solidFill>
                  <a:srgbClr val="CC6500"/>
                </a:solidFill>
                <a:latin typeface="Times New Roman"/>
                <a:cs typeface="Times New Roman"/>
              </a:rPr>
              <a:t> </a:t>
            </a:r>
            <a:r>
              <a:rPr sz="2523" dirty="0">
                <a:solidFill>
                  <a:srgbClr val="CC6500"/>
                </a:solidFill>
                <a:latin typeface="Times New Roman"/>
                <a:cs typeface="Times New Roman"/>
              </a:rPr>
              <a:t>the</a:t>
            </a:r>
            <a:r>
              <a:rPr sz="2523" spc="20" dirty="0">
                <a:solidFill>
                  <a:srgbClr val="CC6500"/>
                </a:solidFill>
                <a:latin typeface="Times New Roman"/>
                <a:cs typeface="Times New Roman"/>
              </a:rPr>
              <a:t> </a:t>
            </a:r>
            <a:r>
              <a:rPr sz="2523" spc="-4" dirty="0">
                <a:solidFill>
                  <a:srgbClr val="CC6500"/>
                </a:solidFill>
                <a:latin typeface="Times New Roman"/>
                <a:cs typeface="Times New Roman"/>
              </a:rPr>
              <a:t>probability</a:t>
            </a:r>
            <a:r>
              <a:rPr sz="2523" spc="24" dirty="0">
                <a:solidFill>
                  <a:srgbClr val="CC6500"/>
                </a:solidFill>
                <a:latin typeface="Times New Roman"/>
                <a:cs typeface="Times New Roman"/>
              </a:rPr>
              <a:t> </a:t>
            </a:r>
            <a:r>
              <a:rPr sz="2523" dirty="0">
                <a:solidFill>
                  <a:srgbClr val="CC6500"/>
                </a:solidFill>
                <a:latin typeface="Times New Roman"/>
                <a:cs typeface="Times New Roman"/>
              </a:rPr>
              <a:t>of</a:t>
            </a:r>
            <a:r>
              <a:rPr sz="2523" spc="20" dirty="0">
                <a:solidFill>
                  <a:srgbClr val="CC6500"/>
                </a:solidFill>
                <a:latin typeface="Times New Roman"/>
                <a:cs typeface="Times New Roman"/>
              </a:rPr>
              <a:t> </a:t>
            </a:r>
            <a:r>
              <a:rPr sz="2523" spc="-4" dirty="0">
                <a:solidFill>
                  <a:srgbClr val="CC6500"/>
                </a:solidFill>
                <a:latin typeface="Times New Roman"/>
                <a:cs typeface="Times New Roman"/>
              </a:rPr>
              <a:t>incurring </a:t>
            </a:r>
            <a:r>
              <a:rPr sz="2523" spc="-616" dirty="0">
                <a:solidFill>
                  <a:srgbClr val="CC6500"/>
                </a:solidFill>
                <a:latin typeface="Times New Roman"/>
                <a:cs typeface="Times New Roman"/>
              </a:rPr>
              <a:t> </a:t>
            </a:r>
            <a:r>
              <a:rPr sz="2523" dirty="0">
                <a:solidFill>
                  <a:srgbClr val="CC6500"/>
                </a:solidFill>
                <a:latin typeface="Times New Roman"/>
                <a:cs typeface="Times New Roman"/>
              </a:rPr>
              <a:t>a</a:t>
            </a:r>
            <a:r>
              <a:rPr sz="2523" spc="-10" dirty="0">
                <a:solidFill>
                  <a:srgbClr val="CC6500"/>
                </a:solidFill>
                <a:latin typeface="Times New Roman"/>
                <a:cs typeface="Times New Roman"/>
              </a:rPr>
              <a:t> </a:t>
            </a:r>
            <a:r>
              <a:rPr sz="2523" spc="-4" dirty="0">
                <a:solidFill>
                  <a:srgbClr val="CC6500"/>
                </a:solidFill>
                <a:latin typeface="Times New Roman"/>
                <a:cs typeface="Times New Roman"/>
              </a:rPr>
              <a:t>loss</a:t>
            </a:r>
            <a:r>
              <a:rPr sz="2523" spc="-10" dirty="0">
                <a:solidFill>
                  <a:srgbClr val="CC6500"/>
                </a:solidFill>
                <a:latin typeface="Times New Roman"/>
                <a:cs typeface="Times New Roman"/>
              </a:rPr>
              <a:t> </a:t>
            </a:r>
            <a:r>
              <a:rPr sz="2523" dirty="0">
                <a:solidFill>
                  <a:srgbClr val="CC6500"/>
                </a:solidFill>
                <a:latin typeface="Times New Roman"/>
                <a:cs typeface="Times New Roman"/>
              </a:rPr>
              <a:t>due</a:t>
            </a:r>
            <a:r>
              <a:rPr sz="2523" spc="-4" dirty="0">
                <a:solidFill>
                  <a:srgbClr val="CC6500"/>
                </a:solidFill>
                <a:latin typeface="Times New Roman"/>
                <a:cs typeface="Times New Roman"/>
              </a:rPr>
              <a:t> </a:t>
            </a:r>
            <a:r>
              <a:rPr sz="2523" dirty="0">
                <a:solidFill>
                  <a:srgbClr val="CC6500"/>
                </a:solidFill>
                <a:latin typeface="Times New Roman"/>
                <a:cs typeface="Times New Roman"/>
              </a:rPr>
              <a:t>to the</a:t>
            </a:r>
            <a:r>
              <a:rPr sz="2523" spc="-4" dirty="0">
                <a:solidFill>
                  <a:srgbClr val="CC6500"/>
                </a:solidFill>
                <a:latin typeface="Times New Roman"/>
                <a:cs typeface="Times New Roman"/>
              </a:rPr>
              <a:t> risk</a:t>
            </a:r>
            <a:r>
              <a:rPr sz="2523" dirty="0">
                <a:solidFill>
                  <a:srgbClr val="CC6500"/>
                </a:solidFill>
                <a:latin typeface="Times New Roman"/>
                <a:cs typeface="Times New Roman"/>
              </a:rPr>
              <a:t> </a:t>
            </a:r>
            <a:r>
              <a:rPr sz="2523" spc="-4" dirty="0">
                <a:solidFill>
                  <a:srgbClr val="CC6500"/>
                </a:solidFill>
                <a:latin typeface="Times New Roman"/>
                <a:cs typeface="Times New Roman"/>
              </a:rPr>
              <a:t>and</a:t>
            </a:r>
            <a:r>
              <a:rPr sz="2523" dirty="0">
                <a:solidFill>
                  <a:srgbClr val="CC6500"/>
                </a:solidFill>
                <a:latin typeface="Times New Roman"/>
                <a:cs typeface="Times New Roman"/>
              </a:rPr>
              <a:t> </a:t>
            </a:r>
            <a:r>
              <a:rPr sz="2523" spc="-4" dirty="0">
                <a:solidFill>
                  <a:srgbClr val="CC6500"/>
                </a:solidFill>
                <a:latin typeface="Times New Roman"/>
                <a:cs typeface="Times New Roman"/>
              </a:rPr>
              <a:t>the potential</a:t>
            </a:r>
            <a:r>
              <a:rPr sz="2523" spc="-10" dirty="0">
                <a:solidFill>
                  <a:srgbClr val="CC6500"/>
                </a:solidFill>
                <a:latin typeface="Times New Roman"/>
                <a:cs typeface="Times New Roman"/>
              </a:rPr>
              <a:t> </a:t>
            </a:r>
            <a:r>
              <a:rPr sz="2523" dirty="0">
                <a:solidFill>
                  <a:srgbClr val="CC6500"/>
                </a:solidFill>
                <a:latin typeface="Times New Roman"/>
                <a:cs typeface="Times New Roman"/>
              </a:rPr>
              <a:t>magnitude</a:t>
            </a:r>
            <a:r>
              <a:rPr sz="2523" spc="-14" dirty="0">
                <a:solidFill>
                  <a:srgbClr val="CC6500"/>
                </a:solidFill>
                <a:latin typeface="Times New Roman"/>
                <a:cs typeface="Times New Roman"/>
              </a:rPr>
              <a:t> </a:t>
            </a:r>
            <a:r>
              <a:rPr sz="2523" dirty="0">
                <a:solidFill>
                  <a:srgbClr val="CC6500"/>
                </a:solidFill>
                <a:latin typeface="Times New Roman"/>
                <a:cs typeface="Times New Roman"/>
              </a:rPr>
              <a:t>of</a:t>
            </a:r>
            <a:r>
              <a:rPr sz="2523" spc="-10" dirty="0">
                <a:solidFill>
                  <a:srgbClr val="CC6500"/>
                </a:solidFill>
                <a:latin typeface="Times New Roman"/>
                <a:cs typeface="Times New Roman"/>
              </a:rPr>
              <a:t> </a:t>
            </a:r>
            <a:r>
              <a:rPr sz="2523" spc="-4" dirty="0">
                <a:solidFill>
                  <a:srgbClr val="CC6500"/>
                </a:solidFill>
                <a:latin typeface="Times New Roman"/>
                <a:cs typeface="Times New Roman"/>
              </a:rPr>
              <a:t>that</a:t>
            </a:r>
            <a:r>
              <a:rPr sz="2523" spc="-20" dirty="0">
                <a:solidFill>
                  <a:srgbClr val="CC6500"/>
                </a:solidFill>
                <a:latin typeface="Times New Roman"/>
                <a:cs typeface="Times New Roman"/>
              </a:rPr>
              <a:t> </a:t>
            </a:r>
            <a:r>
              <a:rPr sz="2523" spc="-4" dirty="0">
                <a:solidFill>
                  <a:srgbClr val="CC6500"/>
                </a:solidFill>
                <a:latin typeface="Times New Roman"/>
                <a:cs typeface="Times New Roman"/>
              </a:rPr>
              <a:t>loss.</a:t>
            </a:r>
            <a:endParaRPr sz="2523">
              <a:latin typeface="Times New Roman"/>
              <a:cs typeface="Times New Roman"/>
            </a:endParaRPr>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191</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2206350"/>
            <a:ext cx="8056582" cy="1566059"/>
          </a:xfrm>
          <a:prstGeom prst="rect">
            <a:avLst/>
          </a:prstGeom>
        </p:spPr>
        <p:txBody>
          <a:bodyPr vert="horz" wrap="square" lIns="0" tIns="12943" rIns="0" bIns="0" rtlCol="0">
            <a:spAutoFit/>
          </a:bodyPr>
          <a:lstStyle/>
          <a:p>
            <a:pPr marL="12327" marR="4931" algn="just">
              <a:lnSpc>
                <a:spcPct val="100099"/>
              </a:lnSpc>
              <a:spcBef>
                <a:spcPts val="102"/>
              </a:spcBef>
            </a:pPr>
            <a:r>
              <a:rPr sz="2523" spc="-4" dirty="0">
                <a:solidFill>
                  <a:srgbClr val="0000CC"/>
                </a:solidFill>
                <a:latin typeface="Times New Roman"/>
                <a:cs typeface="Times New Roman"/>
              </a:rPr>
              <a:t>Another way </a:t>
            </a:r>
            <a:r>
              <a:rPr sz="2523" dirty="0">
                <a:solidFill>
                  <a:srgbClr val="0000CC"/>
                </a:solidFill>
                <a:latin typeface="Times New Roman"/>
                <a:cs typeface="Times New Roman"/>
              </a:rPr>
              <a:t>of </a:t>
            </a:r>
            <a:r>
              <a:rPr sz="2523" spc="-4" dirty="0">
                <a:solidFill>
                  <a:srgbClr val="0000CC"/>
                </a:solidFill>
                <a:latin typeface="Times New Roman"/>
                <a:cs typeface="Times New Roman"/>
              </a:rPr>
              <a:t>handling risk </a:t>
            </a:r>
            <a:r>
              <a:rPr sz="2523" dirty="0">
                <a:solidFill>
                  <a:srgbClr val="0000CC"/>
                </a:solidFill>
                <a:latin typeface="Times New Roman"/>
                <a:cs typeface="Times New Roman"/>
              </a:rPr>
              <a:t>is </a:t>
            </a:r>
            <a:r>
              <a:rPr sz="2523" spc="4" dirty="0">
                <a:solidFill>
                  <a:srgbClr val="0000CC"/>
                </a:solidFill>
                <a:latin typeface="Times New Roman"/>
                <a:cs typeface="Times New Roman"/>
              </a:rPr>
              <a:t>the </a:t>
            </a:r>
            <a:r>
              <a:rPr sz="2523" spc="-4" dirty="0">
                <a:solidFill>
                  <a:srgbClr val="0000CC"/>
                </a:solidFill>
                <a:latin typeface="Times New Roman"/>
                <a:cs typeface="Times New Roman"/>
              </a:rPr>
              <a:t>risk avoidance. </a:t>
            </a:r>
            <a:r>
              <a:rPr sz="2523" dirty="0">
                <a:solidFill>
                  <a:srgbClr val="0000CC"/>
                </a:solidFill>
                <a:latin typeface="Times New Roman"/>
                <a:cs typeface="Times New Roman"/>
              </a:rPr>
              <a:t>Do not </a:t>
            </a:r>
            <a:r>
              <a:rPr sz="2523" spc="-4" dirty="0">
                <a:solidFill>
                  <a:srgbClr val="0000CC"/>
                </a:solidFill>
                <a:latin typeface="Times New Roman"/>
                <a:cs typeface="Times New Roman"/>
              </a:rPr>
              <a:t>do </a:t>
            </a:r>
            <a:r>
              <a:rPr sz="2523" dirty="0">
                <a:solidFill>
                  <a:srgbClr val="0000CC"/>
                </a:solidFill>
                <a:latin typeface="Times New Roman"/>
                <a:cs typeface="Times New Roman"/>
              </a:rPr>
              <a:t> the</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risky</a:t>
            </a:r>
            <a:r>
              <a:rPr sz="2523" dirty="0">
                <a:solidFill>
                  <a:srgbClr val="0000CC"/>
                </a:solidFill>
                <a:latin typeface="Times New Roman"/>
                <a:cs typeface="Times New Roman"/>
              </a:rPr>
              <a:t> things!</a:t>
            </a:r>
            <a:r>
              <a:rPr sz="2523" spc="4" dirty="0">
                <a:solidFill>
                  <a:srgbClr val="0000CC"/>
                </a:solidFill>
                <a:latin typeface="Times New Roman"/>
                <a:cs typeface="Times New Roman"/>
              </a:rPr>
              <a:t> </a:t>
            </a:r>
            <a:r>
              <a:rPr sz="2523" dirty="0">
                <a:solidFill>
                  <a:srgbClr val="0000CC"/>
                </a:solidFill>
                <a:latin typeface="Times New Roman"/>
                <a:cs typeface="Times New Roman"/>
              </a:rPr>
              <a:t>We</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may</a:t>
            </a:r>
            <a:r>
              <a:rPr sz="2523" dirty="0">
                <a:solidFill>
                  <a:srgbClr val="0000CC"/>
                </a:solidFill>
                <a:latin typeface="Times New Roman"/>
                <a:cs typeface="Times New Roman"/>
              </a:rPr>
              <a:t> avoid</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risks</a:t>
            </a:r>
            <a:r>
              <a:rPr sz="2523" dirty="0">
                <a:solidFill>
                  <a:srgbClr val="0000CC"/>
                </a:solidFill>
                <a:latin typeface="Times New Roman"/>
                <a:cs typeface="Times New Roman"/>
              </a:rPr>
              <a:t> by</a:t>
            </a:r>
            <a:r>
              <a:rPr sz="2523" spc="4" dirty="0">
                <a:solidFill>
                  <a:srgbClr val="0000CC"/>
                </a:solidFill>
                <a:latin typeface="Times New Roman"/>
                <a:cs typeface="Times New Roman"/>
              </a:rPr>
              <a:t> </a:t>
            </a:r>
            <a:r>
              <a:rPr sz="2523" dirty="0">
                <a:solidFill>
                  <a:srgbClr val="0000CC"/>
                </a:solidFill>
                <a:latin typeface="Times New Roman"/>
                <a:cs typeface="Times New Roman"/>
              </a:rPr>
              <a:t>not</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undertaking </a:t>
            </a:r>
            <a:r>
              <a:rPr sz="2523" dirty="0">
                <a:solidFill>
                  <a:srgbClr val="0000CC"/>
                </a:solidFill>
                <a:latin typeface="Times New Roman"/>
                <a:cs typeface="Times New Roman"/>
              </a:rPr>
              <a:t> </a:t>
            </a:r>
            <a:r>
              <a:rPr sz="2523" spc="-4" dirty="0">
                <a:solidFill>
                  <a:srgbClr val="0000CC"/>
                </a:solidFill>
                <a:latin typeface="Times New Roman"/>
                <a:cs typeface="Times New Roman"/>
              </a:rPr>
              <a:t>certain projects, </a:t>
            </a:r>
            <a:r>
              <a:rPr sz="2523" dirty="0">
                <a:solidFill>
                  <a:srgbClr val="0000CC"/>
                </a:solidFill>
                <a:latin typeface="Times New Roman"/>
                <a:cs typeface="Times New Roman"/>
              </a:rPr>
              <a:t>or by </a:t>
            </a:r>
            <a:r>
              <a:rPr sz="2523" spc="-4" dirty="0">
                <a:solidFill>
                  <a:srgbClr val="0000CC"/>
                </a:solidFill>
                <a:latin typeface="Times New Roman"/>
                <a:cs typeface="Times New Roman"/>
              </a:rPr>
              <a:t>relying on proven rather than cutting </a:t>
            </a:r>
            <a:r>
              <a:rPr sz="2523" dirty="0">
                <a:solidFill>
                  <a:srgbClr val="0000CC"/>
                </a:solidFill>
                <a:latin typeface="Times New Roman"/>
                <a:cs typeface="Times New Roman"/>
              </a:rPr>
              <a:t> </a:t>
            </a:r>
            <a:r>
              <a:rPr sz="2523" spc="-4" dirty="0">
                <a:solidFill>
                  <a:srgbClr val="0000CC"/>
                </a:solidFill>
                <a:latin typeface="Times New Roman"/>
                <a:cs typeface="Times New Roman"/>
              </a:rPr>
              <a:t>edge</a:t>
            </a:r>
            <a:r>
              <a:rPr sz="2523" spc="-14" dirty="0">
                <a:solidFill>
                  <a:srgbClr val="0000CC"/>
                </a:solidFill>
                <a:latin typeface="Times New Roman"/>
                <a:cs typeface="Times New Roman"/>
              </a:rPr>
              <a:t> </a:t>
            </a:r>
            <a:r>
              <a:rPr sz="2523" spc="-4" dirty="0">
                <a:solidFill>
                  <a:srgbClr val="0000CC"/>
                </a:solidFill>
                <a:latin typeface="Times New Roman"/>
                <a:cs typeface="Times New Roman"/>
              </a:rPr>
              <a:t>technologies.</a:t>
            </a:r>
            <a:endParaRPr sz="2523">
              <a:latin typeface="Times New Roman"/>
              <a:cs typeface="Times New Roman"/>
            </a:endParaRPr>
          </a:p>
        </p:txBody>
      </p:sp>
      <p:sp>
        <p:nvSpPr>
          <p:cNvPr id="3" name="object 3"/>
          <p:cNvSpPr txBox="1">
            <a:spLocks noGrp="1"/>
          </p:cNvSpPr>
          <p:nvPr>
            <p:ph type="title"/>
          </p:nvPr>
        </p:nvSpPr>
        <p:spPr>
          <a:xfrm>
            <a:off x="2704912" y="99595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741394"/>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192</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1851839"/>
            <a:ext cx="8130540" cy="3243351"/>
          </a:xfrm>
          <a:prstGeom prst="rect">
            <a:avLst/>
          </a:prstGeom>
        </p:spPr>
        <p:txBody>
          <a:bodyPr vert="horz" wrap="square" lIns="0" tIns="11711" rIns="0" bIns="0" rtlCol="0">
            <a:spAutoFit/>
          </a:bodyPr>
          <a:lstStyle/>
          <a:p>
            <a:pPr marL="12327">
              <a:spcBef>
                <a:spcPts val="92"/>
              </a:spcBef>
            </a:pPr>
            <a:r>
              <a:rPr sz="2718" b="1" dirty="0">
                <a:solidFill>
                  <a:srgbClr val="CC0000"/>
                </a:solidFill>
                <a:latin typeface="Times New Roman"/>
                <a:cs typeface="Times New Roman"/>
              </a:rPr>
              <a:t>Risk</a:t>
            </a:r>
            <a:r>
              <a:rPr sz="2718" b="1" spc="-58" dirty="0">
                <a:solidFill>
                  <a:srgbClr val="CC0000"/>
                </a:solidFill>
                <a:latin typeface="Times New Roman"/>
                <a:cs typeface="Times New Roman"/>
              </a:rPr>
              <a:t> </a:t>
            </a:r>
            <a:r>
              <a:rPr sz="2718" b="1" dirty="0">
                <a:solidFill>
                  <a:srgbClr val="CC0000"/>
                </a:solidFill>
                <a:latin typeface="Times New Roman"/>
                <a:cs typeface="Times New Roman"/>
              </a:rPr>
              <a:t>Control</a:t>
            </a:r>
            <a:endParaRPr sz="2718">
              <a:latin typeface="Times New Roman"/>
              <a:cs typeface="Times New Roman"/>
            </a:endParaRPr>
          </a:p>
          <a:p>
            <a:pPr marL="85674" marR="4931">
              <a:spcBef>
                <a:spcPts val="2184"/>
              </a:spcBef>
            </a:pPr>
            <a:r>
              <a:rPr sz="2523" spc="-4" dirty="0">
                <a:solidFill>
                  <a:srgbClr val="0000CC"/>
                </a:solidFill>
                <a:latin typeface="Times New Roman"/>
                <a:cs typeface="Times New Roman"/>
              </a:rPr>
              <a:t>Risk</a:t>
            </a:r>
            <a:r>
              <a:rPr sz="2523" spc="246" dirty="0">
                <a:solidFill>
                  <a:srgbClr val="0000CC"/>
                </a:solidFill>
                <a:latin typeface="Times New Roman"/>
                <a:cs typeface="Times New Roman"/>
              </a:rPr>
              <a:t> </a:t>
            </a:r>
            <a:r>
              <a:rPr sz="2523" spc="-4" dirty="0">
                <a:solidFill>
                  <a:srgbClr val="0000CC"/>
                </a:solidFill>
                <a:latin typeface="Times New Roman"/>
                <a:cs typeface="Times New Roman"/>
              </a:rPr>
              <a:t>Management</a:t>
            </a:r>
            <a:r>
              <a:rPr sz="2523" spc="243" dirty="0">
                <a:solidFill>
                  <a:srgbClr val="0000CC"/>
                </a:solidFill>
                <a:latin typeface="Times New Roman"/>
                <a:cs typeface="Times New Roman"/>
              </a:rPr>
              <a:t> </a:t>
            </a:r>
            <a:r>
              <a:rPr sz="2523" spc="-4" dirty="0">
                <a:solidFill>
                  <a:srgbClr val="0000CC"/>
                </a:solidFill>
                <a:latin typeface="Times New Roman"/>
                <a:cs typeface="Times New Roman"/>
              </a:rPr>
              <a:t>Planning</a:t>
            </a:r>
            <a:r>
              <a:rPr sz="2523" spc="238" dirty="0">
                <a:solidFill>
                  <a:srgbClr val="0000CC"/>
                </a:solidFill>
                <a:latin typeface="Times New Roman"/>
                <a:cs typeface="Times New Roman"/>
              </a:rPr>
              <a:t> </a:t>
            </a:r>
            <a:r>
              <a:rPr sz="2523" spc="-4" dirty="0">
                <a:solidFill>
                  <a:srgbClr val="0000CC"/>
                </a:solidFill>
                <a:latin typeface="Times New Roman"/>
                <a:cs typeface="Times New Roman"/>
              </a:rPr>
              <a:t>produces</a:t>
            </a:r>
            <a:r>
              <a:rPr sz="2523" spc="252" dirty="0">
                <a:solidFill>
                  <a:srgbClr val="0000CC"/>
                </a:solidFill>
                <a:latin typeface="Times New Roman"/>
                <a:cs typeface="Times New Roman"/>
              </a:rPr>
              <a:t> </a:t>
            </a:r>
            <a:r>
              <a:rPr sz="2523" dirty="0">
                <a:solidFill>
                  <a:srgbClr val="0000CC"/>
                </a:solidFill>
                <a:latin typeface="Times New Roman"/>
                <a:cs typeface="Times New Roman"/>
              </a:rPr>
              <a:t>a</a:t>
            </a:r>
            <a:r>
              <a:rPr sz="2523" spc="252" dirty="0">
                <a:solidFill>
                  <a:srgbClr val="0000CC"/>
                </a:solidFill>
                <a:latin typeface="Times New Roman"/>
                <a:cs typeface="Times New Roman"/>
              </a:rPr>
              <a:t> </a:t>
            </a:r>
            <a:r>
              <a:rPr sz="2523" spc="-4" dirty="0">
                <a:solidFill>
                  <a:srgbClr val="0000CC"/>
                </a:solidFill>
                <a:latin typeface="Times New Roman"/>
                <a:cs typeface="Times New Roman"/>
              </a:rPr>
              <a:t>plan</a:t>
            </a:r>
            <a:r>
              <a:rPr sz="2523" spc="246" dirty="0">
                <a:solidFill>
                  <a:srgbClr val="0000CC"/>
                </a:solidFill>
                <a:latin typeface="Times New Roman"/>
                <a:cs typeface="Times New Roman"/>
              </a:rPr>
              <a:t> </a:t>
            </a:r>
            <a:r>
              <a:rPr sz="2523" dirty="0">
                <a:solidFill>
                  <a:srgbClr val="0000CC"/>
                </a:solidFill>
                <a:latin typeface="Times New Roman"/>
                <a:cs typeface="Times New Roman"/>
              </a:rPr>
              <a:t>for</a:t>
            </a:r>
            <a:r>
              <a:rPr sz="2523" spc="243" dirty="0">
                <a:solidFill>
                  <a:srgbClr val="0000CC"/>
                </a:solidFill>
                <a:latin typeface="Times New Roman"/>
                <a:cs typeface="Times New Roman"/>
              </a:rPr>
              <a:t> </a:t>
            </a:r>
            <a:r>
              <a:rPr sz="2523" spc="-4" dirty="0">
                <a:solidFill>
                  <a:srgbClr val="0000CC"/>
                </a:solidFill>
                <a:latin typeface="Times New Roman"/>
                <a:cs typeface="Times New Roman"/>
              </a:rPr>
              <a:t>dealing</a:t>
            </a:r>
            <a:r>
              <a:rPr sz="2523" spc="262" dirty="0">
                <a:solidFill>
                  <a:srgbClr val="0000CC"/>
                </a:solidFill>
                <a:latin typeface="Times New Roman"/>
                <a:cs typeface="Times New Roman"/>
              </a:rPr>
              <a:t> </a:t>
            </a:r>
            <a:r>
              <a:rPr sz="2523" spc="-4" dirty="0">
                <a:solidFill>
                  <a:srgbClr val="0000CC"/>
                </a:solidFill>
                <a:latin typeface="Times New Roman"/>
                <a:cs typeface="Times New Roman"/>
              </a:rPr>
              <a:t>with </a:t>
            </a:r>
            <a:r>
              <a:rPr sz="2523" spc="-616" dirty="0">
                <a:solidFill>
                  <a:srgbClr val="0000CC"/>
                </a:solidFill>
                <a:latin typeface="Times New Roman"/>
                <a:cs typeface="Times New Roman"/>
              </a:rPr>
              <a:t> </a:t>
            </a:r>
            <a:r>
              <a:rPr sz="2523" spc="-4" dirty="0">
                <a:solidFill>
                  <a:srgbClr val="0000CC"/>
                </a:solidFill>
                <a:latin typeface="Times New Roman"/>
                <a:cs typeface="Times New Roman"/>
              </a:rPr>
              <a:t>each significant</a:t>
            </a:r>
            <a:r>
              <a:rPr sz="2523" spc="-10" dirty="0">
                <a:solidFill>
                  <a:srgbClr val="0000CC"/>
                </a:solidFill>
                <a:latin typeface="Times New Roman"/>
                <a:cs typeface="Times New Roman"/>
              </a:rPr>
              <a:t> </a:t>
            </a:r>
            <a:r>
              <a:rPr sz="2523" spc="-4" dirty="0">
                <a:solidFill>
                  <a:srgbClr val="0000CC"/>
                </a:solidFill>
                <a:latin typeface="Times New Roman"/>
                <a:cs typeface="Times New Roman"/>
              </a:rPr>
              <a:t>risks.</a:t>
            </a:r>
            <a:endParaRPr sz="2523">
              <a:latin typeface="Times New Roman"/>
              <a:cs typeface="Times New Roman"/>
            </a:endParaRPr>
          </a:p>
          <a:p>
            <a:pPr marL="804961" indent="-608960">
              <a:spcBef>
                <a:spcPts val="2097"/>
              </a:spcBef>
              <a:buFont typeface="MS UI Gothic"/>
              <a:buChar char="➢"/>
              <a:tabLst>
                <a:tab pos="804961" algn="l"/>
                <a:tab pos="805577" algn="l"/>
              </a:tabLst>
            </a:pPr>
            <a:r>
              <a:rPr sz="2523" spc="-4" dirty="0">
                <a:latin typeface="Times New Roman"/>
                <a:cs typeface="Times New Roman"/>
              </a:rPr>
              <a:t>Record</a:t>
            </a:r>
            <a:r>
              <a:rPr sz="2523" spc="-24" dirty="0">
                <a:latin typeface="Times New Roman"/>
                <a:cs typeface="Times New Roman"/>
              </a:rPr>
              <a:t> </a:t>
            </a:r>
            <a:r>
              <a:rPr sz="2523" spc="-4" dirty="0">
                <a:latin typeface="Times New Roman"/>
                <a:cs typeface="Times New Roman"/>
              </a:rPr>
              <a:t>decision</a:t>
            </a:r>
            <a:r>
              <a:rPr sz="2523" spc="-10" dirty="0">
                <a:latin typeface="Times New Roman"/>
                <a:cs typeface="Times New Roman"/>
              </a:rPr>
              <a:t> </a:t>
            </a:r>
            <a:r>
              <a:rPr sz="2523" dirty="0">
                <a:latin typeface="Times New Roman"/>
                <a:cs typeface="Times New Roman"/>
              </a:rPr>
              <a:t>in</a:t>
            </a:r>
            <a:r>
              <a:rPr sz="2523" spc="-10" dirty="0">
                <a:latin typeface="Times New Roman"/>
                <a:cs typeface="Times New Roman"/>
              </a:rPr>
              <a:t> </a:t>
            </a:r>
            <a:r>
              <a:rPr sz="2523" dirty="0">
                <a:latin typeface="Times New Roman"/>
                <a:cs typeface="Times New Roman"/>
              </a:rPr>
              <a:t>the</a:t>
            </a:r>
            <a:r>
              <a:rPr sz="2523" spc="-20" dirty="0">
                <a:latin typeface="Times New Roman"/>
                <a:cs typeface="Times New Roman"/>
              </a:rPr>
              <a:t> </a:t>
            </a:r>
            <a:r>
              <a:rPr sz="2523" dirty="0">
                <a:latin typeface="Times New Roman"/>
                <a:cs typeface="Times New Roman"/>
              </a:rPr>
              <a:t>plan.</a:t>
            </a:r>
            <a:endParaRPr sz="2523">
              <a:latin typeface="Times New Roman"/>
              <a:cs typeface="Times New Roman"/>
            </a:endParaRPr>
          </a:p>
          <a:p>
            <a:pPr marL="85674" marR="4931">
              <a:spcBef>
                <a:spcPts val="2481"/>
              </a:spcBef>
              <a:tabLst>
                <a:tab pos="7548517" algn="l"/>
              </a:tabLst>
            </a:pPr>
            <a:r>
              <a:rPr sz="2523" spc="4" dirty="0">
                <a:solidFill>
                  <a:srgbClr val="653200"/>
                </a:solidFill>
                <a:latin typeface="Times New Roman"/>
                <a:cs typeface="Times New Roman"/>
              </a:rPr>
              <a:t>R</a:t>
            </a:r>
            <a:r>
              <a:rPr sz="2523" spc="-4" dirty="0">
                <a:solidFill>
                  <a:srgbClr val="653200"/>
                </a:solidFill>
                <a:latin typeface="Times New Roman"/>
                <a:cs typeface="Times New Roman"/>
              </a:rPr>
              <a:t>i</a:t>
            </a:r>
            <a:r>
              <a:rPr sz="2523" spc="-10" dirty="0">
                <a:solidFill>
                  <a:srgbClr val="653200"/>
                </a:solidFill>
                <a:latin typeface="Times New Roman"/>
                <a:cs typeface="Times New Roman"/>
              </a:rPr>
              <a:t>s</a:t>
            </a:r>
            <a:r>
              <a:rPr sz="2523" dirty="0">
                <a:solidFill>
                  <a:srgbClr val="653200"/>
                </a:solidFill>
                <a:latin typeface="Times New Roman"/>
                <a:cs typeface="Times New Roman"/>
              </a:rPr>
              <a:t>k</a:t>
            </a:r>
            <a:r>
              <a:rPr sz="2523" spc="141" dirty="0">
                <a:solidFill>
                  <a:srgbClr val="653200"/>
                </a:solidFill>
                <a:latin typeface="Times New Roman"/>
                <a:cs typeface="Times New Roman"/>
              </a:rPr>
              <a:t> </a:t>
            </a:r>
            <a:r>
              <a:rPr sz="2523" spc="-4" dirty="0">
                <a:solidFill>
                  <a:srgbClr val="653200"/>
                </a:solidFill>
                <a:latin typeface="Times New Roman"/>
                <a:cs typeface="Times New Roman"/>
              </a:rPr>
              <a:t>r</a:t>
            </a:r>
            <a:r>
              <a:rPr sz="2523" spc="-10" dirty="0">
                <a:solidFill>
                  <a:srgbClr val="653200"/>
                </a:solidFill>
                <a:latin typeface="Times New Roman"/>
                <a:cs typeface="Times New Roman"/>
              </a:rPr>
              <a:t>es</a:t>
            </a:r>
            <a:r>
              <a:rPr sz="2523" dirty="0">
                <a:solidFill>
                  <a:srgbClr val="653200"/>
                </a:solidFill>
                <a:latin typeface="Times New Roman"/>
                <a:cs typeface="Times New Roman"/>
              </a:rPr>
              <a:t>o</a:t>
            </a:r>
            <a:r>
              <a:rPr sz="2523" spc="-4" dirty="0">
                <a:solidFill>
                  <a:srgbClr val="653200"/>
                </a:solidFill>
                <a:latin typeface="Times New Roman"/>
                <a:cs typeface="Times New Roman"/>
              </a:rPr>
              <a:t>l</a:t>
            </a:r>
            <a:r>
              <a:rPr sz="2523" dirty="0">
                <a:solidFill>
                  <a:srgbClr val="653200"/>
                </a:solidFill>
                <a:latin typeface="Times New Roman"/>
                <a:cs typeface="Times New Roman"/>
              </a:rPr>
              <a:t>u</a:t>
            </a:r>
            <a:r>
              <a:rPr sz="2523" spc="-4" dirty="0">
                <a:solidFill>
                  <a:srgbClr val="653200"/>
                </a:solidFill>
                <a:latin typeface="Times New Roman"/>
                <a:cs typeface="Times New Roman"/>
              </a:rPr>
              <a:t>ti</a:t>
            </a:r>
            <a:r>
              <a:rPr sz="2523" dirty="0">
                <a:solidFill>
                  <a:srgbClr val="653200"/>
                </a:solidFill>
                <a:latin typeface="Times New Roman"/>
                <a:cs typeface="Times New Roman"/>
              </a:rPr>
              <a:t>on</a:t>
            </a:r>
            <a:r>
              <a:rPr sz="2523" spc="141" dirty="0">
                <a:solidFill>
                  <a:srgbClr val="653200"/>
                </a:solidFill>
                <a:latin typeface="Times New Roman"/>
                <a:cs typeface="Times New Roman"/>
              </a:rPr>
              <a:t> </a:t>
            </a:r>
            <a:r>
              <a:rPr sz="2523" spc="-4" dirty="0">
                <a:solidFill>
                  <a:srgbClr val="653200"/>
                </a:solidFill>
                <a:latin typeface="Times New Roman"/>
                <a:cs typeface="Times New Roman"/>
              </a:rPr>
              <a:t>i</a:t>
            </a:r>
            <a:r>
              <a:rPr sz="2523" dirty="0">
                <a:solidFill>
                  <a:srgbClr val="653200"/>
                </a:solidFill>
                <a:latin typeface="Times New Roman"/>
                <a:cs typeface="Times New Roman"/>
              </a:rPr>
              <a:t>s</a:t>
            </a:r>
            <a:r>
              <a:rPr sz="2523" spc="141" dirty="0">
                <a:solidFill>
                  <a:srgbClr val="653200"/>
                </a:solidFill>
                <a:latin typeface="Times New Roman"/>
                <a:cs typeface="Times New Roman"/>
              </a:rPr>
              <a:t> </a:t>
            </a:r>
            <a:r>
              <a:rPr sz="2523" spc="-4" dirty="0">
                <a:solidFill>
                  <a:srgbClr val="653200"/>
                </a:solidFill>
                <a:latin typeface="Times New Roman"/>
                <a:cs typeface="Times New Roman"/>
              </a:rPr>
              <a:t>t</a:t>
            </a:r>
            <a:r>
              <a:rPr sz="2523" dirty="0">
                <a:solidFill>
                  <a:srgbClr val="653200"/>
                </a:solidFill>
                <a:latin typeface="Times New Roman"/>
                <a:cs typeface="Times New Roman"/>
              </a:rPr>
              <a:t>he</a:t>
            </a:r>
            <a:r>
              <a:rPr sz="2523" spc="141" dirty="0">
                <a:solidFill>
                  <a:srgbClr val="653200"/>
                </a:solidFill>
                <a:latin typeface="Times New Roman"/>
                <a:cs typeface="Times New Roman"/>
              </a:rPr>
              <a:t> </a:t>
            </a:r>
            <a:r>
              <a:rPr sz="2523" spc="-10" dirty="0">
                <a:solidFill>
                  <a:srgbClr val="653200"/>
                </a:solidFill>
                <a:latin typeface="Times New Roman"/>
                <a:cs typeface="Times New Roman"/>
              </a:rPr>
              <a:t>e</a:t>
            </a:r>
            <a:r>
              <a:rPr sz="2523" dirty="0">
                <a:solidFill>
                  <a:srgbClr val="653200"/>
                </a:solidFill>
                <a:latin typeface="Times New Roman"/>
                <a:cs typeface="Times New Roman"/>
              </a:rPr>
              <a:t>x</a:t>
            </a:r>
            <a:r>
              <a:rPr sz="2523" spc="-10" dirty="0">
                <a:solidFill>
                  <a:srgbClr val="653200"/>
                </a:solidFill>
                <a:latin typeface="Times New Roman"/>
                <a:cs typeface="Times New Roman"/>
              </a:rPr>
              <a:t>e</a:t>
            </a:r>
            <a:r>
              <a:rPr sz="2523" spc="-20" dirty="0">
                <a:solidFill>
                  <a:srgbClr val="653200"/>
                </a:solidFill>
                <a:latin typeface="Times New Roman"/>
                <a:cs typeface="Times New Roman"/>
              </a:rPr>
              <a:t>c</a:t>
            </a:r>
            <a:r>
              <a:rPr sz="2523" dirty="0">
                <a:solidFill>
                  <a:srgbClr val="653200"/>
                </a:solidFill>
                <a:latin typeface="Times New Roman"/>
                <a:cs typeface="Times New Roman"/>
              </a:rPr>
              <a:t>u</a:t>
            </a:r>
            <a:r>
              <a:rPr sz="2523" spc="-4" dirty="0">
                <a:solidFill>
                  <a:srgbClr val="653200"/>
                </a:solidFill>
                <a:latin typeface="Times New Roman"/>
                <a:cs typeface="Times New Roman"/>
              </a:rPr>
              <a:t>ti</a:t>
            </a:r>
            <a:r>
              <a:rPr sz="2523" dirty="0">
                <a:solidFill>
                  <a:srgbClr val="653200"/>
                </a:solidFill>
                <a:latin typeface="Times New Roman"/>
                <a:cs typeface="Times New Roman"/>
              </a:rPr>
              <a:t>on</a:t>
            </a:r>
            <a:r>
              <a:rPr sz="2523" spc="151" dirty="0">
                <a:solidFill>
                  <a:srgbClr val="653200"/>
                </a:solidFill>
                <a:latin typeface="Times New Roman"/>
                <a:cs typeface="Times New Roman"/>
              </a:rPr>
              <a:t> </a:t>
            </a:r>
            <a:r>
              <a:rPr sz="2523" spc="-10" dirty="0">
                <a:solidFill>
                  <a:srgbClr val="653200"/>
                </a:solidFill>
                <a:latin typeface="Times New Roman"/>
                <a:cs typeface="Times New Roman"/>
              </a:rPr>
              <a:t>o</a:t>
            </a:r>
            <a:r>
              <a:rPr sz="2523" dirty="0">
                <a:solidFill>
                  <a:srgbClr val="653200"/>
                </a:solidFill>
                <a:latin typeface="Times New Roman"/>
                <a:cs typeface="Times New Roman"/>
              </a:rPr>
              <a:t>f</a:t>
            </a:r>
            <a:r>
              <a:rPr sz="2523" spc="155" dirty="0">
                <a:solidFill>
                  <a:srgbClr val="653200"/>
                </a:solidFill>
                <a:latin typeface="Times New Roman"/>
                <a:cs typeface="Times New Roman"/>
              </a:rPr>
              <a:t> </a:t>
            </a:r>
            <a:r>
              <a:rPr sz="2523" spc="-4" dirty="0">
                <a:solidFill>
                  <a:srgbClr val="653200"/>
                </a:solidFill>
                <a:latin typeface="Times New Roman"/>
                <a:cs typeface="Times New Roman"/>
              </a:rPr>
              <a:t>t</a:t>
            </a:r>
            <a:r>
              <a:rPr sz="2523" dirty="0">
                <a:solidFill>
                  <a:srgbClr val="653200"/>
                </a:solidFill>
                <a:latin typeface="Times New Roman"/>
                <a:cs typeface="Times New Roman"/>
              </a:rPr>
              <a:t>he</a:t>
            </a:r>
            <a:r>
              <a:rPr sz="2523" spc="141" dirty="0">
                <a:solidFill>
                  <a:srgbClr val="653200"/>
                </a:solidFill>
                <a:latin typeface="Times New Roman"/>
                <a:cs typeface="Times New Roman"/>
              </a:rPr>
              <a:t> </a:t>
            </a:r>
            <a:r>
              <a:rPr sz="2523" dirty="0">
                <a:solidFill>
                  <a:srgbClr val="653200"/>
                </a:solidFill>
                <a:latin typeface="Times New Roman"/>
                <a:cs typeface="Times New Roman"/>
              </a:rPr>
              <a:t>p</a:t>
            </a:r>
            <a:r>
              <a:rPr sz="2523" spc="-4" dirty="0">
                <a:solidFill>
                  <a:srgbClr val="653200"/>
                </a:solidFill>
                <a:latin typeface="Times New Roman"/>
                <a:cs typeface="Times New Roman"/>
              </a:rPr>
              <a:t>l</a:t>
            </a:r>
            <a:r>
              <a:rPr sz="2523" spc="-10" dirty="0">
                <a:solidFill>
                  <a:srgbClr val="653200"/>
                </a:solidFill>
                <a:latin typeface="Times New Roman"/>
                <a:cs typeface="Times New Roman"/>
              </a:rPr>
              <a:t>a</a:t>
            </a:r>
            <a:r>
              <a:rPr sz="2523" dirty="0">
                <a:solidFill>
                  <a:srgbClr val="653200"/>
                </a:solidFill>
                <a:latin typeface="Times New Roman"/>
                <a:cs typeface="Times New Roman"/>
              </a:rPr>
              <a:t>ns</a:t>
            </a:r>
            <a:r>
              <a:rPr sz="2523" spc="141" dirty="0">
                <a:solidFill>
                  <a:srgbClr val="653200"/>
                </a:solidFill>
                <a:latin typeface="Times New Roman"/>
                <a:cs typeface="Times New Roman"/>
              </a:rPr>
              <a:t> </a:t>
            </a:r>
            <a:r>
              <a:rPr sz="2523" dirty="0">
                <a:solidFill>
                  <a:srgbClr val="653200"/>
                </a:solidFill>
                <a:latin typeface="Times New Roman"/>
                <a:cs typeface="Times New Roman"/>
              </a:rPr>
              <a:t>of</a:t>
            </a:r>
            <a:r>
              <a:rPr sz="2523" spc="141" dirty="0">
                <a:solidFill>
                  <a:srgbClr val="653200"/>
                </a:solidFill>
                <a:latin typeface="Times New Roman"/>
                <a:cs typeface="Times New Roman"/>
              </a:rPr>
              <a:t> </a:t>
            </a:r>
            <a:r>
              <a:rPr sz="2523" dirty="0">
                <a:solidFill>
                  <a:srgbClr val="653200"/>
                </a:solidFill>
                <a:latin typeface="Times New Roman"/>
                <a:cs typeface="Times New Roman"/>
              </a:rPr>
              <a:t>d</a:t>
            </a:r>
            <a:r>
              <a:rPr sz="2523" spc="-10" dirty="0">
                <a:solidFill>
                  <a:srgbClr val="653200"/>
                </a:solidFill>
                <a:latin typeface="Times New Roman"/>
                <a:cs typeface="Times New Roman"/>
              </a:rPr>
              <a:t>ea</a:t>
            </a:r>
            <a:r>
              <a:rPr sz="2523" spc="-4" dirty="0">
                <a:solidFill>
                  <a:srgbClr val="653200"/>
                </a:solidFill>
                <a:latin typeface="Times New Roman"/>
                <a:cs typeface="Times New Roman"/>
              </a:rPr>
              <a:t>li</a:t>
            </a:r>
            <a:r>
              <a:rPr sz="2523" spc="-10" dirty="0">
                <a:solidFill>
                  <a:srgbClr val="653200"/>
                </a:solidFill>
                <a:latin typeface="Times New Roman"/>
                <a:cs typeface="Times New Roman"/>
              </a:rPr>
              <a:t>n</a:t>
            </a:r>
            <a:r>
              <a:rPr sz="2523" dirty="0">
                <a:solidFill>
                  <a:srgbClr val="653200"/>
                </a:solidFill>
                <a:latin typeface="Times New Roman"/>
                <a:cs typeface="Times New Roman"/>
              </a:rPr>
              <a:t>g	</a:t>
            </a:r>
            <a:r>
              <a:rPr sz="2523" spc="4" dirty="0">
                <a:solidFill>
                  <a:srgbClr val="653200"/>
                </a:solidFill>
                <a:latin typeface="Times New Roman"/>
                <a:cs typeface="Times New Roman"/>
              </a:rPr>
              <a:t>w</a:t>
            </a:r>
            <a:r>
              <a:rPr sz="2523" spc="-4" dirty="0">
                <a:solidFill>
                  <a:srgbClr val="653200"/>
                </a:solidFill>
                <a:latin typeface="Times New Roman"/>
                <a:cs typeface="Times New Roman"/>
              </a:rPr>
              <a:t>i</a:t>
            </a:r>
            <a:r>
              <a:rPr sz="2523" spc="-20" dirty="0">
                <a:solidFill>
                  <a:srgbClr val="653200"/>
                </a:solidFill>
                <a:latin typeface="Times New Roman"/>
                <a:cs typeface="Times New Roman"/>
              </a:rPr>
              <a:t>t</a:t>
            </a:r>
            <a:r>
              <a:rPr sz="2523" dirty="0">
                <a:solidFill>
                  <a:srgbClr val="653200"/>
                </a:solidFill>
                <a:latin typeface="Times New Roman"/>
                <a:cs typeface="Times New Roman"/>
              </a:rPr>
              <a:t>h  </a:t>
            </a:r>
            <a:r>
              <a:rPr sz="2523" spc="-4" dirty="0">
                <a:solidFill>
                  <a:srgbClr val="653200"/>
                </a:solidFill>
                <a:latin typeface="Times New Roman"/>
                <a:cs typeface="Times New Roman"/>
              </a:rPr>
              <a:t>each risk.</a:t>
            </a:r>
            <a:endParaRPr sz="2523">
              <a:latin typeface="Times New Roman"/>
              <a:cs typeface="Times New Roman"/>
            </a:endParaRPr>
          </a:p>
        </p:txBody>
      </p:sp>
      <p:sp>
        <p:nvSpPr>
          <p:cNvPr id="3" name="object 3"/>
          <p:cNvSpPr txBox="1">
            <a:spLocks noGrp="1"/>
          </p:cNvSpPr>
          <p:nvPr>
            <p:ph type="title"/>
          </p:nvPr>
        </p:nvSpPr>
        <p:spPr>
          <a:xfrm>
            <a:off x="2704912" y="9959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193</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24</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698195549"/>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a:t>
                      </a:r>
                      <a:r>
                        <a:rPr lang="en-GB" b="1" dirty="0">
                          <a:highlight>
                            <a:srgbClr val="FFFF00"/>
                          </a:highlight>
                          <a:latin typeface="Times New Roman" panose="02020603050405020304" pitchFamily="18" charset="0"/>
                          <a:cs typeface="Times New Roman" panose="02020603050405020304" pitchFamily="18" charset="0"/>
                        </a:rPr>
                        <a:t>Token Count</a:t>
                      </a:r>
                      <a:r>
                        <a:rPr lang="en-GB" b="1" dirty="0">
                          <a:latin typeface="Times New Roman" panose="02020603050405020304" pitchFamily="18" charset="0"/>
                          <a:cs typeface="Times New Roman" panose="02020603050405020304" pitchFamily="18" charset="0"/>
                        </a:rPr>
                        <a: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188740131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76306" y="1814512"/>
          <a:ext cx="7493634" cy="5027669"/>
        </p:xfrm>
        <a:graphic>
          <a:graphicData uri="http://schemas.openxmlformats.org/drawingml/2006/table">
            <a:tbl>
              <a:tblPr firstRow="1" bandRow="1">
                <a:tableStyleId>{2D5ABB26-0587-4C30-8999-92F81FD0307C}</a:tableStyleId>
              </a:tblPr>
              <a:tblGrid>
                <a:gridCol w="704215">
                  <a:extLst>
                    <a:ext uri="{9D8B030D-6E8A-4147-A177-3AD203B41FA5}">
                      <a16:colId xmlns:a16="http://schemas.microsoft.com/office/drawing/2014/main" val="20000"/>
                    </a:ext>
                  </a:extLst>
                </a:gridCol>
                <a:gridCol w="1353185">
                  <a:extLst>
                    <a:ext uri="{9D8B030D-6E8A-4147-A177-3AD203B41FA5}">
                      <a16:colId xmlns:a16="http://schemas.microsoft.com/office/drawing/2014/main" val="20001"/>
                    </a:ext>
                  </a:extLst>
                </a:gridCol>
                <a:gridCol w="5436234">
                  <a:extLst>
                    <a:ext uri="{9D8B030D-6E8A-4147-A177-3AD203B41FA5}">
                      <a16:colId xmlns:a16="http://schemas.microsoft.com/office/drawing/2014/main" val="20002"/>
                    </a:ext>
                  </a:extLst>
                </a:gridCol>
              </a:tblGrid>
              <a:tr h="365759">
                <a:tc>
                  <a:txBody>
                    <a:bodyPr/>
                    <a:lstStyle/>
                    <a:p>
                      <a:pPr algn="ctr">
                        <a:lnSpc>
                          <a:spcPct val="100000"/>
                        </a:lnSpc>
                        <a:spcBef>
                          <a:spcPts val="310"/>
                        </a:spcBef>
                      </a:pPr>
                      <a:r>
                        <a:rPr sz="1800" b="1" spc="-5" dirty="0">
                          <a:solidFill>
                            <a:srgbClr val="0000FF"/>
                          </a:solidFill>
                          <a:latin typeface="Arial"/>
                          <a:cs typeface="Arial"/>
                        </a:rPr>
                        <a:t>S.No</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marL="397510">
                        <a:lnSpc>
                          <a:spcPct val="100000"/>
                        </a:lnSpc>
                        <a:spcBef>
                          <a:spcPts val="310"/>
                        </a:spcBef>
                      </a:pPr>
                      <a:r>
                        <a:rPr sz="1800" b="1" spc="-5" dirty="0">
                          <a:solidFill>
                            <a:srgbClr val="0000FF"/>
                          </a:solidFill>
                          <a:latin typeface="Arial"/>
                          <a:cs typeface="Arial"/>
                        </a:rPr>
                        <a:t>Term</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Meaning/purpose</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914399">
                <a:tc>
                  <a:txBody>
                    <a:bodyPr/>
                    <a:lstStyle/>
                    <a:p>
                      <a:pPr algn="ctr">
                        <a:lnSpc>
                          <a:spcPct val="100000"/>
                        </a:lnSpc>
                        <a:spcBef>
                          <a:spcPts val="310"/>
                        </a:spcBef>
                      </a:pPr>
                      <a:r>
                        <a:rPr sz="1800" dirty="0">
                          <a:latin typeface="Arial"/>
                          <a:cs typeface="Arial"/>
                        </a:rPr>
                        <a:t>1</a:t>
                      </a: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1800" spc="-5" dirty="0">
                          <a:latin typeface="Arial"/>
                          <a:cs typeface="Arial"/>
                        </a:rPr>
                        <a:t>Object</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4455" algn="just">
                        <a:lnSpc>
                          <a:spcPct val="100000"/>
                        </a:lnSpc>
                        <a:spcBef>
                          <a:spcPts val="310"/>
                        </a:spcBef>
                      </a:pPr>
                      <a:r>
                        <a:rPr sz="1800" spc="-5" dirty="0">
                          <a:latin typeface="Arial"/>
                          <a:cs typeface="Arial"/>
                        </a:rPr>
                        <a:t>Object is an </a:t>
                      </a:r>
                      <a:r>
                        <a:rPr sz="1800" dirty="0">
                          <a:latin typeface="Arial"/>
                          <a:cs typeface="Arial"/>
                        </a:rPr>
                        <a:t>entity </a:t>
                      </a:r>
                      <a:r>
                        <a:rPr sz="1800" spc="-5" dirty="0">
                          <a:latin typeface="Arial"/>
                          <a:cs typeface="Arial"/>
                        </a:rPr>
                        <a:t>able </a:t>
                      </a:r>
                      <a:r>
                        <a:rPr sz="1800" dirty="0">
                          <a:latin typeface="Arial"/>
                          <a:cs typeface="Arial"/>
                        </a:rPr>
                        <a:t>to save </a:t>
                      </a:r>
                      <a:r>
                        <a:rPr sz="1800" spc="-5" dirty="0">
                          <a:latin typeface="Arial"/>
                          <a:cs typeface="Arial"/>
                        </a:rPr>
                        <a:t>a state (information)  and offers a number of operations (behavior) </a:t>
                      </a:r>
                      <a:r>
                        <a:rPr sz="1800" dirty="0">
                          <a:latin typeface="Arial"/>
                          <a:cs typeface="Arial"/>
                        </a:rPr>
                        <a:t>to  </a:t>
                      </a:r>
                      <a:r>
                        <a:rPr sz="1800" spc="-5" dirty="0">
                          <a:latin typeface="Arial"/>
                          <a:cs typeface="Arial"/>
                        </a:rPr>
                        <a:t>either examine or affect this</a:t>
                      </a:r>
                      <a:r>
                        <a:rPr sz="1800" spc="30" dirty="0">
                          <a:latin typeface="Arial"/>
                          <a:cs typeface="Arial"/>
                        </a:rPr>
                        <a:t> </a:t>
                      </a:r>
                      <a:r>
                        <a:rPr sz="1800" spc="-5" dirty="0">
                          <a:latin typeface="Arial"/>
                          <a:cs typeface="Arial"/>
                        </a:rPr>
                        <a:t>state.</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38555">
                <a:tc>
                  <a:txBody>
                    <a:bodyPr/>
                    <a:lstStyle/>
                    <a:p>
                      <a:pPr algn="ctr">
                        <a:lnSpc>
                          <a:spcPct val="100000"/>
                        </a:lnSpc>
                        <a:spcBef>
                          <a:spcPts val="310"/>
                        </a:spcBef>
                      </a:pPr>
                      <a:r>
                        <a:rPr sz="1800" dirty="0">
                          <a:latin typeface="Arial"/>
                          <a:cs typeface="Arial"/>
                        </a:rPr>
                        <a:t>2</a:t>
                      </a: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1800" spc="-5" dirty="0">
                          <a:latin typeface="Arial"/>
                          <a:cs typeface="Arial"/>
                        </a:rPr>
                        <a:t>Message</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4455">
                        <a:lnSpc>
                          <a:spcPct val="100000"/>
                        </a:lnSpc>
                        <a:spcBef>
                          <a:spcPts val="310"/>
                        </a:spcBef>
                      </a:pPr>
                      <a:r>
                        <a:rPr sz="1800" dirty="0">
                          <a:latin typeface="Arial"/>
                          <a:cs typeface="Arial"/>
                        </a:rPr>
                        <a:t>A </a:t>
                      </a:r>
                      <a:r>
                        <a:rPr sz="1800" spc="-5" dirty="0">
                          <a:latin typeface="Arial"/>
                          <a:cs typeface="Arial"/>
                        </a:rPr>
                        <a:t>request that an object makes of another object </a:t>
                      </a:r>
                      <a:r>
                        <a:rPr sz="1800" dirty="0">
                          <a:latin typeface="Arial"/>
                          <a:cs typeface="Arial"/>
                        </a:rPr>
                        <a:t>to  </a:t>
                      </a:r>
                      <a:r>
                        <a:rPr sz="1800" spc="-5" dirty="0">
                          <a:latin typeface="Arial"/>
                          <a:cs typeface="Arial"/>
                        </a:rPr>
                        <a:t>perform an operation.</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190243">
                <a:tc>
                  <a:txBody>
                    <a:bodyPr/>
                    <a:lstStyle/>
                    <a:p>
                      <a:pPr algn="ctr">
                        <a:lnSpc>
                          <a:spcPct val="100000"/>
                        </a:lnSpc>
                        <a:spcBef>
                          <a:spcPts val="320"/>
                        </a:spcBef>
                      </a:pPr>
                      <a:r>
                        <a:rPr sz="1800" dirty="0">
                          <a:latin typeface="Arial"/>
                          <a:cs typeface="Arial"/>
                        </a:rPr>
                        <a:t>3</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sz="1800" spc="-5" dirty="0">
                          <a:latin typeface="Arial"/>
                          <a:cs typeface="Arial"/>
                        </a:rPr>
                        <a:t>Class</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4455" algn="just">
                        <a:lnSpc>
                          <a:spcPct val="100000"/>
                        </a:lnSpc>
                        <a:spcBef>
                          <a:spcPts val="320"/>
                        </a:spcBef>
                      </a:pPr>
                      <a:r>
                        <a:rPr sz="1800" dirty="0">
                          <a:latin typeface="Arial"/>
                          <a:cs typeface="Arial"/>
                        </a:rPr>
                        <a:t>A </a:t>
                      </a:r>
                      <a:r>
                        <a:rPr sz="1800" spc="-5" dirty="0">
                          <a:latin typeface="Arial"/>
                          <a:cs typeface="Arial"/>
                        </a:rPr>
                        <a:t>set of objects that share a common </a:t>
                      </a:r>
                      <a:r>
                        <a:rPr sz="1800" dirty="0">
                          <a:latin typeface="Arial"/>
                          <a:cs typeface="Arial"/>
                        </a:rPr>
                        <a:t>structure </a:t>
                      </a:r>
                      <a:r>
                        <a:rPr sz="1800" spc="-5" dirty="0">
                          <a:latin typeface="Arial"/>
                          <a:cs typeface="Arial"/>
                        </a:rPr>
                        <a:t>and  common behavior manifested </a:t>
                      </a:r>
                      <a:r>
                        <a:rPr sz="1800" dirty="0">
                          <a:latin typeface="Arial"/>
                          <a:cs typeface="Arial"/>
                        </a:rPr>
                        <a:t>by </a:t>
                      </a:r>
                      <a:r>
                        <a:rPr sz="1800" spc="-5" dirty="0">
                          <a:latin typeface="Arial"/>
                          <a:cs typeface="Arial"/>
                        </a:rPr>
                        <a:t>a </a:t>
                      </a:r>
                      <a:r>
                        <a:rPr sz="1800" dirty="0">
                          <a:latin typeface="Arial"/>
                          <a:cs typeface="Arial"/>
                        </a:rPr>
                        <a:t>set </a:t>
                      </a:r>
                      <a:r>
                        <a:rPr sz="1800" spc="-5" dirty="0">
                          <a:latin typeface="Arial"/>
                          <a:cs typeface="Arial"/>
                        </a:rPr>
                        <a:t>of methods;  the set serves as a template from </a:t>
                      </a:r>
                      <a:r>
                        <a:rPr sz="1800" spc="-10" dirty="0">
                          <a:latin typeface="Arial"/>
                          <a:cs typeface="Arial"/>
                        </a:rPr>
                        <a:t>which </a:t>
                      </a:r>
                      <a:r>
                        <a:rPr sz="1800" spc="-5" dirty="0">
                          <a:latin typeface="Arial"/>
                          <a:cs typeface="Arial"/>
                        </a:rPr>
                        <a:t>object can  be</a:t>
                      </a:r>
                      <a:r>
                        <a:rPr sz="1800" spc="-10" dirty="0">
                          <a:latin typeface="Arial"/>
                          <a:cs typeface="Arial"/>
                        </a:rPr>
                        <a:t> </a:t>
                      </a:r>
                      <a:r>
                        <a:rPr sz="1800" spc="-5" dirty="0">
                          <a:latin typeface="Arial"/>
                          <a:cs typeface="Arial"/>
                        </a:rPr>
                        <a:t>created.</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38555">
                <a:tc>
                  <a:txBody>
                    <a:bodyPr/>
                    <a:lstStyle/>
                    <a:p>
                      <a:pPr algn="ctr">
                        <a:lnSpc>
                          <a:spcPct val="100000"/>
                        </a:lnSpc>
                        <a:spcBef>
                          <a:spcPts val="310"/>
                        </a:spcBef>
                      </a:pPr>
                      <a:r>
                        <a:rPr sz="1800" dirty="0">
                          <a:latin typeface="Arial"/>
                          <a:cs typeface="Arial"/>
                        </a:rPr>
                        <a:t>4</a:t>
                      </a: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1800" spc="-5" dirty="0">
                          <a:latin typeface="Arial"/>
                          <a:cs typeface="Arial"/>
                        </a:rPr>
                        <a:t>Method</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5725">
                        <a:lnSpc>
                          <a:spcPct val="100000"/>
                        </a:lnSpc>
                        <a:spcBef>
                          <a:spcPts val="310"/>
                        </a:spcBef>
                      </a:pPr>
                      <a:r>
                        <a:rPr sz="1800" spc="-5" dirty="0">
                          <a:latin typeface="Arial"/>
                          <a:cs typeface="Arial"/>
                        </a:rPr>
                        <a:t>an operation upon </a:t>
                      </a:r>
                      <a:r>
                        <a:rPr sz="1800" dirty="0">
                          <a:latin typeface="Arial"/>
                          <a:cs typeface="Arial"/>
                        </a:rPr>
                        <a:t>an </a:t>
                      </a:r>
                      <a:r>
                        <a:rPr sz="1800" spc="-5" dirty="0">
                          <a:latin typeface="Arial"/>
                          <a:cs typeface="Arial"/>
                        </a:rPr>
                        <a:t>object, defined as part of the  declaration of a</a:t>
                      </a:r>
                      <a:r>
                        <a:rPr sz="1800" spc="10" dirty="0">
                          <a:latin typeface="Arial"/>
                          <a:cs typeface="Arial"/>
                        </a:rPr>
                        <a:t> </a:t>
                      </a:r>
                      <a:r>
                        <a:rPr sz="1800" spc="-5" dirty="0">
                          <a:latin typeface="Arial"/>
                          <a:cs typeface="Arial"/>
                        </a:rPr>
                        <a:t>class.</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40079">
                <a:tc>
                  <a:txBody>
                    <a:bodyPr/>
                    <a:lstStyle/>
                    <a:p>
                      <a:pPr algn="ctr">
                        <a:lnSpc>
                          <a:spcPct val="100000"/>
                        </a:lnSpc>
                        <a:spcBef>
                          <a:spcPts val="320"/>
                        </a:spcBef>
                      </a:pPr>
                      <a:r>
                        <a:rPr sz="1800" dirty="0">
                          <a:latin typeface="Arial"/>
                          <a:cs typeface="Arial"/>
                        </a:rPr>
                        <a:t>5</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sz="1800" spc="-5" dirty="0">
                          <a:latin typeface="Arial"/>
                          <a:cs typeface="Arial"/>
                        </a:rPr>
                        <a:t>Attribute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5725">
                        <a:lnSpc>
                          <a:spcPct val="100000"/>
                        </a:lnSpc>
                        <a:spcBef>
                          <a:spcPts val="320"/>
                        </a:spcBef>
                        <a:tabLst>
                          <a:tab pos="1005205" algn="l"/>
                          <a:tab pos="1464310" algn="l"/>
                          <a:tab pos="2546350" algn="l"/>
                          <a:tab pos="3704590" algn="l"/>
                          <a:tab pos="4035425" algn="l"/>
                          <a:tab pos="4302125" algn="l"/>
                          <a:tab pos="4961890" algn="l"/>
                        </a:tabLst>
                      </a:pPr>
                      <a:r>
                        <a:rPr sz="1800" spc="-5" dirty="0">
                          <a:latin typeface="Arial"/>
                          <a:cs typeface="Arial"/>
                        </a:rPr>
                        <a:t>De</a:t>
                      </a:r>
                      <a:r>
                        <a:rPr sz="1800" dirty="0">
                          <a:latin typeface="Arial"/>
                          <a:cs typeface="Arial"/>
                        </a:rPr>
                        <a:t>f</a:t>
                      </a:r>
                      <a:r>
                        <a:rPr sz="1800" spc="-5" dirty="0">
                          <a:latin typeface="Arial"/>
                          <a:cs typeface="Arial"/>
                        </a:rPr>
                        <a:t>ine</a:t>
                      </a:r>
                      <a:r>
                        <a:rPr sz="1800" dirty="0">
                          <a:latin typeface="Arial"/>
                          <a:cs typeface="Arial"/>
                        </a:rPr>
                        <a:t>s	t</a:t>
                      </a:r>
                      <a:r>
                        <a:rPr sz="1800" spc="-5" dirty="0">
                          <a:latin typeface="Arial"/>
                          <a:cs typeface="Arial"/>
                        </a:rPr>
                        <a:t>h</a:t>
                      </a:r>
                      <a:r>
                        <a:rPr sz="1800" dirty="0">
                          <a:latin typeface="Arial"/>
                          <a:cs typeface="Arial"/>
                        </a:rPr>
                        <a:t>e	s</a:t>
                      </a:r>
                      <a:r>
                        <a:rPr sz="1800" spc="15" dirty="0">
                          <a:latin typeface="Arial"/>
                          <a:cs typeface="Arial"/>
                        </a:rPr>
                        <a:t>t</a:t>
                      </a:r>
                      <a:r>
                        <a:rPr sz="1800" dirty="0">
                          <a:latin typeface="Arial"/>
                          <a:cs typeface="Arial"/>
                        </a:rPr>
                        <a:t>r</a:t>
                      </a:r>
                      <a:r>
                        <a:rPr sz="1800" spc="-5" dirty="0">
                          <a:latin typeface="Arial"/>
                          <a:cs typeface="Arial"/>
                        </a:rPr>
                        <a:t>u</a:t>
                      </a:r>
                      <a:r>
                        <a:rPr sz="1800" dirty="0">
                          <a:latin typeface="Arial"/>
                          <a:cs typeface="Arial"/>
                        </a:rPr>
                        <a:t>ct</a:t>
                      </a:r>
                      <a:r>
                        <a:rPr sz="1800" spc="-5" dirty="0">
                          <a:latin typeface="Arial"/>
                          <a:cs typeface="Arial"/>
                        </a:rPr>
                        <a:t>u</a:t>
                      </a:r>
                      <a:r>
                        <a:rPr sz="1800" dirty="0">
                          <a:latin typeface="Arial"/>
                          <a:cs typeface="Arial"/>
                        </a:rPr>
                        <a:t>r</a:t>
                      </a:r>
                      <a:r>
                        <a:rPr sz="1800" spc="-5" dirty="0">
                          <a:latin typeface="Arial"/>
                          <a:cs typeface="Arial"/>
                        </a:rPr>
                        <a:t>a</a:t>
                      </a:r>
                      <a:r>
                        <a:rPr sz="1800" dirty="0">
                          <a:latin typeface="Arial"/>
                          <a:cs typeface="Arial"/>
                        </a:rPr>
                        <a:t>l	</a:t>
                      </a:r>
                      <a:r>
                        <a:rPr sz="1800" spc="-5" dirty="0">
                          <a:latin typeface="Arial"/>
                          <a:cs typeface="Arial"/>
                        </a:rPr>
                        <a:t>p</a:t>
                      </a:r>
                      <a:r>
                        <a:rPr sz="1800" dirty="0">
                          <a:latin typeface="Arial"/>
                          <a:cs typeface="Arial"/>
                        </a:rPr>
                        <a:t>r</a:t>
                      </a:r>
                      <a:r>
                        <a:rPr sz="1800" spc="5" dirty="0">
                          <a:latin typeface="Arial"/>
                          <a:cs typeface="Arial"/>
                        </a:rPr>
                        <a:t>o</a:t>
                      </a:r>
                      <a:r>
                        <a:rPr sz="1800" spc="-5" dirty="0">
                          <a:latin typeface="Arial"/>
                          <a:cs typeface="Arial"/>
                        </a:rPr>
                        <a:t>p</a:t>
                      </a:r>
                      <a:r>
                        <a:rPr sz="1800" spc="5" dirty="0">
                          <a:latin typeface="Arial"/>
                          <a:cs typeface="Arial"/>
                        </a:rPr>
                        <a:t>e</a:t>
                      </a:r>
                      <a:r>
                        <a:rPr sz="1800" dirty="0">
                          <a:latin typeface="Arial"/>
                          <a:cs typeface="Arial"/>
                        </a:rPr>
                        <a:t>rt</a:t>
                      </a:r>
                      <a:r>
                        <a:rPr sz="1800" spc="-5" dirty="0">
                          <a:latin typeface="Arial"/>
                          <a:cs typeface="Arial"/>
                        </a:rPr>
                        <a:t>ie</a:t>
                      </a:r>
                      <a:r>
                        <a:rPr sz="1800" dirty="0">
                          <a:latin typeface="Arial"/>
                          <a:cs typeface="Arial"/>
                        </a:rPr>
                        <a:t>s	</a:t>
                      </a:r>
                      <a:r>
                        <a:rPr sz="1800" spc="-5" dirty="0">
                          <a:latin typeface="Arial"/>
                          <a:cs typeface="Arial"/>
                        </a:rPr>
                        <a:t>o</a:t>
                      </a:r>
                      <a:r>
                        <a:rPr sz="1800" dirty="0">
                          <a:latin typeface="Arial"/>
                          <a:cs typeface="Arial"/>
                        </a:rPr>
                        <a:t>f	a	c</a:t>
                      </a:r>
                      <a:r>
                        <a:rPr sz="1800" spc="-5" dirty="0">
                          <a:latin typeface="Arial"/>
                          <a:cs typeface="Arial"/>
                        </a:rPr>
                        <a:t>la</a:t>
                      </a:r>
                      <a:r>
                        <a:rPr sz="1800" dirty="0">
                          <a:latin typeface="Arial"/>
                          <a:cs typeface="Arial"/>
                        </a:rPr>
                        <a:t>ss	</a:t>
                      </a:r>
                      <a:r>
                        <a:rPr sz="1800" spc="-5" dirty="0">
                          <a:latin typeface="Arial"/>
                          <a:cs typeface="Arial"/>
                        </a:rPr>
                        <a:t>an</a:t>
                      </a:r>
                      <a:r>
                        <a:rPr sz="1800" dirty="0">
                          <a:latin typeface="Arial"/>
                          <a:cs typeface="Arial"/>
                        </a:rPr>
                        <a:t>d  </a:t>
                      </a:r>
                      <a:r>
                        <a:rPr sz="1800" spc="-5" dirty="0">
                          <a:latin typeface="Arial"/>
                          <a:cs typeface="Arial"/>
                        </a:rPr>
                        <a:t>unique </a:t>
                      </a:r>
                      <a:r>
                        <a:rPr sz="1800" spc="-10" dirty="0">
                          <a:latin typeface="Arial"/>
                          <a:cs typeface="Arial"/>
                        </a:rPr>
                        <a:t>within </a:t>
                      </a:r>
                      <a:r>
                        <a:rPr sz="1800" spc="-5" dirty="0">
                          <a:latin typeface="Arial"/>
                          <a:cs typeface="Arial"/>
                        </a:rPr>
                        <a:t>a</a:t>
                      </a:r>
                      <a:r>
                        <a:rPr sz="1800" spc="35" dirty="0">
                          <a:latin typeface="Arial"/>
                          <a:cs typeface="Arial"/>
                        </a:rPr>
                        <a:t> </a:t>
                      </a:r>
                      <a:r>
                        <a:rPr sz="1800" spc="-5" dirty="0">
                          <a:latin typeface="Arial"/>
                          <a:cs typeface="Arial"/>
                        </a:rPr>
                        <a:t>class.</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40079">
                <a:tc>
                  <a:txBody>
                    <a:bodyPr/>
                    <a:lstStyle/>
                    <a:p>
                      <a:pPr algn="ctr">
                        <a:lnSpc>
                          <a:spcPct val="100000"/>
                        </a:lnSpc>
                        <a:spcBef>
                          <a:spcPts val="320"/>
                        </a:spcBef>
                      </a:pPr>
                      <a:r>
                        <a:rPr sz="1800" dirty="0">
                          <a:latin typeface="Arial"/>
                          <a:cs typeface="Arial"/>
                        </a:rPr>
                        <a:t>6</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710">
                        <a:lnSpc>
                          <a:spcPct val="100000"/>
                        </a:lnSpc>
                        <a:spcBef>
                          <a:spcPts val="320"/>
                        </a:spcBef>
                      </a:pPr>
                      <a:r>
                        <a:rPr sz="1800" spc="-5" dirty="0">
                          <a:latin typeface="Arial"/>
                          <a:cs typeface="Arial"/>
                        </a:rPr>
                        <a:t>Operation</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0805" marR="85725">
                        <a:lnSpc>
                          <a:spcPct val="100000"/>
                        </a:lnSpc>
                        <a:spcBef>
                          <a:spcPts val="320"/>
                        </a:spcBef>
                        <a:tabLst>
                          <a:tab pos="3679825" algn="l"/>
                        </a:tabLst>
                      </a:pPr>
                      <a:r>
                        <a:rPr sz="1800" spc="-5" dirty="0">
                          <a:latin typeface="Arial"/>
                          <a:cs typeface="Arial"/>
                        </a:rPr>
                        <a:t>An action performed </a:t>
                      </a:r>
                      <a:r>
                        <a:rPr sz="1800" dirty="0">
                          <a:latin typeface="Arial"/>
                          <a:cs typeface="Arial"/>
                        </a:rPr>
                        <a:t>by </a:t>
                      </a:r>
                      <a:r>
                        <a:rPr sz="1800" spc="10" dirty="0">
                          <a:latin typeface="Arial"/>
                          <a:cs typeface="Arial"/>
                        </a:rPr>
                        <a:t> </a:t>
                      </a:r>
                      <a:r>
                        <a:rPr sz="1800" spc="-5" dirty="0">
                          <a:latin typeface="Arial"/>
                          <a:cs typeface="Arial"/>
                        </a:rPr>
                        <a:t>or  </a:t>
                      </a:r>
                      <a:r>
                        <a:rPr sz="1800" dirty="0">
                          <a:latin typeface="Arial"/>
                          <a:cs typeface="Arial"/>
                        </a:rPr>
                        <a:t>on</a:t>
                      </a:r>
                      <a:r>
                        <a:rPr sz="1800" spc="204" dirty="0">
                          <a:latin typeface="Arial"/>
                          <a:cs typeface="Arial"/>
                        </a:rPr>
                        <a:t> </a:t>
                      </a:r>
                      <a:r>
                        <a:rPr sz="1800" spc="-5" dirty="0">
                          <a:latin typeface="Arial"/>
                          <a:cs typeface="Arial"/>
                        </a:rPr>
                        <a:t>an	object, available  </a:t>
                      </a:r>
                      <a:r>
                        <a:rPr sz="1800" dirty="0">
                          <a:latin typeface="Arial"/>
                          <a:cs typeface="Arial"/>
                        </a:rPr>
                        <a:t>to </a:t>
                      </a:r>
                      <a:r>
                        <a:rPr sz="1800" spc="-5" dirty="0">
                          <a:latin typeface="Arial"/>
                          <a:cs typeface="Arial"/>
                        </a:rPr>
                        <a:t>all instances of class, need not be</a:t>
                      </a:r>
                      <a:r>
                        <a:rPr sz="1800" spc="35" dirty="0">
                          <a:latin typeface="Arial"/>
                          <a:cs typeface="Arial"/>
                        </a:rPr>
                        <a:t> </a:t>
                      </a:r>
                      <a:r>
                        <a:rPr sz="1800" spc="-5" dirty="0">
                          <a:latin typeface="Arial"/>
                          <a:cs typeface="Arial"/>
                        </a:rPr>
                        <a:t>unique.</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bl>
          </a:graphicData>
        </a:graphic>
      </p:graphicFrame>
      <p:sp>
        <p:nvSpPr>
          <p:cNvPr id="3" name="object 3"/>
          <p:cNvSpPr txBox="1">
            <a:spLocks noGrp="1"/>
          </p:cNvSpPr>
          <p:nvPr>
            <p:ph type="title"/>
          </p:nvPr>
        </p:nvSpPr>
        <p:spPr>
          <a:xfrm>
            <a:off x="2872224" y="4246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4" name="object 4"/>
          <p:cNvSpPr/>
          <p:nvPr/>
        </p:nvSpPr>
        <p:spPr>
          <a:xfrm>
            <a:off x="761993" y="11429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p:nvPr/>
        </p:nvSpPr>
        <p:spPr>
          <a:xfrm>
            <a:off x="916933" y="1319275"/>
            <a:ext cx="210756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3265"/>
                </a:solidFill>
                <a:latin typeface="Arial"/>
                <a:cs typeface="Arial"/>
              </a:rPr>
              <a:t>Terminologies</a:t>
            </a:r>
            <a:endParaRPr sz="2400" dirty="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240</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4"/>
            <a:ext cx="1967855" cy="964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00106" y="2271712"/>
          <a:ext cx="7493634" cy="3198871"/>
        </p:xfrm>
        <a:graphic>
          <a:graphicData uri="http://schemas.openxmlformats.org/drawingml/2006/table">
            <a:tbl>
              <a:tblPr firstRow="1" bandRow="1">
                <a:tableStyleId>{2D5ABB26-0587-4C30-8999-92F81FD0307C}</a:tableStyleId>
              </a:tblPr>
              <a:tblGrid>
                <a:gridCol w="704215">
                  <a:extLst>
                    <a:ext uri="{9D8B030D-6E8A-4147-A177-3AD203B41FA5}">
                      <a16:colId xmlns:a16="http://schemas.microsoft.com/office/drawing/2014/main" val="20000"/>
                    </a:ext>
                  </a:extLst>
                </a:gridCol>
                <a:gridCol w="1429385">
                  <a:extLst>
                    <a:ext uri="{9D8B030D-6E8A-4147-A177-3AD203B41FA5}">
                      <a16:colId xmlns:a16="http://schemas.microsoft.com/office/drawing/2014/main" val="20001"/>
                    </a:ext>
                  </a:extLst>
                </a:gridCol>
                <a:gridCol w="5360034">
                  <a:extLst>
                    <a:ext uri="{9D8B030D-6E8A-4147-A177-3AD203B41FA5}">
                      <a16:colId xmlns:a16="http://schemas.microsoft.com/office/drawing/2014/main" val="20002"/>
                    </a:ext>
                  </a:extLst>
                </a:gridCol>
              </a:tblGrid>
              <a:tr h="365759">
                <a:tc>
                  <a:txBody>
                    <a:bodyPr/>
                    <a:lstStyle/>
                    <a:p>
                      <a:pPr algn="ctr">
                        <a:lnSpc>
                          <a:spcPct val="100000"/>
                        </a:lnSpc>
                        <a:spcBef>
                          <a:spcPts val="310"/>
                        </a:spcBef>
                      </a:pPr>
                      <a:r>
                        <a:rPr sz="1800" b="1" spc="-5" dirty="0">
                          <a:solidFill>
                            <a:srgbClr val="0000FF"/>
                          </a:solidFill>
                          <a:latin typeface="Arial"/>
                          <a:cs typeface="Arial"/>
                        </a:rPr>
                        <a:t>S.No</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marL="435609">
                        <a:lnSpc>
                          <a:spcPct val="100000"/>
                        </a:lnSpc>
                        <a:spcBef>
                          <a:spcPts val="310"/>
                        </a:spcBef>
                      </a:pPr>
                      <a:r>
                        <a:rPr sz="1800" b="1" spc="-5" dirty="0">
                          <a:solidFill>
                            <a:srgbClr val="0000FF"/>
                          </a:solidFill>
                          <a:latin typeface="Arial"/>
                          <a:cs typeface="Arial"/>
                        </a:rPr>
                        <a:t>Term</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Meaning/purpose</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638555">
                <a:tc>
                  <a:txBody>
                    <a:bodyPr/>
                    <a:lstStyle/>
                    <a:p>
                      <a:pPr algn="ctr">
                        <a:lnSpc>
                          <a:spcPct val="100000"/>
                        </a:lnSpc>
                        <a:spcBef>
                          <a:spcPts val="310"/>
                        </a:spcBef>
                      </a:pPr>
                      <a:r>
                        <a:rPr sz="1800" dirty="0">
                          <a:latin typeface="Arial"/>
                          <a:cs typeface="Arial"/>
                        </a:rPr>
                        <a:t>7</a:t>
                      </a: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1800" spc="-5" dirty="0">
                          <a:latin typeface="Arial"/>
                          <a:cs typeface="Arial"/>
                        </a:rPr>
                        <a:t>Instantiation</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6995">
                        <a:lnSpc>
                          <a:spcPct val="100000"/>
                        </a:lnSpc>
                        <a:spcBef>
                          <a:spcPts val="310"/>
                        </a:spcBef>
                      </a:pPr>
                      <a:r>
                        <a:rPr sz="1800" dirty="0">
                          <a:latin typeface="Arial"/>
                          <a:cs typeface="Arial"/>
                        </a:rPr>
                        <a:t>The </a:t>
                      </a:r>
                      <a:r>
                        <a:rPr sz="1800" spc="-5" dirty="0">
                          <a:latin typeface="Arial"/>
                          <a:cs typeface="Arial"/>
                        </a:rPr>
                        <a:t>process of creating an instance of the object  and binding or adding the specific</a:t>
                      </a:r>
                      <a:r>
                        <a:rPr sz="1800" spc="15" dirty="0">
                          <a:latin typeface="Arial"/>
                          <a:cs typeface="Arial"/>
                        </a:rPr>
                        <a:t> </a:t>
                      </a:r>
                      <a:r>
                        <a:rPr sz="1800" spc="-5" dirty="0">
                          <a:latin typeface="Arial"/>
                          <a:cs typeface="Arial"/>
                        </a:rPr>
                        <a:t>data.</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14399">
                <a:tc>
                  <a:txBody>
                    <a:bodyPr/>
                    <a:lstStyle/>
                    <a:p>
                      <a:pPr algn="ctr">
                        <a:lnSpc>
                          <a:spcPct val="100000"/>
                        </a:lnSpc>
                        <a:spcBef>
                          <a:spcPts val="320"/>
                        </a:spcBef>
                      </a:pPr>
                      <a:r>
                        <a:rPr sz="1800" dirty="0">
                          <a:latin typeface="Arial"/>
                          <a:cs typeface="Arial"/>
                        </a:rPr>
                        <a:t>8</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sz="1800" spc="-5" dirty="0">
                          <a:latin typeface="Arial"/>
                          <a:cs typeface="Arial"/>
                        </a:rPr>
                        <a:t>Inheritance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6360" algn="just">
                        <a:lnSpc>
                          <a:spcPct val="100000"/>
                        </a:lnSpc>
                        <a:spcBef>
                          <a:spcPts val="320"/>
                        </a:spcBef>
                      </a:pPr>
                      <a:r>
                        <a:rPr sz="1800" dirty="0">
                          <a:latin typeface="Arial"/>
                          <a:cs typeface="Arial"/>
                        </a:rPr>
                        <a:t>A </a:t>
                      </a:r>
                      <a:r>
                        <a:rPr sz="1800" spc="-5" dirty="0">
                          <a:latin typeface="Arial"/>
                          <a:cs typeface="Arial"/>
                        </a:rPr>
                        <a:t>relationship among </a:t>
                      </a:r>
                      <a:r>
                        <a:rPr sz="1800" dirty="0">
                          <a:latin typeface="Arial"/>
                          <a:cs typeface="Arial"/>
                        </a:rPr>
                        <a:t>classes, </a:t>
                      </a:r>
                      <a:r>
                        <a:rPr sz="1800" spc="-10" dirty="0">
                          <a:latin typeface="Arial"/>
                          <a:cs typeface="Arial"/>
                        </a:rPr>
                        <a:t>where </a:t>
                      </a:r>
                      <a:r>
                        <a:rPr sz="1800" dirty="0">
                          <a:latin typeface="Arial"/>
                          <a:cs typeface="Arial"/>
                        </a:rPr>
                        <a:t>in </a:t>
                      </a:r>
                      <a:r>
                        <a:rPr sz="1800" spc="-5" dirty="0">
                          <a:latin typeface="Arial"/>
                          <a:cs typeface="Arial"/>
                        </a:rPr>
                        <a:t>an object  in a class acquires characteristics from one or  more other classes.</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40079">
                <a:tc>
                  <a:txBody>
                    <a:bodyPr/>
                    <a:lstStyle/>
                    <a:p>
                      <a:pPr algn="ctr">
                        <a:lnSpc>
                          <a:spcPct val="100000"/>
                        </a:lnSpc>
                        <a:spcBef>
                          <a:spcPts val="320"/>
                        </a:spcBef>
                      </a:pPr>
                      <a:r>
                        <a:rPr sz="1800" dirty="0">
                          <a:latin typeface="Arial"/>
                          <a:cs typeface="Arial"/>
                        </a:rPr>
                        <a:t>9</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sz="1800" spc="-5" dirty="0">
                          <a:latin typeface="Arial"/>
                          <a:cs typeface="Arial"/>
                        </a:rPr>
                        <a:t>Cohesion</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5090">
                        <a:lnSpc>
                          <a:spcPct val="100000"/>
                        </a:lnSpc>
                        <a:spcBef>
                          <a:spcPts val="320"/>
                        </a:spcBef>
                      </a:pPr>
                      <a:r>
                        <a:rPr sz="1800" dirty="0">
                          <a:latin typeface="Arial"/>
                          <a:cs typeface="Arial"/>
                        </a:rPr>
                        <a:t>The </a:t>
                      </a:r>
                      <a:r>
                        <a:rPr sz="1800" spc="-5" dirty="0">
                          <a:latin typeface="Arial"/>
                          <a:cs typeface="Arial"/>
                        </a:rPr>
                        <a:t>degree </a:t>
                      </a:r>
                      <a:r>
                        <a:rPr sz="1800" dirty="0">
                          <a:latin typeface="Arial"/>
                          <a:cs typeface="Arial"/>
                        </a:rPr>
                        <a:t>to </a:t>
                      </a:r>
                      <a:r>
                        <a:rPr sz="1800" spc="-10" dirty="0">
                          <a:latin typeface="Arial"/>
                          <a:cs typeface="Arial"/>
                        </a:rPr>
                        <a:t>which </a:t>
                      </a:r>
                      <a:r>
                        <a:rPr sz="1800" spc="-5" dirty="0">
                          <a:latin typeface="Arial"/>
                          <a:cs typeface="Arial"/>
                        </a:rPr>
                        <a:t>the methods </a:t>
                      </a:r>
                      <a:r>
                        <a:rPr sz="1800" spc="-10" dirty="0">
                          <a:latin typeface="Arial"/>
                          <a:cs typeface="Arial"/>
                        </a:rPr>
                        <a:t>within </a:t>
                      </a:r>
                      <a:r>
                        <a:rPr sz="1800" spc="-5" dirty="0">
                          <a:latin typeface="Arial"/>
                          <a:cs typeface="Arial"/>
                        </a:rPr>
                        <a:t>a class  are related </a:t>
                      </a:r>
                      <a:r>
                        <a:rPr sz="1800" dirty="0">
                          <a:latin typeface="Arial"/>
                          <a:cs typeface="Arial"/>
                        </a:rPr>
                        <a:t>to </a:t>
                      </a:r>
                      <a:r>
                        <a:rPr sz="1800" spc="-5" dirty="0">
                          <a:latin typeface="Arial"/>
                          <a:cs typeface="Arial"/>
                        </a:rPr>
                        <a:t>one</a:t>
                      </a:r>
                      <a:r>
                        <a:rPr sz="1800" spc="-15" dirty="0">
                          <a:latin typeface="Arial"/>
                          <a:cs typeface="Arial"/>
                        </a:rPr>
                        <a:t> </a:t>
                      </a:r>
                      <a:r>
                        <a:rPr sz="1800" spc="-5" dirty="0">
                          <a:latin typeface="Arial"/>
                          <a:cs typeface="Arial"/>
                        </a:rPr>
                        <a:t>another.</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40079">
                <a:tc>
                  <a:txBody>
                    <a:bodyPr/>
                    <a:lstStyle/>
                    <a:p>
                      <a:pPr algn="ctr">
                        <a:lnSpc>
                          <a:spcPct val="100000"/>
                        </a:lnSpc>
                        <a:spcBef>
                          <a:spcPts val="320"/>
                        </a:spcBef>
                      </a:pPr>
                      <a:r>
                        <a:rPr sz="1800" spc="-5" dirty="0">
                          <a:latin typeface="Arial"/>
                          <a:cs typeface="Arial"/>
                        </a:rPr>
                        <a:t>10</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710">
                        <a:lnSpc>
                          <a:spcPct val="100000"/>
                        </a:lnSpc>
                        <a:spcBef>
                          <a:spcPts val="320"/>
                        </a:spcBef>
                      </a:pPr>
                      <a:r>
                        <a:rPr sz="1800" spc="-5" dirty="0">
                          <a:latin typeface="Arial"/>
                          <a:cs typeface="Arial"/>
                        </a:rPr>
                        <a:t>Coupling</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0805" marR="86360">
                        <a:lnSpc>
                          <a:spcPct val="100000"/>
                        </a:lnSpc>
                        <a:spcBef>
                          <a:spcPts val="320"/>
                        </a:spcBef>
                      </a:pPr>
                      <a:r>
                        <a:rPr sz="1800" spc="-5" dirty="0">
                          <a:latin typeface="Arial"/>
                          <a:cs typeface="Arial"/>
                        </a:rPr>
                        <a:t>Object </a:t>
                      </a:r>
                      <a:r>
                        <a:rPr sz="1800" dirty="0">
                          <a:latin typeface="Arial"/>
                          <a:cs typeface="Arial"/>
                        </a:rPr>
                        <a:t>A </a:t>
                      </a:r>
                      <a:r>
                        <a:rPr sz="1800" spc="-5" dirty="0">
                          <a:latin typeface="Arial"/>
                          <a:cs typeface="Arial"/>
                        </a:rPr>
                        <a:t>is coupled </a:t>
                      </a:r>
                      <a:r>
                        <a:rPr sz="1800" dirty="0">
                          <a:latin typeface="Arial"/>
                          <a:cs typeface="Arial"/>
                        </a:rPr>
                        <a:t>to </a:t>
                      </a:r>
                      <a:r>
                        <a:rPr sz="1800" spc="-5" dirty="0">
                          <a:latin typeface="Arial"/>
                          <a:cs typeface="Arial"/>
                        </a:rPr>
                        <a:t>object B, if and only if </a:t>
                      </a:r>
                      <a:r>
                        <a:rPr sz="1800" dirty="0">
                          <a:latin typeface="Arial"/>
                          <a:cs typeface="Arial"/>
                        </a:rPr>
                        <a:t>A  </a:t>
                      </a:r>
                      <a:r>
                        <a:rPr sz="1800" spc="-5" dirty="0">
                          <a:latin typeface="Arial"/>
                          <a:cs typeface="Arial"/>
                        </a:rPr>
                        <a:t>sends a message </a:t>
                      </a:r>
                      <a:r>
                        <a:rPr sz="1800" dirty="0">
                          <a:latin typeface="Arial"/>
                          <a:cs typeface="Arial"/>
                        </a:rPr>
                        <a:t>to</a:t>
                      </a:r>
                      <a:r>
                        <a:rPr sz="1800" spc="-5" dirty="0">
                          <a:latin typeface="Arial"/>
                          <a:cs typeface="Arial"/>
                        </a:rPr>
                        <a:t> B.</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bl>
          </a:graphicData>
        </a:graphic>
      </p:graphicFrame>
      <p:sp>
        <p:nvSpPr>
          <p:cNvPr id="3" name="object 3"/>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4" name="object 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p:nvPr/>
        </p:nvSpPr>
        <p:spPr>
          <a:xfrm>
            <a:off x="916933" y="1624075"/>
            <a:ext cx="210756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3265"/>
                </a:solidFill>
                <a:latin typeface="Arial"/>
                <a:cs typeface="Arial"/>
              </a:rPr>
              <a:t>Terminologies</a:t>
            </a:r>
            <a:endParaRPr sz="2400" dirty="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241</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977893" y="1806345"/>
            <a:ext cx="3794125" cy="3302000"/>
          </a:xfrm>
          <a:prstGeom prst="rect">
            <a:avLst/>
          </a:prstGeom>
        </p:spPr>
        <p:txBody>
          <a:bodyPr vert="horz" wrap="square" lIns="0" tIns="145415" rIns="0" bIns="0" rtlCol="0">
            <a:spAutoFit/>
          </a:bodyPr>
          <a:lstStyle/>
          <a:p>
            <a:pPr marL="469900" indent="-457200">
              <a:lnSpc>
                <a:spcPct val="100000"/>
              </a:lnSpc>
              <a:spcBef>
                <a:spcPts val="1145"/>
              </a:spcBef>
              <a:buChar char="•"/>
              <a:tabLst>
                <a:tab pos="469265" algn="l"/>
                <a:tab pos="469900" algn="l"/>
              </a:tabLst>
            </a:pPr>
            <a:r>
              <a:rPr sz="2200" spc="-5" dirty="0">
                <a:solidFill>
                  <a:srgbClr val="323299"/>
                </a:solidFill>
                <a:latin typeface="Arial"/>
                <a:cs typeface="Arial"/>
              </a:rPr>
              <a:t>Measuring </a:t>
            </a:r>
            <a:r>
              <a:rPr sz="2200" dirty="0">
                <a:solidFill>
                  <a:srgbClr val="323299"/>
                </a:solidFill>
                <a:latin typeface="Arial"/>
                <a:cs typeface="Arial"/>
              </a:rPr>
              <a:t>on class</a:t>
            </a:r>
            <a:r>
              <a:rPr sz="2200" spc="-40" dirty="0">
                <a:solidFill>
                  <a:srgbClr val="323299"/>
                </a:solidFill>
                <a:latin typeface="Arial"/>
                <a:cs typeface="Arial"/>
              </a:rPr>
              <a:t> </a:t>
            </a:r>
            <a:r>
              <a:rPr sz="2200" spc="-5" dirty="0">
                <a:solidFill>
                  <a:srgbClr val="323299"/>
                </a:solidFill>
                <a:latin typeface="Arial"/>
                <a:cs typeface="Arial"/>
              </a:rPr>
              <a:t>level</a:t>
            </a:r>
            <a:endParaRPr sz="2200" dirty="0">
              <a:latin typeface="Arial"/>
              <a:cs typeface="Arial"/>
            </a:endParaRPr>
          </a:p>
          <a:p>
            <a:pPr marL="1018540" lvl="1" indent="-370840">
              <a:lnSpc>
                <a:spcPct val="100000"/>
              </a:lnSpc>
              <a:spcBef>
                <a:spcPts val="1040"/>
              </a:spcBef>
              <a:buChar char="–"/>
              <a:tabLst>
                <a:tab pos="1017905" algn="l"/>
                <a:tab pos="1018540" algn="l"/>
              </a:tabLst>
            </a:pPr>
            <a:r>
              <a:rPr sz="2200" spc="-5" dirty="0">
                <a:solidFill>
                  <a:srgbClr val="CC0000"/>
                </a:solidFill>
                <a:latin typeface="Arial"/>
                <a:cs typeface="Arial"/>
              </a:rPr>
              <a:t>coupling</a:t>
            </a:r>
            <a:endParaRPr sz="2200" dirty="0">
              <a:latin typeface="Arial"/>
              <a:cs typeface="Arial"/>
            </a:endParaRPr>
          </a:p>
          <a:p>
            <a:pPr marL="1018540" lvl="1" indent="-370840">
              <a:lnSpc>
                <a:spcPct val="100000"/>
              </a:lnSpc>
              <a:spcBef>
                <a:spcPts val="1045"/>
              </a:spcBef>
              <a:buChar char="–"/>
              <a:tabLst>
                <a:tab pos="1017905" algn="l"/>
                <a:tab pos="1018540" algn="l"/>
              </a:tabLst>
            </a:pPr>
            <a:r>
              <a:rPr sz="2200" spc="-5" dirty="0">
                <a:solidFill>
                  <a:srgbClr val="CC0000"/>
                </a:solidFill>
                <a:latin typeface="Arial"/>
                <a:cs typeface="Arial"/>
              </a:rPr>
              <a:t>inheritance</a:t>
            </a:r>
            <a:endParaRPr sz="2200" dirty="0">
              <a:latin typeface="Arial"/>
              <a:cs typeface="Arial"/>
            </a:endParaRPr>
          </a:p>
          <a:p>
            <a:pPr marL="1018540" lvl="1" indent="-370840">
              <a:lnSpc>
                <a:spcPct val="100000"/>
              </a:lnSpc>
              <a:spcBef>
                <a:spcPts val="1045"/>
              </a:spcBef>
              <a:buChar char="–"/>
              <a:tabLst>
                <a:tab pos="1017905" algn="l"/>
                <a:tab pos="1018540" algn="l"/>
              </a:tabLst>
            </a:pPr>
            <a:r>
              <a:rPr sz="2200" spc="-5" dirty="0">
                <a:solidFill>
                  <a:srgbClr val="CC0000"/>
                </a:solidFill>
                <a:latin typeface="Arial"/>
                <a:cs typeface="Arial"/>
              </a:rPr>
              <a:t>methods</a:t>
            </a:r>
            <a:endParaRPr sz="2200" dirty="0">
              <a:latin typeface="Arial"/>
              <a:cs typeface="Arial"/>
            </a:endParaRPr>
          </a:p>
          <a:p>
            <a:pPr marL="1018540" lvl="1" indent="-370840">
              <a:lnSpc>
                <a:spcPct val="100000"/>
              </a:lnSpc>
              <a:spcBef>
                <a:spcPts val="1055"/>
              </a:spcBef>
              <a:buChar char="–"/>
              <a:tabLst>
                <a:tab pos="1017905" algn="l"/>
                <a:tab pos="1018540" algn="l"/>
              </a:tabLst>
            </a:pPr>
            <a:r>
              <a:rPr sz="2200" spc="-5" dirty="0">
                <a:solidFill>
                  <a:srgbClr val="CC0000"/>
                </a:solidFill>
                <a:latin typeface="Arial"/>
                <a:cs typeface="Arial"/>
              </a:rPr>
              <a:t>attributes</a:t>
            </a:r>
            <a:endParaRPr sz="2200" dirty="0">
              <a:latin typeface="Arial"/>
              <a:cs typeface="Arial"/>
            </a:endParaRPr>
          </a:p>
          <a:p>
            <a:pPr marL="1018540" lvl="1" indent="-370840">
              <a:lnSpc>
                <a:spcPct val="100000"/>
              </a:lnSpc>
              <a:spcBef>
                <a:spcPts val="1045"/>
              </a:spcBef>
              <a:buChar char="–"/>
              <a:tabLst>
                <a:tab pos="1017905" algn="l"/>
                <a:tab pos="1018540" algn="l"/>
              </a:tabLst>
            </a:pPr>
            <a:r>
              <a:rPr sz="2200" spc="-5" dirty="0">
                <a:solidFill>
                  <a:srgbClr val="CC0000"/>
                </a:solidFill>
                <a:latin typeface="Arial"/>
                <a:cs typeface="Arial"/>
              </a:rPr>
              <a:t>cohesion</a:t>
            </a:r>
            <a:endParaRPr sz="2200" dirty="0">
              <a:latin typeface="Arial"/>
              <a:cs typeface="Arial"/>
            </a:endParaRPr>
          </a:p>
          <a:p>
            <a:pPr marL="469900" indent="-457200">
              <a:lnSpc>
                <a:spcPct val="100000"/>
              </a:lnSpc>
              <a:spcBef>
                <a:spcPts val="1045"/>
              </a:spcBef>
              <a:buChar char="•"/>
              <a:tabLst>
                <a:tab pos="469265" algn="l"/>
                <a:tab pos="469900" algn="l"/>
              </a:tabLst>
            </a:pPr>
            <a:r>
              <a:rPr sz="2200" spc="-5" dirty="0">
                <a:solidFill>
                  <a:srgbClr val="323299"/>
                </a:solidFill>
                <a:latin typeface="Arial"/>
                <a:cs typeface="Arial"/>
              </a:rPr>
              <a:t>Measuring </a:t>
            </a:r>
            <a:r>
              <a:rPr sz="2200" dirty="0">
                <a:solidFill>
                  <a:srgbClr val="323299"/>
                </a:solidFill>
                <a:latin typeface="Arial"/>
                <a:cs typeface="Arial"/>
              </a:rPr>
              <a:t>on </a:t>
            </a:r>
            <a:r>
              <a:rPr sz="2200" spc="-5" dirty="0">
                <a:solidFill>
                  <a:srgbClr val="323299"/>
                </a:solidFill>
                <a:latin typeface="Arial"/>
                <a:cs typeface="Arial"/>
              </a:rPr>
              <a:t>system</a:t>
            </a:r>
            <a:r>
              <a:rPr sz="2200" spc="-40" dirty="0">
                <a:solidFill>
                  <a:srgbClr val="323299"/>
                </a:solidFill>
                <a:latin typeface="Arial"/>
                <a:cs typeface="Arial"/>
              </a:rPr>
              <a:t> </a:t>
            </a:r>
            <a:r>
              <a:rPr sz="2200" dirty="0">
                <a:solidFill>
                  <a:srgbClr val="323299"/>
                </a:solidFill>
                <a:latin typeface="Arial"/>
                <a:cs typeface="Arial"/>
              </a:rPr>
              <a:t>level</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7243060" y="4217922"/>
            <a:ext cx="2065655" cy="360680"/>
          </a:xfrm>
          <a:prstGeom prst="rect">
            <a:avLst/>
          </a:prstGeom>
        </p:spPr>
        <p:txBody>
          <a:bodyPr vert="horz" wrap="square" lIns="0" tIns="12065" rIns="0" bIns="0" rtlCol="0">
            <a:spAutoFit/>
          </a:bodyPr>
          <a:lstStyle/>
          <a:p>
            <a:pPr marL="12700">
              <a:lnSpc>
                <a:spcPct val="100000"/>
              </a:lnSpc>
              <a:spcBef>
                <a:spcPts val="95"/>
              </a:spcBef>
              <a:tabLst>
                <a:tab pos="568325" algn="l"/>
                <a:tab pos="1263650" algn="l"/>
                <a:tab pos="1663064" algn="l"/>
              </a:tabLst>
            </a:pPr>
            <a:r>
              <a:rPr sz="2200" spc="-5" dirty="0">
                <a:solidFill>
                  <a:srgbClr val="CC0000"/>
                </a:solidFill>
                <a:latin typeface="Arial"/>
                <a:cs typeface="Arial"/>
              </a:rPr>
              <a:t>the	</a:t>
            </a:r>
            <a:r>
              <a:rPr sz="2200" dirty="0">
                <a:solidFill>
                  <a:srgbClr val="CC0000"/>
                </a:solidFill>
                <a:latin typeface="Arial"/>
                <a:cs typeface="Arial"/>
              </a:rPr>
              <a:t>s</a:t>
            </a:r>
            <a:r>
              <a:rPr sz="2200" spc="-5" dirty="0">
                <a:solidFill>
                  <a:srgbClr val="CC0000"/>
                </a:solidFill>
                <a:latin typeface="Arial"/>
                <a:cs typeface="Arial"/>
              </a:rPr>
              <a:t>um</a:t>
            </a:r>
            <a:r>
              <a:rPr sz="2200" dirty="0">
                <a:solidFill>
                  <a:srgbClr val="CC0000"/>
                </a:solidFill>
                <a:latin typeface="Arial"/>
                <a:cs typeface="Arial"/>
              </a:rPr>
              <a:t>	</a:t>
            </a:r>
            <a:r>
              <a:rPr sz="2200" spc="-5" dirty="0">
                <a:solidFill>
                  <a:srgbClr val="CC0000"/>
                </a:solidFill>
                <a:latin typeface="Arial"/>
                <a:cs typeface="Arial"/>
              </a:rPr>
              <a:t>of</a:t>
            </a:r>
            <a:r>
              <a:rPr sz="2200" dirty="0">
                <a:solidFill>
                  <a:srgbClr val="CC0000"/>
                </a:solidFill>
                <a:latin typeface="Arial"/>
                <a:cs typeface="Arial"/>
              </a:rPr>
              <a:t>	</a:t>
            </a:r>
            <a:r>
              <a:rPr sz="2200" spc="-5" dirty="0">
                <a:solidFill>
                  <a:srgbClr val="CC0000"/>
                </a:solidFill>
                <a:latin typeface="Arial"/>
                <a:cs typeface="Arial"/>
              </a:rPr>
              <a:t>t</a:t>
            </a:r>
            <a:r>
              <a:rPr sz="2200" spc="10" dirty="0">
                <a:solidFill>
                  <a:srgbClr val="CC0000"/>
                </a:solidFill>
                <a:latin typeface="Arial"/>
                <a:cs typeface="Arial"/>
              </a:rPr>
              <a:t>h</a:t>
            </a:r>
            <a:r>
              <a:rPr sz="2200" spc="-5" dirty="0">
                <a:solidFill>
                  <a:srgbClr val="CC0000"/>
                </a:solidFill>
                <a:latin typeface="Arial"/>
                <a:cs typeface="Arial"/>
              </a:rPr>
              <a:t>e</a:t>
            </a:r>
            <a:endParaRPr sz="2200" dirty="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243</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825493" y="1742337"/>
            <a:ext cx="6275705" cy="3171190"/>
          </a:xfrm>
          <a:prstGeom prst="rect">
            <a:avLst/>
          </a:prstGeom>
        </p:spPr>
        <p:txBody>
          <a:bodyPr vert="horz" wrap="square" lIns="0" tIns="78105" rIns="0" bIns="0" rtlCol="0">
            <a:spAutoFit/>
          </a:bodyPr>
          <a:lstStyle/>
          <a:p>
            <a:pPr marL="12700">
              <a:lnSpc>
                <a:spcPct val="100000"/>
              </a:lnSpc>
              <a:spcBef>
                <a:spcPts val="615"/>
              </a:spcBef>
            </a:pPr>
            <a:r>
              <a:rPr sz="2200" spc="-5" dirty="0">
                <a:solidFill>
                  <a:srgbClr val="003265"/>
                </a:solidFill>
                <a:latin typeface="Arial"/>
                <a:cs typeface="Arial"/>
              </a:rPr>
              <a:t>Size Metrics:</a:t>
            </a:r>
            <a:endParaRPr sz="2200" dirty="0">
              <a:latin typeface="Arial"/>
              <a:cs typeface="Arial"/>
            </a:endParaRPr>
          </a:p>
          <a:p>
            <a:pPr marL="469900" indent="-457200">
              <a:lnSpc>
                <a:spcPct val="100000"/>
              </a:lnSpc>
              <a:spcBef>
                <a:spcPts val="515"/>
              </a:spcBef>
              <a:buFont typeface="MS UI Gothic"/>
              <a:buChar char="•"/>
              <a:tabLst>
                <a:tab pos="469265" algn="l"/>
                <a:tab pos="469900" algn="l"/>
              </a:tabLst>
            </a:pPr>
            <a:r>
              <a:rPr sz="2200" spc="-5" dirty="0">
                <a:solidFill>
                  <a:srgbClr val="965025"/>
                </a:solidFill>
                <a:latin typeface="Arial"/>
                <a:cs typeface="Arial"/>
              </a:rPr>
              <a:t>Number of Methods </a:t>
            </a:r>
            <a:r>
              <a:rPr sz="2200" dirty="0">
                <a:solidFill>
                  <a:srgbClr val="965025"/>
                </a:solidFill>
                <a:latin typeface="Arial"/>
                <a:cs typeface="Arial"/>
              </a:rPr>
              <a:t>per </a:t>
            </a:r>
            <a:r>
              <a:rPr sz="2200" spc="-5" dirty="0">
                <a:solidFill>
                  <a:srgbClr val="965025"/>
                </a:solidFill>
                <a:latin typeface="Arial"/>
                <a:cs typeface="Arial"/>
              </a:rPr>
              <a:t>Class</a:t>
            </a:r>
            <a:r>
              <a:rPr sz="2200" spc="35" dirty="0">
                <a:solidFill>
                  <a:srgbClr val="965025"/>
                </a:solidFill>
                <a:latin typeface="Arial"/>
                <a:cs typeface="Arial"/>
              </a:rPr>
              <a:t> </a:t>
            </a:r>
            <a:r>
              <a:rPr sz="2200" spc="-5" dirty="0">
                <a:solidFill>
                  <a:srgbClr val="965025"/>
                </a:solidFill>
                <a:latin typeface="Arial"/>
                <a:cs typeface="Arial"/>
              </a:rPr>
              <a:t>(NOM)</a:t>
            </a:r>
            <a:endParaRPr sz="2200" dirty="0">
              <a:latin typeface="Arial"/>
              <a:cs typeface="Arial"/>
            </a:endParaRPr>
          </a:p>
          <a:p>
            <a:pPr>
              <a:lnSpc>
                <a:spcPct val="100000"/>
              </a:lnSpc>
              <a:spcBef>
                <a:spcPts val="5"/>
              </a:spcBef>
              <a:buChar char="•"/>
            </a:pPr>
            <a:endParaRPr sz="3200" dirty="0">
              <a:latin typeface="Times New Roman"/>
              <a:cs typeface="Times New Roman"/>
            </a:endParaRPr>
          </a:p>
          <a:p>
            <a:pPr marL="469900" indent="-457200">
              <a:lnSpc>
                <a:spcPct val="100000"/>
              </a:lnSpc>
              <a:buFont typeface="MS UI Gothic"/>
              <a:buChar char="•"/>
              <a:tabLst>
                <a:tab pos="469265" algn="l"/>
                <a:tab pos="469900" algn="l"/>
              </a:tabLst>
            </a:pPr>
            <a:r>
              <a:rPr sz="2200" spc="-5" dirty="0">
                <a:solidFill>
                  <a:srgbClr val="0000FF"/>
                </a:solidFill>
                <a:latin typeface="Arial"/>
                <a:cs typeface="Arial"/>
              </a:rPr>
              <a:t>Number of Attributes per Class</a:t>
            </a:r>
            <a:r>
              <a:rPr sz="2200" spc="35" dirty="0">
                <a:solidFill>
                  <a:srgbClr val="0000FF"/>
                </a:solidFill>
                <a:latin typeface="Arial"/>
                <a:cs typeface="Arial"/>
              </a:rPr>
              <a:t> </a:t>
            </a:r>
            <a:r>
              <a:rPr sz="2200" spc="-5" dirty="0">
                <a:solidFill>
                  <a:srgbClr val="0000FF"/>
                </a:solidFill>
                <a:latin typeface="Arial"/>
                <a:cs typeface="Arial"/>
              </a:rPr>
              <a:t>(NOA)</a:t>
            </a:r>
            <a:endParaRPr sz="2200" dirty="0">
              <a:latin typeface="Arial"/>
              <a:cs typeface="Arial"/>
            </a:endParaRPr>
          </a:p>
          <a:p>
            <a:pPr>
              <a:lnSpc>
                <a:spcPct val="100000"/>
              </a:lnSpc>
              <a:spcBef>
                <a:spcPts val="15"/>
              </a:spcBef>
            </a:pPr>
            <a:endParaRPr sz="3200" dirty="0">
              <a:latin typeface="Times New Roman"/>
              <a:cs typeface="Times New Roman"/>
            </a:endParaRPr>
          </a:p>
          <a:p>
            <a:pPr marL="469900" indent="-457200">
              <a:lnSpc>
                <a:spcPct val="100000"/>
              </a:lnSpc>
              <a:buChar char="•"/>
              <a:tabLst>
                <a:tab pos="469265" algn="l"/>
                <a:tab pos="469900" algn="l"/>
              </a:tabLst>
            </a:pPr>
            <a:r>
              <a:rPr sz="2200" spc="-5" dirty="0">
                <a:solidFill>
                  <a:srgbClr val="323299"/>
                </a:solidFill>
                <a:latin typeface="Arial"/>
                <a:cs typeface="Arial"/>
              </a:rPr>
              <a:t>Weighted Number Methods in a Class</a:t>
            </a:r>
            <a:r>
              <a:rPr sz="2200" spc="40" dirty="0">
                <a:solidFill>
                  <a:srgbClr val="323299"/>
                </a:solidFill>
                <a:latin typeface="Arial"/>
                <a:cs typeface="Arial"/>
              </a:rPr>
              <a:t> </a:t>
            </a:r>
            <a:r>
              <a:rPr sz="2200" spc="-5" dirty="0">
                <a:solidFill>
                  <a:srgbClr val="323299"/>
                </a:solidFill>
                <a:latin typeface="Arial"/>
                <a:cs typeface="Arial"/>
              </a:rPr>
              <a:t>(WMC)</a:t>
            </a:r>
            <a:endParaRPr sz="2200" dirty="0">
              <a:latin typeface="Arial"/>
              <a:cs typeface="Arial"/>
            </a:endParaRPr>
          </a:p>
          <a:p>
            <a:pPr marL="990600" marR="5080" indent="-342900">
              <a:lnSpc>
                <a:spcPct val="100000"/>
              </a:lnSpc>
              <a:spcBef>
                <a:spcPts val="520"/>
              </a:spcBef>
              <a:tabLst>
                <a:tab pos="990600" algn="l"/>
                <a:tab pos="2231390" algn="l"/>
                <a:tab pos="4002404" algn="l"/>
                <a:tab pos="4884420" algn="l"/>
                <a:tab pos="5207635" algn="l"/>
                <a:tab pos="6014085" algn="l"/>
              </a:tabLst>
            </a:pPr>
            <a:r>
              <a:rPr sz="2200" spc="-5" dirty="0">
                <a:solidFill>
                  <a:srgbClr val="CC0000"/>
                </a:solidFill>
                <a:latin typeface="Arial"/>
                <a:cs typeface="Arial"/>
              </a:rPr>
              <a:t>–	</a:t>
            </a:r>
            <a:r>
              <a:rPr sz="2200" spc="-15" dirty="0">
                <a:solidFill>
                  <a:srgbClr val="CC0000"/>
                </a:solidFill>
                <a:latin typeface="Arial"/>
                <a:cs typeface="Arial"/>
              </a:rPr>
              <a:t>M</a:t>
            </a:r>
            <a:r>
              <a:rPr sz="2200" spc="-5" dirty="0">
                <a:solidFill>
                  <a:srgbClr val="CC0000"/>
                </a:solidFill>
                <a:latin typeface="Arial"/>
                <a:cs typeface="Arial"/>
              </a:rPr>
              <a:t>ethods</a:t>
            </a:r>
            <a:r>
              <a:rPr sz="2200" dirty="0">
                <a:solidFill>
                  <a:srgbClr val="CC0000"/>
                </a:solidFill>
                <a:latin typeface="Arial"/>
                <a:cs typeface="Arial"/>
              </a:rPr>
              <a:t>	</a:t>
            </a:r>
            <a:r>
              <a:rPr sz="2200" spc="-5" dirty="0">
                <a:solidFill>
                  <a:srgbClr val="CC0000"/>
                </a:solidFill>
                <a:latin typeface="Arial"/>
                <a:cs typeface="Arial"/>
              </a:rPr>
              <a:t>i</a:t>
            </a:r>
            <a:r>
              <a:rPr sz="2200" dirty="0">
                <a:solidFill>
                  <a:srgbClr val="CC0000"/>
                </a:solidFill>
                <a:latin typeface="Arial"/>
                <a:cs typeface="Arial"/>
              </a:rPr>
              <a:t>m</a:t>
            </a:r>
            <a:r>
              <a:rPr sz="2200" spc="-5" dirty="0">
                <a:solidFill>
                  <a:srgbClr val="CC0000"/>
                </a:solidFill>
                <a:latin typeface="Arial"/>
                <a:cs typeface="Arial"/>
              </a:rPr>
              <a:t>ple</a:t>
            </a:r>
            <a:r>
              <a:rPr sz="2200" spc="-15" dirty="0">
                <a:solidFill>
                  <a:srgbClr val="CC0000"/>
                </a:solidFill>
                <a:latin typeface="Arial"/>
                <a:cs typeface="Arial"/>
              </a:rPr>
              <a:t>m</a:t>
            </a:r>
            <a:r>
              <a:rPr sz="2200" spc="-5" dirty="0">
                <a:solidFill>
                  <a:srgbClr val="CC0000"/>
                </a:solidFill>
                <a:latin typeface="Arial"/>
                <a:cs typeface="Arial"/>
              </a:rPr>
              <a:t>ented</a:t>
            </a:r>
            <a:r>
              <a:rPr sz="2200" dirty="0">
                <a:solidFill>
                  <a:srgbClr val="CC0000"/>
                </a:solidFill>
                <a:latin typeface="Arial"/>
                <a:cs typeface="Arial"/>
              </a:rPr>
              <a:t>	</a:t>
            </a:r>
            <a:r>
              <a:rPr sz="2200" spc="-10" dirty="0">
                <a:solidFill>
                  <a:srgbClr val="CC0000"/>
                </a:solidFill>
                <a:latin typeface="Arial"/>
                <a:cs typeface="Arial"/>
              </a:rPr>
              <a:t>w</a:t>
            </a:r>
            <a:r>
              <a:rPr sz="2200" spc="-5" dirty="0">
                <a:solidFill>
                  <a:srgbClr val="CC0000"/>
                </a:solidFill>
                <a:latin typeface="Arial"/>
                <a:cs typeface="Arial"/>
              </a:rPr>
              <a:t>ithin</a:t>
            </a:r>
            <a:r>
              <a:rPr sz="2200" dirty="0">
                <a:solidFill>
                  <a:srgbClr val="CC0000"/>
                </a:solidFill>
                <a:latin typeface="Arial"/>
                <a:cs typeface="Arial"/>
              </a:rPr>
              <a:t>	</a:t>
            </a:r>
            <a:r>
              <a:rPr sz="2200" spc="-5" dirty="0">
                <a:solidFill>
                  <a:srgbClr val="CC0000"/>
                </a:solidFill>
                <a:latin typeface="Arial"/>
                <a:cs typeface="Arial"/>
              </a:rPr>
              <a:t>a</a:t>
            </a:r>
            <a:r>
              <a:rPr sz="2200" dirty="0">
                <a:solidFill>
                  <a:srgbClr val="CC0000"/>
                </a:solidFill>
                <a:latin typeface="Arial"/>
                <a:cs typeface="Arial"/>
              </a:rPr>
              <a:t>	c</a:t>
            </a:r>
            <a:r>
              <a:rPr sz="2200" spc="-5" dirty="0">
                <a:solidFill>
                  <a:srgbClr val="CC0000"/>
                </a:solidFill>
                <a:latin typeface="Arial"/>
                <a:cs typeface="Arial"/>
              </a:rPr>
              <a:t>la</a:t>
            </a:r>
            <a:r>
              <a:rPr sz="2200" dirty="0">
                <a:solidFill>
                  <a:srgbClr val="CC0000"/>
                </a:solidFill>
                <a:latin typeface="Arial"/>
                <a:cs typeface="Arial"/>
              </a:rPr>
              <a:t>s</a:t>
            </a:r>
            <a:r>
              <a:rPr sz="2200" spc="-5" dirty="0">
                <a:solidFill>
                  <a:srgbClr val="CC0000"/>
                </a:solidFill>
                <a:latin typeface="Arial"/>
                <a:cs typeface="Arial"/>
              </a:rPr>
              <a:t>s</a:t>
            </a:r>
            <a:r>
              <a:rPr sz="2200" dirty="0">
                <a:solidFill>
                  <a:srgbClr val="CC0000"/>
                </a:solidFill>
                <a:latin typeface="Arial"/>
                <a:cs typeface="Arial"/>
              </a:rPr>
              <a:t>	</a:t>
            </a:r>
            <a:r>
              <a:rPr sz="2200" spc="-5" dirty="0">
                <a:solidFill>
                  <a:srgbClr val="CC0000"/>
                </a:solidFill>
                <a:latin typeface="Arial"/>
                <a:cs typeface="Arial"/>
              </a:rPr>
              <a:t>or  complexities of all</a:t>
            </a:r>
            <a:r>
              <a:rPr sz="2200" spc="15" dirty="0">
                <a:solidFill>
                  <a:srgbClr val="CC0000"/>
                </a:solidFill>
                <a:latin typeface="Arial"/>
                <a:cs typeface="Arial"/>
              </a:rPr>
              <a:t> </a:t>
            </a:r>
            <a:r>
              <a:rPr sz="2200" spc="-5" dirty="0">
                <a:solidFill>
                  <a:srgbClr val="CC0000"/>
                </a:solidFill>
                <a:latin typeface="Arial"/>
                <a:cs typeface="Arial"/>
              </a:rPr>
              <a:t>methods</a:t>
            </a:r>
            <a:endParaRPr sz="2200" dirty="0">
              <a:latin typeface="Arial"/>
              <a:cs typeface="Arial"/>
            </a:endParaRPr>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411630"/>
            <a:ext cx="7581265" cy="4553585"/>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Coupling </a:t>
            </a:r>
            <a:r>
              <a:rPr sz="2200" dirty="0">
                <a:solidFill>
                  <a:srgbClr val="003265"/>
                </a:solidFill>
                <a:latin typeface="Arial"/>
                <a:cs typeface="Arial"/>
              </a:rPr>
              <a:t>Metrics: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965025"/>
                </a:solidFill>
                <a:latin typeface="Arial"/>
                <a:cs typeface="Arial"/>
              </a:rPr>
              <a:t>Response for a Class (RFC</a:t>
            </a:r>
            <a:r>
              <a:rPr sz="2200" spc="30" dirty="0">
                <a:solidFill>
                  <a:srgbClr val="965025"/>
                </a:solidFill>
                <a:latin typeface="Arial"/>
                <a:cs typeface="Arial"/>
              </a:rPr>
              <a:t> </a:t>
            </a:r>
            <a:r>
              <a:rPr sz="2200" spc="-5" dirty="0">
                <a:solidFill>
                  <a:srgbClr val="965025"/>
                </a:solidFill>
                <a:latin typeface="Arial"/>
                <a:cs typeface="Arial"/>
              </a:rPr>
              <a:t>)</a:t>
            </a:r>
            <a:endParaRPr sz="2200" dirty="0">
              <a:latin typeface="Arial"/>
              <a:cs typeface="Arial"/>
            </a:endParaRPr>
          </a:p>
          <a:p>
            <a:pPr marL="647700">
              <a:lnSpc>
                <a:spcPct val="100000"/>
              </a:lnSpc>
              <a:spcBef>
                <a:spcPts val="1320"/>
              </a:spcBef>
              <a:tabLst>
                <a:tab pos="990600" algn="l"/>
              </a:tabLst>
            </a:pPr>
            <a:r>
              <a:rPr sz="2200" spc="-5" dirty="0">
                <a:solidFill>
                  <a:srgbClr val="CC0000"/>
                </a:solidFill>
                <a:latin typeface="Arial"/>
                <a:cs typeface="Arial"/>
              </a:rPr>
              <a:t>–	Number of methods (internal and external) in a</a:t>
            </a:r>
            <a:r>
              <a:rPr sz="2200" spc="75" dirty="0">
                <a:solidFill>
                  <a:srgbClr val="CC0000"/>
                </a:solidFill>
                <a:latin typeface="Arial"/>
                <a:cs typeface="Arial"/>
              </a:rPr>
              <a:t> </a:t>
            </a:r>
            <a:r>
              <a:rPr sz="2200" dirty="0">
                <a:solidFill>
                  <a:srgbClr val="CC0000"/>
                </a:solidFill>
                <a:latin typeface="Arial"/>
                <a:cs typeface="Arial"/>
              </a:rPr>
              <a:t>class.</a:t>
            </a:r>
            <a:endParaRPr sz="2200" dirty="0">
              <a:latin typeface="Arial"/>
              <a:cs typeface="Arial"/>
            </a:endParaRPr>
          </a:p>
          <a:p>
            <a:pPr>
              <a:lnSpc>
                <a:spcPct val="100000"/>
              </a:lnSpc>
            </a:pPr>
            <a:endParaRPr sz="2200" dirty="0">
              <a:latin typeface="Times New Roman"/>
              <a:cs typeface="Times New Roman"/>
            </a:endParaRPr>
          </a:p>
          <a:p>
            <a:pPr>
              <a:lnSpc>
                <a:spcPct val="100000"/>
              </a:lnSpc>
            </a:pPr>
            <a:endParaRPr sz="2400" dirty="0">
              <a:latin typeface="Times New Roman"/>
              <a:cs typeface="Times New Roman"/>
            </a:endParaRPr>
          </a:p>
          <a:p>
            <a:pPr marL="469900" indent="-457200">
              <a:lnSpc>
                <a:spcPct val="100000"/>
              </a:lnSpc>
              <a:buFont typeface="MS UI Gothic"/>
              <a:buChar char="•"/>
              <a:tabLst>
                <a:tab pos="469265" algn="l"/>
                <a:tab pos="469900" algn="l"/>
              </a:tabLst>
            </a:pPr>
            <a:r>
              <a:rPr sz="2200" spc="-5" dirty="0">
                <a:solidFill>
                  <a:srgbClr val="0000FF"/>
                </a:solidFill>
                <a:latin typeface="Arial"/>
                <a:cs typeface="Arial"/>
              </a:rPr>
              <a:t>Data Abstraction</a:t>
            </a:r>
            <a:r>
              <a:rPr sz="2200" dirty="0">
                <a:solidFill>
                  <a:srgbClr val="0000FF"/>
                </a:solidFill>
                <a:latin typeface="Arial"/>
                <a:cs typeface="Arial"/>
              </a:rPr>
              <a:t> </a:t>
            </a:r>
            <a:r>
              <a:rPr sz="2200" spc="-5" dirty="0">
                <a:solidFill>
                  <a:srgbClr val="0000FF"/>
                </a:solidFill>
                <a:latin typeface="Arial"/>
                <a:cs typeface="Arial"/>
              </a:rPr>
              <a:t>Coupling(DAC)</a:t>
            </a:r>
            <a:endParaRPr sz="2200" dirty="0">
              <a:latin typeface="Arial"/>
              <a:cs typeface="Arial"/>
            </a:endParaRPr>
          </a:p>
          <a:p>
            <a:pPr marL="647700">
              <a:lnSpc>
                <a:spcPct val="100000"/>
              </a:lnSpc>
              <a:spcBef>
                <a:spcPts val="1320"/>
              </a:spcBef>
              <a:tabLst>
                <a:tab pos="990600" algn="l"/>
              </a:tabLst>
            </a:pPr>
            <a:r>
              <a:rPr sz="2200" spc="-5" dirty="0">
                <a:solidFill>
                  <a:srgbClr val="CC0000"/>
                </a:solidFill>
                <a:latin typeface="Arial"/>
                <a:cs typeface="Arial"/>
              </a:rPr>
              <a:t>-	Number of Abstract Data Types in a</a:t>
            </a:r>
            <a:r>
              <a:rPr sz="2200" spc="50" dirty="0">
                <a:solidFill>
                  <a:srgbClr val="CC0000"/>
                </a:solidFill>
                <a:latin typeface="Arial"/>
                <a:cs typeface="Arial"/>
              </a:rPr>
              <a:t> </a:t>
            </a:r>
            <a:r>
              <a:rPr sz="2200" dirty="0">
                <a:solidFill>
                  <a:srgbClr val="CC0000"/>
                </a:solidFill>
                <a:latin typeface="Arial"/>
                <a:cs typeface="Arial"/>
              </a:rPr>
              <a:t>class.</a:t>
            </a:r>
            <a:endParaRPr sz="2200" dirty="0">
              <a:latin typeface="Arial"/>
              <a:cs typeface="Arial"/>
            </a:endParaRPr>
          </a:p>
          <a:p>
            <a:pPr>
              <a:lnSpc>
                <a:spcPct val="100000"/>
              </a:lnSpc>
            </a:pPr>
            <a:endParaRPr sz="2200" dirty="0">
              <a:latin typeface="Times New Roman"/>
              <a:cs typeface="Times New Roman"/>
            </a:endParaRPr>
          </a:p>
          <a:p>
            <a:pPr>
              <a:lnSpc>
                <a:spcPct val="100000"/>
              </a:lnSpc>
              <a:spcBef>
                <a:spcPts val="50"/>
              </a:spcBef>
            </a:pPr>
            <a:endParaRPr sz="2350" dirty="0">
              <a:latin typeface="Times New Roman"/>
              <a:cs typeface="Times New Roman"/>
            </a:endParaRPr>
          </a:p>
          <a:p>
            <a:pPr marL="469900" indent="-457200">
              <a:lnSpc>
                <a:spcPct val="100000"/>
              </a:lnSpc>
              <a:buFont typeface="MS UI Gothic"/>
              <a:buChar char="•"/>
              <a:tabLst>
                <a:tab pos="469265" algn="l"/>
                <a:tab pos="469900" algn="l"/>
              </a:tabLst>
            </a:pPr>
            <a:r>
              <a:rPr sz="2200" spc="-5" dirty="0">
                <a:solidFill>
                  <a:srgbClr val="965025"/>
                </a:solidFill>
                <a:latin typeface="Arial"/>
                <a:cs typeface="Arial"/>
              </a:rPr>
              <a:t>Coupling between Objects</a:t>
            </a:r>
            <a:r>
              <a:rPr sz="2200" spc="10" dirty="0">
                <a:solidFill>
                  <a:srgbClr val="965025"/>
                </a:solidFill>
                <a:latin typeface="Arial"/>
                <a:cs typeface="Arial"/>
              </a:rPr>
              <a:t> </a:t>
            </a:r>
            <a:r>
              <a:rPr sz="2200" spc="-5" dirty="0">
                <a:solidFill>
                  <a:srgbClr val="965025"/>
                </a:solidFill>
                <a:latin typeface="Arial"/>
                <a:cs typeface="Arial"/>
              </a:rPr>
              <a:t>(CBO)</a:t>
            </a:r>
            <a:endParaRPr sz="2200" dirty="0">
              <a:latin typeface="Arial"/>
              <a:cs typeface="Arial"/>
            </a:endParaRPr>
          </a:p>
          <a:p>
            <a:pPr marL="647700">
              <a:lnSpc>
                <a:spcPct val="100000"/>
              </a:lnSpc>
              <a:spcBef>
                <a:spcPts val="1320"/>
              </a:spcBef>
              <a:tabLst>
                <a:tab pos="990600" algn="l"/>
              </a:tabLst>
            </a:pPr>
            <a:r>
              <a:rPr sz="2200" spc="-5" dirty="0">
                <a:solidFill>
                  <a:srgbClr val="CC0000"/>
                </a:solidFill>
                <a:latin typeface="Arial"/>
                <a:cs typeface="Arial"/>
              </a:rPr>
              <a:t>–	Number of </a:t>
            </a:r>
            <a:r>
              <a:rPr sz="2200" dirty="0">
                <a:solidFill>
                  <a:srgbClr val="CC0000"/>
                </a:solidFill>
                <a:latin typeface="Arial"/>
                <a:cs typeface="Arial"/>
              </a:rPr>
              <a:t>other classes </a:t>
            </a:r>
            <a:r>
              <a:rPr sz="2200" spc="-5" dirty="0">
                <a:solidFill>
                  <a:srgbClr val="CC0000"/>
                </a:solidFill>
                <a:latin typeface="Arial"/>
                <a:cs typeface="Arial"/>
              </a:rPr>
              <a:t>to which it </a:t>
            </a:r>
            <a:r>
              <a:rPr sz="2200" spc="-10" dirty="0">
                <a:solidFill>
                  <a:srgbClr val="CC0000"/>
                </a:solidFill>
                <a:latin typeface="Arial"/>
                <a:cs typeface="Arial"/>
              </a:rPr>
              <a:t>is</a:t>
            </a:r>
            <a:r>
              <a:rPr sz="2200" spc="15" dirty="0">
                <a:solidFill>
                  <a:srgbClr val="CC0000"/>
                </a:solidFill>
                <a:latin typeface="Arial"/>
                <a:cs typeface="Arial"/>
              </a:rPr>
              <a:t> </a:t>
            </a:r>
            <a:r>
              <a:rPr sz="2200" spc="-5" dirty="0">
                <a:solidFill>
                  <a:srgbClr val="CC0000"/>
                </a:solidFill>
                <a:latin typeface="Arial"/>
                <a:cs typeface="Arial"/>
              </a:rPr>
              <a:t>coupled.</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0733" y="1914549"/>
            <a:ext cx="7505065" cy="2877185"/>
          </a:xfrm>
          <a:prstGeom prst="rect">
            <a:avLst/>
          </a:prstGeom>
        </p:spPr>
        <p:txBody>
          <a:bodyPr vert="horz" wrap="square" lIns="0" tIns="180340" rIns="0" bIns="0" rtlCol="0">
            <a:spAutoFit/>
          </a:bodyPr>
          <a:lstStyle/>
          <a:p>
            <a:pPr marL="299085" indent="-287020">
              <a:lnSpc>
                <a:spcPct val="100000"/>
              </a:lnSpc>
              <a:spcBef>
                <a:spcPts val="1420"/>
              </a:spcBef>
              <a:buChar char="•"/>
              <a:tabLst>
                <a:tab pos="299085" algn="l"/>
                <a:tab pos="299720" algn="l"/>
              </a:tabLst>
            </a:pPr>
            <a:r>
              <a:rPr sz="2200" spc="-5" dirty="0">
                <a:solidFill>
                  <a:srgbClr val="0000FF"/>
                </a:solidFill>
                <a:latin typeface="Arial"/>
                <a:cs typeface="Arial"/>
              </a:rPr>
              <a:t>Message </a:t>
            </a:r>
            <a:r>
              <a:rPr sz="2200" dirty="0">
                <a:solidFill>
                  <a:srgbClr val="0000FF"/>
                </a:solidFill>
                <a:latin typeface="Arial"/>
                <a:cs typeface="Arial"/>
              </a:rPr>
              <a:t>Passing </a:t>
            </a:r>
            <a:r>
              <a:rPr sz="2200" spc="-5" dirty="0">
                <a:solidFill>
                  <a:srgbClr val="0000FF"/>
                </a:solidFill>
                <a:latin typeface="Arial"/>
                <a:cs typeface="Arial"/>
              </a:rPr>
              <a:t>Coupling</a:t>
            </a:r>
            <a:r>
              <a:rPr sz="2200" dirty="0">
                <a:solidFill>
                  <a:srgbClr val="0000FF"/>
                </a:solidFill>
                <a:latin typeface="Arial"/>
                <a:cs typeface="Arial"/>
              </a:rPr>
              <a:t> </a:t>
            </a:r>
            <a:r>
              <a:rPr sz="2200" spc="-5" dirty="0">
                <a:solidFill>
                  <a:srgbClr val="0000FF"/>
                </a:solidFill>
                <a:latin typeface="Arial"/>
                <a:cs typeface="Arial"/>
              </a:rPr>
              <a:t>(MPC)</a:t>
            </a:r>
            <a:endParaRPr sz="2200" dirty="0">
              <a:latin typeface="Arial"/>
              <a:cs typeface="Arial"/>
            </a:endParaRPr>
          </a:p>
          <a:p>
            <a:pPr marL="1213485" lvl="1" indent="-629920">
              <a:lnSpc>
                <a:spcPct val="100000"/>
              </a:lnSpc>
              <a:spcBef>
                <a:spcPts val="1320"/>
              </a:spcBef>
              <a:buChar char="–"/>
              <a:tabLst>
                <a:tab pos="1213485" algn="l"/>
                <a:tab pos="1214120" algn="l"/>
              </a:tabLst>
            </a:pPr>
            <a:r>
              <a:rPr sz="2200" spc="-5" dirty="0">
                <a:solidFill>
                  <a:srgbClr val="CC0000"/>
                </a:solidFill>
                <a:latin typeface="Arial"/>
                <a:cs typeface="Arial"/>
              </a:rPr>
              <a:t>Number of </a:t>
            </a:r>
            <a:r>
              <a:rPr sz="2200" dirty="0">
                <a:solidFill>
                  <a:srgbClr val="CC0000"/>
                </a:solidFill>
                <a:latin typeface="Arial"/>
                <a:cs typeface="Arial"/>
              </a:rPr>
              <a:t>send </a:t>
            </a:r>
            <a:r>
              <a:rPr sz="2200" spc="-5" dirty="0">
                <a:solidFill>
                  <a:srgbClr val="CC0000"/>
                </a:solidFill>
                <a:latin typeface="Arial"/>
                <a:cs typeface="Arial"/>
              </a:rPr>
              <a:t>statements defined in a</a:t>
            </a:r>
            <a:r>
              <a:rPr sz="2200" spc="25" dirty="0">
                <a:solidFill>
                  <a:srgbClr val="CC0000"/>
                </a:solidFill>
                <a:latin typeface="Arial"/>
                <a:cs typeface="Arial"/>
              </a:rPr>
              <a:t> </a:t>
            </a:r>
            <a:r>
              <a:rPr sz="2200" dirty="0">
                <a:solidFill>
                  <a:srgbClr val="CC0000"/>
                </a:solidFill>
                <a:latin typeface="Arial"/>
                <a:cs typeface="Arial"/>
              </a:rPr>
              <a:t>class.</a:t>
            </a:r>
            <a:endParaRPr sz="2200" dirty="0">
              <a:latin typeface="Arial"/>
              <a:cs typeface="Arial"/>
            </a:endParaRPr>
          </a:p>
          <a:p>
            <a:pPr lvl="1">
              <a:lnSpc>
                <a:spcPct val="100000"/>
              </a:lnSpc>
              <a:buClr>
                <a:srgbClr val="CC0000"/>
              </a:buClr>
              <a:buFont typeface="Arial"/>
              <a:buChar char="–"/>
            </a:pPr>
            <a:endParaRPr sz="2200" dirty="0">
              <a:latin typeface="Times New Roman"/>
              <a:cs typeface="Times New Roman"/>
            </a:endParaRPr>
          </a:p>
          <a:p>
            <a:pPr lvl="1">
              <a:lnSpc>
                <a:spcPct val="100000"/>
              </a:lnSpc>
              <a:buClr>
                <a:srgbClr val="CC0000"/>
              </a:buClr>
              <a:buFont typeface="Arial"/>
              <a:buChar char="–"/>
            </a:pPr>
            <a:endParaRPr sz="2400" dirty="0">
              <a:latin typeface="Times New Roman"/>
              <a:cs typeface="Times New Roman"/>
            </a:endParaRPr>
          </a:p>
          <a:p>
            <a:pPr marL="299085" indent="-287020">
              <a:lnSpc>
                <a:spcPct val="100000"/>
              </a:lnSpc>
              <a:buChar char="•"/>
              <a:tabLst>
                <a:tab pos="299085" algn="l"/>
                <a:tab pos="299720" algn="l"/>
              </a:tabLst>
            </a:pPr>
            <a:r>
              <a:rPr sz="2200" spc="-5" dirty="0">
                <a:solidFill>
                  <a:srgbClr val="965025"/>
                </a:solidFill>
                <a:latin typeface="Arial"/>
                <a:cs typeface="Arial"/>
              </a:rPr>
              <a:t>Coupling </a:t>
            </a:r>
            <a:r>
              <a:rPr sz="2200" dirty="0">
                <a:solidFill>
                  <a:srgbClr val="965025"/>
                </a:solidFill>
                <a:latin typeface="Arial"/>
                <a:cs typeface="Arial"/>
              </a:rPr>
              <a:t>Factor (CF)</a:t>
            </a:r>
            <a:endParaRPr sz="2200" dirty="0">
              <a:latin typeface="Arial"/>
              <a:cs typeface="Arial"/>
            </a:endParaRPr>
          </a:p>
          <a:p>
            <a:pPr marL="1213485" marR="5080" lvl="1" indent="-629920">
              <a:lnSpc>
                <a:spcPct val="100000"/>
              </a:lnSpc>
              <a:spcBef>
                <a:spcPts val="1320"/>
              </a:spcBef>
              <a:buChar char="–"/>
              <a:tabLst>
                <a:tab pos="1213485" algn="l"/>
                <a:tab pos="1214120" algn="l"/>
              </a:tabLst>
            </a:pPr>
            <a:r>
              <a:rPr sz="2200" spc="-5" dirty="0">
                <a:solidFill>
                  <a:srgbClr val="CC0000"/>
                </a:solidFill>
                <a:latin typeface="Arial"/>
                <a:cs typeface="Arial"/>
              </a:rPr>
              <a:t>Ratio of actual number of coupling </a:t>
            </a:r>
            <a:r>
              <a:rPr sz="2200" spc="-10" dirty="0">
                <a:solidFill>
                  <a:srgbClr val="CC0000"/>
                </a:solidFill>
                <a:latin typeface="Arial"/>
                <a:cs typeface="Arial"/>
              </a:rPr>
              <a:t>in </a:t>
            </a:r>
            <a:r>
              <a:rPr sz="2200" spc="-5" dirty="0">
                <a:solidFill>
                  <a:srgbClr val="CC0000"/>
                </a:solidFill>
                <a:latin typeface="Arial"/>
                <a:cs typeface="Arial"/>
              </a:rPr>
              <a:t>the system to  the max. </a:t>
            </a:r>
            <a:r>
              <a:rPr sz="2200" dirty="0">
                <a:solidFill>
                  <a:srgbClr val="CC0000"/>
                </a:solidFill>
                <a:latin typeface="Arial"/>
                <a:cs typeface="Arial"/>
              </a:rPr>
              <a:t>possible</a:t>
            </a:r>
            <a:r>
              <a:rPr sz="2200" spc="-5" dirty="0">
                <a:solidFill>
                  <a:srgbClr val="CC0000"/>
                </a:solidFill>
                <a:latin typeface="Arial"/>
                <a:cs typeface="Arial"/>
              </a:rPr>
              <a:t> coupling.</a:t>
            </a:r>
            <a:endParaRPr sz="2200" dirty="0">
              <a:latin typeface="Arial"/>
              <a:cs typeface="Arial"/>
            </a:endParaRPr>
          </a:p>
        </p:txBody>
      </p:sp>
      <p:sp>
        <p:nvSpPr>
          <p:cNvPr id="3" name="object 3"/>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4" name="object 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787393" y="1487829"/>
            <a:ext cx="8280400" cy="4298315"/>
          </a:xfrm>
          <a:prstGeom prst="rect">
            <a:avLst/>
          </a:prstGeom>
        </p:spPr>
        <p:txBody>
          <a:bodyPr vert="horz" wrap="square" lIns="0" tIns="180340" rIns="0" bIns="0" rtlCol="0">
            <a:spAutoFit/>
          </a:bodyPr>
          <a:lstStyle/>
          <a:p>
            <a:pPr marL="50800">
              <a:lnSpc>
                <a:spcPct val="100000"/>
              </a:lnSpc>
              <a:spcBef>
                <a:spcPts val="1420"/>
              </a:spcBef>
            </a:pPr>
            <a:r>
              <a:rPr sz="2200" spc="-5" dirty="0">
                <a:solidFill>
                  <a:srgbClr val="003265"/>
                </a:solidFill>
                <a:latin typeface="Arial"/>
                <a:cs typeface="Arial"/>
              </a:rPr>
              <a:t>Cohesion </a:t>
            </a:r>
            <a:r>
              <a:rPr sz="2200" dirty="0">
                <a:solidFill>
                  <a:srgbClr val="003265"/>
                </a:solidFill>
                <a:latin typeface="Arial"/>
                <a:cs typeface="Arial"/>
              </a:rPr>
              <a:t>Metrics:</a:t>
            </a:r>
            <a:endParaRPr sz="2200" dirty="0">
              <a:latin typeface="Arial"/>
              <a:cs typeface="Arial"/>
            </a:endParaRPr>
          </a:p>
          <a:p>
            <a:pPr marL="508000" indent="-457200">
              <a:lnSpc>
                <a:spcPct val="100000"/>
              </a:lnSpc>
              <a:spcBef>
                <a:spcPts val="1320"/>
              </a:spcBef>
              <a:buFont typeface="MS UI Gothic"/>
              <a:buChar char="•"/>
              <a:tabLst>
                <a:tab pos="507365" algn="l"/>
                <a:tab pos="508000" algn="l"/>
              </a:tabLst>
            </a:pPr>
            <a:r>
              <a:rPr sz="2200" spc="-5" dirty="0">
                <a:solidFill>
                  <a:srgbClr val="965025"/>
                </a:solidFill>
                <a:latin typeface="Arial"/>
                <a:cs typeface="Arial"/>
              </a:rPr>
              <a:t>LCOM: Lack of cohesion in</a:t>
            </a:r>
            <a:r>
              <a:rPr sz="2200" spc="30" dirty="0">
                <a:solidFill>
                  <a:srgbClr val="965025"/>
                </a:solidFill>
                <a:latin typeface="Arial"/>
                <a:cs typeface="Arial"/>
              </a:rPr>
              <a:t> </a:t>
            </a:r>
            <a:r>
              <a:rPr sz="2200" spc="-5" dirty="0">
                <a:solidFill>
                  <a:srgbClr val="965025"/>
                </a:solidFill>
                <a:latin typeface="Arial"/>
                <a:cs typeface="Arial"/>
              </a:rPr>
              <a:t>methods</a:t>
            </a:r>
            <a:endParaRPr sz="2200" dirty="0">
              <a:latin typeface="Arial"/>
              <a:cs typeface="Arial"/>
            </a:endParaRPr>
          </a:p>
          <a:p>
            <a:pPr marL="685800">
              <a:lnSpc>
                <a:spcPct val="100000"/>
              </a:lnSpc>
              <a:spcBef>
                <a:spcPts val="1320"/>
              </a:spcBef>
              <a:tabLst>
                <a:tab pos="1028700" algn="l"/>
              </a:tabLst>
            </a:pPr>
            <a:r>
              <a:rPr sz="2200" spc="-5" dirty="0">
                <a:solidFill>
                  <a:srgbClr val="650065"/>
                </a:solidFill>
                <a:latin typeface="Arial"/>
                <a:cs typeface="Arial"/>
              </a:rPr>
              <a:t>–	Consider a </a:t>
            </a:r>
            <a:r>
              <a:rPr sz="2200" dirty="0">
                <a:solidFill>
                  <a:srgbClr val="650065"/>
                </a:solidFill>
                <a:latin typeface="Arial"/>
                <a:cs typeface="Arial"/>
              </a:rPr>
              <a:t>class </a:t>
            </a:r>
            <a:r>
              <a:rPr sz="2200" spc="-5" dirty="0">
                <a:solidFill>
                  <a:srgbClr val="650065"/>
                </a:solidFill>
                <a:latin typeface="Arial"/>
                <a:cs typeface="Arial"/>
              </a:rPr>
              <a:t>C</a:t>
            </a:r>
            <a:r>
              <a:rPr sz="2250" spc="-7" baseline="-22222" dirty="0">
                <a:solidFill>
                  <a:srgbClr val="650065"/>
                </a:solidFill>
                <a:latin typeface="Arial"/>
                <a:cs typeface="Arial"/>
              </a:rPr>
              <a:t>1 </a:t>
            </a:r>
            <a:r>
              <a:rPr sz="2200" spc="-10" dirty="0">
                <a:solidFill>
                  <a:srgbClr val="650065"/>
                </a:solidFill>
                <a:latin typeface="Arial"/>
                <a:cs typeface="Arial"/>
              </a:rPr>
              <a:t>with </a:t>
            </a:r>
            <a:r>
              <a:rPr sz="2200" spc="-5" dirty="0">
                <a:solidFill>
                  <a:srgbClr val="650065"/>
                </a:solidFill>
                <a:latin typeface="Arial"/>
                <a:cs typeface="Arial"/>
              </a:rPr>
              <a:t>n methods M</a:t>
            </a:r>
            <a:r>
              <a:rPr sz="2250" spc="-7" baseline="-22222" dirty="0">
                <a:solidFill>
                  <a:srgbClr val="650065"/>
                </a:solidFill>
                <a:latin typeface="Arial"/>
                <a:cs typeface="Arial"/>
              </a:rPr>
              <a:t>1</a:t>
            </a:r>
            <a:r>
              <a:rPr sz="2200" spc="-5" dirty="0">
                <a:solidFill>
                  <a:srgbClr val="650065"/>
                </a:solidFill>
                <a:latin typeface="Arial"/>
                <a:cs typeface="Arial"/>
              </a:rPr>
              <a:t>, M</a:t>
            </a:r>
            <a:r>
              <a:rPr sz="2250" spc="-7" baseline="-22222" dirty="0">
                <a:solidFill>
                  <a:srgbClr val="650065"/>
                </a:solidFill>
                <a:latin typeface="Arial"/>
                <a:cs typeface="Arial"/>
              </a:rPr>
              <a:t>2</a:t>
            </a:r>
            <a:r>
              <a:rPr sz="2200" spc="-5" dirty="0">
                <a:solidFill>
                  <a:srgbClr val="650065"/>
                </a:solidFill>
                <a:latin typeface="Arial"/>
                <a:cs typeface="Arial"/>
              </a:rPr>
              <a:t>…., M</a:t>
            </a:r>
            <a:r>
              <a:rPr sz="2250" spc="-7" baseline="-22222" dirty="0">
                <a:solidFill>
                  <a:srgbClr val="650065"/>
                </a:solidFill>
                <a:latin typeface="Arial"/>
                <a:cs typeface="Arial"/>
              </a:rPr>
              <a:t>n</a:t>
            </a:r>
            <a:r>
              <a:rPr sz="2200" spc="-5" dirty="0">
                <a:solidFill>
                  <a:srgbClr val="650065"/>
                </a:solidFill>
                <a:latin typeface="Arial"/>
                <a:cs typeface="Arial"/>
              </a:rPr>
              <a:t>. Let</a:t>
            </a:r>
            <a:r>
              <a:rPr sz="2200" spc="434" dirty="0">
                <a:solidFill>
                  <a:srgbClr val="650065"/>
                </a:solidFill>
                <a:latin typeface="Arial"/>
                <a:cs typeface="Arial"/>
              </a:rPr>
              <a:t> </a:t>
            </a:r>
            <a:r>
              <a:rPr sz="2200" dirty="0">
                <a:solidFill>
                  <a:srgbClr val="650065"/>
                </a:solidFill>
                <a:latin typeface="Arial"/>
                <a:cs typeface="Arial"/>
              </a:rPr>
              <a:t>(I</a:t>
            </a:r>
            <a:r>
              <a:rPr sz="2250" baseline="-22222" dirty="0">
                <a:solidFill>
                  <a:srgbClr val="650065"/>
                </a:solidFill>
                <a:latin typeface="Arial"/>
                <a:cs typeface="Arial"/>
              </a:rPr>
              <a:t>j</a:t>
            </a:r>
            <a:r>
              <a:rPr sz="2200" dirty="0">
                <a:solidFill>
                  <a:srgbClr val="650065"/>
                </a:solidFill>
                <a:latin typeface="Arial"/>
                <a:cs typeface="Arial"/>
              </a:rPr>
              <a:t>)</a:t>
            </a:r>
            <a:endParaRPr sz="2200" dirty="0">
              <a:latin typeface="Arial"/>
              <a:cs typeface="Arial"/>
            </a:endParaRPr>
          </a:p>
          <a:p>
            <a:pPr marL="1028700" marR="69850">
              <a:lnSpc>
                <a:spcPct val="100000"/>
              </a:lnSpc>
            </a:pPr>
            <a:r>
              <a:rPr sz="2200" spc="-5" dirty="0">
                <a:solidFill>
                  <a:srgbClr val="650065"/>
                </a:solidFill>
                <a:latin typeface="Arial"/>
                <a:cs typeface="Arial"/>
              </a:rPr>
              <a:t>= set of all instance variables used by method M</a:t>
            </a:r>
            <a:r>
              <a:rPr sz="2250" spc="-7" baseline="-22222" dirty="0">
                <a:solidFill>
                  <a:srgbClr val="650065"/>
                </a:solidFill>
                <a:latin typeface="Arial"/>
                <a:cs typeface="Arial"/>
              </a:rPr>
              <a:t>i</a:t>
            </a:r>
            <a:r>
              <a:rPr sz="2200" spc="-5" dirty="0">
                <a:solidFill>
                  <a:srgbClr val="650065"/>
                </a:solidFill>
                <a:latin typeface="Arial"/>
                <a:cs typeface="Arial"/>
              </a:rPr>
              <a:t>. There  are n </a:t>
            </a:r>
            <a:r>
              <a:rPr sz="2200" dirty="0">
                <a:solidFill>
                  <a:srgbClr val="650065"/>
                </a:solidFill>
                <a:latin typeface="Arial"/>
                <a:cs typeface="Arial"/>
              </a:rPr>
              <a:t>such </a:t>
            </a:r>
            <a:r>
              <a:rPr sz="2200" spc="-5" dirty="0">
                <a:solidFill>
                  <a:srgbClr val="650065"/>
                </a:solidFill>
                <a:latin typeface="Arial"/>
                <a:cs typeface="Arial"/>
              </a:rPr>
              <a:t>sets {I</a:t>
            </a:r>
            <a:r>
              <a:rPr sz="2250" spc="-7" baseline="-22222" dirty="0">
                <a:solidFill>
                  <a:srgbClr val="650065"/>
                </a:solidFill>
                <a:latin typeface="Arial"/>
                <a:cs typeface="Arial"/>
              </a:rPr>
              <a:t>1</a:t>
            </a:r>
            <a:r>
              <a:rPr sz="2200" spc="-5" dirty="0">
                <a:solidFill>
                  <a:srgbClr val="650065"/>
                </a:solidFill>
                <a:latin typeface="Arial"/>
                <a:cs typeface="Arial"/>
              </a:rPr>
              <a:t>},…….{I</a:t>
            </a:r>
            <a:r>
              <a:rPr sz="2250" spc="-7" baseline="-22222" dirty="0">
                <a:solidFill>
                  <a:srgbClr val="650065"/>
                </a:solidFill>
                <a:latin typeface="Arial"/>
                <a:cs typeface="Arial"/>
              </a:rPr>
              <a:t>n</a:t>
            </a:r>
            <a:r>
              <a:rPr sz="2200" spc="-5" dirty="0">
                <a:solidFill>
                  <a:srgbClr val="650065"/>
                </a:solidFill>
                <a:latin typeface="Arial"/>
                <a:cs typeface="Arial"/>
              </a:rPr>
              <a:t>}.</a:t>
            </a:r>
            <a:r>
              <a:rPr sz="2200" spc="15" dirty="0">
                <a:solidFill>
                  <a:srgbClr val="650065"/>
                </a:solidFill>
                <a:latin typeface="Arial"/>
                <a:cs typeface="Arial"/>
              </a:rPr>
              <a:t> </a:t>
            </a:r>
            <a:r>
              <a:rPr sz="2200" spc="-5" dirty="0">
                <a:solidFill>
                  <a:srgbClr val="650065"/>
                </a:solidFill>
                <a:latin typeface="Arial"/>
                <a:cs typeface="Arial"/>
              </a:rPr>
              <a:t>Let</a:t>
            </a:r>
            <a:endParaRPr sz="2200" dirty="0">
              <a:latin typeface="Arial"/>
              <a:cs typeface="Arial"/>
            </a:endParaRPr>
          </a:p>
          <a:p>
            <a:pPr marR="384175" algn="ctr">
              <a:lnSpc>
                <a:spcPct val="100000"/>
              </a:lnSpc>
              <a:spcBef>
                <a:spcPts val="1040"/>
              </a:spcBef>
            </a:pPr>
            <a:r>
              <a:rPr sz="2300" spc="5" dirty="0">
                <a:latin typeface="Times New Roman"/>
                <a:cs typeface="Times New Roman"/>
              </a:rPr>
              <a:t>P</a:t>
            </a:r>
            <a:r>
              <a:rPr sz="2300" spc="-170" dirty="0">
                <a:latin typeface="Times New Roman"/>
                <a:cs typeface="Times New Roman"/>
              </a:rPr>
              <a:t> </a:t>
            </a:r>
            <a:r>
              <a:rPr sz="2300" spc="20" dirty="0">
                <a:latin typeface="Symbol"/>
                <a:cs typeface="Symbol"/>
              </a:rPr>
              <a:t></a:t>
            </a:r>
            <a:r>
              <a:rPr sz="2300" spc="20" dirty="0">
                <a:latin typeface="Times New Roman"/>
                <a:cs typeface="Times New Roman"/>
              </a:rPr>
              <a:t>{(I</a:t>
            </a:r>
            <a:r>
              <a:rPr sz="2025" i="1" spc="30" baseline="-24691" dirty="0">
                <a:latin typeface="Times New Roman"/>
                <a:cs typeface="Times New Roman"/>
              </a:rPr>
              <a:t>i</a:t>
            </a:r>
            <a:r>
              <a:rPr sz="2025" i="1" spc="-120" baseline="-24691" dirty="0">
                <a:latin typeface="Times New Roman"/>
                <a:cs typeface="Times New Roman"/>
              </a:rPr>
              <a:t> </a:t>
            </a:r>
            <a:r>
              <a:rPr sz="1350" spc="-5" dirty="0">
                <a:latin typeface="Times New Roman"/>
                <a:cs typeface="Times New Roman"/>
              </a:rPr>
              <a:t>,</a:t>
            </a:r>
            <a:r>
              <a:rPr sz="1350" spc="-65" dirty="0">
                <a:latin typeface="Times New Roman"/>
                <a:cs typeface="Times New Roman"/>
              </a:rPr>
              <a:t> </a:t>
            </a:r>
            <a:r>
              <a:rPr sz="2300" spc="75" dirty="0">
                <a:latin typeface="Times New Roman"/>
                <a:cs typeface="Times New Roman"/>
              </a:rPr>
              <a:t>I</a:t>
            </a:r>
            <a:r>
              <a:rPr sz="2025" spc="112" baseline="-24691" dirty="0">
                <a:latin typeface="Times New Roman"/>
                <a:cs typeface="Times New Roman"/>
              </a:rPr>
              <a:t>j</a:t>
            </a:r>
            <a:r>
              <a:rPr sz="2025" spc="-67" baseline="-24691" dirty="0">
                <a:latin typeface="Times New Roman"/>
                <a:cs typeface="Times New Roman"/>
              </a:rPr>
              <a:t> </a:t>
            </a:r>
            <a:r>
              <a:rPr sz="2300" dirty="0">
                <a:latin typeface="Times New Roman"/>
                <a:cs typeface="Times New Roman"/>
              </a:rPr>
              <a:t>)</a:t>
            </a:r>
            <a:r>
              <a:rPr sz="2300" spc="-280" dirty="0">
                <a:latin typeface="Times New Roman"/>
                <a:cs typeface="Times New Roman"/>
              </a:rPr>
              <a:t> </a:t>
            </a:r>
            <a:r>
              <a:rPr sz="2300" dirty="0">
                <a:latin typeface="Times New Roman"/>
                <a:cs typeface="Times New Roman"/>
              </a:rPr>
              <a:t>|</a:t>
            </a:r>
            <a:r>
              <a:rPr sz="2300" spc="-285" dirty="0">
                <a:latin typeface="Times New Roman"/>
                <a:cs typeface="Times New Roman"/>
              </a:rPr>
              <a:t> </a:t>
            </a:r>
            <a:r>
              <a:rPr sz="2300" spc="5" dirty="0">
                <a:latin typeface="Times New Roman"/>
                <a:cs typeface="Times New Roman"/>
              </a:rPr>
              <a:t>I</a:t>
            </a:r>
            <a:r>
              <a:rPr sz="2025" spc="7" baseline="-24691" dirty="0">
                <a:latin typeface="Times New Roman"/>
                <a:cs typeface="Times New Roman"/>
              </a:rPr>
              <a:t>i</a:t>
            </a:r>
            <a:r>
              <a:rPr sz="2025" spc="284" baseline="-24691" dirty="0">
                <a:latin typeface="Times New Roman"/>
                <a:cs typeface="Times New Roman"/>
              </a:rPr>
              <a:t> </a:t>
            </a:r>
            <a:r>
              <a:rPr sz="2300" spc="110" dirty="0">
                <a:latin typeface="Symbol"/>
                <a:cs typeface="Symbol"/>
              </a:rPr>
              <a:t></a:t>
            </a:r>
            <a:r>
              <a:rPr sz="2300" spc="110" dirty="0">
                <a:latin typeface="Times New Roman"/>
                <a:cs typeface="Times New Roman"/>
              </a:rPr>
              <a:t>I</a:t>
            </a:r>
            <a:r>
              <a:rPr sz="2025" spc="165" baseline="-24691" dirty="0">
                <a:latin typeface="Times New Roman"/>
                <a:cs typeface="Times New Roman"/>
              </a:rPr>
              <a:t>j</a:t>
            </a:r>
            <a:r>
              <a:rPr sz="2025" spc="427" baseline="-24691" dirty="0">
                <a:latin typeface="Times New Roman"/>
                <a:cs typeface="Times New Roman"/>
              </a:rPr>
              <a:t> </a:t>
            </a:r>
            <a:r>
              <a:rPr sz="2300" spc="5" dirty="0">
                <a:latin typeface="Symbol"/>
                <a:cs typeface="Symbol"/>
              </a:rPr>
              <a:t></a:t>
            </a:r>
            <a:r>
              <a:rPr sz="2300" spc="-215" dirty="0">
                <a:latin typeface="Times New Roman"/>
                <a:cs typeface="Times New Roman"/>
              </a:rPr>
              <a:t> </a:t>
            </a:r>
            <a:r>
              <a:rPr sz="2300" spc="10" dirty="0">
                <a:latin typeface="Times New Roman"/>
                <a:cs typeface="Times New Roman"/>
              </a:rPr>
              <a:t>0}andQ</a:t>
            </a:r>
            <a:r>
              <a:rPr sz="2300" spc="-220" dirty="0">
                <a:latin typeface="Times New Roman"/>
                <a:cs typeface="Times New Roman"/>
              </a:rPr>
              <a:t> </a:t>
            </a:r>
            <a:r>
              <a:rPr sz="2300" spc="10" dirty="0">
                <a:latin typeface="Symbol"/>
                <a:cs typeface="Symbol"/>
              </a:rPr>
              <a:t></a:t>
            </a:r>
            <a:r>
              <a:rPr sz="2300" spc="10" dirty="0">
                <a:latin typeface="Times New Roman"/>
                <a:cs typeface="Times New Roman"/>
              </a:rPr>
              <a:t>{((I</a:t>
            </a:r>
            <a:r>
              <a:rPr sz="2025" i="1" spc="15" baseline="-24691" dirty="0">
                <a:latin typeface="Times New Roman"/>
                <a:cs typeface="Times New Roman"/>
              </a:rPr>
              <a:t>i</a:t>
            </a:r>
            <a:r>
              <a:rPr sz="2025" i="1" spc="-120" baseline="-24691" dirty="0">
                <a:latin typeface="Times New Roman"/>
                <a:cs typeface="Times New Roman"/>
              </a:rPr>
              <a:t> </a:t>
            </a:r>
            <a:r>
              <a:rPr sz="1350" spc="-5" dirty="0">
                <a:latin typeface="Times New Roman"/>
                <a:cs typeface="Times New Roman"/>
              </a:rPr>
              <a:t>,</a:t>
            </a:r>
            <a:r>
              <a:rPr sz="1350" spc="-65" dirty="0">
                <a:latin typeface="Times New Roman"/>
                <a:cs typeface="Times New Roman"/>
              </a:rPr>
              <a:t> </a:t>
            </a:r>
            <a:r>
              <a:rPr sz="2300" spc="75" dirty="0">
                <a:latin typeface="Times New Roman"/>
                <a:cs typeface="Times New Roman"/>
              </a:rPr>
              <a:t>I</a:t>
            </a:r>
            <a:r>
              <a:rPr sz="2025" spc="112" baseline="-24691" dirty="0">
                <a:latin typeface="Times New Roman"/>
                <a:cs typeface="Times New Roman"/>
              </a:rPr>
              <a:t>j</a:t>
            </a:r>
            <a:r>
              <a:rPr sz="2025" spc="-67" baseline="-24691" dirty="0">
                <a:latin typeface="Times New Roman"/>
                <a:cs typeface="Times New Roman"/>
              </a:rPr>
              <a:t> </a:t>
            </a:r>
            <a:r>
              <a:rPr sz="2300" dirty="0">
                <a:latin typeface="Times New Roman"/>
                <a:cs typeface="Times New Roman"/>
              </a:rPr>
              <a:t>)</a:t>
            </a:r>
            <a:r>
              <a:rPr sz="2300" spc="-350" dirty="0">
                <a:latin typeface="Times New Roman"/>
                <a:cs typeface="Times New Roman"/>
              </a:rPr>
              <a:t> </a:t>
            </a:r>
            <a:r>
              <a:rPr sz="2300" dirty="0">
                <a:latin typeface="Times New Roman"/>
                <a:cs typeface="Times New Roman"/>
              </a:rPr>
              <a:t>|</a:t>
            </a:r>
            <a:r>
              <a:rPr sz="2300" spc="-270" dirty="0">
                <a:latin typeface="Times New Roman"/>
                <a:cs typeface="Times New Roman"/>
              </a:rPr>
              <a:t> </a:t>
            </a:r>
            <a:r>
              <a:rPr sz="2300" spc="-5" dirty="0">
                <a:latin typeface="Times New Roman"/>
                <a:cs typeface="Times New Roman"/>
              </a:rPr>
              <a:t>I</a:t>
            </a:r>
            <a:r>
              <a:rPr sz="2025" spc="-7" baseline="-24691" dirty="0">
                <a:latin typeface="Times New Roman"/>
                <a:cs typeface="Times New Roman"/>
              </a:rPr>
              <a:t>i</a:t>
            </a:r>
            <a:r>
              <a:rPr sz="2025" spc="300" baseline="-24691" dirty="0">
                <a:latin typeface="Times New Roman"/>
                <a:cs typeface="Times New Roman"/>
              </a:rPr>
              <a:t> </a:t>
            </a:r>
            <a:r>
              <a:rPr sz="2300" spc="110" dirty="0">
                <a:latin typeface="Symbol"/>
                <a:cs typeface="Symbol"/>
              </a:rPr>
              <a:t></a:t>
            </a:r>
            <a:r>
              <a:rPr sz="2300" spc="110" dirty="0">
                <a:latin typeface="Times New Roman"/>
                <a:cs typeface="Times New Roman"/>
              </a:rPr>
              <a:t>I</a:t>
            </a:r>
            <a:r>
              <a:rPr sz="2025" spc="165" baseline="-24691" dirty="0">
                <a:latin typeface="Times New Roman"/>
                <a:cs typeface="Times New Roman"/>
              </a:rPr>
              <a:t>j</a:t>
            </a:r>
            <a:r>
              <a:rPr sz="2025" spc="427" baseline="-24691" dirty="0">
                <a:latin typeface="Times New Roman"/>
                <a:cs typeface="Times New Roman"/>
              </a:rPr>
              <a:t> </a:t>
            </a:r>
            <a:r>
              <a:rPr sz="2300" spc="5" dirty="0">
                <a:latin typeface="Symbol"/>
                <a:cs typeface="Symbol"/>
              </a:rPr>
              <a:t></a:t>
            </a:r>
            <a:r>
              <a:rPr sz="2300" spc="-190" dirty="0">
                <a:latin typeface="Times New Roman"/>
                <a:cs typeface="Times New Roman"/>
              </a:rPr>
              <a:t> </a:t>
            </a:r>
            <a:r>
              <a:rPr sz="2300" spc="-114" dirty="0">
                <a:latin typeface="Times New Roman"/>
                <a:cs typeface="Times New Roman"/>
              </a:rPr>
              <a:t>0}</a:t>
            </a:r>
            <a:endParaRPr sz="2300" dirty="0">
              <a:latin typeface="Times New Roman"/>
              <a:cs typeface="Times New Roman"/>
            </a:endParaRPr>
          </a:p>
          <a:p>
            <a:pPr marL="1132840">
              <a:lnSpc>
                <a:spcPct val="100000"/>
              </a:lnSpc>
              <a:spcBef>
                <a:spcPts val="1370"/>
              </a:spcBef>
              <a:tabLst>
                <a:tab pos="3307079" algn="l"/>
              </a:tabLst>
            </a:pPr>
            <a:r>
              <a:rPr sz="3300" spc="-7" baseline="2525" dirty="0">
                <a:solidFill>
                  <a:srgbClr val="650065"/>
                </a:solidFill>
                <a:latin typeface="Arial"/>
                <a:cs typeface="Arial"/>
              </a:rPr>
              <a:t>If all </a:t>
            </a:r>
            <a:r>
              <a:rPr sz="3300" spc="75" baseline="2525" dirty="0">
                <a:solidFill>
                  <a:srgbClr val="650065"/>
                </a:solidFill>
                <a:latin typeface="Arial"/>
                <a:cs typeface="Arial"/>
              </a:rPr>
              <a:t>n</a:t>
            </a:r>
            <a:r>
              <a:rPr sz="3375" spc="75" baseline="3703" dirty="0">
                <a:latin typeface="Times New Roman"/>
                <a:cs typeface="Times New Roman"/>
              </a:rPr>
              <a:t>{(</a:t>
            </a:r>
            <a:r>
              <a:rPr sz="3375" spc="-202" baseline="3703" dirty="0">
                <a:latin typeface="Times New Roman"/>
                <a:cs typeface="Times New Roman"/>
              </a:rPr>
              <a:t> </a:t>
            </a:r>
            <a:r>
              <a:rPr sz="3375" spc="60" baseline="3703" dirty="0">
                <a:latin typeface="Times New Roman"/>
                <a:cs typeface="Times New Roman"/>
              </a:rPr>
              <a:t>I</a:t>
            </a:r>
            <a:r>
              <a:rPr sz="1950" spc="60" baseline="6410" dirty="0">
                <a:latin typeface="Times New Roman"/>
                <a:cs typeface="Times New Roman"/>
              </a:rPr>
              <a:t>1</a:t>
            </a:r>
            <a:r>
              <a:rPr sz="1950" spc="-307" baseline="6410" dirty="0">
                <a:latin typeface="Times New Roman"/>
                <a:cs typeface="Times New Roman"/>
              </a:rPr>
              <a:t> </a:t>
            </a:r>
            <a:r>
              <a:rPr sz="3375" baseline="3703" dirty="0">
                <a:latin typeface="Times New Roman"/>
                <a:cs typeface="Times New Roman"/>
              </a:rPr>
              <a:t>},........	.(I </a:t>
            </a:r>
            <a:r>
              <a:rPr sz="1950" spc="44" baseline="6410" dirty="0">
                <a:latin typeface="Times New Roman"/>
                <a:cs typeface="Times New Roman"/>
              </a:rPr>
              <a:t>n</a:t>
            </a:r>
            <a:r>
              <a:rPr sz="3375" spc="44" baseline="3703" dirty="0">
                <a:latin typeface="Times New Roman"/>
                <a:cs typeface="Times New Roman"/>
              </a:rPr>
              <a:t>)}</a:t>
            </a:r>
            <a:r>
              <a:rPr sz="2200" spc="30" dirty="0">
                <a:solidFill>
                  <a:srgbClr val="650065"/>
                </a:solidFill>
                <a:latin typeface="Arial"/>
                <a:cs typeface="Arial"/>
              </a:rPr>
              <a:t>sets </a:t>
            </a:r>
            <a:r>
              <a:rPr sz="2200" spc="-5" dirty="0">
                <a:solidFill>
                  <a:srgbClr val="650065"/>
                </a:solidFill>
                <a:latin typeface="Arial"/>
                <a:cs typeface="Arial"/>
              </a:rPr>
              <a:t>are 0 then</a:t>
            </a:r>
            <a:r>
              <a:rPr sz="2200" spc="-295" dirty="0">
                <a:solidFill>
                  <a:srgbClr val="650065"/>
                </a:solidFill>
                <a:latin typeface="Arial"/>
                <a:cs typeface="Arial"/>
              </a:rPr>
              <a:t> </a:t>
            </a:r>
            <a:r>
              <a:rPr sz="2200" spc="-5" dirty="0">
                <a:solidFill>
                  <a:srgbClr val="650065"/>
                </a:solidFill>
                <a:latin typeface="Arial"/>
                <a:cs typeface="Arial"/>
              </a:rPr>
              <a:t>P=0</a:t>
            </a:r>
            <a:endParaRPr sz="2200" dirty="0">
              <a:latin typeface="Arial"/>
              <a:cs typeface="Arial"/>
            </a:endParaRPr>
          </a:p>
          <a:p>
            <a:pPr marR="83185" algn="ctr">
              <a:lnSpc>
                <a:spcPct val="100000"/>
              </a:lnSpc>
              <a:spcBef>
                <a:spcPts val="1985"/>
              </a:spcBef>
              <a:tabLst>
                <a:tab pos="1038860" algn="l"/>
              </a:tabLst>
            </a:pPr>
            <a:r>
              <a:rPr sz="2450" dirty="0">
                <a:latin typeface="Times New Roman"/>
                <a:cs typeface="Times New Roman"/>
              </a:rPr>
              <a:t>LCOM	</a:t>
            </a:r>
            <a:r>
              <a:rPr sz="2450" spc="10" dirty="0">
                <a:latin typeface="Symbol"/>
                <a:cs typeface="Symbol"/>
              </a:rPr>
              <a:t></a:t>
            </a:r>
            <a:r>
              <a:rPr sz="2450" spc="10" dirty="0">
                <a:latin typeface="Times New Roman"/>
                <a:cs typeface="Times New Roman"/>
              </a:rPr>
              <a:t>|</a:t>
            </a:r>
            <a:r>
              <a:rPr sz="2450" spc="-80" dirty="0">
                <a:latin typeface="Times New Roman"/>
                <a:cs typeface="Times New Roman"/>
              </a:rPr>
              <a:t> </a:t>
            </a:r>
            <a:r>
              <a:rPr sz="2450" dirty="0">
                <a:latin typeface="Times New Roman"/>
                <a:cs typeface="Times New Roman"/>
              </a:rPr>
              <a:t>P</a:t>
            </a:r>
            <a:r>
              <a:rPr sz="2450" spc="-35" dirty="0">
                <a:latin typeface="Times New Roman"/>
                <a:cs typeface="Times New Roman"/>
              </a:rPr>
              <a:t> </a:t>
            </a:r>
            <a:r>
              <a:rPr sz="2450" dirty="0">
                <a:latin typeface="Times New Roman"/>
                <a:cs typeface="Times New Roman"/>
              </a:rPr>
              <a:t>|</a:t>
            </a:r>
            <a:r>
              <a:rPr sz="2450" spc="-120" dirty="0">
                <a:latin typeface="Times New Roman"/>
                <a:cs typeface="Times New Roman"/>
              </a:rPr>
              <a:t> </a:t>
            </a:r>
            <a:r>
              <a:rPr sz="2450" dirty="0">
                <a:latin typeface="Times New Roman"/>
                <a:cs typeface="Times New Roman"/>
              </a:rPr>
              <a:t>-</a:t>
            </a:r>
            <a:r>
              <a:rPr sz="2450" spc="-155" dirty="0">
                <a:latin typeface="Times New Roman"/>
                <a:cs typeface="Times New Roman"/>
              </a:rPr>
              <a:t> </a:t>
            </a:r>
            <a:r>
              <a:rPr sz="2450" dirty="0">
                <a:latin typeface="Times New Roman"/>
                <a:cs typeface="Times New Roman"/>
              </a:rPr>
              <a:t>|</a:t>
            </a:r>
            <a:r>
              <a:rPr sz="2450" spc="-110" dirty="0">
                <a:latin typeface="Times New Roman"/>
                <a:cs typeface="Times New Roman"/>
              </a:rPr>
              <a:t> </a:t>
            </a:r>
            <a:r>
              <a:rPr sz="2450" dirty="0">
                <a:latin typeface="Times New Roman"/>
                <a:cs typeface="Times New Roman"/>
              </a:rPr>
              <a:t>Q</a:t>
            </a:r>
            <a:r>
              <a:rPr sz="2450" spc="-35" dirty="0">
                <a:latin typeface="Times New Roman"/>
                <a:cs typeface="Times New Roman"/>
              </a:rPr>
              <a:t> </a:t>
            </a:r>
            <a:r>
              <a:rPr sz="2450" dirty="0">
                <a:latin typeface="Times New Roman"/>
                <a:cs typeface="Times New Roman"/>
              </a:rPr>
              <a:t>|,</a:t>
            </a:r>
            <a:r>
              <a:rPr sz="2450" spc="-114" dirty="0">
                <a:latin typeface="Times New Roman"/>
                <a:cs typeface="Times New Roman"/>
              </a:rPr>
              <a:t> </a:t>
            </a:r>
            <a:r>
              <a:rPr sz="2450" dirty="0">
                <a:latin typeface="Times New Roman"/>
                <a:cs typeface="Times New Roman"/>
              </a:rPr>
              <a:t>if</a:t>
            </a:r>
            <a:r>
              <a:rPr sz="2450" spc="240" dirty="0">
                <a:latin typeface="Times New Roman"/>
                <a:cs typeface="Times New Roman"/>
              </a:rPr>
              <a:t> </a:t>
            </a:r>
            <a:r>
              <a:rPr sz="2450" dirty="0">
                <a:latin typeface="Times New Roman"/>
                <a:cs typeface="Times New Roman"/>
              </a:rPr>
              <a:t>|</a:t>
            </a:r>
            <a:r>
              <a:rPr sz="2450" spc="-75" dirty="0">
                <a:latin typeface="Times New Roman"/>
                <a:cs typeface="Times New Roman"/>
              </a:rPr>
              <a:t> </a:t>
            </a:r>
            <a:r>
              <a:rPr sz="2450" dirty="0">
                <a:latin typeface="Times New Roman"/>
                <a:cs typeface="Times New Roman"/>
              </a:rPr>
              <a:t>P</a:t>
            </a:r>
            <a:r>
              <a:rPr sz="2450" spc="-35" dirty="0">
                <a:latin typeface="Times New Roman"/>
                <a:cs typeface="Times New Roman"/>
              </a:rPr>
              <a:t> </a:t>
            </a:r>
            <a:r>
              <a:rPr sz="2450" dirty="0">
                <a:latin typeface="Times New Roman"/>
                <a:cs typeface="Times New Roman"/>
              </a:rPr>
              <a:t>|</a:t>
            </a:r>
            <a:r>
              <a:rPr sz="2450" spc="-165" dirty="0">
                <a:latin typeface="Times New Roman"/>
                <a:cs typeface="Times New Roman"/>
              </a:rPr>
              <a:t> </a:t>
            </a:r>
            <a:r>
              <a:rPr sz="2450" dirty="0">
                <a:latin typeface="Symbol"/>
                <a:cs typeface="Symbol"/>
              </a:rPr>
              <a:t></a:t>
            </a:r>
            <a:r>
              <a:rPr sz="2450" spc="-150" dirty="0">
                <a:latin typeface="Times New Roman"/>
                <a:cs typeface="Times New Roman"/>
              </a:rPr>
              <a:t> </a:t>
            </a:r>
            <a:r>
              <a:rPr sz="2450" dirty="0">
                <a:latin typeface="Times New Roman"/>
                <a:cs typeface="Times New Roman"/>
              </a:rPr>
              <a:t>|</a:t>
            </a:r>
            <a:r>
              <a:rPr sz="2450" spc="-110" dirty="0">
                <a:latin typeface="Times New Roman"/>
                <a:cs typeface="Times New Roman"/>
              </a:rPr>
              <a:t> </a:t>
            </a:r>
            <a:r>
              <a:rPr sz="2450" dirty="0">
                <a:latin typeface="Times New Roman"/>
                <a:cs typeface="Times New Roman"/>
              </a:rPr>
              <a:t>Q</a:t>
            </a:r>
            <a:r>
              <a:rPr sz="2450" spc="-40" dirty="0">
                <a:latin typeface="Times New Roman"/>
                <a:cs typeface="Times New Roman"/>
              </a:rPr>
              <a:t> </a:t>
            </a:r>
            <a:r>
              <a:rPr sz="2450" dirty="0">
                <a:latin typeface="Times New Roman"/>
                <a:cs typeface="Times New Roman"/>
              </a:rPr>
              <a:t>|</a:t>
            </a:r>
          </a:p>
          <a:p>
            <a:pPr marR="392430" algn="ctr">
              <a:lnSpc>
                <a:spcPct val="100000"/>
              </a:lnSpc>
              <a:spcBef>
                <a:spcPts val="740"/>
              </a:spcBef>
            </a:pPr>
            <a:r>
              <a:rPr sz="2450" dirty="0">
                <a:latin typeface="Symbol"/>
                <a:cs typeface="Symbol"/>
              </a:rPr>
              <a:t></a:t>
            </a:r>
            <a:r>
              <a:rPr sz="2450" dirty="0">
                <a:latin typeface="Times New Roman"/>
                <a:cs typeface="Times New Roman"/>
              </a:rPr>
              <a:t> 0</a:t>
            </a:r>
            <a:r>
              <a:rPr sz="2450" spc="-20" dirty="0">
                <a:latin typeface="Times New Roman"/>
                <a:cs typeface="Times New Roman"/>
              </a:rPr>
              <a:t> </a:t>
            </a:r>
            <a:r>
              <a:rPr sz="2450" dirty="0">
                <a:latin typeface="Times New Roman"/>
                <a:cs typeface="Times New Roman"/>
              </a:rPr>
              <a:t>otherwise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246</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916933" y="1743997"/>
            <a:ext cx="8044180" cy="1961514"/>
          </a:xfrm>
          <a:prstGeom prst="rect">
            <a:avLst/>
          </a:prstGeom>
        </p:spPr>
        <p:txBody>
          <a:bodyPr vert="horz" wrap="square" lIns="0" tIns="197485" rIns="0" bIns="0" rtlCol="0">
            <a:spAutoFit/>
          </a:bodyPr>
          <a:lstStyle/>
          <a:p>
            <a:pPr marL="355600" indent="-342900">
              <a:lnSpc>
                <a:spcPct val="100000"/>
              </a:lnSpc>
              <a:spcBef>
                <a:spcPts val="1555"/>
              </a:spcBef>
              <a:buChar char="•"/>
              <a:tabLst>
                <a:tab pos="354965" algn="l"/>
                <a:tab pos="355600" algn="l"/>
              </a:tabLst>
            </a:pPr>
            <a:r>
              <a:rPr sz="2400" spc="-5" dirty="0">
                <a:solidFill>
                  <a:srgbClr val="965025"/>
                </a:solidFill>
                <a:latin typeface="Arial"/>
                <a:cs typeface="Arial"/>
              </a:rPr>
              <a:t>Tight Class Cohesion</a:t>
            </a:r>
            <a:r>
              <a:rPr sz="2400" spc="30" dirty="0">
                <a:solidFill>
                  <a:srgbClr val="965025"/>
                </a:solidFill>
                <a:latin typeface="Arial"/>
                <a:cs typeface="Arial"/>
              </a:rPr>
              <a:t> </a:t>
            </a:r>
            <a:r>
              <a:rPr sz="2400" spc="-5" dirty="0">
                <a:solidFill>
                  <a:srgbClr val="965025"/>
                </a:solidFill>
                <a:latin typeface="Arial"/>
                <a:cs typeface="Arial"/>
              </a:rPr>
              <a:t>(TCC)</a:t>
            </a:r>
            <a:endParaRPr sz="2400" dirty="0">
              <a:latin typeface="Arial"/>
              <a:cs typeface="Arial"/>
            </a:endParaRPr>
          </a:p>
          <a:p>
            <a:pPr marL="756285" marR="5080" indent="449580">
              <a:lnSpc>
                <a:spcPct val="100000"/>
              </a:lnSpc>
              <a:spcBef>
                <a:spcPts val="1325"/>
              </a:spcBef>
              <a:tabLst>
                <a:tab pos="1840864" algn="l"/>
              </a:tabLst>
            </a:pPr>
            <a:r>
              <a:rPr sz="2200" spc="-5" dirty="0">
                <a:solidFill>
                  <a:srgbClr val="323299"/>
                </a:solidFill>
                <a:latin typeface="Arial"/>
                <a:cs typeface="Arial"/>
              </a:rPr>
              <a:t>_	Percentage of pairs of public methods of the </a:t>
            </a:r>
            <a:r>
              <a:rPr sz="2200" dirty="0">
                <a:solidFill>
                  <a:srgbClr val="323299"/>
                </a:solidFill>
                <a:latin typeface="Arial"/>
                <a:cs typeface="Arial"/>
              </a:rPr>
              <a:t>class  </a:t>
            </a:r>
            <a:r>
              <a:rPr sz="2200" spc="-5" dirty="0">
                <a:solidFill>
                  <a:srgbClr val="323299"/>
                </a:solidFill>
                <a:latin typeface="Arial"/>
                <a:cs typeface="Arial"/>
              </a:rPr>
              <a:t>with	common </a:t>
            </a:r>
            <a:r>
              <a:rPr sz="2200" dirty="0">
                <a:solidFill>
                  <a:srgbClr val="323299"/>
                </a:solidFill>
                <a:latin typeface="Arial"/>
                <a:cs typeface="Arial"/>
              </a:rPr>
              <a:t>attribute </a:t>
            </a:r>
            <a:r>
              <a:rPr sz="2200" spc="-5" dirty="0">
                <a:solidFill>
                  <a:srgbClr val="323299"/>
                </a:solidFill>
                <a:latin typeface="Arial"/>
                <a:cs typeface="Arial"/>
              </a:rPr>
              <a:t>usage.</a:t>
            </a:r>
            <a:endParaRPr sz="2200" dirty="0">
              <a:latin typeface="Arial"/>
              <a:cs typeface="Arial"/>
            </a:endParaRPr>
          </a:p>
          <a:p>
            <a:pPr marL="355600" indent="-342900">
              <a:lnSpc>
                <a:spcPct val="100000"/>
              </a:lnSpc>
              <a:spcBef>
                <a:spcPts val="1420"/>
              </a:spcBef>
              <a:buChar char="•"/>
              <a:tabLst>
                <a:tab pos="354965" algn="l"/>
                <a:tab pos="355600" algn="l"/>
              </a:tabLst>
            </a:pPr>
            <a:r>
              <a:rPr sz="2400" spc="-5" dirty="0">
                <a:solidFill>
                  <a:srgbClr val="965025"/>
                </a:solidFill>
                <a:latin typeface="Arial"/>
                <a:cs typeface="Arial"/>
              </a:rPr>
              <a:t>Loose </a:t>
            </a:r>
            <a:r>
              <a:rPr sz="2400" dirty="0">
                <a:solidFill>
                  <a:srgbClr val="965025"/>
                </a:solidFill>
                <a:latin typeface="Arial"/>
                <a:cs typeface="Arial"/>
              </a:rPr>
              <a:t>Class </a:t>
            </a:r>
            <a:r>
              <a:rPr sz="2400" spc="-5" dirty="0">
                <a:solidFill>
                  <a:srgbClr val="965025"/>
                </a:solidFill>
                <a:latin typeface="Arial"/>
                <a:cs typeface="Arial"/>
              </a:rPr>
              <a:t>Cohesion</a:t>
            </a:r>
            <a:r>
              <a:rPr sz="2400" spc="15" dirty="0">
                <a:solidFill>
                  <a:srgbClr val="965025"/>
                </a:solidFill>
                <a:latin typeface="Arial"/>
                <a:cs typeface="Arial"/>
              </a:rPr>
              <a:t> </a:t>
            </a:r>
            <a:r>
              <a:rPr sz="2400" spc="-5" dirty="0">
                <a:solidFill>
                  <a:srgbClr val="965025"/>
                </a:solidFill>
                <a:latin typeface="Arial"/>
                <a:cs typeface="Arial"/>
              </a:rPr>
              <a:t>(LCC)</a:t>
            </a:r>
            <a:endParaRPr sz="240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247</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1488439" y="3862830"/>
            <a:ext cx="7650480" cy="391160"/>
          </a:xfrm>
          <a:prstGeom prst="rect">
            <a:avLst/>
          </a:prstGeom>
        </p:spPr>
        <p:txBody>
          <a:bodyPr vert="horz" wrap="square" lIns="0" tIns="12700" rIns="0" bIns="0" rtlCol="0">
            <a:spAutoFit/>
          </a:bodyPr>
          <a:lstStyle/>
          <a:p>
            <a:pPr marL="12700">
              <a:lnSpc>
                <a:spcPct val="100000"/>
              </a:lnSpc>
              <a:spcBef>
                <a:spcPts val="100"/>
              </a:spcBef>
              <a:tabLst>
                <a:tab pos="354965" algn="l"/>
                <a:tab pos="1481455" algn="l"/>
                <a:tab pos="2135505" algn="l"/>
                <a:tab pos="3090545" algn="l"/>
                <a:tab pos="4320540" algn="l"/>
                <a:tab pos="5116195" algn="l"/>
                <a:tab pos="5919470" algn="l"/>
                <a:tab pos="7078980" algn="l"/>
              </a:tabLst>
            </a:pPr>
            <a:r>
              <a:rPr sz="2400" spc="-5" dirty="0">
                <a:solidFill>
                  <a:srgbClr val="323299"/>
                </a:solidFill>
                <a:latin typeface="Arial"/>
                <a:cs typeface="Arial"/>
              </a:rPr>
              <a:t>–	S</a:t>
            </a:r>
            <a:r>
              <a:rPr sz="2400" spc="-10" dirty="0">
                <a:solidFill>
                  <a:srgbClr val="323299"/>
                </a:solidFill>
                <a:latin typeface="Arial"/>
                <a:cs typeface="Arial"/>
              </a:rPr>
              <a:t>a</a:t>
            </a:r>
            <a:r>
              <a:rPr sz="2400" dirty="0">
                <a:solidFill>
                  <a:srgbClr val="323299"/>
                </a:solidFill>
                <a:latin typeface="Arial"/>
                <a:cs typeface="Arial"/>
              </a:rPr>
              <a:t>m</a:t>
            </a:r>
            <a:r>
              <a:rPr sz="2400" spc="-5" dirty="0">
                <a:solidFill>
                  <a:srgbClr val="323299"/>
                </a:solidFill>
                <a:latin typeface="Arial"/>
                <a:cs typeface="Arial"/>
              </a:rPr>
              <a:t>e</a:t>
            </a:r>
            <a:r>
              <a:rPr sz="2400" dirty="0">
                <a:solidFill>
                  <a:srgbClr val="323299"/>
                </a:solidFill>
                <a:latin typeface="Arial"/>
                <a:cs typeface="Arial"/>
              </a:rPr>
              <a:t>	</a:t>
            </a:r>
            <a:r>
              <a:rPr sz="2400" spc="-10" dirty="0">
                <a:solidFill>
                  <a:srgbClr val="323299"/>
                </a:solidFill>
                <a:latin typeface="Arial"/>
                <a:cs typeface="Arial"/>
              </a:rPr>
              <a:t>a</a:t>
            </a:r>
            <a:r>
              <a:rPr sz="2400" dirty="0">
                <a:solidFill>
                  <a:srgbClr val="323299"/>
                </a:solidFill>
                <a:latin typeface="Arial"/>
                <a:cs typeface="Arial"/>
              </a:rPr>
              <a:t>s	</a:t>
            </a:r>
            <a:r>
              <a:rPr sz="2400" spc="-5" dirty="0">
                <a:solidFill>
                  <a:srgbClr val="323299"/>
                </a:solidFill>
                <a:latin typeface="Arial"/>
                <a:cs typeface="Arial"/>
              </a:rPr>
              <a:t>T</a:t>
            </a:r>
            <a:r>
              <a:rPr sz="2400" spc="-10" dirty="0">
                <a:solidFill>
                  <a:srgbClr val="323299"/>
                </a:solidFill>
                <a:latin typeface="Arial"/>
                <a:cs typeface="Arial"/>
              </a:rPr>
              <a:t>C</a:t>
            </a:r>
            <a:r>
              <a:rPr sz="2400" spc="-5" dirty="0">
                <a:solidFill>
                  <a:srgbClr val="323299"/>
                </a:solidFill>
                <a:latin typeface="Arial"/>
                <a:cs typeface="Arial"/>
              </a:rPr>
              <a:t>C</a:t>
            </a:r>
            <a:r>
              <a:rPr sz="2400" dirty="0">
                <a:solidFill>
                  <a:srgbClr val="323299"/>
                </a:solidFill>
                <a:latin typeface="Arial"/>
                <a:cs typeface="Arial"/>
              </a:rPr>
              <a:t>	e</a:t>
            </a:r>
            <a:r>
              <a:rPr sz="2400" spc="-15" dirty="0">
                <a:solidFill>
                  <a:srgbClr val="323299"/>
                </a:solidFill>
                <a:latin typeface="Arial"/>
                <a:cs typeface="Arial"/>
              </a:rPr>
              <a:t>x</a:t>
            </a:r>
            <a:r>
              <a:rPr sz="2400" spc="-5" dirty="0">
                <a:solidFill>
                  <a:srgbClr val="323299"/>
                </a:solidFill>
                <a:latin typeface="Arial"/>
                <a:cs typeface="Arial"/>
              </a:rPr>
              <a:t>c</a:t>
            </a:r>
            <a:r>
              <a:rPr sz="2400" dirty="0">
                <a:solidFill>
                  <a:srgbClr val="323299"/>
                </a:solidFill>
                <a:latin typeface="Arial"/>
                <a:cs typeface="Arial"/>
              </a:rPr>
              <a:t>e</a:t>
            </a:r>
            <a:r>
              <a:rPr sz="2400" spc="-10" dirty="0">
                <a:solidFill>
                  <a:srgbClr val="323299"/>
                </a:solidFill>
                <a:latin typeface="Arial"/>
                <a:cs typeface="Arial"/>
              </a:rPr>
              <a:t>p</a:t>
            </a:r>
            <a:r>
              <a:rPr sz="2400" dirty="0">
                <a:solidFill>
                  <a:srgbClr val="323299"/>
                </a:solidFill>
                <a:latin typeface="Arial"/>
                <a:cs typeface="Arial"/>
              </a:rPr>
              <a:t>t	</a:t>
            </a:r>
            <a:r>
              <a:rPr sz="2200" spc="-5" dirty="0">
                <a:solidFill>
                  <a:srgbClr val="323299"/>
                </a:solidFill>
                <a:latin typeface="Arial"/>
                <a:cs typeface="Arial"/>
              </a:rPr>
              <a:t>that</a:t>
            </a:r>
            <a:r>
              <a:rPr sz="2200" dirty="0">
                <a:solidFill>
                  <a:srgbClr val="323299"/>
                </a:solidFill>
                <a:latin typeface="Arial"/>
                <a:cs typeface="Arial"/>
              </a:rPr>
              <a:t>	</a:t>
            </a:r>
            <a:r>
              <a:rPr sz="2400" dirty="0">
                <a:solidFill>
                  <a:srgbClr val="323299"/>
                </a:solidFill>
                <a:latin typeface="Arial"/>
                <a:cs typeface="Arial"/>
              </a:rPr>
              <a:t>t</a:t>
            </a:r>
            <a:r>
              <a:rPr sz="2400" spc="-10" dirty="0">
                <a:solidFill>
                  <a:srgbClr val="323299"/>
                </a:solidFill>
                <a:latin typeface="Arial"/>
                <a:cs typeface="Arial"/>
              </a:rPr>
              <a:t>hi</a:t>
            </a:r>
            <a:r>
              <a:rPr sz="2400" dirty="0">
                <a:solidFill>
                  <a:srgbClr val="323299"/>
                </a:solidFill>
                <a:latin typeface="Arial"/>
                <a:cs typeface="Arial"/>
              </a:rPr>
              <a:t>s	m</a:t>
            </a:r>
            <a:r>
              <a:rPr sz="2400" spc="-10" dirty="0">
                <a:solidFill>
                  <a:srgbClr val="323299"/>
                </a:solidFill>
                <a:latin typeface="Arial"/>
                <a:cs typeface="Arial"/>
              </a:rPr>
              <a:t>e</a:t>
            </a:r>
            <a:r>
              <a:rPr sz="2400" dirty="0">
                <a:solidFill>
                  <a:srgbClr val="323299"/>
                </a:solidFill>
                <a:latin typeface="Arial"/>
                <a:cs typeface="Arial"/>
              </a:rPr>
              <a:t>tr</a:t>
            </a:r>
            <a:r>
              <a:rPr sz="2400" spc="-10" dirty="0">
                <a:solidFill>
                  <a:srgbClr val="323299"/>
                </a:solidFill>
                <a:latin typeface="Arial"/>
                <a:cs typeface="Arial"/>
              </a:rPr>
              <a:t>i</a:t>
            </a:r>
            <a:r>
              <a:rPr sz="2400" dirty="0">
                <a:solidFill>
                  <a:srgbClr val="323299"/>
                </a:solidFill>
                <a:latin typeface="Arial"/>
                <a:cs typeface="Arial"/>
              </a:rPr>
              <a:t>c	</a:t>
            </a:r>
            <a:r>
              <a:rPr sz="2400" spc="-10" dirty="0">
                <a:solidFill>
                  <a:srgbClr val="323299"/>
                </a:solidFill>
                <a:latin typeface="Arial"/>
                <a:cs typeface="Arial"/>
              </a:rPr>
              <a:t>al</a:t>
            </a:r>
            <a:r>
              <a:rPr sz="2400" spc="-5" dirty="0">
                <a:solidFill>
                  <a:srgbClr val="323299"/>
                </a:solidFill>
                <a:latin typeface="Arial"/>
                <a:cs typeface="Arial"/>
              </a:rPr>
              <a:t>so</a:t>
            </a:r>
            <a:endParaRPr sz="2400" dirty="0">
              <a:latin typeface="Arial"/>
              <a:cs typeface="Arial"/>
            </a:endParaRPr>
          </a:p>
        </p:txBody>
      </p:sp>
      <p:sp>
        <p:nvSpPr>
          <p:cNvPr id="6" name="object 6"/>
          <p:cNvSpPr txBox="1"/>
          <p:nvPr/>
        </p:nvSpPr>
        <p:spPr>
          <a:xfrm>
            <a:off x="916933" y="4044186"/>
            <a:ext cx="8086725" cy="1670050"/>
          </a:xfrm>
          <a:prstGeom prst="rect">
            <a:avLst/>
          </a:prstGeom>
        </p:spPr>
        <p:txBody>
          <a:bodyPr vert="horz" wrap="square" lIns="0" tIns="195580" rIns="0" bIns="0" rtlCol="0">
            <a:spAutoFit/>
          </a:bodyPr>
          <a:lstStyle/>
          <a:p>
            <a:pPr marL="927100">
              <a:lnSpc>
                <a:spcPct val="100000"/>
              </a:lnSpc>
              <a:spcBef>
                <a:spcPts val="1540"/>
              </a:spcBef>
            </a:pPr>
            <a:r>
              <a:rPr sz="2400" spc="-5" dirty="0">
                <a:solidFill>
                  <a:srgbClr val="323299"/>
                </a:solidFill>
                <a:latin typeface="Arial"/>
                <a:cs typeface="Arial"/>
              </a:rPr>
              <a:t>consider indirectly connected</a:t>
            </a:r>
            <a:r>
              <a:rPr sz="2400" spc="25" dirty="0">
                <a:solidFill>
                  <a:srgbClr val="323299"/>
                </a:solidFill>
                <a:latin typeface="Arial"/>
                <a:cs typeface="Arial"/>
              </a:rPr>
              <a:t> </a:t>
            </a:r>
            <a:r>
              <a:rPr sz="2400" spc="-5" dirty="0">
                <a:solidFill>
                  <a:srgbClr val="323299"/>
                </a:solidFill>
                <a:latin typeface="Arial"/>
                <a:cs typeface="Arial"/>
              </a:rPr>
              <a:t>methods.</a:t>
            </a:r>
            <a:endParaRPr sz="2400" dirty="0">
              <a:latin typeface="Arial"/>
              <a:cs typeface="Arial"/>
            </a:endParaRPr>
          </a:p>
          <a:p>
            <a:pPr marL="355600" indent="-342900">
              <a:lnSpc>
                <a:spcPct val="100000"/>
              </a:lnSpc>
              <a:spcBef>
                <a:spcPts val="1440"/>
              </a:spcBef>
              <a:buChar char="•"/>
              <a:tabLst>
                <a:tab pos="354965" algn="l"/>
                <a:tab pos="355600" algn="l"/>
              </a:tabLst>
            </a:pPr>
            <a:r>
              <a:rPr sz="2400" spc="-5" dirty="0">
                <a:solidFill>
                  <a:srgbClr val="0000FF"/>
                </a:solidFill>
                <a:latin typeface="Arial"/>
                <a:cs typeface="Arial"/>
              </a:rPr>
              <a:t>Information based Cohesion</a:t>
            </a:r>
            <a:r>
              <a:rPr sz="2400" spc="15" dirty="0">
                <a:solidFill>
                  <a:srgbClr val="0000FF"/>
                </a:solidFill>
                <a:latin typeface="Arial"/>
                <a:cs typeface="Arial"/>
              </a:rPr>
              <a:t> </a:t>
            </a:r>
            <a:r>
              <a:rPr sz="2400" spc="-10" dirty="0">
                <a:solidFill>
                  <a:srgbClr val="0000FF"/>
                </a:solidFill>
                <a:latin typeface="Arial"/>
                <a:cs typeface="Arial"/>
              </a:rPr>
              <a:t>(ICH)</a:t>
            </a:r>
            <a:endParaRPr sz="2400" dirty="0">
              <a:latin typeface="Arial"/>
              <a:cs typeface="Arial"/>
            </a:endParaRPr>
          </a:p>
          <a:p>
            <a:pPr marL="584200">
              <a:lnSpc>
                <a:spcPct val="100000"/>
              </a:lnSpc>
              <a:spcBef>
                <a:spcPts val="1425"/>
              </a:spcBef>
              <a:tabLst>
                <a:tab pos="926465" algn="l"/>
                <a:tab pos="7327265" algn="l"/>
              </a:tabLst>
            </a:pPr>
            <a:r>
              <a:rPr sz="2400" spc="-5" dirty="0">
                <a:solidFill>
                  <a:srgbClr val="323299"/>
                </a:solidFill>
                <a:latin typeface="Arial"/>
                <a:cs typeface="Arial"/>
              </a:rPr>
              <a:t>–	</a:t>
            </a:r>
            <a:r>
              <a:rPr sz="2400" spc="-10" dirty="0">
                <a:solidFill>
                  <a:srgbClr val="323299"/>
                </a:solidFill>
                <a:latin typeface="Arial"/>
                <a:cs typeface="Arial"/>
              </a:rPr>
              <a:t>Nu</a:t>
            </a:r>
            <a:r>
              <a:rPr sz="2400" dirty="0">
                <a:solidFill>
                  <a:srgbClr val="323299"/>
                </a:solidFill>
                <a:latin typeface="Arial"/>
                <a:cs typeface="Arial"/>
              </a:rPr>
              <a:t>mb</a:t>
            </a:r>
            <a:r>
              <a:rPr sz="2400" spc="-10" dirty="0">
                <a:solidFill>
                  <a:srgbClr val="323299"/>
                </a:solidFill>
                <a:latin typeface="Arial"/>
                <a:cs typeface="Arial"/>
              </a:rPr>
              <a:t>e</a:t>
            </a:r>
            <a:r>
              <a:rPr sz="2400" dirty="0">
                <a:solidFill>
                  <a:srgbClr val="323299"/>
                </a:solidFill>
                <a:latin typeface="Arial"/>
                <a:cs typeface="Arial"/>
              </a:rPr>
              <a:t>r</a:t>
            </a:r>
            <a:r>
              <a:rPr sz="2400" spc="10"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f</a:t>
            </a:r>
            <a:r>
              <a:rPr sz="2400" spc="-5" dirty="0">
                <a:solidFill>
                  <a:srgbClr val="323299"/>
                </a:solidFill>
                <a:latin typeface="Arial"/>
                <a:cs typeface="Arial"/>
              </a:rPr>
              <a:t> </a:t>
            </a:r>
            <a:r>
              <a:rPr sz="2400" spc="-10" dirty="0">
                <a:solidFill>
                  <a:srgbClr val="323299"/>
                </a:solidFill>
                <a:latin typeface="Arial"/>
                <a:cs typeface="Arial"/>
              </a:rPr>
              <a:t>in</a:t>
            </a:r>
            <a:r>
              <a:rPr sz="2400" spc="10" dirty="0">
                <a:solidFill>
                  <a:srgbClr val="323299"/>
                </a:solidFill>
                <a:latin typeface="Arial"/>
                <a:cs typeface="Arial"/>
              </a:rPr>
              <a:t>v</a:t>
            </a:r>
            <a:r>
              <a:rPr sz="2400" spc="-10" dirty="0">
                <a:solidFill>
                  <a:srgbClr val="323299"/>
                </a:solidFill>
                <a:latin typeface="Arial"/>
                <a:cs typeface="Arial"/>
              </a:rPr>
              <a:t>o</a:t>
            </a:r>
            <a:r>
              <a:rPr sz="2400" spc="-5" dirty="0">
                <a:solidFill>
                  <a:srgbClr val="323299"/>
                </a:solidFill>
                <a:latin typeface="Arial"/>
                <a:cs typeface="Arial"/>
              </a:rPr>
              <a:t>c</a:t>
            </a:r>
            <a:r>
              <a:rPr sz="2400" spc="-10" dirty="0">
                <a:solidFill>
                  <a:srgbClr val="323299"/>
                </a:solidFill>
                <a:latin typeface="Arial"/>
                <a:cs typeface="Arial"/>
              </a:rPr>
              <a:t>a</a:t>
            </a:r>
            <a:r>
              <a:rPr sz="2400" dirty="0">
                <a:solidFill>
                  <a:srgbClr val="323299"/>
                </a:solidFill>
                <a:latin typeface="Arial"/>
                <a:cs typeface="Arial"/>
              </a:rPr>
              <a:t>ti</a:t>
            </a:r>
            <a:r>
              <a:rPr sz="2400" spc="-10" dirty="0">
                <a:solidFill>
                  <a:srgbClr val="323299"/>
                </a:solidFill>
                <a:latin typeface="Arial"/>
                <a:cs typeface="Arial"/>
              </a:rPr>
              <a:t>on</a:t>
            </a:r>
            <a:r>
              <a:rPr sz="2400" dirty="0">
                <a:solidFill>
                  <a:srgbClr val="323299"/>
                </a:solidFill>
                <a:latin typeface="Arial"/>
                <a:cs typeface="Arial"/>
              </a:rPr>
              <a:t>s</a:t>
            </a:r>
            <a:r>
              <a:rPr sz="2400" spc="15"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f</a:t>
            </a:r>
            <a:r>
              <a:rPr sz="2400" spc="-5"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t</a:t>
            </a:r>
            <a:r>
              <a:rPr sz="2400" spc="-10" dirty="0">
                <a:solidFill>
                  <a:srgbClr val="323299"/>
                </a:solidFill>
                <a:latin typeface="Arial"/>
                <a:cs typeface="Arial"/>
              </a:rPr>
              <a:t>he</a:t>
            </a:r>
            <a:r>
              <a:rPr sz="2400" dirty="0">
                <a:solidFill>
                  <a:srgbClr val="323299"/>
                </a:solidFill>
                <a:latin typeface="Arial"/>
                <a:cs typeface="Arial"/>
              </a:rPr>
              <a:t>r</a:t>
            </a:r>
            <a:r>
              <a:rPr sz="2400" spc="-5" dirty="0">
                <a:solidFill>
                  <a:srgbClr val="323299"/>
                </a:solidFill>
                <a:latin typeface="Arial"/>
                <a:cs typeface="Arial"/>
              </a:rPr>
              <a:t> </a:t>
            </a:r>
            <a:r>
              <a:rPr sz="2400" spc="-10" dirty="0">
                <a:solidFill>
                  <a:srgbClr val="323299"/>
                </a:solidFill>
                <a:latin typeface="Arial"/>
                <a:cs typeface="Arial"/>
              </a:rPr>
              <a:t>me</a:t>
            </a:r>
            <a:r>
              <a:rPr sz="2400" dirty="0">
                <a:solidFill>
                  <a:srgbClr val="323299"/>
                </a:solidFill>
                <a:latin typeface="Arial"/>
                <a:cs typeface="Arial"/>
              </a:rPr>
              <a:t>t</a:t>
            </a:r>
            <a:r>
              <a:rPr sz="2400" spc="-10" dirty="0">
                <a:solidFill>
                  <a:srgbClr val="323299"/>
                </a:solidFill>
                <a:latin typeface="Arial"/>
                <a:cs typeface="Arial"/>
              </a:rPr>
              <a:t>hod</a:t>
            </a:r>
            <a:r>
              <a:rPr sz="2400" dirty="0">
                <a:solidFill>
                  <a:srgbClr val="323299"/>
                </a:solidFill>
                <a:latin typeface="Arial"/>
                <a:cs typeface="Arial"/>
              </a:rPr>
              <a:t>s</a:t>
            </a:r>
            <a:r>
              <a:rPr sz="2400" spc="5"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f</a:t>
            </a:r>
            <a:r>
              <a:rPr sz="2400" spc="-5" dirty="0">
                <a:solidFill>
                  <a:srgbClr val="323299"/>
                </a:solidFill>
                <a:latin typeface="Arial"/>
                <a:cs typeface="Arial"/>
              </a:rPr>
              <a:t> </a:t>
            </a:r>
            <a:r>
              <a:rPr sz="2400" spc="-10" dirty="0">
                <a:solidFill>
                  <a:srgbClr val="323299"/>
                </a:solidFill>
                <a:latin typeface="Arial"/>
                <a:cs typeface="Arial"/>
              </a:rPr>
              <a:t>th</a:t>
            </a:r>
            <a:r>
              <a:rPr sz="2400" spc="-5" dirty="0">
                <a:solidFill>
                  <a:srgbClr val="323299"/>
                </a:solidFill>
                <a:latin typeface="Arial"/>
                <a:cs typeface="Arial"/>
              </a:rPr>
              <a:t>e</a:t>
            </a:r>
            <a:r>
              <a:rPr sz="2400" dirty="0">
                <a:solidFill>
                  <a:srgbClr val="323299"/>
                </a:solidFill>
                <a:latin typeface="Arial"/>
                <a:cs typeface="Arial"/>
              </a:rPr>
              <a:t>	</a:t>
            </a:r>
            <a:r>
              <a:rPr sz="2400" spc="-5" dirty="0">
                <a:solidFill>
                  <a:srgbClr val="323299"/>
                </a:solidFill>
                <a:latin typeface="Arial"/>
                <a:cs typeface="Arial"/>
              </a:rPr>
              <a:t>s</a:t>
            </a:r>
            <a:r>
              <a:rPr sz="2400" spc="-10" dirty="0">
                <a:solidFill>
                  <a:srgbClr val="323299"/>
                </a:solidFill>
                <a:latin typeface="Arial"/>
                <a:cs typeface="Arial"/>
              </a:rPr>
              <a:t>a</a:t>
            </a:r>
            <a:r>
              <a:rPr sz="2400" dirty="0">
                <a:solidFill>
                  <a:srgbClr val="323299"/>
                </a:solidFill>
                <a:latin typeface="Arial"/>
                <a:cs typeface="Arial"/>
              </a:rPr>
              <a:t>m</a:t>
            </a:r>
            <a:r>
              <a:rPr sz="2400" spc="-5" dirty="0">
                <a:solidFill>
                  <a:srgbClr val="323299"/>
                </a:solidFill>
                <a:latin typeface="Arial"/>
                <a:cs typeface="Arial"/>
              </a:rPr>
              <a:t>e</a:t>
            </a:r>
            <a:endParaRPr sz="2400" dirty="0">
              <a:latin typeface="Arial"/>
              <a:cs typeface="Arial"/>
            </a:endParaRPr>
          </a:p>
        </p:txBody>
      </p:sp>
      <p:sp>
        <p:nvSpPr>
          <p:cNvPr id="7" name="object 7"/>
          <p:cNvSpPr txBox="1"/>
          <p:nvPr/>
        </p:nvSpPr>
        <p:spPr>
          <a:xfrm>
            <a:off x="1831339" y="5687057"/>
            <a:ext cx="7309484" cy="756920"/>
          </a:xfrm>
          <a:prstGeom prst="rect">
            <a:avLst/>
          </a:prstGeom>
        </p:spPr>
        <p:txBody>
          <a:bodyPr vert="horz" wrap="square" lIns="0" tIns="12700" rIns="0" bIns="0" rtlCol="0">
            <a:spAutoFit/>
          </a:bodyPr>
          <a:lstStyle/>
          <a:p>
            <a:pPr marL="12700" marR="5080">
              <a:lnSpc>
                <a:spcPct val="100000"/>
              </a:lnSpc>
              <a:spcBef>
                <a:spcPts val="100"/>
              </a:spcBef>
              <a:tabLst>
                <a:tab pos="6373495" algn="l"/>
                <a:tab pos="6871970" algn="l"/>
              </a:tabLst>
            </a:pPr>
            <a:r>
              <a:rPr sz="2400" spc="-5" dirty="0">
                <a:solidFill>
                  <a:srgbClr val="323299"/>
                </a:solidFill>
                <a:latin typeface="Arial"/>
                <a:cs typeface="Arial"/>
              </a:rPr>
              <a:t>c</a:t>
            </a:r>
            <a:r>
              <a:rPr sz="2400" spc="-10" dirty="0">
                <a:solidFill>
                  <a:srgbClr val="323299"/>
                </a:solidFill>
                <a:latin typeface="Arial"/>
                <a:cs typeface="Arial"/>
              </a:rPr>
              <a:t>la</a:t>
            </a:r>
            <a:r>
              <a:rPr sz="2400" dirty="0">
                <a:solidFill>
                  <a:srgbClr val="323299"/>
                </a:solidFill>
                <a:latin typeface="Arial"/>
                <a:cs typeface="Arial"/>
              </a:rPr>
              <a:t>ss,</a:t>
            </a:r>
            <a:r>
              <a:rPr sz="2400" spc="10" dirty="0">
                <a:solidFill>
                  <a:srgbClr val="323299"/>
                </a:solidFill>
                <a:latin typeface="Arial"/>
                <a:cs typeface="Arial"/>
              </a:rPr>
              <a:t> </a:t>
            </a:r>
            <a:r>
              <a:rPr sz="2400" spc="-10" dirty="0">
                <a:solidFill>
                  <a:srgbClr val="323299"/>
                </a:solidFill>
                <a:latin typeface="Arial"/>
                <a:cs typeface="Arial"/>
              </a:rPr>
              <a:t>w</a:t>
            </a:r>
            <a:r>
              <a:rPr sz="2400" dirty="0">
                <a:solidFill>
                  <a:srgbClr val="323299"/>
                </a:solidFill>
                <a:latin typeface="Arial"/>
                <a:cs typeface="Arial"/>
              </a:rPr>
              <a:t>e</a:t>
            </a:r>
            <a:r>
              <a:rPr sz="2400" spc="-10" dirty="0">
                <a:solidFill>
                  <a:srgbClr val="323299"/>
                </a:solidFill>
                <a:latin typeface="Arial"/>
                <a:cs typeface="Arial"/>
              </a:rPr>
              <a:t>i</a:t>
            </a:r>
            <a:r>
              <a:rPr sz="2400" dirty="0">
                <a:solidFill>
                  <a:srgbClr val="323299"/>
                </a:solidFill>
                <a:latin typeface="Arial"/>
                <a:cs typeface="Arial"/>
              </a:rPr>
              <a:t>g</a:t>
            </a:r>
            <a:r>
              <a:rPr sz="2400" spc="-10" dirty="0">
                <a:solidFill>
                  <a:srgbClr val="323299"/>
                </a:solidFill>
                <a:latin typeface="Arial"/>
                <a:cs typeface="Arial"/>
              </a:rPr>
              <a:t>h</a:t>
            </a:r>
            <a:r>
              <a:rPr sz="2400" dirty="0">
                <a:solidFill>
                  <a:srgbClr val="323299"/>
                </a:solidFill>
                <a:latin typeface="Arial"/>
                <a:cs typeface="Arial"/>
              </a:rPr>
              <a:t>t</a:t>
            </a:r>
            <a:r>
              <a:rPr sz="2400" spc="-10" dirty="0">
                <a:solidFill>
                  <a:srgbClr val="323299"/>
                </a:solidFill>
                <a:latin typeface="Arial"/>
                <a:cs typeface="Arial"/>
              </a:rPr>
              <a:t>e</a:t>
            </a:r>
            <a:r>
              <a:rPr sz="2400" spc="-5" dirty="0">
                <a:solidFill>
                  <a:srgbClr val="323299"/>
                </a:solidFill>
                <a:latin typeface="Arial"/>
                <a:cs typeface="Arial"/>
              </a:rPr>
              <a:t>d</a:t>
            </a:r>
            <a:r>
              <a:rPr sz="2400" dirty="0">
                <a:solidFill>
                  <a:srgbClr val="323299"/>
                </a:solidFill>
                <a:latin typeface="Arial"/>
                <a:cs typeface="Arial"/>
              </a:rPr>
              <a:t> </a:t>
            </a:r>
            <a:r>
              <a:rPr sz="2400" spc="-10" dirty="0">
                <a:solidFill>
                  <a:srgbClr val="323299"/>
                </a:solidFill>
                <a:latin typeface="Arial"/>
                <a:cs typeface="Arial"/>
              </a:rPr>
              <a:t>b</a:t>
            </a:r>
            <a:r>
              <a:rPr sz="2400" dirty="0">
                <a:solidFill>
                  <a:srgbClr val="323299"/>
                </a:solidFill>
                <a:latin typeface="Arial"/>
                <a:cs typeface="Arial"/>
              </a:rPr>
              <a:t>y</a:t>
            </a:r>
            <a:r>
              <a:rPr sz="2400" spc="5" dirty="0">
                <a:solidFill>
                  <a:srgbClr val="323299"/>
                </a:solidFill>
                <a:latin typeface="Arial"/>
                <a:cs typeface="Arial"/>
              </a:rPr>
              <a:t> </a:t>
            </a:r>
            <a:r>
              <a:rPr sz="2400" dirty="0">
                <a:solidFill>
                  <a:srgbClr val="323299"/>
                </a:solidFill>
                <a:latin typeface="Arial"/>
                <a:cs typeface="Arial"/>
              </a:rPr>
              <a:t>t</a:t>
            </a:r>
            <a:r>
              <a:rPr sz="2400" spc="-10" dirty="0">
                <a:solidFill>
                  <a:srgbClr val="323299"/>
                </a:solidFill>
                <a:latin typeface="Arial"/>
                <a:cs typeface="Arial"/>
              </a:rPr>
              <a:t>h</a:t>
            </a:r>
            <a:r>
              <a:rPr sz="2400" spc="-5" dirty="0">
                <a:solidFill>
                  <a:srgbClr val="323299"/>
                </a:solidFill>
                <a:latin typeface="Arial"/>
                <a:cs typeface="Arial"/>
              </a:rPr>
              <a:t>e</a:t>
            </a:r>
            <a:r>
              <a:rPr sz="2400" dirty="0">
                <a:solidFill>
                  <a:srgbClr val="323299"/>
                </a:solidFill>
                <a:latin typeface="Arial"/>
                <a:cs typeface="Arial"/>
              </a:rPr>
              <a:t> </a:t>
            </a:r>
            <a:r>
              <a:rPr sz="2400" spc="-10" dirty="0">
                <a:solidFill>
                  <a:srgbClr val="323299"/>
                </a:solidFill>
                <a:latin typeface="Arial"/>
                <a:cs typeface="Arial"/>
              </a:rPr>
              <a:t>nu</a:t>
            </a:r>
            <a:r>
              <a:rPr sz="2400" dirty="0">
                <a:solidFill>
                  <a:srgbClr val="323299"/>
                </a:solidFill>
                <a:latin typeface="Arial"/>
                <a:cs typeface="Arial"/>
              </a:rPr>
              <a:t>m</a:t>
            </a:r>
            <a:r>
              <a:rPr sz="2400" spc="-10" dirty="0">
                <a:solidFill>
                  <a:srgbClr val="323299"/>
                </a:solidFill>
                <a:latin typeface="Arial"/>
                <a:cs typeface="Arial"/>
              </a:rPr>
              <a:t>be</a:t>
            </a:r>
            <a:r>
              <a:rPr sz="2400" dirty="0">
                <a:solidFill>
                  <a:srgbClr val="323299"/>
                </a:solidFill>
                <a:latin typeface="Arial"/>
                <a:cs typeface="Arial"/>
              </a:rPr>
              <a:t>r</a:t>
            </a:r>
            <a:r>
              <a:rPr sz="2400" spc="10"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f</a:t>
            </a:r>
            <a:r>
              <a:rPr sz="2400" spc="225" dirty="0">
                <a:solidFill>
                  <a:srgbClr val="323299"/>
                </a:solidFill>
                <a:latin typeface="Arial"/>
                <a:cs typeface="Arial"/>
              </a:rPr>
              <a:t> </a:t>
            </a:r>
            <a:r>
              <a:rPr sz="2400" spc="-10" dirty="0">
                <a:solidFill>
                  <a:srgbClr val="323299"/>
                </a:solidFill>
                <a:latin typeface="Arial"/>
                <a:cs typeface="Arial"/>
              </a:rPr>
              <a:t>pa</a:t>
            </a:r>
            <a:r>
              <a:rPr sz="2400" dirty="0">
                <a:solidFill>
                  <a:srgbClr val="323299"/>
                </a:solidFill>
                <a:latin typeface="Arial"/>
                <a:cs typeface="Arial"/>
              </a:rPr>
              <a:t>r</a:t>
            </a:r>
            <a:r>
              <a:rPr sz="2400" spc="-10" dirty="0">
                <a:solidFill>
                  <a:srgbClr val="323299"/>
                </a:solidFill>
                <a:latin typeface="Arial"/>
                <a:cs typeface="Arial"/>
              </a:rPr>
              <a:t>a</a:t>
            </a:r>
            <a:r>
              <a:rPr sz="2400" dirty="0">
                <a:solidFill>
                  <a:srgbClr val="323299"/>
                </a:solidFill>
                <a:latin typeface="Arial"/>
                <a:cs typeface="Arial"/>
              </a:rPr>
              <a:t>m</a:t>
            </a:r>
            <a:r>
              <a:rPr sz="2400" spc="-10" dirty="0">
                <a:solidFill>
                  <a:srgbClr val="323299"/>
                </a:solidFill>
                <a:latin typeface="Arial"/>
                <a:cs typeface="Arial"/>
              </a:rPr>
              <a:t>e</a:t>
            </a:r>
            <a:r>
              <a:rPr sz="2400" dirty="0">
                <a:solidFill>
                  <a:srgbClr val="323299"/>
                </a:solidFill>
                <a:latin typeface="Arial"/>
                <a:cs typeface="Arial"/>
              </a:rPr>
              <a:t>t</a:t>
            </a:r>
            <a:r>
              <a:rPr sz="2400" spc="-10" dirty="0">
                <a:solidFill>
                  <a:srgbClr val="323299"/>
                </a:solidFill>
                <a:latin typeface="Arial"/>
                <a:cs typeface="Arial"/>
              </a:rPr>
              <a:t>e</a:t>
            </a:r>
            <a:r>
              <a:rPr sz="2400" dirty="0">
                <a:solidFill>
                  <a:srgbClr val="323299"/>
                </a:solidFill>
                <a:latin typeface="Arial"/>
                <a:cs typeface="Arial"/>
              </a:rPr>
              <a:t>rs	</a:t>
            </a:r>
            <a:r>
              <a:rPr sz="2400" spc="-10" dirty="0">
                <a:solidFill>
                  <a:srgbClr val="323299"/>
                </a:solidFill>
                <a:latin typeface="Arial"/>
                <a:cs typeface="Arial"/>
              </a:rPr>
              <a:t>o</a:t>
            </a:r>
            <a:r>
              <a:rPr sz="2400" dirty="0">
                <a:solidFill>
                  <a:srgbClr val="323299"/>
                </a:solidFill>
                <a:latin typeface="Arial"/>
                <a:cs typeface="Arial"/>
              </a:rPr>
              <a:t>f	t</a:t>
            </a:r>
            <a:r>
              <a:rPr sz="2400" spc="-10" dirty="0">
                <a:solidFill>
                  <a:srgbClr val="323299"/>
                </a:solidFill>
                <a:latin typeface="Arial"/>
                <a:cs typeface="Arial"/>
              </a:rPr>
              <a:t>h</a:t>
            </a:r>
            <a:r>
              <a:rPr sz="2400" spc="-5" dirty="0">
                <a:solidFill>
                  <a:srgbClr val="323299"/>
                </a:solidFill>
                <a:latin typeface="Arial"/>
                <a:cs typeface="Arial"/>
              </a:rPr>
              <a:t>e  invoked method.</a:t>
            </a:r>
            <a:endParaRPr sz="2400" dirty="0">
              <a:latin typeface="Arial"/>
              <a:cs typeface="Arial"/>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808479"/>
            <a:ext cx="5978525" cy="287655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003265"/>
                </a:solidFill>
                <a:latin typeface="Arial"/>
                <a:cs typeface="Arial"/>
              </a:rPr>
              <a:t>Inheritance Metrics:</a:t>
            </a:r>
            <a:endParaRPr sz="2200" dirty="0">
              <a:latin typeface="Arial"/>
              <a:cs typeface="Arial"/>
            </a:endParaRPr>
          </a:p>
          <a:p>
            <a:pPr>
              <a:lnSpc>
                <a:spcPct val="100000"/>
              </a:lnSpc>
            </a:pPr>
            <a:endParaRPr sz="2200" dirty="0">
              <a:latin typeface="Times New Roman"/>
              <a:cs typeface="Times New Roman"/>
            </a:endParaRPr>
          </a:p>
          <a:p>
            <a:pPr>
              <a:lnSpc>
                <a:spcPct val="100000"/>
              </a:lnSpc>
              <a:spcBef>
                <a:spcPts val="45"/>
              </a:spcBef>
            </a:pPr>
            <a:endParaRPr sz="2350" dirty="0">
              <a:latin typeface="Times New Roman"/>
              <a:cs typeface="Times New Roman"/>
            </a:endParaRPr>
          </a:p>
          <a:p>
            <a:pPr marL="469900" indent="-457200">
              <a:lnSpc>
                <a:spcPct val="100000"/>
              </a:lnSpc>
              <a:buChar char="•"/>
              <a:tabLst>
                <a:tab pos="469265" algn="l"/>
                <a:tab pos="469900" algn="l"/>
              </a:tabLst>
            </a:pPr>
            <a:r>
              <a:rPr sz="2200" spc="-5" dirty="0">
                <a:solidFill>
                  <a:srgbClr val="0000FF"/>
                </a:solidFill>
                <a:latin typeface="Arial"/>
                <a:cs typeface="Arial"/>
              </a:rPr>
              <a:t>DIT - Depth of inheritance</a:t>
            </a:r>
            <a:r>
              <a:rPr sz="2200" spc="40" dirty="0">
                <a:solidFill>
                  <a:srgbClr val="0000FF"/>
                </a:solidFill>
                <a:latin typeface="Arial"/>
                <a:cs typeface="Arial"/>
              </a:rPr>
              <a:t> </a:t>
            </a:r>
            <a:r>
              <a:rPr sz="2200" spc="-5" dirty="0">
                <a:solidFill>
                  <a:srgbClr val="0000FF"/>
                </a:solidFill>
                <a:latin typeface="Arial"/>
                <a:cs typeface="Arial"/>
              </a:rPr>
              <a:t>tree</a:t>
            </a:r>
            <a:endParaRPr sz="2200" dirty="0">
              <a:latin typeface="Arial"/>
              <a:cs typeface="Arial"/>
            </a:endParaRPr>
          </a:p>
          <a:p>
            <a:pPr>
              <a:lnSpc>
                <a:spcPct val="100000"/>
              </a:lnSpc>
              <a:buChar char="•"/>
            </a:pPr>
            <a:endParaRPr sz="2200" dirty="0">
              <a:latin typeface="Times New Roman"/>
              <a:cs typeface="Times New Roman"/>
            </a:endParaRPr>
          </a:p>
          <a:p>
            <a:pPr>
              <a:lnSpc>
                <a:spcPct val="100000"/>
              </a:lnSpc>
              <a:spcBef>
                <a:spcPts val="5"/>
              </a:spcBef>
              <a:buChar char="•"/>
            </a:pPr>
            <a:endParaRPr sz="2400" dirty="0">
              <a:latin typeface="Times New Roman"/>
              <a:cs typeface="Times New Roman"/>
            </a:endParaRPr>
          </a:p>
          <a:p>
            <a:pPr marL="469900" indent="-457200">
              <a:lnSpc>
                <a:spcPct val="100000"/>
              </a:lnSpc>
              <a:buChar char="•"/>
              <a:tabLst>
                <a:tab pos="469265" algn="l"/>
                <a:tab pos="469900" algn="l"/>
              </a:tabLst>
            </a:pPr>
            <a:r>
              <a:rPr sz="2200" spc="-10" dirty="0">
                <a:solidFill>
                  <a:srgbClr val="965025"/>
                </a:solidFill>
                <a:latin typeface="Arial"/>
                <a:cs typeface="Arial"/>
              </a:rPr>
              <a:t>NOC </a:t>
            </a:r>
            <a:r>
              <a:rPr sz="2200" spc="-5" dirty="0">
                <a:solidFill>
                  <a:srgbClr val="965025"/>
                </a:solidFill>
                <a:latin typeface="Arial"/>
                <a:cs typeface="Arial"/>
              </a:rPr>
              <a:t>- Number of</a:t>
            </a:r>
            <a:r>
              <a:rPr sz="2200" spc="25" dirty="0">
                <a:solidFill>
                  <a:srgbClr val="965025"/>
                </a:solidFill>
                <a:latin typeface="Arial"/>
                <a:cs typeface="Arial"/>
              </a:rPr>
              <a:t> </a:t>
            </a:r>
            <a:r>
              <a:rPr sz="2200" spc="-5" dirty="0">
                <a:solidFill>
                  <a:srgbClr val="965025"/>
                </a:solidFill>
                <a:latin typeface="Arial"/>
                <a:cs typeface="Arial"/>
              </a:rPr>
              <a:t>children</a:t>
            </a:r>
            <a:endParaRPr sz="2200" dirty="0">
              <a:latin typeface="Arial"/>
              <a:cs typeface="Arial"/>
            </a:endParaRPr>
          </a:p>
          <a:p>
            <a:pPr marL="647700">
              <a:lnSpc>
                <a:spcPct val="100000"/>
              </a:lnSpc>
              <a:spcBef>
                <a:spcPts val="1320"/>
              </a:spcBef>
              <a:tabLst>
                <a:tab pos="990600" algn="l"/>
              </a:tabLst>
            </a:pPr>
            <a:r>
              <a:rPr sz="2200" spc="-5" dirty="0">
                <a:solidFill>
                  <a:srgbClr val="323299"/>
                </a:solidFill>
                <a:latin typeface="Arial"/>
                <a:cs typeface="Arial"/>
              </a:rPr>
              <a:t>–	only immediate subclasses are</a:t>
            </a:r>
            <a:r>
              <a:rPr sz="2200" spc="25" dirty="0">
                <a:solidFill>
                  <a:srgbClr val="323299"/>
                </a:solidFill>
                <a:latin typeface="Arial"/>
                <a:cs typeface="Arial"/>
              </a:rPr>
              <a:t> </a:t>
            </a:r>
            <a:r>
              <a:rPr sz="2200" spc="-5" dirty="0">
                <a:solidFill>
                  <a:srgbClr val="323299"/>
                </a:solidFill>
                <a:latin typeface="Arial"/>
                <a:cs typeface="Arial"/>
              </a:rPr>
              <a:t>counted.</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248</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80340" rIns="0" bIns="0" rtlCol="0">
            <a:spAutoFit/>
          </a:bodyPr>
          <a:lstStyle/>
          <a:p>
            <a:pPr marL="88265">
              <a:lnSpc>
                <a:spcPct val="100000"/>
              </a:lnSpc>
              <a:spcBef>
                <a:spcPts val="1420"/>
              </a:spcBef>
            </a:pPr>
            <a:r>
              <a:rPr spc="-5" dirty="0"/>
              <a:t>Inheritance Metrics:</a:t>
            </a:r>
          </a:p>
          <a:p>
            <a:pPr marL="545465" indent="-457200">
              <a:lnSpc>
                <a:spcPct val="100000"/>
              </a:lnSpc>
              <a:spcBef>
                <a:spcPts val="1320"/>
              </a:spcBef>
              <a:buChar char="•"/>
              <a:tabLst>
                <a:tab pos="545465" algn="l"/>
                <a:tab pos="546100" algn="l"/>
              </a:tabLst>
            </a:pPr>
            <a:r>
              <a:rPr spc="-5" dirty="0">
                <a:solidFill>
                  <a:srgbClr val="0000FF"/>
                </a:solidFill>
              </a:rPr>
              <a:t>AIF- Attribute Inheritance</a:t>
            </a:r>
            <a:r>
              <a:rPr spc="10" dirty="0">
                <a:solidFill>
                  <a:srgbClr val="0000FF"/>
                </a:solidFill>
              </a:rPr>
              <a:t> </a:t>
            </a:r>
            <a:r>
              <a:rPr spc="-5" dirty="0">
                <a:solidFill>
                  <a:srgbClr val="0000FF"/>
                </a:solidFill>
              </a:rPr>
              <a:t>Factor</a:t>
            </a:r>
          </a:p>
          <a:p>
            <a:pPr marL="1066165" marR="5080" indent="-342900">
              <a:lnSpc>
                <a:spcPct val="100000"/>
              </a:lnSpc>
              <a:spcBef>
                <a:spcPts val="1320"/>
              </a:spcBef>
              <a:tabLst>
                <a:tab pos="1066800" algn="l"/>
              </a:tabLst>
            </a:pPr>
            <a:r>
              <a:rPr spc="-5" dirty="0">
                <a:solidFill>
                  <a:srgbClr val="323299"/>
                </a:solidFill>
              </a:rPr>
              <a:t>–	Ratio of the sum of inherited attributes in all classes of </a:t>
            </a:r>
            <a:r>
              <a:rPr spc="-10" dirty="0">
                <a:solidFill>
                  <a:srgbClr val="323299"/>
                </a:solidFill>
              </a:rPr>
              <a:t>the  </a:t>
            </a:r>
            <a:r>
              <a:rPr spc="-5" dirty="0">
                <a:solidFill>
                  <a:srgbClr val="323299"/>
                </a:solidFill>
              </a:rPr>
              <a:t>system to </a:t>
            </a:r>
            <a:r>
              <a:rPr spc="5" dirty="0">
                <a:solidFill>
                  <a:srgbClr val="323299"/>
                </a:solidFill>
              </a:rPr>
              <a:t>the </a:t>
            </a:r>
            <a:r>
              <a:rPr spc="-5" dirty="0">
                <a:solidFill>
                  <a:srgbClr val="323299"/>
                </a:solidFill>
              </a:rPr>
              <a:t>total number of attributes for all</a:t>
            </a:r>
            <a:r>
              <a:rPr spc="70" dirty="0">
                <a:solidFill>
                  <a:srgbClr val="323299"/>
                </a:solidFill>
              </a:rPr>
              <a:t> </a:t>
            </a:r>
            <a:r>
              <a:rPr spc="-5" dirty="0">
                <a:solidFill>
                  <a:srgbClr val="323299"/>
                </a:solidFill>
              </a:rPr>
              <a:t>classes.</a:t>
            </a:r>
          </a:p>
        </p:txBody>
      </p:sp>
      <p:sp>
        <p:nvSpPr>
          <p:cNvPr id="3" name="object 3"/>
          <p:cNvSpPr/>
          <p:nvPr/>
        </p:nvSpPr>
        <p:spPr>
          <a:xfrm>
            <a:off x="3012951" y="4190998"/>
            <a:ext cx="2056130" cy="0"/>
          </a:xfrm>
          <a:custGeom>
            <a:avLst/>
            <a:gdLst/>
            <a:ahLst/>
            <a:cxnLst/>
            <a:rect l="l" t="t" r="r" b="b"/>
            <a:pathLst>
              <a:path w="2056129">
                <a:moveTo>
                  <a:pt x="0" y="0"/>
                </a:moveTo>
                <a:lnTo>
                  <a:pt x="2055883" y="0"/>
                </a:lnTo>
              </a:path>
            </a:pathLst>
          </a:custGeom>
          <a:ln w="13801">
            <a:solidFill>
              <a:srgbClr val="000000"/>
            </a:solidFill>
          </a:ln>
        </p:spPr>
        <p:txBody>
          <a:bodyPr wrap="square" lIns="0" tIns="0" rIns="0" bIns="0" rtlCol="0"/>
          <a:lstStyle/>
          <a:p>
            <a:endParaRPr dirty="0"/>
          </a:p>
        </p:txBody>
      </p:sp>
      <p:sp>
        <p:nvSpPr>
          <p:cNvPr id="4" name="object 4"/>
          <p:cNvSpPr txBox="1"/>
          <p:nvPr/>
        </p:nvSpPr>
        <p:spPr>
          <a:xfrm>
            <a:off x="3141978" y="4153503"/>
            <a:ext cx="381000" cy="624205"/>
          </a:xfrm>
          <a:prstGeom prst="rect">
            <a:avLst/>
          </a:prstGeom>
        </p:spPr>
        <p:txBody>
          <a:bodyPr vert="horz" wrap="square" lIns="0" tIns="15875" rIns="0" bIns="0" rtlCol="0">
            <a:spAutoFit/>
          </a:bodyPr>
          <a:lstStyle/>
          <a:p>
            <a:pPr marL="12700">
              <a:lnSpc>
                <a:spcPct val="100000"/>
              </a:lnSpc>
              <a:spcBef>
                <a:spcPts val="125"/>
              </a:spcBef>
            </a:pPr>
            <a:r>
              <a:rPr sz="3900" spc="-40" dirty="0">
                <a:latin typeface="Verdana"/>
                <a:cs typeface="Verdana"/>
              </a:rPr>
              <a:t>∑</a:t>
            </a:r>
            <a:endParaRPr sz="3900" dirty="0">
              <a:latin typeface="Verdana"/>
              <a:cs typeface="Verdana"/>
            </a:endParaRPr>
          </a:p>
        </p:txBody>
      </p:sp>
      <p:sp>
        <p:nvSpPr>
          <p:cNvPr id="5" name="object 5"/>
          <p:cNvSpPr txBox="1"/>
          <p:nvPr/>
        </p:nvSpPr>
        <p:spPr>
          <a:xfrm>
            <a:off x="3023106" y="3572859"/>
            <a:ext cx="381000" cy="624205"/>
          </a:xfrm>
          <a:prstGeom prst="rect">
            <a:avLst/>
          </a:prstGeom>
        </p:spPr>
        <p:txBody>
          <a:bodyPr vert="horz" wrap="square" lIns="0" tIns="15875" rIns="0" bIns="0" rtlCol="0">
            <a:spAutoFit/>
          </a:bodyPr>
          <a:lstStyle/>
          <a:p>
            <a:pPr marL="12700">
              <a:lnSpc>
                <a:spcPct val="100000"/>
              </a:lnSpc>
              <a:spcBef>
                <a:spcPts val="125"/>
              </a:spcBef>
            </a:pPr>
            <a:r>
              <a:rPr sz="3900" spc="-40" dirty="0">
                <a:latin typeface="Verdana"/>
                <a:cs typeface="Verdana"/>
              </a:rPr>
              <a:t>∑</a:t>
            </a:r>
            <a:endParaRPr sz="3900" dirty="0">
              <a:latin typeface="Verdana"/>
              <a:cs typeface="Verdana"/>
            </a:endParaRPr>
          </a:p>
        </p:txBody>
      </p:sp>
      <p:sp>
        <p:nvSpPr>
          <p:cNvPr id="6" name="object 6"/>
          <p:cNvSpPr txBox="1"/>
          <p:nvPr/>
        </p:nvSpPr>
        <p:spPr>
          <a:xfrm>
            <a:off x="3434586" y="3592671"/>
            <a:ext cx="263525" cy="258445"/>
          </a:xfrm>
          <a:prstGeom prst="rect">
            <a:avLst/>
          </a:prstGeom>
        </p:spPr>
        <p:txBody>
          <a:bodyPr vert="horz" wrap="square" lIns="0" tIns="15875" rIns="0" bIns="0" rtlCol="0">
            <a:spAutoFit/>
          </a:bodyPr>
          <a:lstStyle/>
          <a:p>
            <a:pPr marL="12700">
              <a:lnSpc>
                <a:spcPct val="100000"/>
              </a:lnSpc>
              <a:spcBef>
                <a:spcPts val="125"/>
              </a:spcBef>
            </a:pPr>
            <a:r>
              <a:rPr sz="1500" i="1" spc="10" dirty="0">
                <a:latin typeface="Times New Roman"/>
                <a:cs typeface="Times New Roman"/>
              </a:rPr>
              <a:t>T</a:t>
            </a:r>
            <a:r>
              <a:rPr sz="1500" i="1" spc="15" dirty="0">
                <a:latin typeface="Times New Roman"/>
                <a:cs typeface="Times New Roman"/>
              </a:rPr>
              <a:t>C</a:t>
            </a:r>
            <a:endParaRPr sz="1500" dirty="0">
              <a:latin typeface="Times New Roman"/>
              <a:cs typeface="Times New Roman"/>
            </a:endParaRPr>
          </a:p>
        </p:txBody>
      </p:sp>
      <p:sp>
        <p:nvSpPr>
          <p:cNvPr id="7" name="object 7"/>
          <p:cNvSpPr txBox="1"/>
          <p:nvPr/>
        </p:nvSpPr>
        <p:spPr>
          <a:xfrm>
            <a:off x="4137150" y="3883754"/>
            <a:ext cx="605155" cy="258445"/>
          </a:xfrm>
          <a:prstGeom prst="rect">
            <a:avLst/>
          </a:prstGeom>
        </p:spPr>
        <p:txBody>
          <a:bodyPr vert="horz" wrap="square" lIns="0" tIns="15875" rIns="0" bIns="0" rtlCol="0">
            <a:spAutoFit/>
          </a:bodyPr>
          <a:lstStyle/>
          <a:p>
            <a:pPr marL="12700">
              <a:lnSpc>
                <a:spcPct val="100000"/>
              </a:lnSpc>
              <a:spcBef>
                <a:spcPts val="125"/>
              </a:spcBef>
              <a:tabLst>
                <a:tab pos="537845" algn="l"/>
              </a:tabLst>
            </a:pPr>
            <a:r>
              <a:rPr sz="1500" i="1" spc="10" dirty="0">
                <a:latin typeface="Times New Roman"/>
                <a:cs typeface="Times New Roman"/>
              </a:rPr>
              <a:t>d	</a:t>
            </a:r>
            <a:r>
              <a:rPr sz="1500" i="1" spc="5" dirty="0">
                <a:latin typeface="Times New Roman"/>
                <a:cs typeface="Times New Roman"/>
              </a:rPr>
              <a:t>i</a:t>
            </a:r>
            <a:endParaRPr sz="1500" dirty="0">
              <a:latin typeface="Times New Roman"/>
              <a:cs typeface="Times New Roman"/>
            </a:endParaRPr>
          </a:p>
        </p:txBody>
      </p:sp>
      <p:sp>
        <p:nvSpPr>
          <p:cNvPr id="8" name="object 8"/>
          <p:cNvSpPr txBox="1"/>
          <p:nvPr/>
        </p:nvSpPr>
        <p:spPr>
          <a:xfrm>
            <a:off x="3913630" y="4243556"/>
            <a:ext cx="1054100" cy="424815"/>
          </a:xfrm>
          <a:prstGeom prst="rect">
            <a:avLst/>
          </a:prstGeom>
        </p:spPr>
        <p:txBody>
          <a:bodyPr vert="horz" wrap="square" lIns="0" tIns="14604" rIns="0" bIns="0" rtlCol="0">
            <a:spAutoFit/>
          </a:bodyPr>
          <a:lstStyle/>
          <a:p>
            <a:pPr marL="38100">
              <a:lnSpc>
                <a:spcPct val="100000"/>
              </a:lnSpc>
              <a:spcBef>
                <a:spcPts val="114"/>
              </a:spcBef>
            </a:pPr>
            <a:r>
              <a:rPr sz="2600" i="1" spc="60" dirty="0">
                <a:latin typeface="Times New Roman"/>
                <a:cs typeface="Times New Roman"/>
              </a:rPr>
              <a:t>A</a:t>
            </a:r>
            <a:r>
              <a:rPr sz="2250" i="1" spc="89" baseline="-24074" dirty="0">
                <a:latin typeface="Times New Roman"/>
                <a:cs typeface="Times New Roman"/>
              </a:rPr>
              <a:t>a</a:t>
            </a:r>
            <a:r>
              <a:rPr sz="2600" i="1" spc="60" dirty="0">
                <a:latin typeface="Times New Roman"/>
                <a:cs typeface="Times New Roman"/>
              </a:rPr>
              <a:t>(C </a:t>
            </a:r>
            <a:r>
              <a:rPr sz="2250" i="1" spc="7" baseline="-24074" dirty="0">
                <a:latin typeface="Times New Roman"/>
                <a:cs typeface="Times New Roman"/>
              </a:rPr>
              <a:t>i</a:t>
            </a:r>
            <a:r>
              <a:rPr sz="2250" i="1" spc="67" baseline="-24074" dirty="0">
                <a:latin typeface="Times New Roman"/>
                <a:cs typeface="Times New Roman"/>
              </a:rPr>
              <a:t> </a:t>
            </a:r>
            <a:r>
              <a:rPr sz="2600" i="1" spc="5" dirty="0">
                <a:latin typeface="Times New Roman"/>
                <a:cs typeface="Times New Roman"/>
              </a:rPr>
              <a:t>)</a:t>
            </a:r>
            <a:endParaRPr sz="2600" dirty="0">
              <a:latin typeface="Times New Roman"/>
              <a:cs typeface="Times New Roman"/>
            </a:endParaRPr>
          </a:p>
        </p:txBody>
      </p:sp>
      <p:sp>
        <p:nvSpPr>
          <p:cNvPr id="9" name="object 9"/>
          <p:cNvSpPr txBox="1"/>
          <p:nvPr/>
        </p:nvSpPr>
        <p:spPr>
          <a:xfrm>
            <a:off x="3553458" y="4058594"/>
            <a:ext cx="323850" cy="720725"/>
          </a:xfrm>
          <a:prstGeom prst="rect">
            <a:avLst/>
          </a:prstGeom>
        </p:spPr>
        <p:txBody>
          <a:bodyPr vert="horz" wrap="square" lIns="0" tIns="130810" rIns="0" bIns="0" rtlCol="0">
            <a:spAutoFit/>
          </a:bodyPr>
          <a:lstStyle/>
          <a:p>
            <a:pPr marL="12700">
              <a:lnSpc>
                <a:spcPct val="100000"/>
              </a:lnSpc>
              <a:spcBef>
                <a:spcPts val="1030"/>
              </a:spcBef>
            </a:pPr>
            <a:r>
              <a:rPr sz="1500" i="1" spc="15" dirty="0">
                <a:latin typeface="Times New Roman"/>
                <a:cs typeface="Times New Roman"/>
              </a:rPr>
              <a:t>TC</a:t>
            </a:r>
            <a:endParaRPr sz="1500" dirty="0">
              <a:latin typeface="Times New Roman"/>
              <a:cs typeface="Times New Roman"/>
            </a:endParaRPr>
          </a:p>
          <a:p>
            <a:pPr marL="18415">
              <a:lnSpc>
                <a:spcPct val="100000"/>
              </a:lnSpc>
              <a:spcBef>
                <a:spcPts val="935"/>
              </a:spcBef>
            </a:pPr>
            <a:r>
              <a:rPr sz="1500" i="1" spc="5" dirty="0">
                <a:latin typeface="Times New Roman"/>
                <a:cs typeface="Times New Roman"/>
              </a:rPr>
              <a:t>i</a:t>
            </a:r>
            <a:r>
              <a:rPr sz="1500" i="1" spc="-220" dirty="0">
                <a:latin typeface="Times New Roman"/>
                <a:cs typeface="Times New Roman"/>
              </a:rPr>
              <a:t> </a:t>
            </a:r>
            <a:r>
              <a:rPr sz="1500" spc="35" dirty="0">
                <a:latin typeface="Symbol"/>
                <a:cs typeface="Symbol"/>
              </a:rPr>
              <a:t></a:t>
            </a:r>
            <a:r>
              <a:rPr sz="1500" spc="35" dirty="0">
                <a:latin typeface="Times New Roman"/>
                <a:cs typeface="Times New Roman"/>
              </a:rPr>
              <a:t>1</a:t>
            </a:r>
            <a:endParaRPr sz="1500" dirty="0">
              <a:latin typeface="Times New Roman"/>
              <a:cs typeface="Times New Roman"/>
            </a:endParaRPr>
          </a:p>
        </p:txBody>
      </p:sp>
      <p:sp>
        <p:nvSpPr>
          <p:cNvPr id="10" name="object 10"/>
          <p:cNvSpPr txBox="1"/>
          <p:nvPr/>
        </p:nvSpPr>
        <p:spPr>
          <a:xfrm>
            <a:off x="3442206" y="3940142"/>
            <a:ext cx="317500" cy="258445"/>
          </a:xfrm>
          <a:prstGeom prst="rect">
            <a:avLst/>
          </a:prstGeom>
        </p:spPr>
        <p:txBody>
          <a:bodyPr vert="horz" wrap="square" lIns="0" tIns="15875" rIns="0" bIns="0" rtlCol="0">
            <a:spAutoFit/>
          </a:bodyPr>
          <a:lstStyle/>
          <a:p>
            <a:pPr marL="12700">
              <a:lnSpc>
                <a:spcPct val="100000"/>
              </a:lnSpc>
              <a:spcBef>
                <a:spcPts val="125"/>
              </a:spcBef>
            </a:pPr>
            <a:r>
              <a:rPr sz="1500" i="1" spc="5" dirty="0">
                <a:latin typeface="Times New Roman"/>
                <a:cs typeface="Times New Roman"/>
              </a:rPr>
              <a:t>i</a:t>
            </a:r>
            <a:r>
              <a:rPr sz="1500" i="1" spc="-225" dirty="0">
                <a:latin typeface="Times New Roman"/>
                <a:cs typeface="Times New Roman"/>
              </a:rPr>
              <a:t> </a:t>
            </a:r>
            <a:r>
              <a:rPr sz="1500" spc="40" dirty="0">
                <a:latin typeface="Symbol"/>
                <a:cs typeface="Symbol"/>
              </a:rPr>
              <a:t></a:t>
            </a:r>
            <a:r>
              <a:rPr sz="1500" spc="40" dirty="0">
                <a:latin typeface="Times New Roman"/>
                <a:cs typeface="Times New Roman"/>
              </a:rPr>
              <a:t>1</a:t>
            </a:r>
            <a:endParaRPr sz="1500" dirty="0">
              <a:latin typeface="Times New Roman"/>
              <a:cs typeface="Times New Roman"/>
            </a:endParaRPr>
          </a:p>
        </p:txBody>
      </p:sp>
      <p:sp>
        <p:nvSpPr>
          <p:cNvPr id="11" name="object 11"/>
          <p:cNvSpPr txBox="1"/>
          <p:nvPr/>
        </p:nvSpPr>
        <p:spPr>
          <a:xfrm>
            <a:off x="3820158" y="3662912"/>
            <a:ext cx="1094740" cy="424815"/>
          </a:xfrm>
          <a:prstGeom prst="rect">
            <a:avLst/>
          </a:prstGeom>
        </p:spPr>
        <p:txBody>
          <a:bodyPr vert="horz" wrap="square" lIns="0" tIns="14604" rIns="0" bIns="0" rtlCol="0">
            <a:spAutoFit/>
          </a:bodyPr>
          <a:lstStyle/>
          <a:p>
            <a:pPr marL="12700">
              <a:lnSpc>
                <a:spcPct val="100000"/>
              </a:lnSpc>
              <a:spcBef>
                <a:spcPts val="114"/>
              </a:spcBef>
              <a:tabLst>
                <a:tab pos="464820" algn="l"/>
                <a:tab pos="970915" algn="l"/>
              </a:tabLst>
            </a:pPr>
            <a:r>
              <a:rPr sz="2600" i="1" spc="10" dirty="0">
                <a:latin typeface="Times New Roman"/>
                <a:cs typeface="Times New Roman"/>
              </a:rPr>
              <a:t>A	</a:t>
            </a:r>
            <a:r>
              <a:rPr sz="2600" i="1" spc="-15" dirty="0">
                <a:latin typeface="Times New Roman"/>
                <a:cs typeface="Times New Roman"/>
              </a:rPr>
              <a:t>(</a:t>
            </a:r>
            <a:r>
              <a:rPr sz="2600" i="1" spc="10" dirty="0">
                <a:latin typeface="Times New Roman"/>
                <a:cs typeface="Times New Roman"/>
              </a:rPr>
              <a:t>C</a:t>
            </a:r>
            <a:r>
              <a:rPr sz="2600" i="1" dirty="0">
                <a:latin typeface="Times New Roman"/>
                <a:cs typeface="Times New Roman"/>
              </a:rPr>
              <a:t>	</a:t>
            </a:r>
            <a:r>
              <a:rPr sz="2600" spc="5" dirty="0">
                <a:latin typeface="Times New Roman"/>
                <a:cs typeface="Times New Roman"/>
              </a:rPr>
              <a:t>)</a:t>
            </a:r>
            <a:endParaRPr sz="2600" dirty="0">
              <a:latin typeface="Times New Roman"/>
              <a:cs typeface="Times New Roman"/>
            </a:endParaRPr>
          </a:p>
        </p:txBody>
      </p:sp>
      <p:sp>
        <p:nvSpPr>
          <p:cNvPr id="12" name="object 12"/>
          <p:cNvSpPr txBox="1"/>
          <p:nvPr/>
        </p:nvSpPr>
        <p:spPr>
          <a:xfrm>
            <a:off x="1989835" y="3929612"/>
            <a:ext cx="906144" cy="424815"/>
          </a:xfrm>
          <a:prstGeom prst="rect">
            <a:avLst/>
          </a:prstGeom>
        </p:spPr>
        <p:txBody>
          <a:bodyPr vert="horz" wrap="square" lIns="0" tIns="14604" rIns="0" bIns="0" rtlCol="0">
            <a:spAutoFit/>
          </a:bodyPr>
          <a:lstStyle/>
          <a:p>
            <a:pPr marL="12700">
              <a:lnSpc>
                <a:spcPct val="100000"/>
              </a:lnSpc>
              <a:spcBef>
                <a:spcPts val="114"/>
              </a:spcBef>
              <a:tabLst>
                <a:tab pos="710565" algn="l"/>
              </a:tabLst>
            </a:pPr>
            <a:r>
              <a:rPr sz="2600" dirty="0">
                <a:latin typeface="Times New Roman"/>
                <a:cs typeface="Times New Roman"/>
              </a:rPr>
              <a:t>A</a:t>
            </a:r>
            <a:r>
              <a:rPr sz="2600" spc="5" dirty="0">
                <a:latin typeface="Times New Roman"/>
                <a:cs typeface="Times New Roman"/>
              </a:rPr>
              <a:t>IF</a:t>
            </a:r>
            <a:r>
              <a:rPr sz="2600" dirty="0">
                <a:latin typeface="Times New Roman"/>
                <a:cs typeface="Times New Roman"/>
              </a:rPr>
              <a:t>	</a:t>
            </a:r>
            <a:r>
              <a:rPr sz="2600" spc="10" dirty="0">
                <a:latin typeface="Symbol"/>
                <a:cs typeface="Symbol"/>
              </a:rPr>
              <a:t></a:t>
            </a:r>
            <a:endParaRPr sz="2600" dirty="0">
              <a:latin typeface="Symbol"/>
              <a:cs typeface="Symbol"/>
            </a:endParaRPr>
          </a:p>
        </p:txBody>
      </p:sp>
      <p:sp>
        <p:nvSpPr>
          <p:cNvPr id="13" name="object 13"/>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14" name="object 1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15" name="object 15"/>
          <p:cNvSpPr txBox="1"/>
          <p:nvPr/>
        </p:nvSpPr>
        <p:spPr>
          <a:xfrm>
            <a:off x="1818639" y="4787392"/>
            <a:ext cx="5982970" cy="2166620"/>
          </a:xfrm>
          <a:prstGeom prst="rect">
            <a:avLst/>
          </a:prstGeom>
        </p:spPr>
        <p:txBody>
          <a:bodyPr vert="horz" wrap="square" lIns="0" tIns="12700" rIns="0" bIns="0" rtlCol="0">
            <a:spAutoFit/>
          </a:bodyPr>
          <a:lstStyle/>
          <a:p>
            <a:pPr marL="81280">
              <a:lnSpc>
                <a:spcPct val="100000"/>
              </a:lnSpc>
              <a:spcBef>
                <a:spcPts val="100"/>
              </a:spcBef>
            </a:pPr>
            <a:r>
              <a:rPr sz="2800" i="1" spc="-120" dirty="0">
                <a:latin typeface="Times New Roman"/>
                <a:cs typeface="Times New Roman"/>
              </a:rPr>
              <a:t>A</a:t>
            </a:r>
            <a:r>
              <a:rPr sz="2400" i="1" spc="-179" baseline="-24305" dirty="0">
                <a:latin typeface="Times New Roman"/>
                <a:cs typeface="Times New Roman"/>
              </a:rPr>
              <a:t>a</a:t>
            </a:r>
            <a:r>
              <a:rPr sz="2800" i="1" spc="-120" dirty="0">
                <a:latin typeface="Times New Roman"/>
                <a:cs typeface="Times New Roman"/>
              </a:rPr>
              <a:t>(C</a:t>
            </a:r>
            <a:r>
              <a:rPr sz="2400" i="1" spc="-179" baseline="-24305" dirty="0">
                <a:latin typeface="Times New Roman"/>
                <a:cs typeface="Times New Roman"/>
              </a:rPr>
              <a:t>i </a:t>
            </a:r>
            <a:r>
              <a:rPr sz="2800" i="1" dirty="0">
                <a:latin typeface="Times New Roman"/>
                <a:cs typeface="Times New Roman"/>
              </a:rPr>
              <a:t>) </a:t>
            </a:r>
            <a:r>
              <a:rPr sz="2800" dirty="0">
                <a:latin typeface="Symbol"/>
                <a:cs typeface="Symbol"/>
              </a:rPr>
              <a:t></a:t>
            </a:r>
            <a:r>
              <a:rPr sz="2800" dirty="0">
                <a:latin typeface="Times New Roman"/>
                <a:cs typeface="Times New Roman"/>
              </a:rPr>
              <a:t> </a:t>
            </a:r>
            <a:r>
              <a:rPr sz="2800" i="1" spc="-120" dirty="0">
                <a:latin typeface="Times New Roman"/>
                <a:cs typeface="Times New Roman"/>
              </a:rPr>
              <a:t>A</a:t>
            </a:r>
            <a:r>
              <a:rPr sz="2400" i="1" spc="-179" baseline="-24305" dirty="0">
                <a:latin typeface="Times New Roman"/>
                <a:cs typeface="Times New Roman"/>
              </a:rPr>
              <a:t>i</a:t>
            </a:r>
            <a:r>
              <a:rPr sz="2800" i="1" spc="-120" dirty="0">
                <a:latin typeface="Times New Roman"/>
                <a:cs typeface="Times New Roman"/>
              </a:rPr>
              <a:t>(C</a:t>
            </a:r>
            <a:r>
              <a:rPr sz="2400" i="1" spc="-179" baseline="-24305" dirty="0">
                <a:latin typeface="Times New Roman"/>
                <a:cs typeface="Times New Roman"/>
              </a:rPr>
              <a:t>i </a:t>
            </a:r>
            <a:r>
              <a:rPr sz="2800" i="1" dirty="0">
                <a:latin typeface="Times New Roman"/>
                <a:cs typeface="Times New Roman"/>
              </a:rPr>
              <a:t>) </a:t>
            </a:r>
            <a:r>
              <a:rPr sz="2800" dirty="0">
                <a:latin typeface="Symbol"/>
                <a:cs typeface="Symbol"/>
              </a:rPr>
              <a:t></a:t>
            </a:r>
            <a:r>
              <a:rPr sz="2800" spc="-320" dirty="0">
                <a:latin typeface="Times New Roman"/>
                <a:cs typeface="Times New Roman"/>
              </a:rPr>
              <a:t> </a:t>
            </a:r>
            <a:r>
              <a:rPr sz="2800" i="1" spc="-100" dirty="0">
                <a:latin typeface="Times New Roman"/>
                <a:cs typeface="Times New Roman"/>
              </a:rPr>
              <a:t>A</a:t>
            </a:r>
            <a:r>
              <a:rPr sz="2400" i="1" spc="-150" baseline="-24305" dirty="0">
                <a:latin typeface="Times New Roman"/>
                <a:cs typeface="Times New Roman"/>
              </a:rPr>
              <a:t>d</a:t>
            </a:r>
            <a:r>
              <a:rPr sz="2800" i="1" spc="-100" dirty="0">
                <a:latin typeface="Times New Roman"/>
                <a:cs typeface="Times New Roman"/>
              </a:rPr>
              <a:t>(C</a:t>
            </a:r>
            <a:r>
              <a:rPr sz="2400" i="1" spc="-150" baseline="-24305" dirty="0">
                <a:latin typeface="Times New Roman"/>
                <a:cs typeface="Times New Roman"/>
              </a:rPr>
              <a:t>i </a:t>
            </a:r>
            <a:r>
              <a:rPr sz="2800" i="1" dirty="0">
                <a:latin typeface="Times New Roman"/>
                <a:cs typeface="Times New Roman"/>
              </a:rPr>
              <a:t>)</a:t>
            </a:r>
            <a:endParaRPr sz="2800" dirty="0">
              <a:latin typeface="Times New Roman"/>
              <a:cs typeface="Times New Roman"/>
            </a:endParaRPr>
          </a:p>
          <a:p>
            <a:pPr>
              <a:lnSpc>
                <a:spcPct val="100000"/>
              </a:lnSpc>
              <a:spcBef>
                <a:spcPts val="5"/>
              </a:spcBef>
            </a:pPr>
            <a:endParaRPr sz="2550" dirty="0">
              <a:latin typeface="Times New Roman"/>
              <a:cs typeface="Times New Roman"/>
            </a:endParaRPr>
          </a:p>
          <a:p>
            <a:pPr marL="25400">
              <a:lnSpc>
                <a:spcPct val="100000"/>
              </a:lnSpc>
            </a:pPr>
            <a:r>
              <a:rPr sz="2200" spc="-5" dirty="0">
                <a:solidFill>
                  <a:srgbClr val="650032"/>
                </a:solidFill>
                <a:latin typeface="Arial"/>
                <a:cs typeface="Arial"/>
              </a:rPr>
              <a:t>TC= total </a:t>
            </a:r>
            <a:r>
              <a:rPr sz="2200" dirty="0">
                <a:solidFill>
                  <a:srgbClr val="650032"/>
                </a:solidFill>
                <a:latin typeface="Arial"/>
                <a:cs typeface="Arial"/>
              </a:rPr>
              <a:t>number </a:t>
            </a:r>
            <a:r>
              <a:rPr sz="2200" spc="-5" dirty="0">
                <a:solidFill>
                  <a:srgbClr val="650032"/>
                </a:solidFill>
                <a:latin typeface="Arial"/>
                <a:cs typeface="Arial"/>
              </a:rPr>
              <a:t>of</a:t>
            </a:r>
            <a:r>
              <a:rPr sz="2200" spc="5" dirty="0">
                <a:solidFill>
                  <a:srgbClr val="650032"/>
                </a:solidFill>
                <a:latin typeface="Arial"/>
                <a:cs typeface="Arial"/>
              </a:rPr>
              <a:t> </a:t>
            </a:r>
            <a:r>
              <a:rPr sz="2200" dirty="0">
                <a:solidFill>
                  <a:srgbClr val="650032"/>
                </a:solidFill>
                <a:latin typeface="Arial"/>
                <a:cs typeface="Arial"/>
              </a:rPr>
              <a:t>classes</a:t>
            </a:r>
            <a:endParaRPr sz="2200" dirty="0">
              <a:latin typeface="Arial"/>
              <a:cs typeface="Arial"/>
            </a:endParaRPr>
          </a:p>
          <a:p>
            <a:pPr marL="25400" marR="17780">
              <a:lnSpc>
                <a:spcPct val="150000"/>
              </a:lnSpc>
            </a:pPr>
            <a:r>
              <a:rPr sz="2200" spc="-10" dirty="0">
                <a:solidFill>
                  <a:srgbClr val="650032"/>
                </a:solidFill>
                <a:latin typeface="Arial"/>
                <a:cs typeface="Arial"/>
              </a:rPr>
              <a:t>Ad </a:t>
            </a:r>
            <a:r>
              <a:rPr sz="2200" spc="-5" dirty="0">
                <a:solidFill>
                  <a:srgbClr val="650032"/>
                </a:solidFill>
                <a:latin typeface="Arial"/>
                <a:cs typeface="Arial"/>
              </a:rPr>
              <a:t>(Ci) = </a:t>
            </a:r>
            <a:r>
              <a:rPr sz="2200" dirty="0">
                <a:solidFill>
                  <a:srgbClr val="650032"/>
                </a:solidFill>
                <a:latin typeface="Arial"/>
                <a:cs typeface="Arial"/>
              </a:rPr>
              <a:t>number </a:t>
            </a:r>
            <a:r>
              <a:rPr sz="2200" spc="-5" dirty="0">
                <a:solidFill>
                  <a:srgbClr val="650032"/>
                </a:solidFill>
                <a:latin typeface="Arial"/>
                <a:cs typeface="Arial"/>
              </a:rPr>
              <a:t>of attribute declared in a </a:t>
            </a:r>
            <a:r>
              <a:rPr sz="2200" dirty="0">
                <a:solidFill>
                  <a:srgbClr val="650032"/>
                </a:solidFill>
                <a:latin typeface="Arial"/>
                <a:cs typeface="Arial"/>
              </a:rPr>
              <a:t>class  </a:t>
            </a:r>
            <a:r>
              <a:rPr sz="2200" spc="-5" dirty="0">
                <a:solidFill>
                  <a:srgbClr val="650032"/>
                </a:solidFill>
                <a:latin typeface="Arial"/>
                <a:cs typeface="Arial"/>
              </a:rPr>
              <a:t>Ai (Ci) = </a:t>
            </a:r>
            <a:r>
              <a:rPr sz="2200" dirty="0">
                <a:solidFill>
                  <a:srgbClr val="650032"/>
                </a:solidFill>
                <a:latin typeface="Arial"/>
                <a:cs typeface="Arial"/>
              </a:rPr>
              <a:t>number </a:t>
            </a:r>
            <a:r>
              <a:rPr sz="2200" spc="-5" dirty="0">
                <a:solidFill>
                  <a:srgbClr val="650032"/>
                </a:solidFill>
                <a:latin typeface="Arial"/>
                <a:cs typeface="Arial"/>
              </a:rPr>
              <a:t>of attribute inherited in a</a:t>
            </a:r>
            <a:r>
              <a:rPr sz="2200" spc="35" dirty="0">
                <a:solidFill>
                  <a:srgbClr val="650032"/>
                </a:solidFill>
                <a:latin typeface="Arial"/>
                <a:cs typeface="Arial"/>
              </a:rPr>
              <a:t> </a:t>
            </a:r>
            <a:r>
              <a:rPr sz="2200" dirty="0">
                <a:solidFill>
                  <a:srgbClr val="650032"/>
                </a:solidFill>
                <a:latin typeface="Arial"/>
                <a:cs typeface="Arial"/>
              </a:rPr>
              <a:t>class</a:t>
            </a:r>
            <a:endParaRPr sz="2200" dirty="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249</a:t>
            </a:fld>
            <a:endParaRPr dirty="0"/>
          </a:p>
        </p:txBody>
      </p:sp>
      <p:sp>
        <p:nvSpPr>
          <p:cNvPr id="17" name="object 1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746245"/>
            <a:ext cx="6629407" cy="627736"/>
          </a:xfrm>
          <a:prstGeom prst="rect">
            <a:avLst/>
          </a:prstGeom>
        </p:spPr>
        <p:txBody>
          <a:bodyPr vert="horz" wrap="square" lIns="0" tIns="12065" rIns="0" bIns="0" rtlCol="0">
            <a:spAutoFit/>
          </a:bodyPr>
          <a:lstStyle/>
          <a:p>
            <a:pPr algn="l"/>
            <a:r>
              <a:rPr lang="en-IN" b="0" i="0" dirty="0">
                <a:solidFill>
                  <a:srgbClr val="000000"/>
                </a:solidFill>
                <a:effectLst/>
                <a:latin typeface="Linux Libertine"/>
              </a:rPr>
              <a:t>Halstead complexity measures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963EEC-1499-4F4C-A940-C103FEC03D07}"/>
              </a:ext>
            </a:extLst>
          </p:cNvPr>
          <p:cNvSpPr txBox="1"/>
          <p:nvPr/>
        </p:nvSpPr>
        <p:spPr>
          <a:xfrm>
            <a:off x="152401" y="1676400"/>
            <a:ext cx="9525000" cy="5632311"/>
          </a:xfrm>
          <a:prstGeom prst="rect">
            <a:avLst/>
          </a:prstGeom>
          <a:noFill/>
        </p:spPr>
        <p:txBody>
          <a:bodyPr wrap="square" rtlCol="0">
            <a:spAutoFit/>
          </a:bodyPr>
          <a:lstStyle/>
          <a:p>
            <a:pPr marL="457200" indent="-457200">
              <a:buFont typeface="Arial" panose="020B0604020202020204" pitchFamily="34" charset="0"/>
              <a:buChar char="•"/>
            </a:pPr>
            <a:r>
              <a:rPr lang="en-GB" sz="2400" b="1" i="0" dirty="0">
                <a:solidFill>
                  <a:srgbClr val="202122"/>
                </a:solidFill>
                <a:effectLst/>
                <a:latin typeface="Times New Roman" panose="02020603050405020304" pitchFamily="18" charset="0"/>
                <a:cs typeface="Times New Roman" panose="02020603050405020304" pitchFamily="18" charset="0"/>
              </a:rPr>
              <a:t>Halstead complexity measures</a:t>
            </a:r>
            <a:r>
              <a:rPr lang="en-GB" sz="2400" b="0" i="0" dirty="0">
                <a:solidFill>
                  <a:srgbClr val="202122"/>
                </a:solidFill>
                <a:effectLst/>
                <a:latin typeface="Times New Roman" panose="02020603050405020304" pitchFamily="18" charset="0"/>
                <a:cs typeface="Times New Roman" panose="02020603050405020304" pitchFamily="18" charset="0"/>
              </a:rPr>
              <a:t> are </a:t>
            </a:r>
            <a:r>
              <a:rPr lang="en-GB" sz="2400" b="0" i="0" u="none" strike="noStrike" dirty="0">
                <a:solidFill>
                  <a:srgbClr val="0645AD"/>
                </a:solidFill>
                <a:effectLst/>
                <a:latin typeface="Times New Roman" panose="02020603050405020304" pitchFamily="18" charset="0"/>
                <a:cs typeface="Times New Roman" panose="02020603050405020304" pitchFamily="18" charset="0"/>
                <a:hlinkClick r:id="rId3" tooltip="Software metric"/>
              </a:rPr>
              <a:t>software metrics</a:t>
            </a:r>
            <a:r>
              <a:rPr lang="en-GB" sz="2400" b="0" i="0" dirty="0">
                <a:solidFill>
                  <a:srgbClr val="202122"/>
                </a:solidFill>
                <a:effectLst/>
                <a:latin typeface="Times New Roman" panose="02020603050405020304" pitchFamily="18" charset="0"/>
                <a:cs typeface="Times New Roman" panose="02020603050405020304" pitchFamily="18" charset="0"/>
              </a:rPr>
              <a:t> introduced by Maurice Howard Halstead in 1977</a:t>
            </a:r>
          </a:p>
          <a:p>
            <a:pPr marL="457200" indent="-457200">
              <a:buFont typeface="Arial" panose="020B0604020202020204" pitchFamily="34" charset="0"/>
              <a:buChar char="•"/>
            </a:pPr>
            <a:endParaRPr lang="en-GB" sz="2400" dirty="0">
              <a:solidFill>
                <a:srgbClr val="202122"/>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400" b="0" i="0" dirty="0">
                <a:solidFill>
                  <a:srgbClr val="202122"/>
                </a:solidFill>
                <a:effectLst/>
                <a:latin typeface="Times New Roman" panose="02020603050405020304" pitchFamily="18" charset="0"/>
                <a:cs typeface="Times New Roman" panose="02020603050405020304" pitchFamily="18" charset="0"/>
              </a:rPr>
              <a:t>Halstead made the observation that metrics of the software should reflect the implementation or expression of algorithms in different languages</a:t>
            </a:r>
          </a:p>
          <a:p>
            <a:pPr marL="457200" indent="-457200">
              <a:buFont typeface="Arial" panose="020B0604020202020204" pitchFamily="34" charset="0"/>
              <a:buChar char="•"/>
            </a:pPr>
            <a:endParaRPr lang="en-GB" sz="2400" b="0" i="0" dirty="0">
              <a:solidFill>
                <a:srgbClr val="202122"/>
              </a:solidFill>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A computer program is an implementation of an algorithm considered to be a collection of tokens which can be classified as either operators or operands.</a:t>
            </a:r>
          </a:p>
          <a:p>
            <a:pPr marL="457200" indent="-457200">
              <a:buFont typeface="Arial" panose="020B0604020202020204" pitchFamily="34" charset="0"/>
              <a:buChar char="•"/>
            </a:pPr>
            <a:endParaRPr lang="en-GB" sz="2400" b="0" i="0" dirty="0">
              <a:solidFill>
                <a:srgbClr val="273239"/>
              </a:solidFill>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400" b="1" i="0" dirty="0">
                <a:solidFill>
                  <a:srgbClr val="273239"/>
                </a:solidFill>
                <a:effectLst/>
                <a:latin typeface="Times New Roman" panose="02020603050405020304" pitchFamily="18" charset="0"/>
                <a:cs typeface="Times New Roman" panose="02020603050405020304" pitchFamily="18" charset="0"/>
              </a:rPr>
              <a:t>Halstead’s metrics</a:t>
            </a:r>
            <a:r>
              <a:rPr lang="en-GB" sz="2400" b="0" i="0" dirty="0">
                <a:solidFill>
                  <a:srgbClr val="273239"/>
                </a:solidFill>
                <a:effectLst/>
                <a:latin typeface="Times New Roman" panose="02020603050405020304" pitchFamily="18" charset="0"/>
                <a:cs typeface="Times New Roman" panose="02020603050405020304" pitchFamily="18" charset="0"/>
              </a:rPr>
              <a:t> are included in a number of current commercial tools that count software lines of code. By counting the tokens and determining which are operators and which are operands, the following base measures can be collected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846199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a:spLocks noGrp="1"/>
          </p:cNvSpPr>
          <p:nvPr>
            <p:ph type="body" idx="1"/>
          </p:nvPr>
        </p:nvSpPr>
        <p:spPr>
          <a:prstGeom prst="rect">
            <a:avLst/>
          </a:prstGeom>
        </p:spPr>
        <p:txBody>
          <a:bodyPr vert="horz" wrap="square" lIns="0" tIns="180340" rIns="0" bIns="0" rtlCol="0">
            <a:spAutoFit/>
          </a:bodyPr>
          <a:lstStyle/>
          <a:p>
            <a:pPr marL="88265">
              <a:lnSpc>
                <a:spcPct val="100000"/>
              </a:lnSpc>
              <a:spcBef>
                <a:spcPts val="1420"/>
              </a:spcBef>
            </a:pPr>
            <a:r>
              <a:rPr spc="-5" dirty="0"/>
              <a:t>Inheritance Metrics:</a:t>
            </a:r>
          </a:p>
          <a:p>
            <a:pPr marL="545465" indent="-457200">
              <a:lnSpc>
                <a:spcPct val="100000"/>
              </a:lnSpc>
              <a:spcBef>
                <a:spcPts val="1320"/>
              </a:spcBef>
              <a:buChar char="•"/>
              <a:tabLst>
                <a:tab pos="545465" algn="l"/>
                <a:tab pos="546100" algn="l"/>
              </a:tabLst>
            </a:pPr>
            <a:r>
              <a:rPr spc="-5" dirty="0">
                <a:solidFill>
                  <a:srgbClr val="965025"/>
                </a:solidFill>
              </a:rPr>
              <a:t>MIF- </a:t>
            </a:r>
            <a:r>
              <a:rPr dirty="0">
                <a:solidFill>
                  <a:srgbClr val="965025"/>
                </a:solidFill>
              </a:rPr>
              <a:t>Method </a:t>
            </a:r>
            <a:r>
              <a:rPr spc="-5" dirty="0">
                <a:solidFill>
                  <a:srgbClr val="965025"/>
                </a:solidFill>
              </a:rPr>
              <a:t>Inheritance</a:t>
            </a:r>
            <a:r>
              <a:rPr spc="10" dirty="0">
                <a:solidFill>
                  <a:srgbClr val="965025"/>
                </a:solidFill>
              </a:rPr>
              <a:t> </a:t>
            </a:r>
            <a:r>
              <a:rPr spc="-5" dirty="0">
                <a:solidFill>
                  <a:srgbClr val="965025"/>
                </a:solidFill>
              </a:rPr>
              <a:t>Factor</a:t>
            </a:r>
          </a:p>
          <a:p>
            <a:pPr marL="1066165" marR="5080" indent="-342900">
              <a:lnSpc>
                <a:spcPct val="100000"/>
              </a:lnSpc>
              <a:spcBef>
                <a:spcPts val="1320"/>
              </a:spcBef>
              <a:tabLst>
                <a:tab pos="1066800" algn="l"/>
              </a:tabLst>
            </a:pPr>
            <a:r>
              <a:rPr spc="-5" dirty="0">
                <a:solidFill>
                  <a:srgbClr val="323299"/>
                </a:solidFill>
              </a:rPr>
              <a:t>–	Ratio of the sum of inherited </a:t>
            </a:r>
            <a:r>
              <a:rPr dirty="0">
                <a:solidFill>
                  <a:srgbClr val="323299"/>
                </a:solidFill>
              </a:rPr>
              <a:t>methods </a:t>
            </a:r>
            <a:r>
              <a:rPr spc="-5" dirty="0">
                <a:solidFill>
                  <a:srgbClr val="323299"/>
                </a:solidFill>
              </a:rPr>
              <a:t>in all classes of </a:t>
            </a:r>
            <a:r>
              <a:rPr spc="-10" dirty="0">
                <a:solidFill>
                  <a:srgbClr val="323299"/>
                </a:solidFill>
              </a:rPr>
              <a:t>the  </a:t>
            </a:r>
            <a:r>
              <a:rPr spc="-5" dirty="0">
                <a:solidFill>
                  <a:srgbClr val="323299"/>
                </a:solidFill>
              </a:rPr>
              <a:t>system to </a:t>
            </a:r>
            <a:r>
              <a:rPr spc="5" dirty="0">
                <a:solidFill>
                  <a:srgbClr val="323299"/>
                </a:solidFill>
              </a:rPr>
              <a:t>the </a:t>
            </a:r>
            <a:r>
              <a:rPr spc="-5" dirty="0">
                <a:solidFill>
                  <a:srgbClr val="323299"/>
                </a:solidFill>
              </a:rPr>
              <a:t>total number of methods for all</a:t>
            </a:r>
            <a:r>
              <a:rPr spc="70" dirty="0">
                <a:solidFill>
                  <a:srgbClr val="323299"/>
                </a:solidFill>
              </a:rPr>
              <a:t> </a:t>
            </a:r>
            <a:r>
              <a:rPr spc="-5" dirty="0">
                <a:solidFill>
                  <a:srgbClr val="323299"/>
                </a:solidFill>
              </a:rPr>
              <a:t>classes.</a:t>
            </a:r>
          </a:p>
        </p:txBody>
      </p:sp>
      <p:sp>
        <p:nvSpPr>
          <p:cNvPr id="5" name="object 5"/>
          <p:cNvSpPr/>
          <p:nvPr/>
        </p:nvSpPr>
        <p:spPr>
          <a:xfrm>
            <a:off x="4011147" y="4229101"/>
            <a:ext cx="1649095" cy="0"/>
          </a:xfrm>
          <a:custGeom>
            <a:avLst/>
            <a:gdLst/>
            <a:ahLst/>
            <a:cxnLst/>
            <a:rect l="l" t="t" r="r" b="b"/>
            <a:pathLst>
              <a:path w="1649095">
                <a:moveTo>
                  <a:pt x="0" y="0"/>
                </a:moveTo>
                <a:lnTo>
                  <a:pt x="1648956" y="0"/>
                </a:lnTo>
              </a:path>
            </a:pathLst>
          </a:custGeom>
          <a:ln w="12947">
            <a:solidFill>
              <a:srgbClr val="000000"/>
            </a:solidFill>
          </a:ln>
        </p:spPr>
        <p:txBody>
          <a:bodyPr wrap="square" lIns="0" tIns="0" rIns="0" bIns="0" rtlCol="0"/>
          <a:lstStyle/>
          <a:p>
            <a:endParaRPr dirty="0"/>
          </a:p>
        </p:txBody>
      </p:sp>
      <p:sp>
        <p:nvSpPr>
          <p:cNvPr id="6" name="object 6"/>
          <p:cNvSpPr txBox="1"/>
          <p:nvPr/>
        </p:nvSpPr>
        <p:spPr>
          <a:xfrm>
            <a:off x="4091430" y="4202963"/>
            <a:ext cx="358775" cy="586740"/>
          </a:xfrm>
          <a:prstGeom prst="rect">
            <a:avLst/>
          </a:prstGeom>
        </p:spPr>
        <p:txBody>
          <a:bodyPr vert="horz" wrap="square" lIns="0" tIns="16510" rIns="0" bIns="0" rtlCol="0">
            <a:spAutoFit/>
          </a:bodyPr>
          <a:lstStyle/>
          <a:p>
            <a:pPr marL="12700">
              <a:lnSpc>
                <a:spcPct val="100000"/>
              </a:lnSpc>
              <a:spcBef>
                <a:spcPts val="130"/>
              </a:spcBef>
            </a:pPr>
            <a:r>
              <a:rPr sz="3650" spc="-30" dirty="0">
                <a:latin typeface="Verdana"/>
                <a:cs typeface="Verdana"/>
              </a:rPr>
              <a:t>∑</a:t>
            </a:r>
            <a:endParaRPr sz="3650" dirty="0">
              <a:latin typeface="Verdana"/>
              <a:cs typeface="Verdana"/>
            </a:endParaRPr>
          </a:p>
        </p:txBody>
      </p:sp>
      <p:sp>
        <p:nvSpPr>
          <p:cNvPr id="15" name="object 15"/>
          <p:cNvSpPr txBox="1"/>
          <p:nvPr/>
        </p:nvSpPr>
        <p:spPr>
          <a:xfrm>
            <a:off x="8992612" y="7039754"/>
            <a:ext cx="224154" cy="203835"/>
          </a:xfrm>
          <a:prstGeom prst="rect">
            <a:avLst/>
          </a:prstGeom>
        </p:spPr>
        <p:txBody>
          <a:bodyPr vert="horz" wrap="square" lIns="0" tIns="0" rIns="0" bIns="0" rtlCol="0">
            <a:spAutoFit/>
          </a:bodyPr>
          <a:lstStyle/>
          <a:p>
            <a:pPr marL="12700">
              <a:lnSpc>
                <a:spcPts val="1465"/>
              </a:lnSpc>
            </a:pPr>
            <a:r>
              <a:rPr sz="1400" spc="-5" dirty="0">
                <a:latin typeface="Arial"/>
                <a:cs typeface="Arial"/>
              </a:rPr>
              <a:t>8</a:t>
            </a:r>
            <a:r>
              <a:rPr sz="1400" dirty="0">
                <a:latin typeface="Arial"/>
                <a:cs typeface="Arial"/>
              </a:rPr>
              <a:t>8</a:t>
            </a:r>
          </a:p>
        </p:txBody>
      </p:sp>
      <p:sp>
        <p:nvSpPr>
          <p:cNvPr id="16" name="object 1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7" name="object 7"/>
          <p:cNvSpPr txBox="1"/>
          <p:nvPr/>
        </p:nvSpPr>
        <p:spPr>
          <a:xfrm>
            <a:off x="4018278" y="3639083"/>
            <a:ext cx="358775" cy="586740"/>
          </a:xfrm>
          <a:prstGeom prst="rect">
            <a:avLst/>
          </a:prstGeom>
        </p:spPr>
        <p:txBody>
          <a:bodyPr vert="horz" wrap="square" lIns="0" tIns="16510" rIns="0" bIns="0" rtlCol="0">
            <a:spAutoFit/>
          </a:bodyPr>
          <a:lstStyle/>
          <a:p>
            <a:pPr marL="12700">
              <a:lnSpc>
                <a:spcPct val="100000"/>
              </a:lnSpc>
              <a:spcBef>
                <a:spcPts val="130"/>
              </a:spcBef>
            </a:pPr>
            <a:r>
              <a:rPr sz="3650" spc="-30" dirty="0">
                <a:latin typeface="Verdana"/>
                <a:cs typeface="Verdana"/>
              </a:rPr>
              <a:t>∑</a:t>
            </a:r>
            <a:endParaRPr sz="3650" dirty="0">
              <a:latin typeface="Verdana"/>
              <a:cs typeface="Verdana"/>
            </a:endParaRPr>
          </a:p>
        </p:txBody>
      </p:sp>
      <p:sp>
        <p:nvSpPr>
          <p:cNvPr id="8" name="object 8"/>
          <p:cNvSpPr txBox="1"/>
          <p:nvPr/>
        </p:nvSpPr>
        <p:spPr>
          <a:xfrm>
            <a:off x="4356606" y="3658133"/>
            <a:ext cx="247650" cy="243840"/>
          </a:xfrm>
          <a:prstGeom prst="rect">
            <a:avLst/>
          </a:prstGeom>
        </p:spPr>
        <p:txBody>
          <a:bodyPr vert="horz" wrap="square" lIns="0" tIns="16510" rIns="0" bIns="0" rtlCol="0">
            <a:spAutoFit/>
          </a:bodyPr>
          <a:lstStyle/>
          <a:p>
            <a:pPr marL="12700">
              <a:lnSpc>
                <a:spcPct val="100000"/>
              </a:lnSpc>
              <a:spcBef>
                <a:spcPts val="130"/>
              </a:spcBef>
            </a:pPr>
            <a:r>
              <a:rPr sz="1400" i="1" spc="10" dirty="0">
                <a:latin typeface="Times New Roman"/>
                <a:cs typeface="Times New Roman"/>
              </a:rPr>
              <a:t>T</a:t>
            </a:r>
            <a:r>
              <a:rPr sz="1400" i="1" spc="20" dirty="0">
                <a:latin typeface="Times New Roman"/>
                <a:cs typeface="Times New Roman"/>
              </a:rPr>
              <a:t>C</a:t>
            </a:r>
            <a:endParaRPr sz="1400" dirty="0">
              <a:latin typeface="Times New Roman"/>
              <a:cs typeface="Times New Roman"/>
            </a:endParaRPr>
          </a:p>
        </p:txBody>
      </p:sp>
      <p:sp>
        <p:nvSpPr>
          <p:cNvPr id="9" name="object 9"/>
          <p:cNvSpPr txBox="1"/>
          <p:nvPr/>
        </p:nvSpPr>
        <p:spPr>
          <a:xfrm>
            <a:off x="4728462" y="4287198"/>
            <a:ext cx="867410" cy="400050"/>
          </a:xfrm>
          <a:prstGeom prst="rect">
            <a:avLst/>
          </a:prstGeom>
        </p:spPr>
        <p:txBody>
          <a:bodyPr vert="horz" wrap="square" lIns="0" tIns="13335" rIns="0" bIns="0" rtlCol="0">
            <a:spAutoFit/>
          </a:bodyPr>
          <a:lstStyle/>
          <a:p>
            <a:pPr marL="12700">
              <a:lnSpc>
                <a:spcPct val="100000"/>
              </a:lnSpc>
              <a:spcBef>
                <a:spcPts val="105"/>
              </a:spcBef>
            </a:pPr>
            <a:r>
              <a:rPr sz="2450" i="1" spc="65" dirty="0">
                <a:latin typeface="Times New Roman"/>
                <a:cs typeface="Times New Roman"/>
              </a:rPr>
              <a:t>M</a:t>
            </a:r>
            <a:r>
              <a:rPr sz="1400" i="1" spc="30" dirty="0">
                <a:latin typeface="Times New Roman"/>
                <a:cs typeface="Times New Roman"/>
              </a:rPr>
              <a:t>a</a:t>
            </a:r>
            <a:r>
              <a:rPr sz="2450" i="1" spc="-5" dirty="0">
                <a:latin typeface="Times New Roman"/>
                <a:cs typeface="Times New Roman"/>
              </a:rPr>
              <a:t>(</a:t>
            </a:r>
            <a:r>
              <a:rPr sz="2450" i="1" spc="100" dirty="0">
                <a:latin typeface="Times New Roman"/>
                <a:cs typeface="Times New Roman"/>
              </a:rPr>
              <a:t>C</a:t>
            </a:r>
            <a:r>
              <a:rPr sz="1400" i="1" spc="15" dirty="0">
                <a:latin typeface="Times New Roman"/>
                <a:cs typeface="Times New Roman"/>
              </a:rPr>
              <a:t>i</a:t>
            </a:r>
            <a:r>
              <a:rPr sz="2450" i="1" dirty="0">
                <a:latin typeface="Times New Roman"/>
                <a:cs typeface="Times New Roman"/>
              </a:rPr>
              <a:t>)</a:t>
            </a:r>
            <a:endParaRPr sz="2450" dirty="0">
              <a:latin typeface="Times New Roman"/>
              <a:cs typeface="Times New Roman"/>
            </a:endParaRPr>
          </a:p>
        </p:txBody>
      </p:sp>
      <p:sp>
        <p:nvSpPr>
          <p:cNvPr id="10" name="object 10"/>
          <p:cNvSpPr txBox="1"/>
          <p:nvPr/>
        </p:nvSpPr>
        <p:spPr>
          <a:xfrm>
            <a:off x="4655310" y="3723318"/>
            <a:ext cx="826135" cy="400050"/>
          </a:xfrm>
          <a:prstGeom prst="rect">
            <a:avLst/>
          </a:prstGeom>
        </p:spPr>
        <p:txBody>
          <a:bodyPr vert="horz" wrap="square" lIns="0" tIns="13335" rIns="0" bIns="0" rtlCol="0">
            <a:spAutoFit/>
          </a:bodyPr>
          <a:lstStyle/>
          <a:p>
            <a:pPr marL="12700">
              <a:lnSpc>
                <a:spcPct val="100000"/>
              </a:lnSpc>
              <a:spcBef>
                <a:spcPts val="105"/>
              </a:spcBef>
            </a:pPr>
            <a:r>
              <a:rPr sz="2450" i="1" spc="30" dirty="0">
                <a:latin typeface="Times New Roman"/>
                <a:cs typeface="Times New Roman"/>
              </a:rPr>
              <a:t>M</a:t>
            </a:r>
            <a:r>
              <a:rPr sz="1400" i="1" spc="30" dirty="0">
                <a:latin typeface="Times New Roman"/>
                <a:cs typeface="Times New Roman"/>
              </a:rPr>
              <a:t>i</a:t>
            </a:r>
            <a:r>
              <a:rPr sz="2450" i="1" spc="30" dirty="0">
                <a:latin typeface="Times New Roman"/>
                <a:cs typeface="Times New Roman"/>
              </a:rPr>
              <a:t>(C</a:t>
            </a:r>
            <a:r>
              <a:rPr sz="1400" i="1" spc="30" dirty="0">
                <a:latin typeface="Times New Roman"/>
                <a:cs typeface="Times New Roman"/>
              </a:rPr>
              <a:t>i</a:t>
            </a:r>
            <a:r>
              <a:rPr sz="2450" i="1" spc="30" dirty="0">
                <a:latin typeface="Times New Roman"/>
                <a:cs typeface="Times New Roman"/>
              </a:rPr>
              <a:t>)</a:t>
            </a:r>
            <a:endParaRPr sz="2450" dirty="0">
              <a:latin typeface="Times New Roman"/>
              <a:cs typeface="Times New Roman"/>
            </a:endParaRPr>
          </a:p>
        </p:txBody>
      </p:sp>
      <p:sp>
        <p:nvSpPr>
          <p:cNvPr id="11" name="object 11"/>
          <p:cNvSpPr txBox="1"/>
          <p:nvPr/>
        </p:nvSpPr>
        <p:spPr>
          <a:xfrm>
            <a:off x="4429758" y="4114081"/>
            <a:ext cx="284480" cy="678180"/>
          </a:xfrm>
          <a:prstGeom prst="rect">
            <a:avLst/>
          </a:prstGeom>
        </p:spPr>
        <p:txBody>
          <a:bodyPr vert="horz" wrap="square" lIns="0" tIns="124460" rIns="0" bIns="0" rtlCol="0">
            <a:spAutoFit/>
          </a:bodyPr>
          <a:lstStyle/>
          <a:p>
            <a:pPr marL="12700">
              <a:lnSpc>
                <a:spcPct val="100000"/>
              </a:lnSpc>
              <a:spcBef>
                <a:spcPts val="980"/>
              </a:spcBef>
            </a:pPr>
            <a:r>
              <a:rPr sz="1400" i="1" spc="15" dirty="0">
                <a:latin typeface="Times New Roman"/>
                <a:cs typeface="Times New Roman"/>
              </a:rPr>
              <a:t>TC</a:t>
            </a:r>
            <a:endParaRPr sz="1400" dirty="0">
              <a:latin typeface="Times New Roman"/>
              <a:cs typeface="Times New Roman"/>
            </a:endParaRPr>
          </a:p>
          <a:p>
            <a:pPr marL="18415">
              <a:lnSpc>
                <a:spcPct val="100000"/>
              </a:lnSpc>
              <a:spcBef>
                <a:spcPts val="890"/>
              </a:spcBef>
            </a:pPr>
            <a:r>
              <a:rPr sz="1400" i="1" spc="5" dirty="0">
                <a:latin typeface="Times New Roman"/>
                <a:cs typeface="Times New Roman"/>
              </a:rPr>
              <a:t>i</a:t>
            </a:r>
            <a:r>
              <a:rPr sz="1400" i="1" spc="-270" dirty="0">
                <a:latin typeface="Times New Roman"/>
                <a:cs typeface="Times New Roman"/>
              </a:rPr>
              <a:t> </a:t>
            </a:r>
            <a:r>
              <a:rPr sz="1400" spc="-10" dirty="0">
                <a:latin typeface="Symbol"/>
                <a:cs typeface="Symbol"/>
              </a:rPr>
              <a:t></a:t>
            </a:r>
            <a:r>
              <a:rPr sz="1400" spc="-10" dirty="0">
                <a:latin typeface="Times New Roman"/>
                <a:cs typeface="Times New Roman"/>
              </a:rPr>
              <a:t>1</a:t>
            </a:r>
            <a:endParaRPr sz="1400" dirty="0">
              <a:latin typeface="Times New Roman"/>
              <a:cs typeface="Times New Roman"/>
            </a:endParaRPr>
          </a:p>
        </p:txBody>
      </p:sp>
      <p:sp>
        <p:nvSpPr>
          <p:cNvPr id="12" name="object 12"/>
          <p:cNvSpPr txBox="1"/>
          <p:nvPr/>
        </p:nvSpPr>
        <p:spPr>
          <a:xfrm>
            <a:off x="4362702" y="3982744"/>
            <a:ext cx="278130" cy="243840"/>
          </a:xfrm>
          <a:prstGeom prst="rect">
            <a:avLst/>
          </a:prstGeom>
        </p:spPr>
        <p:txBody>
          <a:bodyPr vert="horz" wrap="square" lIns="0" tIns="16510" rIns="0" bIns="0" rtlCol="0">
            <a:spAutoFit/>
          </a:bodyPr>
          <a:lstStyle/>
          <a:p>
            <a:pPr marL="12700">
              <a:lnSpc>
                <a:spcPct val="100000"/>
              </a:lnSpc>
              <a:spcBef>
                <a:spcPts val="130"/>
              </a:spcBef>
            </a:pPr>
            <a:r>
              <a:rPr sz="1400" i="1" spc="5" dirty="0">
                <a:latin typeface="Times New Roman"/>
                <a:cs typeface="Times New Roman"/>
              </a:rPr>
              <a:t>i</a:t>
            </a:r>
            <a:r>
              <a:rPr sz="1400" i="1" spc="-270" dirty="0">
                <a:latin typeface="Times New Roman"/>
                <a:cs typeface="Times New Roman"/>
              </a:rPr>
              <a:t> </a:t>
            </a:r>
            <a:r>
              <a:rPr sz="1400" spc="-10" dirty="0">
                <a:latin typeface="Symbol"/>
                <a:cs typeface="Symbol"/>
              </a:rPr>
              <a:t></a:t>
            </a:r>
            <a:r>
              <a:rPr sz="1400" spc="-10" dirty="0">
                <a:latin typeface="Times New Roman"/>
                <a:cs typeface="Times New Roman"/>
              </a:rPr>
              <a:t>1</a:t>
            </a:r>
            <a:endParaRPr sz="1400" dirty="0">
              <a:latin typeface="Times New Roman"/>
              <a:cs typeface="Times New Roman"/>
            </a:endParaRPr>
          </a:p>
        </p:txBody>
      </p:sp>
      <p:sp>
        <p:nvSpPr>
          <p:cNvPr id="13" name="object 13"/>
          <p:cNvSpPr txBox="1"/>
          <p:nvPr/>
        </p:nvSpPr>
        <p:spPr>
          <a:xfrm>
            <a:off x="3084066" y="3982398"/>
            <a:ext cx="843280" cy="400050"/>
          </a:xfrm>
          <a:prstGeom prst="rect">
            <a:avLst/>
          </a:prstGeom>
        </p:spPr>
        <p:txBody>
          <a:bodyPr vert="horz" wrap="square" lIns="0" tIns="13335" rIns="0" bIns="0" rtlCol="0">
            <a:spAutoFit/>
          </a:bodyPr>
          <a:lstStyle/>
          <a:p>
            <a:pPr marL="12700">
              <a:lnSpc>
                <a:spcPct val="100000"/>
              </a:lnSpc>
              <a:spcBef>
                <a:spcPts val="105"/>
              </a:spcBef>
            </a:pPr>
            <a:r>
              <a:rPr sz="2450" dirty="0">
                <a:latin typeface="Times New Roman"/>
                <a:cs typeface="Times New Roman"/>
              </a:rPr>
              <a:t>MIF</a:t>
            </a:r>
            <a:r>
              <a:rPr sz="2450" spc="25" dirty="0">
                <a:latin typeface="Times New Roman"/>
                <a:cs typeface="Times New Roman"/>
              </a:rPr>
              <a:t> </a:t>
            </a:r>
            <a:r>
              <a:rPr sz="2450" dirty="0">
                <a:latin typeface="Symbol"/>
                <a:cs typeface="Symbol"/>
              </a:rPr>
              <a:t></a:t>
            </a:r>
          </a:p>
        </p:txBody>
      </p:sp>
      <p:sp>
        <p:nvSpPr>
          <p:cNvPr id="14" name="object 14"/>
          <p:cNvSpPr txBox="1"/>
          <p:nvPr/>
        </p:nvSpPr>
        <p:spPr>
          <a:xfrm>
            <a:off x="1755139" y="4755194"/>
            <a:ext cx="6379845" cy="2199005"/>
          </a:xfrm>
          <a:prstGeom prst="rect">
            <a:avLst/>
          </a:prstGeom>
        </p:spPr>
        <p:txBody>
          <a:bodyPr vert="horz" wrap="square" lIns="0" tIns="245110" rIns="0" bIns="0" rtlCol="0">
            <a:spAutoFit/>
          </a:bodyPr>
          <a:lstStyle/>
          <a:p>
            <a:pPr marR="203200" algn="ctr">
              <a:lnSpc>
                <a:spcPct val="100000"/>
              </a:lnSpc>
              <a:spcBef>
                <a:spcPts val="1930"/>
              </a:spcBef>
            </a:pPr>
            <a:r>
              <a:rPr sz="2700" i="1" spc="85" dirty="0">
                <a:latin typeface="Times New Roman"/>
                <a:cs typeface="Times New Roman"/>
              </a:rPr>
              <a:t>M</a:t>
            </a:r>
            <a:r>
              <a:rPr sz="1550" i="1" spc="85" dirty="0">
                <a:latin typeface="Times New Roman"/>
                <a:cs typeface="Times New Roman"/>
              </a:rPr>
              <a:t>a</a:t>
            </a:r>
            <a:r>
              <a:rPr sz="2700" i="1" spc="85" dirty="0">
                <a:latin typeface="Times New Roman"/>
                <a:cs typeface="Times New Roman"/>
              </a:rPr>
              <a:t>(C</a:t>
            </a:r>
            <a:r>
              <a:rPr sz="1550" i="1" spc="85" dirty="0">
                <a:latin typeface="Times New Roman"/>
                <a:cs typeface="Times New Roman"/>
              </a:rPr>
              <a:t>i</a:t>
            </a:r>
            <a:r>
              <a:rPr sz="2700" i="1" spc="85" dirty="0">
                <a:latin typeface="Times New Roman"/>
                <a:cs typeface="Times New Roman"/>
              </a:rPr>
              <a:t>) </a:t>
            </a:r>
            <a:r>
              <a:rPr sz="2700" dirty="0">
                <a:latin typeface="Symbol"/>
                <a:cs typeface="Symbol"/>
              </a:rPr>
              <a:t></a:t>
            </a:r>
            <a:r>
              <a:rPr sz="2700" dirty="0">
                <a:latin typeface="Times New Roman"/>
                <a:cs typeface="Times New Roman"/>
              </a:rPr>
              <a:t> </a:t>
            </a:r>
            <a:r>
              <a:rPr sz="2700" i="1" spc="85" dirty="0">
                <a:latin typeface="Times New Roman"/>
                <a:cs typeface="Times New Roman"/>
              </a:rPr>
              <a:t>M</a:t>
            </a:r>
            <a:r>
              <a:rPr sz="1550" i="1" spc="85" dirty="0">
                <a:latin typeface="Times New Roman"/>
                <a:cs typeface="Times New Roman"/>
              </a:rPr>
              <a:t>i</a:t>
            </a:r>
            <a:r>
              <a:rPr sz="2700" i="1" spc="85" dirty="0">
                <a:latin typeface="Times New Roman"/>
                <a:cs typeface="Times New Roman"/>
              </a:rPr>
              <a:t>(C</a:t>
            </a:r>
            <a:r>
              <a:rPr sz="1550" i="1" spc="85" dirty="0">
                <a:latin typeface="Times New Roman"/>
                <a:cs typeface="Times New Roman"/>
              </a:rPr>
              <a:t>i</a:t>
            </a:r>
            <a:r>
              <a:rPr sz="2700" i="1" spc="85" dirty="0">
                <a:latin typeface="Times New Roman"/>
                <a:cs typeface="Times New Roman"/>
              </a:rPr>
              <a:t>) </a:t>
            </a:r>
            <a:r>
              <a:rPr sz="2700" dirty="0">
                <a:latin typeface="Symbol"/>
                <a:cs typeface="Symbol"/>
              </a:rPr>
              <a:t></a:t>
            </a:r>
            <a:r>
              <a:rPr sz="2700" spc="90" dirty="0">
                <a:latin typeface="Times New Roman"/>
                <a:cs typeface="Times New Roman"/>
              </a:rPr>
              <a:t> </a:t>
            </a:r>
            <a:r>
              <a:rPr sz="2700" i="1" spc="90" dirty="0">
                <a:latin typeface="Times New Roman"/>
                <a:cs typeface="Times New Roman"/>
              </a:rPr>
              <a:t>M</a:t>
            </a:r>
            <a:r>
              <a:rPr sz="1550" i="1" spc="90" dirty="0">
                <a:latin typeface="Times New Roman"/>
                <a:cs typeface="Times New Roman"/>
              </a:rPr>
              <a:t>d</a:t>
            </a:r>
            <a:r>
              <a:rPr sz="2700" i="1" spc="90" dirty="0">
                <a:latin typeface="Times New Roman"/>
                <a:cs typeface="Times New Roman"/>
              </a:rPr>
              <a:t>(C</a:t>
            </a:r>
            <a:r>
              <a:rPr sz="1550" i="1" spc="90" dirty="0">
                <a:latin typeface="Times New Roman"/>
                <a:cs typeface="Times New Roman"/>
              </a:rPr>
              <a:t>i</a:t>
            </a:r>
            <a:r>
              <a:rPr sz="2700" i="1" spc="90" dirty="0">
                <a:latin typeface="Times New Roman"/>
                <a:cs typeface="Times New Roman"/>
              </a:rPr>
              <a:t>)</a:t>
            </a:r>
            <a:endParaRPr sz="2700" dirty="0">
              <a:latin typeface="Times New Roman"/>
              <a:cs typeface="Times New Roman"/>
            </a:endParaRPr>
          </a:p>
          <a:p>
            <a:pPr marL="12700">
              <a:lnSpc>
                <a:spcPct val="100000"/>
              </a:lnSpc>
              <a:spcBef>
                <a:spcPts val="1480"/>
              </a:spcBef>
            </a:pPr>
            <a:r>
              <a:rPr sz="2200" i="1" spc="-5" dirty="0">
                <a:solidFill>
                  <a:srgbClr val="650032"/>
                </a:solidFill>
                <a:latin typeface="Arial"/>
                <a:cs typeface="Arial"/>
              </a:rPr>
              <a:t>TC</a:t>
            </a:r>
            <a:r>
              <a:rPr sz="2200" spc="-5" dirty="0">
                <a:solidFill>
                  <a:srgbClr val="650032"/>
                </a:solidFill>
                <a:latin typeface="Arial"/>
                <a:cs typeface="Arial"/>
              </a:rPr>
              <a:t>= total </a:t>
            </a:r>
            <a:r>
              <a:rPr sz="2200" dirty="0">
                <a:solidFill>
                  <a:srgbClr val="650032"/>
                </a:solidFill>
                <a:latin typeface="Arial"/>
                <a:cs typeface="Arial"/>
              </a:rPr>
              <a:t>number </a:t>
            </a:r>
            <a:r>
              <a:rPr sz="2200" spc="-5" dirty="0">
                <a:solidFill>
                  <a:srgbClr val="650032"/>
                </a:solidFill>
                <a:latin typeface="Arial"/>
                <a:cs typeface="Arial"/>
              </a:rPr>
              <a:t>of</a:t>
            </a:r>
            <a:r>
              <a:rPr sz="2200" spc="5" dirty="0">
                <a:solidFill>
                  <a:srgbClr val="650032"/>
                </a:solidFill>
                <a:latin typeface="Arial"/>
                <a:cs typeface="Arial"/>
              </a:rPr>
              <a:t> </a:t>
            </a:r>
            <a:r>
              <a:rPr sz="2200" dirty="0">
                <a:solidFill>
                  <a:srgbClr val="650032"/>
                </a:solidFill>
                <a:latin typeface="Arial"/>
                <a:cs typeface="Arial"/>
              </a:rPr>
              <a:t>classes</a:t>
            </a:r>
            <a:endParaRPr sz="2200" dirty="0">
              <a:latin typeface="Arial"/>
              <a:cs typeface="Arial"/>
            </a:endParaRPr>
          </a:p>
          <a:p>
            <a:pPr marL="12700">
              <a:lnSpc>
                <a:spcPct val="100000"/>
              </a:lnSpc>
              <a:spcBef>
                <a:spcPts val="1320"/>
              </a:spcBef>
            </a:pPr>
            <a:r>
              <a:rPr sz="2200" i="1" spc="-5" dirty="0">
                <a:solidFill>
                  <a:srgbClr val="650032"/>
                </a:solidFill>
                <a:latin typeface="Arial"/>
                <a:cs typeface="Arial"/>
              </a:rPr>
              <a:t>Md(Ci)</a:t>
            </a:r>
            <a:r>
              <a:rPr sz="2200" spc="-5" dirty="0">
                <a:solidFill>
                  <a:srgbClr val="650032"/>
                </a:solidFill>
                <a:latin typeface="Arial"/>
                <a:cs typeface="Arial"/>
              </a:rPr>
              <a:t>= </a:t>
            </a:r>
            <a:r>
              <a:rPr sz="2200" dirty="0">
                <a:solidFill>
                  <a:srgbClr val="650032"/>
                </a:solidFill>
                <a:latin typeface="Arial"/>
                <a:cs typeface="Arial"/>
              </a:rPr>
              <a:t>the </a:t>
            </a:r>
            <a:r>
              <a:rPr sz="2200" spc="-5" dirty="0">
                <a:solidFill>
                  <a:srgbClr val="650032"/>
                </a:solidFill>
                <a:latin typeface="Arial"/>
                <a:cs typeface="Arial"/>
              </a:rPr>
              <a:t>number of methods </a:t>
            </a:r>
            <a:r>
              <a:rPr sz="2200" dirty="0">
                <a:solidFill>
                  <a:srgbClr val="650032"/>
                </a:solidFill>
                <a:latin typeface="Arial"/>
                <a:cs typeface="Arial"/>
              </a:rPr>
              <a:t>declared </a:t>
            </a:r>
            <a:r>
              <a:rPr sz="2200" spc="-5" dirty="0">
                <a:solidFill>
                  <a:srgbClr val="650032"/>
                </a:solidFill>
                <a:latin typeface="Arial"/>
                <a:cs typeface="Arial"/>
              </a:rPr>
              <a:t>in a</a:t>
            </a:r>
            <a:r>
              <a:rPr sz="2200" spc="30" dirty="0">
                <a:solidFill>
                  <a:srgbClr val="650032"/>
                </a:solidFill>
                <a:latin typeface="Arial"/>
                <a:cs typeface="Arial"/>
              </a:rPr>
              <a:t> </a:t>
            </a:r>
            <a:r>
              <a:rPr sz="2200" dirty="0">
                <a:solidFill>
                  <a:srgbClr val="650032"/>
                </a:solidFill>
                <a:latin typeface="Arial"/>
                <a:cs typeface="Arial"/>
              </a:rPr>
              <a:t>class</a:t>
            </a:r>
            <a:endParaRPr sz="2200" dirty="0">
              <a:latin typeface="Arial"/>
              <a:cs typeface="Arial"/>
            </a:endParaRPr>
          </a:p>
          <a:p>
            <a:pPr marL="12700">
              <a:lnSpc>
                <a:spcPct val="100000"/>
              </a:lnSpc>
              <a:spcBef>
                <a:spcPts val="1320"/>
              </a:spcBef>
            </a:pPr>
            <a:r>
              <a:rPr sz="2200" i="1" spc="-5" dirty="0">
                <a:solidFill>
                  <a:srgbClr val="650032"/>
                </a:solidFill>
                <a:latin typeface="Arial"/>
                <a:cs typeface="Arial"/>
              </a:rPr>
              <a:t>Mi(Ci)</a:t>
            </a:r>
            <a:r>
              <a:rPr sz="2200" spc="-5" dirty="0">
                <a:solidFill>
                  <a:srgbClr val="650032"/>
                </a:solidFill>
                <a:latin typeface="Arial"/>
                <a:cs typeface="Arial"/>
              </a:rPr>
              <a:t>= the number of methods inherited in a</a:t>
            </a:r>
            <a:r>
              <a:rPr sz="2200" spc="75" dirty="0">
                <a:solidFill>
                  <a:srgbClr val="650032"/>
                </a:solidFill>
                <a:latin typeface="Arial"/>
                <a:cs typeface="Arial"/>
              </a:rPr>
              <a:t> </a:t>
            </a:r>
            <a:r>
              <a:rPr sz="2200" dirty="0">
                <a:solidFill>
                  <a:srgbClr val="650032"/>
                </a:solidFill>
                <a:latin typeface="Arial"/>
                <a:cs typeface="Arial"/>
              </a:rPr>
              <a:t>class</a:t>
            </a:r>
            <a:endParaRPr sz="2200" dirty="0">
              <a:latin typeface="Arial"/>
              <a:cs typeface="Arial"/>
            </a:endParaRPr>
          </a:p>
        </p:txBody>
      </p:sp>
      <p:pic>
        <p:nvPicPr>
          <p:cNvPr id="1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048" y="500881"/>
            <a:ext cx="4842510" cy="635000"/>
          </a:xfrm>
          <a:prstGeom prst="rect">
            <a:avLst/>
          </a:prstGeom>
        </p:spPr>
        <p:txBody>
          <a:bodyPr vert="horz" wrap="square" lIns="0" tIns="12065" rIns="0" bIns="0" rtlCol="0">
            <a:spAutoFit/>
          </a:bodyPr>
          <a:lstStyle/>
          <a:p>
            <a:pPr marL="12700">
              <a:lnSpc>
                <a:spcPct val="100000"/>
              </a:lnSpc>
              <a:spcBef>
                <a:spcPts val="95"/>
              </a:spcBef>
            </a:pPr>
            <a:r>
              <a:rPr dirty="0"/>
              <a:t>Use-Case Oriented</a:t>
            </a:r>
            <a:r>
              <a:rPr spc="-55"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552447"/>
            <a:ext cx="2440305" cy="360680"/>
          </a:xfrm>
          <a:prstGeom prst="rect">
            <a:avLst/>
          </a:prstGeom>
        </p:spPr>
        <p:txBody>
          <a:bodyPr vert="horz" wrap="square" lIns="0" tIns="12065" rIns="0" bIns="0" rtlCol="0">
            <a:spAutoFit/>
          </a:bodyPr>
          <a:lstStyle/>
          <a:p>
            <a:pPr marL="469900" indent="-457200">
              <a:lnSpc>
                <a:spcPct val="100000"/>
              </a:lnSpc>
              <a:spcBef>
                <a:spcPts val="95"/>
              </a:spcBef>
              <a:buChar char="•"/>
              <a:tabLst>
                <a:tab pos="469265" algn="l"/>
                <a:tab pos="469900" algn="l"/>
              </a:tabLst>
            </a:pPr>
            <a:r>
              <a:rPr sz="2200" spc="-5" dirty="0">
                <a:solidFill>
                  <a:srgbClr val="0000FF"/>
                </a:solidFill>
                <a:latin typeface="Arial"/>
                <a:cs typeface="Arial"/>
              </a:rPr>
              <a:t>Counting</a:t>
            </a:r>
            <a:r>
              <a:rPr sz="2200" spc="-50" dirty="0">
                <a:solidFill>
                  <a:srgbClr val="0000FF"/>
                </a:solidFill>
                <a:latin typeface="Arial"/>
                <a:cs typeface="Arial"/>
              </a:rPr>
              <a:t> </a:t>
            </a:r>
            <a:r>
              <a:rPr sz="2200" spc="-5" dirty="0">
                <a:solidFill>
                  <a:srgbClr val="0000FF"/>
                </a:solidFill>
                <a:latin typeface="Arial"/>
                <a:cs typeface="Arial"/>
              </a:rPr>
              <a:t>actors</a:t>
            </a:r>
            <a:endParaRPr sz="2200" dirty="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251</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1890712" y="2119312"/>
          <a:ext cx="6019800" cy="1917188"/>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91667">
                <a:tc>
                  <a:txBody>
                    <a:bodyPr/>
                    <a:lstStyle/>
                    <a:p>
                      <a:pPr algn="ctr">
                        <a:lnSpc>
                          <a:spcPct val="100000"/>
                        </a:lnSpc>
                        <a:spcBef>
                          <a:spcPts val="310"/>
                        </a:spcBef>
                      </a:pPr>
                      <a:r>
                        <a:rPr sz="1800" b="1" spc="-5" dirty="0">
                          <a:solidFill>
                            <a:srgbClr val="323299"/>
                          </a:solidFill>
                          <a:latin typeface="Arial"/>
                          <a:cs typeface="Arial"/>
                        </a:rPr>
                        <a:t>Type</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323299"/>
                          </a:solidFill>
                          <a:latin typeface="Arial"/>
                          <a:cs typeface="Arial"/>
                        </a:rPr>
                        <a:t>Description</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323299"/>
                          </a:solidFill>
                          <a:latin typeface="Arial"/>
                          <a:cs typeface="Arial"/>
                        </a:rPr>
                        <a:t>Factor</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0999">
                <a:tc>
                  <a:txBody>
                    <a:bodyPr/>
                    <a:lstStyle/>
                    <a:p>
                      <a:pPr algn="ctr">
                        <a:lnSpc>
                          <a:spcPct val="100000"/>
                        </a:lnSpc>
                        <a:spcBef>
                          <a:spcPts val="320"/>
                        </a:spcBef>
                      </a:pPr>
                      <a:r>
                        <a:rPr sz="1800" spc="-5" dirty="0">
                          <a:latin typeface="Arial"/>
                          <a:cs typeface="Arial"/>
                        </a:rPr>
                        <a:t>Simple</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spc="-5" dirty="0">
                          <a:latin typeface="Arial"/>
                          <a:cs typeface="Arial"/>
                        </a:rPr>
                        <a:t>Program interface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dirty="0">
                          <a:latin typeface="Arial"/>
                          <a:cs typeface="Arial"/>
                        </a:rPr>
                        <a:t>1</a:t>
                      </a: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40079">
                <a:tc>
                  <a:txBody>
                    <a:bodyPr/>
                    <a:lstStyle/>
                    <a:p>
                      <a:pPr algn="ctr">
                        <a:lnSpc>
                          <a:spcPct val="100000"/>
                        </a:lnSpc>
                        <a:spcBef>
                          <a:spcPts val="320"/>
                        </a:spcBef>
                      </a:pPr>
                      <a:r>
                        <a:rPr sz="1800" spc="-5" dirty="0">
                          <a:latin typeface="Arial"/>
                          <a:cs typeface="Arial"/>
                        </a:rPr>
                        <a:t>Average</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41680" marR="418465" indent="-317500">
                        <a:lnSpc>
                          <a:spcPct val="100000"/>
                        </a:lnSpc>
                        <a:spcBef>
                          <a:spcPts val="320"/>
                        </a:spcBef>
                      </a:pPr>
                      <a:r>
                        <a:rPr sz="1800" spc="-5" dirty="0">
                          <a:latin typeface="Arial"/>
                          <a:cs typeface="Arial"/>
                        </a:rPr>
                        <a:t>Interactive or protocol  driven</a:t>
                      </a:r>
                      <a:r>
                        <a:rPr sz="1800" spc="-15" dirty="0">
                          <a:latin typeface="Arial"/>
                          <a:cs typeface="Arial"/>
                        </a:rPr>
                        <a:t> </a:t>
                      </a:r>
                      <a:r>
                        <a:rPr sz="1800" spc="-5" dirty="0">
                          <a:latin typeface="Arial"/>
                          <a:cs typeface="Arial"/>
                        </a:rPr>
                        <a:t>interface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dirty="0">
                          <a:latin typeface="Arial"/>
                          <a:cs typeface="Arial"/>
                        </a:rPr>
                        <a:t>2</a:t>
                      </a: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04443">
                <a:tc>
                  <a:txBody>
                    <a:bodyPr/>
                    <a:lstStyle/>
                    <a:p>
                      <a:pPr algn="ctr">
                        <a:lnSpc>
                          <a:spcPct val="100000"/>
                        </a:lnSpc>
                        <a:spcBef>
                          <a:spcPts val="320"/>
                        </a:spcBef>
                      </a:pPr>
                      <a:r>
                        <a:rPr sz="1800" spc="-5" dirty="0">
                          <a:latin typeface="Arial"/>
                          <a:cs typeface="Arial"/>
                        </a:rPr>
                        <a:t>Complex</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20"/>
                        </a:spcBef>
                      </a:pPr>
                      <a:r>
                        <a:rPr sz="1800" spc="-5" dirty="0">
                          <a:latin typeface="Arial"/>
                          <a:cs typeface="Arial"/>
                        </a:rPr>
                        <a:t>Graphical interface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20"/>
                        </a:spcBef>
                      </a:pPr>
                      <a:r>
                        <a:rPr sz="1800" dirty="0">
                          <a:latin typeface="Arial"/>
                          <a:cs typeface="Arial"/>
                        </a:rPr>
                        <a:t>3</a:t>
                      </a: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p:cNvSpPr txBox="1"/>
          <p:nvPr/>
        </p:nvSpPr>
        <p:spPr>
          <a:xfrm>
            <a:off x="673093" y="4145684"/>
            <a:ext cx="8636000" cy="2839085"/>
          </a:xfrm>
          <a:prstGeom prst="rect">
            <a:avLst/>
          </a:prstGeom>
        </p:spPr>
        <p:txBody>
          <a:bodyPr vert="horz" wrap="square" lIns="0" tIns="161925" rIns="0" bIns="0" rtlCol="0">
            <a:spAutoFit/>
          </a:bodyPr>
          <a:lstStyle/>
          <a:p>
            <a:pPr marR="135890" algn="ctr">
              <a:lnSpc>
                <a:spcPct val="100000"/>
              </a:lnSpc>
              <a:spcBef>
                <a:spcPts val="1275"/>
              </a:spcBef>
            </a:pPr>
            <a:r>
              <a:rPr sz="2200" spc="-5" dirty="0">
                <a:solidFill>
                  <a:srgbClr val="329932"/>
                </a:solidFill>
                <a:latin typeface="Arial"/>
                <a:cs typeface="Arial"/>
              </a:rPr>
              <a:t>Actor weighting</a:t>
            </a:r>
            <a:r>
              <a:rPr sz="2200" dirty="0">
                <a:solidFill>
                  <a:srgbClr val="329932"/>
                </a:solidFill>
                <a:latin typeface="Arial"/>
                <a:cs typeface="Arial"/>
              </a:rPr>
              <a:t> </a:t>
            </a:r>
            <a:r>
              <a:rPr sz="2200" spc="-5" dirty="0">
                <a:solidFill>
                  <a:srgbClr val="329932"/>
                </a:solidFill>
                <a:latin typeface="Arial"/>
                <a:cs typeface="Arial"/>
              </a:rPr>
              <a:t>factors</a:t>
            </a:r>
            <a:endParaRPr sz="2200" dirty="0">
              <a:latin typeface="Arial"/>
              <a:cs typeface="Arial"/>
            </a:endParaRPr>
          </a:p>
          <a:p>
            <a:pPr marL="456565" marR="89535" indent="-456565">
              <a:lnSpc>
                <a:spcPct val="100000"/>
              </a:lnSpc>
              <a:spcBef>
                <a:spcPts val="1175"/>
              </a:spcBef>
              <a:buChar char="o"/>
              <a:tabLst>
                <a:tab pos="456565" algn="l"/>
                <a:tab pos="469900" algn="l"/>
              </a:tabLst>
            </a:pPr>
            <a:r>
              <a:rPr sz="2200" spc="-5" dirty="0">
                <a:solidFill>
                  <a:srgbClr val="965025"/>
                </a:solidFill>
                <a:latin typeface="Arial"/>
                <a:cs typeface="Arial"/>
              </a:rPr>
              <a:t>Simple </a:t>
            </a:r>
            <a:r>
              <a:rPr sz="2200" dirty="0">
                <a:solidFill>
                  <a:srgbClr val="965025"/>
                </a:solidFill>
                <a:latin typeface="Arial"/>
                <a:cs typeface="Arial"/>
              </a:rPr>
              <a:t>actor: </a:t>
            </a:r>
            <a:r>
              <a:rPr sz="2200" spc="-5" dirty="0">
                <a:solidFill>
                  <a:srgbClr val="CC0000"/>
                </a:solidFill>
                <a:latin typeface="Arial"/>
                <a:cs typeface="Arial"/>
              </a:rPr>
              <a:t>represents another system with a </a:t>
            </a:r>
            <a:r>
              <a:rPr sz="2200" dirty="0">
                <a:solidFill>
                  <a:srgbClr val="CC0000"/>
                </a:solidFill>
                <a:latin typeface="Arial"/>
                <a:cs typeface="Arial"/>
              </a:rPr>
              <a:t>defined</a:t>
            </a:r>
            <a:r>
              <a:rPr sz="2200" spc="80" dirty="0">
                <a:solidFill>
                  <a:srgbClr val="CC0000"/>
                </a:solidFill>
                <a:latin typeface="Arial"/>
                <a:cs typeface="Arial"/>
              </a:rPr>
              <a:t> </a:t>
            </a:r>
            <a:r>
              <a:rPr sz="2200" spc="-5" dirty="0">
                <a:solidFill>
                  <a:srgbClr val="CC0000"/>
                </a:solidFill>
                <a:latin typeface="Arial"/>
                <a:cs typeface="Arial"/>
              </a:rPr>
              <a:t>interface.</a:t>
            </a:r>
            <a:endParaRPr sz="2200" dirty="0">
              <a:latin typeface="Arial"/>
              <a:cs typeface="Arial"/>
            </a:endParaRPr>
          </a:p>
          <a:p>
            <a:pPr marL="469900" marR="5080" indent="-457200">
              <a:lnSpc>
                <a:spcPct val="100000"/>
              </a:lnSpc>
              <a:spcBef>
                <a:spcPts val="1320"/>
              </a:spcBef>
              <a:buChar char="o"/>
              <a:tabLst>
                <a:tab pos="469265" algn="l"/>
                <a:tab pos="469900" algn="l"/>
              </a:tabLst>
            </a:pPr>
            <a:r>
              <a:rPr sz="2200" spc="-5" dirty="0">
                <a:solidFill>
                  <a:srgbClr val="965025"/>
                </a:solidFill>
                <a:latin typeface="Arial"/>
                <a:cs typeface="Arial"/>
              </a:rPr>
              <a:t>Average actor: </a:t>
            </a:r>
            <a:r>
              <a:rPr sz="2200" dirty="0">
                <a:solidFill>
                  <a:srgbClr val="CC0000"/>
                </a:solidFill>
                <a:latin typeface="Arial"/>
                <a:cs typeface="Arial"/>
              </a:rPr>
              <a:t>another </a:t>
            </a:r>
            <a:r>
              <a:rPr sz="2200" spc="-5" dirty="0">
                <a:solidFill>
                  <a:srgbClr val="CC0000"/>
                </a:solidFill>
                <a:latin typeface="Arial"/>
                <a:cs typeface="Arial"/>
              </a:rPr>
              <a:t>system </a:t>
            </a:r>
            <a:r>
              <a:rPr sz="2200" dirty="0">
                <a:solidFill>
                  <a:srgbClr val="CC0000"/>
                </a:solidFill>
                <a:latin typeface="Arial"/>
                <a:cs typeface="Arial"/>
              </a:rPr>
              <a:t>that </a:t>
            </a:r>
            <a:r>
              <a:rPr sz="2200" spc="-5" dirty="0">
                <a:solidFill>
                  <a:srgbClr val="CC0000"/>
                </a:solidFill>
                <a:latin typeface="Arial"/>
                <a:cs typeface="Arial"/>
              </a:rPr>
              <a:t>interacts through a text based  interface through a protocol </a:t>
            </a:r>
            <a:r>
              <a:rPr sz="2200" dirty="0">
                <a:solidFill>
                  <a:srgbClr val="CC0000"/>
                </a:solidFill>
                <a:latin typeface="Arial"/>
                <a:cs typeface="Arial"/>
              </a:rPr>
              <a:t>such </a:t>
            </a:r>
            <a:r>
              <a:rPr sz="2200" spc="-5" dirty="0">
                <a:solidFill>
                  <a:srgbClr val="CC0000"/>
                </a:solidFill>
                <a:latin typeface="Arial"/>
                <a:cs typeface="Arial"/>
              </a:rPr>
              <a:t>as</a:t>
            </a:r>
            <a:r>
              <a:rPr sz="2200" spc="15" dirty="0">
                <a:solidFill>
                  <a:srgbClr val="CC0000"/>
                </a:solidFill>
                <a:latin typeface="Arial"/>
                <a:cs typeface="Arial"/>
              </a:rPr>
              <a:t> </a:t>
            </a:r>
            <a:r>
              <a:rPr sz="2200" spc="-5" dirty="0">
                <a:solidFill>
                  <a:srgbClr val="CC0000"/>
                </a:solidFill>
                <a:latin typeface="Arial"/>
                <a:cs typeface="Arial"/>
              </a:rPr>
              <a:t>TCP/IP.</a:t>
            </a:r>
            <a:endParaRPr sz="2200" dirty="0">
              <a:latin typeface="Arial"/>
              <a:cs typeface="Arial"/>
            </a:endParaRPr>
          </a:p>
          <a:p>
            <a:pPr marL="469900" indent="-457200">
              <a:lnSpc>
                <a:spcPct val="100000"/>
              </a:lnSpc>
              <a:spcBef>
                <a:spcPts val="1320"/>
              </a:spcBef>
              <a:buChar char="o"/>
              <a:tabLst>
                <a:tab pos="469265" algn="l"/>
                <a:tab pos="469900" algn="l"/>
              </a:tabLst>
            </a:pPr>
            <a:r>
              <a:rPr sz="2200" spc="-5" dirty="0">
                <a:solidFill>
                  <a:srgbClr val="965025"/>
                </a:solidFill>
                <a:latin typeface="Arial"/>
                <a:cs typeface="Arial"/>
              </a:rPr>
              <a:t>Complex </a:t>
            </a:r>
            <a:r>
              <a:rPr sz="2200" dirty="0">
                <a:solidFill>
                  <a:srgbClr val="965025"/>
                </a:solidFill>
                <a:latin typeface="Arial"/>
                <a:cs typeface="Arial"/>
              </a:rPr>
              <a:t>actor: </a:t>
            </a:r>
            <a:r>
              <a:rPr sz="2200" spc="-5" dirty="0">
                <a:solidFill>
                  <a:srgbClr val="CC0000"/>
                </a:solidFill>
                <a:latin typeface="Arial"/>
                <a:cs typeface="Arial"/>
              </a:rPr>
              <a:t>person </a:t>
            </a:r>
            <a:r>
              <a:rPr sz="2200" dirty="0">
                <a:solidFill>
                  <a:srgbClr val="CC0000"/>
                </a:solidFill>
                <a:latin typeface="Arial"/>
                <a:cs typeface="Arial"/>
              </a:rPr>
              <a:t>interacting </a:t>
            </a:r>
            <a:r>
              <a:rPr sz="2200" spc="-5" dirty="0">
                <a:solidFill>
                  <a:srgbClr val="CC0000"/>
                </a:solidFill>
                <a:latin typeface="Arial"/>
                <a:cs typeface="Arial"/>
              </a:rPr>
              <a:t>through a GUI</a:t>
            </a:r>
            <a:r>
              <a:rPr sz="2200" spc="30" dirty="0">
                <a:solidFill>
                  <a:srgbClr val="CC0000"/>
                </a:solidFill>
                <a:latin typeface="Arial"/>
                <a:cs typeface="Arial"/>
              </a:rPr>
              <a:t> </a:t>
            </a:r>
            <a:r>
              <a:rPr sz="2200" spc="-5" dirty="0">
                <a:solidFill>
                  <a:srgbClr val="CC0000"/>
                </a:solidFill>
                <a:latin typeface="Arial"/>
                <a:cs typeface="Arial"/>
              </a:rPr>
              <a:t>interface.</a:t>
            </a:r>
            <a:endParaRPr sz="2200" dirty="0">
              <a:latin typeface="Arial"/>
              <a:cs typeface="Arial"/>
            </a:endParaRPr>
          </a:p>
          <a:p>
            <a:pPr marL="12700">
              <a:lnSpc>
                <a:spcPct val="100000"/>
              </a:lnSpc>
              <a:spcBef>
                <a:spcPts val="1320"/>
              </a:spcBef>
            </a:pPr>
            <a:r>
              <a:rPr sz="2200" spc="-5" dirty="0">
                <a:solidFill>
                  <a:srgbClr val="323299"/>
                </a:solidFill>
                <a:latin typeface="Arial"/>
                <a:cs typeface="Arial"/>
              </a:rPr>
              <a:t>The actors weight can be calculated by adding these values</a:t>
            </a:r>
            <a:r>
              <a:rPr sz="2200" spc="145" dirty="0">
                <a:solidFill>
                  <a:srgbClr val="323299"/>
                </a:solidFill>
                <a:latin typeface="Arial"/>
                <a:cs typeface="Arial"/>
              </a:rPr>
              <a:t> </a:t>
            </a:r>
            <a:r>
              <a:rPr sz="2200" spc="-5" dirty="0">
                <a:solidFill>
                  <a:srgbClr val="323299"/>
                </a:solidFill>
                <a:latin typeface="Arial"/>
                <a:cs typeface="Arial"/>
              </a:rPr>
              <a:t>together</a:t>
            </a:r>
            <a:r>
              <a:rPr sz="2200" spc="-5" dirty="0">
                <a:solidFill>
                  <a:srgbClr val="CC0000"/>
                </a:solidFill>
                <a:latin typeface="Arial"/>
                <a:cs typeface="Arial"/>
              </a:rPr>
              <a:t>.</a:t>
            </a:r>
            <a:endParaRPr sz="2200" dirty="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048" y="500881"/>
            <a:ext cx="4842510" cy="635000"/>
          </a:xfrm>
          <a:prstGeom prst="rect">
            <a:avLst/>
          </a:prstGeom>
        </p:spPr>
        <p:txBody>
          <a:bodyPr vert="horz" wrap="square" lIns="0" tIns="12065" rIns="0" bIns="0" rtlCol="0">
            <a:spAutoFit/>
          </a:bodyPr>
          <a:lstStyle/>
          <a:p>
            <a:pPr marL="12700">
              <a:lnSpc>
                <a:spcPct val="100000"/>
              </a:lnSpc>
              <a:spcBef>
                <a:spcPts val="95"/>
              </a:spcBef>
            </a:pPr>
            <a:r>
              <a:rPr dirty="0"/>
              <a:t>Use-Case Oriented</a:t>
            </a:r>
            <a:r>
              <a:rPr spc="-55"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781047"/>
            <a:ext cx="2938780" cy="360680"/>
          </a:xfrm>
          <a:prstGeom prst="rect">
            <a:avLst/>
          </a:prstGeom>
        </p:spPr>
        <p:txBody>
          <a:bodyPr vert="horz" wrap="square" lIns="0" tIns="12065" rIns="0" bIns="0" rtlCol="0">
            <a:spAutoFit/>
          </a:bodyPr>
          <a:lstStyle/>
          <a:p>
            <a:pPr marL="469900" indent="-457200">
              <a:lnSpc>
                <a:spcPct val="100000"/>
              </a:lnSpc>
              <a:spcBef>
                <a:spcPts val="95"/>
              </a:spcBef>
              <a:buChar char="•"/>
              <a:tabLst>
                <a:tab pos="469265" algn="l"/>
                <a:tab pos="469900" algn="l"/>
              </a:tabLst>
            </a:pPr>
            <a:r>
              <a:rPr sz="2200" spc="-5" dirty="0">
                <a:solidFill>
                  <a:srgbClr val="965025"/>
                </a:solidFill>
                <a:latin typeface="Arial"/>
                <a:cs typeface="Arial"/>
              </a:rPr>
              <a:t>Counting use</a:t>
            </a:r>
            <a:r>
              <a:rPr sz="2200" spc="-40" dirty="0">
                <a:solidFill>
                  <a:srgbClr val="965025"/>
                </a:solidFill>
                <a:latin typeface="Arial"/>
                <a:cs typeface="Arial"/>
              </a:rPr>
              <a:t> </a:t>
            </a:r>
            <a:r>
              <a:rPr sz="2200" spc="-5" dirty="0">
                <a:solidFill>
                  <a:srgbClr val="965025"/>
                </a:solidFill>
                <a:latin typeface="Arial"/>
                <a:cs typeface="Arial"/>
              </a:rPr>
              <a:t>cases</a:t>
            </a:r>
            <a:endParaRPr sz="2200" dirty="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252</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1966912" y="2576512"/>
          <a:ext cx="6019800" cy="1682492"/>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91667">
                <a:tc>
                  <a:txBody>
                    <a:bodyPr/>
                    <a:lstStyle/>
                    <a:p>
                      <a:pPr algn="ctr">
                        <a:lnSpc>
                          <a:spcPct val="100000"/>
                        </a:lnSpc>
                        <a:spcBef>
                          <a:spcPts val="310"/>
                        </a:spcBef>
                      </a:pPr>
                      <a:r>
                        <a:rPr sz="1800" b="1" spc="-5" dirty="0">
                          <a:solidFill>
                            <a:srgbClr val="CC0000"/>
                          </a:solidFill>
                          <a:latin typeface="Arial"/>
                          <a:cs typeface="Arial"/>
                        </a:rPr>
                        <a:t>Type</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F2D1AB"/>
                    </a:solidFill>
                  </a:tcPr>
                </a:tc>
                <a:tc>
                  <a:txBody>
                    <a:bodyPr/>
                    <a:lstStyle/>
                    <a:p>
                      <a:pPr algn="ctr">
                        <a:lnSpc>
                          <a:spcPct val="100000"/>
                        </a:lnSpc>
                        <a:spcBef>
                          <a:spcPts val="310"/>
                        </a:spcBef>
                      </a:pPr>
                      <a:r>
                        <a:rPr sz="1800" b="1" spc="-5" dirty="0">
                          <a:solidFill>
                            <a:srgbClr val="CC0000"/>
                          </a:solidFill>
                          <a:latin typeface="Arial"/>
                          <a:cs typeface="Arial"/>
                        </a:rPr>
                        <a:t>Description</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F2D1AB"/>
                    </a:solidFill>
                  </a:tcPr>
                </a:tc>
                <a:tc>
                  <a:txBody>
                    <a:bodyPr/>
                    <a:lstStyle/>
                    <a:p>
                      <a:pPr algn="ctr">
                        <a:lnSpc>
                          <a:spcPct val="100000"/>
                        </a:lnSpc>
                        <a:spcBef>
                          <a:spcPts val="310"/>
                        </a:spcBef>
                      </a:pPr>
                      <a:r>
                        <a:rPr sz="1800" b="1" spc="-5" dirty="0">
                          <a:solidFill>
                            <a:srgbClr val="CC0000"/>
                          </a:solidFill>
                          <a:latin typeface="Arial"/>
                          <a:cs typeface="Arial"/>
                        </a:rPr>
                        <a:t>Factor</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2D1AB"/>
                    </a:solidFill>
                  </a:tcPr>
                </a:tc>
                <a:extLst>
                  <a:ext uri="{0D108BD9-81ED-4DB2-BD59-A6C34878D82A}">
                    <a16:rowId xmlns:a16="http://schemas.microsoft.com/office/drawing/2014/main" val="10000"/>
                  </a:ext>
                </a:extLst>
              </a:tr>
              <a:tr h="380999">
                <a:tc>
                  <a:txBody>
                    <a:bodyPr/>
                    <a:lstStyle/>
                    <a:p>
                      <a:pPr algn="ctr">
                        <a:lnSpc>
                          <a:spcPct val="100000"/>
                        </a:lnSpc>
                        <a:spcBef>
                          <a:spcPts val="320"/>
                        </a:spcBef>
                      </a:pPr>
                      <a:r>
                        <a:rPr sz="1800" spc="-5" dirty="0">
                          <a:latin typeface="Arial"/>
                          <a:cs typeface="Arial"/>
                        </a:rPr>
                        <a:t>Simple</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spc="-5" dirty="0">
                          <a:latin typeface="Arial"/>
                          <a:cs typeface="Arial"/>
                        </a:rPr>
                        <a:t>3 or fewer</a:t>
                      </a:r>
                      <a:r>
                        <a:rPr sz="1800" spc="-15" dirty="0">
                          <a:latin typeface="Arial"/>
                          <a:cs typeface="Arial"/>
                        </a:rPr>
                        <a:t> </a:t>
                      </a:r>
                      <a:r>
                        <a:rPr sz="1800" spc="-5" dirty="0">
                          <a:latin typeface="Arial"/>
                          <a:cs typeface="Arial"/>
                        </a:rPr>
                        <a:t>transactions</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dirty="0">
                          <a:latin typeface="Arial"/>
                          <a:cs typeface="Arial"/>
                        </a:rPr>
                        <a:t>5</a:t>
                      </a: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05383">
                <a:tc>
                  <a:txBody>
                    <a:bodyPr/>
                    <a:lstStyle/>
                    <a:p>
                      <a:pPr algn="ctr">
                        <a:lnSpc>
                          <a:spcPct val="100000"/>
                        </a:lnSpc>
                        <a:spcBef>
                          <a:spcPts val="320"/>
                        </a:spcBef>
                      </a:pPr>
                      <a:r>
                        <a:rPr sz="1800" spc="-5" dirty="0">
                          <a:latin typeface="Arial"/>
                          <a:cs typeface="Arial"/>
                        </a:rPr>
                        <a:t>Average</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spc="-5" dirty="0">
                          <a:latin typeface="Arial"/>
                          <a:cs typeface="Arial"/>
                        </a:rPr>
                        <a:t>4 </a:t>
                      </a:r>
                      <a:r>
                        <a:rPr sz="1800" dirty="0">
                          <a:latin typeface="Arial"/>
                          <a:cs typeface="Arial"/>
                        </a:rPr>
                        <a:t>to </a:t>
                      </a:r>
                      <a:r>
                        <a:rPr sz="1800" spc="-5" dirty="0">
                          <a:latin typeface="Arial"/>
                          <a:cs typeface="Arial"/>
                        </a:rPr>
                        <a:t>7</a:t>
                      </a:r>
                      <a:r>
                        <a:rPr sz="1800" spc="-25" dirty="0">
                          <a:latin typeface="Arial"/>
                          <a:cs typeface="Arial"/>
                        </a:rPr>
                        <a:t> </a:t>
                      </a:r>
                      <a:r>
                        <a:rPr sz="1800" spc="-5" dirty="0">
                          <a:latin typeface="Arial"/>
                          <a:cs typeface="Arial"/>
                        </a:rPr>
                        <a:t>transactions</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spc="-5" dirty="0">
                          <a:latin typeface="Arial"/>
                          <a:cs typeface="Arial"/>
                        </a:rPr>
                        <a:t>10</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04443">
                <a:tc>
                  <a:txBody>
                    <a:bodyPr/>
                    <a:lstStyle/>
                    <a:p>
                      <a:pPr algn="ctr">
                        <a:lnSpc>
                          <a:spcPct val="100000"/>
                        </a:lnSpc>
                        <a:spcBef>
                          <a:spcPts val="310"/>
                        </a:spcBef>
                      </a:pPr>
                      <a:r>
                        <a:rPr sz="1800" spc="-5" dirty="0">
                          <a:latin typeface="Arial"/>
                          <a:cs typeface="Arial"/>
                        </a:rPr>
                        <a:t>Complex</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10"/>
                        </a:spcBef>
                      </a:pPr>
                      <a:r>
                        <a:rPr sz="1800" spc="-5" dirty="0">
                          <a:latin typeface="Arial"/>
                          <a:cs typeface="Arial"/>
                        </a:rPr>
                        <a:t>More than 7</a:t>
                      </a:r>
                      <a:r>
                        <a:rPr sz="1800" spc="-20" dirty="0">
                          <a:latin typeface="Arial"/>
                          <a:cs typeface="Arial"/>
                        </a:rPr>
                        <a:t> </a:t>
                      </a:r>
                      <a:r>
                        <a:rPr sz="1800" spc="-5" dirty="0">
                          <a:latin typeface="Arial"/>
                          <a:cs typeface="Arial"/>
                        </a:rPr>
                        <a:t>transactions</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10"/>
                        </a:spcBef>
                      </a:pPr>
                      <a:r>
                        <a:rPr sz="1800" spc="-5" dirty="0">
                          <a:latin typeface="Arial"/>
                          <a:cs typeface="Arial"/>
                        </a:rPr>
                        <a:t>15</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p:cNvSpPr txBox="1"/>
          <p:nvPr/>
        </p:nvSpPr>
        <p:spPr>
          <a:xfrm>
            <a:off x="1130293" y="4676646"/>
            <a:ext cx="8176895" cy="1666239"/>
          </a:xfrm>
          <a:prstGeom prst="rect">
            <a:avLst/>
          </a:prstGeom>
        </p:spPr>
        <p:txBody>
          <a:bodyPr vert="horz" wrap="square" lIns="0" tIns="12065" rIns="0" bIns="0" rtlCol="0">
            <a:spAutoFit/>
          </a:bodyPr>
          <a:lstStyle/>
          <a:p>
            <a:pPr marL="1460500">
              <a:lnSpc>
                <a:spcPct val="100000"/>
              </a:lnSpc>
              <a:spcBef>
                <a:spcPts val="95"/>
              </a:spcBef>
            </a:pPr>
            <a:r>
              <a:rPr sz="2200" spc="-5" dirty="0">
                <a:solidFill>
                  <a:srgbClr val="0000FF"/>
                </a:solidFill>
                <a:latin typeface="Arial"/>
                <a:cs typeface="Arial"/>
              </a:rPr>
              <a:t>Transaction-based weighting</a:t>
            </a:r>
            <a:r>
              <a:rPr sz="2200" spc="5" dirty="0">
                <a:solidFill>
                  <a:srgbClr val="0000FF"/>
                </a:solidFill>
                <a:latin typeface="Arial"/>
                <a:cs typeface="Arial"/>
              </a:rPr>
              <a:t> </a:t>
            </a:r>
            <a:r>
              <a:rPr sz="2200" spc="-5" dirty="0">
                <a:solidFill>
                  <a:srgbClr val="0000FF"/>
                </a:solidFill>
                <a:latin typeface="Arial"/>
                <a:cs typeface="Arial"/>
              </a:rPr>
              <a:t>factors</a:t>
            </a:r>
            <a:endParaRPr sz="2200" dirty="0">
              <a:latin typeface="Arial"/>
              <a:cs typeface="Arial"/>
            </a:endParaRPr>
          </a:p>
          <a:p>
            <a:pPr>
              <a:lnSpc>
                <a:spcPct val="100000"/>
              </a:lnSpc>
              <a:spcBef>
                <a:spcPts val="25"/>
              </a:spcBef>
            </a:pPr>
            <a:endParaRPr sz="2050" dirty="0">
              <a:latin typeface="Times New Roman"/>
              <a:cs typeface="Times New Roman"/>
            </a:endParaRPr>
          </a:p>
          <a:p>
            <a:pPr marL="12700" marR="5080" algn="just">
              <a:lnSpc>
                <a:spcPct val="99800"/>
              </a:lnSpc>
            </a:pPr>
            <a:r>
              <a:rPr sz="2200" spc="-5" dirty="0">
                <a:solidFill>
                  <a:srgbClr val="323299"/>
                </a:solidFill>
                <a:latin typeface="Arial"/>
                <a:cs typeface="Arial"/>
              </a:rPr>
              <a:t>The </a:t>
            </a:r>
            <a:r>
              <a:rPr sz="2200" dirty="0">
                <a:solidFill>
                  <a:srgbClr val="323299"/>
                </a:solidFill>
                <a:latin typeface="Arial"/>
                <a:cs typeface="Arial"/>
              </a:rPr>
              <a:t>number </a:t>
            </a:r>
            <a:r>
              <a:rPr sz="2200" spc="-5" dirty="0">
                <a:solidFill>
                  <a:srgbClr val="323299"/>
                </a:solidFill>
                <a:latin typeface="Arial"/>
                <a:cs typeface="Arial"/>
              </a:rPr>
              <a:t>of each use </a:t>
            </a:r>
            <a:r>
              <a:rPr sz="2200" dirty="0">
                <a:solidFill>
                  <a:srgbClr val="323299"/>
                </a:solidFill>
                <a:latin typeface="Arial"/>
                <a:cs typeface="Arial"/>
              </a:rPr>
              <a:t>case </a:t>
            </a:r>
            <a:r>
              <a:rPr sz="2200" spc="-5" dirty="0">
                <a:solidFill>
                  <a:srgbClr val="323299"/>
                </a:solidFill>
                <a:latin typeface="Arial"/>
                <a:cs typeface="Arial"/>
              </a:rPr>
              <a:t>type is counted in the software and  then each </a:t>
            </a:r>
            <a:r>
              <a:rPr sz="2200" dirty="0">
                <a:solidFill>
                  <a:srgbClr val="323299"/>
                </a:solidFill>
                <a:latin typeface="Arial"/>
                <a:cs typeface="Arial"/>
              </a:rPr>
              <a:t>number </a:t>
            </a:r>
            <a:r>
              <a:rPr sz="2200" spc="-5" dirty="0">
                <a:solidFill>
                  <a:srgbClr val="323299"/>
                </a:solidFill>
                <a:latin typeface="Arial"/>
                <a:cs typeface="Arial"/>
              </a:rPr>
              <a:t>is multiplied by a weighting factor as </a:t>
            </a:r>
            <a:r>
              <a:rPr sz="2200" dirty="0">
                <a:solidFill>
                  <a:srgbClr val="323299"/>
                </a:solidFill>
                <a:latin typeface="Arial"/>
                <a:cs typeface="Arial"/>
              </a:rPr>
              <a:t>shown </a:t>
            </a:r>
            <a:r>
              <a:rPr sz="2200" spc="-5" dirty="0">
                <a:solidFill>
                  <a:srgbClr val="323299"/>
                </a:solidFill>
                <a:latin typeface="Arial"/>
                <a:cs typeface="Arial"/>
              </a:rPr>
              <a:t>in  table above.</a:t>
            </a:r>
            <a:endParaRPr sz="2200" dirty="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4024" y="500881"/>
            <a:ext cx="5987415" cy="635000"/>
          </a:xfrm>
          <a:prstGeom prst="rect">
            <a:avLst/>
          </a:prstGeom>
        </p:spPr>
        <p:txBody>
          <a:bodyPr vert="horz" wrap="square" lIns="0" tIns="12065" rIns="0" bIns="0" rtlCol="0">
            <a:spAutoFit/>
          </a:bodyPr>
          <a:lstStyle/>
          <a:p>
            <a:pPr marL="12700">
              <a:lnSpc>
                <a:spcPct val="100000"/>
              </a:lnSpc>
              <a:spcBef>
                <a:spcPts val="95"/>
              </a:spcBef>
            </a:pPr>
            <a:r>
              <a:rPr dirty="0"/>
              <a:t>Web </a:t>
            </a:r>
            <a:r>
              <a:rPr spc="-5" dirty="0"/>
              <a:t>Engineering </a:t>
            </a:r>
            <a:r>
              <a:rPr dirty="0"/>
              <a:t>Project</a:t>
            </a:r>
            <a:r>
              <a:rPr spc="-3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4866640" cy="4050665"/>
          </a:xfrm>
          <a:prstGeom prst="rect">
            <a:avLst/>
          </a:prstGeom>
        </p:spPr>
        <p:txBody>
          <a:bodyPr vert="horz" wrap="square" lIns="0" tIns="180340" rIns="0" bIns="0" rtlCol="0">
            <a:spAutoFit/>
          </a:bodyPr>
          <a:lstStyle/>
          <a:p>
            <a:pPr marL="12700">
              <a:lnSpc>
                <a:spcPct val="100000"/>
              </a:lnSpc>
              <a:spcBef>
                <a:spcPts val="1420"/>
              </a:spcBef>
              <a:tabLst>
                <a:tab pos="469265" algn="l"/>
              </a:tabLst>
            </a:pPr>
            <a:r>
              <a:rPr sz="2200" spc="530" dirty="0">
                <a:solidFill>
                  <a:srgbClr val="965025"/>
                </a:solidFill>
                <a:latin typeface="MS UI Gothic"/>
                <a:cs typeface="MS UI Gothic"/>
              </a:rPr>
              <a:t>Ð	</a:t>
            </a:r>
            <a:r>
              <a:rPr sz="2200" spc="-5" dirty="0">
                <a:solidFill>
                  <a:srgbClr val="965025"/>
                </a:solidFill>
                <a:latin typeface="Arial"/>
                <a:cs typeface="Arial"/>
              </a:rPr>
              <a:t>Number of </a:t>
            </a:r>
            <a:r>
              <a:rPr sz="2200" dirty="0">
                <a:solidFill>
                  <a:srgbClr val="965025"/>
                </a:solidFill>
                <a:latin typeface="Arial"/>
                <a:cs typeface="Arial"/>
              </a:rPr>
              <a:t>static </a:t>
            </a:r>
            <a:r>
              <a:rPr sz="2200" spc="-5" dirty="0">
                <a:solidFill>
                  <a:srgbClr val="965025"/>
                </a:solidFill>
                <a:latin typeface="Arial"/>
                <a:cs typeface="Arial"/>
              </a:rPr>
              <a:t>web</a:t>
            </a:r>
            <a:r>
              <a:rPr sz="2200" dirty="0">
                <a:solidFill>
                  <a:srgbClr val="965025"/>
                </a:solidFill>
                <a:latin typeface="Arial"/>
                <a:cs typeface="Arial"/>
              </a:rPr>
              <a:t> </a:t>
            </a:r>
            <a:r>
              <a:rPr sz="2200" spc="-5" dirty="0">
                <a:solidFill>
                  <a:srgbClr val="965025"/>
                </a:solidFill>
                <a:latin typeface="Arial"/>
                <a:cs typeface="Arial"/>
              </a:rPr>
              <a:t>pages</a:t>
            </a:r>
            <a:endParaRPr sz="2200" dirty="0">
              <a:latin typeface="Arial"/>
              <a:cs typeface="Arial"/>
            </a:endParaRPr>
          </a:p>
          <a:p>
            <a:pPr marL="12700" marR="533400">
              <a:lnSpc>
                <a:spcPct val="150000"/>
              </a:lnSpc>
              <a:tabLst>
                <a:tab pos="469265" algn="l"/>
              </a:tabLst>
            </a:pPr>
            <a:r>
              <a:rPr sz="2200" spc="530" dirty="0">
                <a:solidFill>
                  <a:srgbClr val="329932"/>
                </a:solidFill>
                <a:latin typeface="MS UI Gothic"/>
                <a:cs typeface="MS UI Gothic"/>
              </a:rPr>
              <a:t>Ð	</a:t>
            </a:r>
            <a:r>
              <a:rPr sz="2200" spc="-5" dirty="0">
                <a:solidFill>
                  <a:srgbClr val="329932"/>
                </a:solidFill>
                <a:latin typeface="Arial"/>
                <a:cs typeface="Arial"/>
              </a:rPr>
              <a:t>Number of dynamic web pages  </a:t>
            </a:r>
            <a:r>
              <a:rPr sz="2200" spc="530" dirty="0">
                <a:solidFill>
                  <a:srgbClr val="0000FF"/>
                </a:solidFill>
                <a:latin typeface="MS UI Gothic"/>
                <a:cs typeface="MS UI Gothic"/>
              </a:rPr>
              <a:t>Ð	</a:t>
            </a:r>
            <a:r>
              <a:rPr sz="2200" spc="-5" dirty="0">
                <a:solidFill>
                  <a:srgbClr val="0000FF"/>
                </a:solidFill>
                <a:latin typeface="Arial"/>
                <a:cs typeface="Arial"/>
              </a:rPr>
              <a:t>Number of </a:t>
            </a:r>
            <a:r>
              <a:rPr sz="2200" dirty="0">
                <a:solidFill>
                  <a:srgbClr val="0000FF"/>
                </a:solidFill>
                <a:latin typeface="Arial"/>
                <a:cs typeface="Arial"/>
              </a:rPr>
              <a:t>internal </a:t>
            </a:r>
            <a:r>
              <a:rPr sz="2200" spc="-5" dirty="0">
                <a:solidFill>
                  <a:srgbClr val="0000FF"/>
                </a:solidFill>
                <a:latin typeface="Arial"/>
                <a:cs typeface="Arial"/>
              </a:rPr>
              <a:t>page links  </a:t>
            </a:r>
            <a:r>
              <a:rPr sz="2200" spc="530" dirty="0">
                <a:solidFill>
                  <a:srgbClr val="965025"/>
                </a:solidFill>
                <a:latin typeface="MS UI Gothic"/>
                <a:cs typeface="MS UI Gothic"/>
              </a:rPr>
              <a:t>Ð	</a:t>
            </a:r>
            <a:r>
              <a:rPr sz="2200" spc="-5" dirty="0">
                <a:solidFill>
                  <a:srgbClr val="965025"/>
                </a:solidFill>
                <a:latin typeface="Arial"/>
                <a:cs typeface="Arial"/>
              </a:rPr>
              <a:t>Word count</a:t>
            </a:r>
            <a:endParaRPr sz="2200" dirty="0">
              <a:latin typeface="Arial"/>
              <a:cs typeface="Arial"/>
            </a:endParaRPr>
          </a:p>
          <a:p>
            <a:pPr marL="12700">
              <a:lnSpc>
                <a:spcPct val="100000"/>
              </a:lnSpc>
              <a:spcBef>
                <a:spcPts val="1330"/>
              </a:spcBef>
              <a:tabLst>
                <a:tab pos="469265" algn="l"/>
              </a:tabLst>
            </a:pPr>
            <a:r>
              <a:rPr sz="2200" spc="530" dirty="0">
                <a:solidFill>
                  <a:srgbClr val="329932"/>
                </a:solidFill>
                <a:latin typeface="MS UI Gothic"/>
                <a:cs typeface="MS UI Gothic"/>
              </a:rPr>
              <a:t>Ð	</a:t>
            </a:r>
            <a:r>
              <a:rPr sz="2200" spc="-5" dirty="0">
                <a:solidFill>
                  <a:srgbClr val="329932"/>
                </a:solidFill>
                <a:latin typeface="Arial"/>
                <a:cs typeface="Arial"/>
              </a:rPr>
              <a:t>Web page</a:t>
            </a:r>
            <a:r>
              <a:rPr sz="2200" dirty="0">
                <a:solidFill>
                  <a:srgbClr val="329932"/>
                </a:solidFill>
                <a:latin typeface="Arial"/>
                <a:cs typeface="Arial"/>
              </a:rPr>
              <a:t> </a:t>
            </a:r>
            <a:r>
              <a:rPr sz="2200" spc="-5" dirty="0">
                <a:solidFill>
                  <a:srgbClr val="329932"/>
                </a:solidFill>
                <a:latin typeface="Arial"/>
                <a:cs typeface="Arial"/>
              </a:rPr>
              <a:t>similarity</a:t>
            </a:r>
            <a:endParaRPr sz="2200" dirty="0">
              <a:latin typeface="Arial"/>
              <a:cs typeface="Arial"/>
            </a:endParaRPr>
          </a:p>
          <a:p>
            <a:pPr marL="12700">
              <a:lnSpc>
                <a:spcPct val="100000"/>
              </a:lnSpc>
              <a:spcBef>
                <a:spcPts val="1320"/>
              </a:spcBef>
              <a:tabLst>
                <a:tab pos="469265" algn="l"/>
              </a:tabLst>
            </a:pPr>
            <a:r>
              <a:rPr sz="2200" spc="530" dirty="0">
                <a:solidFill>
                  <a:srgbClr val="0000FF"/>
                </a:solidFill>
                <a:latin typeface="MS UI Gothic"/>
                <a:cs typeface="MS UI Gothic"/>
              </a:rPr>
              <a:t>Ð	</a:t>
            </a:r>
            <a:r>
              <a:rPr sz="2200" spc="-5" dirty="0">
                <a:solidFill>
                  <a:srgbClr val="0000FF"/>
                </a:solidFill>
                <a:latin typeface="Arial"/>
                <a:cs typeface="Arial"/>
              </a:rPr>
              <a:t>Web page search and</a:t>
            </a:r>
            <a:r>
              <a:rPr sz="2200" spc="5" dirty="0">
                <a:solidFill>
                  <a:srgbClr val="0000FF"/>
                </a:solidFill>
                <a:latin typeface="Arial"/>
                <a:cs typeface="Arial"/>
              </a:rPr>
              <a:t> </a:t>
            </a:r>
            <a:r>
              <a:rPr sz="2200" spc="-5" dirty="0">
                <a:solidFill>
                  <a:srgbClr val="0000FF"/>
                </a:solidFill>
                <a:latin typeface="Arial"/>
                <a:cs typeface="Arial"/>
              </a:rPr>
              <a:t>retrieval</a:t>
            </a:r>
            <a:endParaRPr sz="2200" dirty="0">
              <a:latin typeface="Arial"/>
              <a:cs typeface="Arial"/>
            </a:endParaRPr>
          </a:p>
          <a:p>
            <a:pPr marL="12700">
              <a:lnSpc>
                <a:spcPct val="100000"/>
              </a:lnSpc>
              <a:spcBef>
                <a:spcPts val="1320"/>
              </a:spcBef>
              <a:tabLst>
                <a:tab pos="469265" algn="l"/>
              </a:tabLst>
            </a:pPr>
            <a:r>
              <a:rPr sz="2200" spc="530" dirty="0">
                <a:solidFill>
                  <a:srgbClr val="965025"/>
                </a:solidFill>
                <a:latin typeface="MS UI Gothic"/>
                <a:cs typeface="MS UI Gothic"/>
              </a:rPr>
              <a:t>Ð	</a:t>
            </a:r>
            <a:r>
              <a:rPr sz="2200" spc="-5" dirty="0">
                <a:solidFill>
                  <a:srgbClr val="965025"/>
                </a:solidFill>
                <a:latin typeface="Arial"/>
                <a:cs typeface="Arial"/>
              </a:rPr>
              <a:t>Number of </a:t>
            </a:r>
            <a:r>
              <a:rPr sz="2200" dirty="0">
                <a:solidFill>
                  <a:srgbClr val="965025"/>
                </a:solidFill>
                <a:latin typeface="Arial"/>
                <a:cs typeface="Arial"/>
              </a:rPr>
              <a:t>static </a:t>
            </a:r>
            <a:r>
              <a:rPr sz="2200" spc="-5" dirty="0">
                <a:solidFill>
                  <a:srgbClr val="965025"/>
                </a:solidFill>
                <a:latin typeface="Arial"/>
                <a:cs typeface="Arial"/>
              </a:rPr>
              <a:t>content</a:t>
            </a:r>
            <a:r>
              <a:rPr sz="2200" spc="5" dirty="0">
                <a:solidFill>
                  <a:srgbClr val="965025"/>
                </a:solidFill>
                <a:latin typeface="Arial"/>
                <a:cs typeface="Arial"/>
              </a:rPr>
              <a:t> </a:t>
            </a:r>
            <a:r>
              <a:rPr sz="2200" spc="-5" dirty="0">
                <a:solidFill>
                  <a:srgbClr val="965025"/>
                </a:solidFill>
                <a:latin typeface="Arial"/>
                <a:cs typeface="Arial"/>
              </a:rPr>
              <a:t>objects</a:t>
            </a:r>
            <a:endParaRPr sz="2200" dirty="0">
              <a:latin typeface="Arial"/>
              <a:cs typeface="Arial"/>
            </a:endParaRPr>
          </a:p>
          <a:p>
            <a:pPr marL="12700">
              <a:lnSpc>
                <a:spcPct val="100000"/>
              </a:lnSpc>
              <a:spcBef>
                <a:spcPts val="1320"/>
              </a:spcBef>
              <a:tabLst>
                <a:tab pos="469265" algn="l"/>
              </a:tabLst>
            </a:pPr>
            <a:r>
              <a:rPr sz="2200" spc="530" dirty="0">
                <a:solidFill>
                  <a:srgbClr val="329932"/>
                </a:solidFill>
                <a:latin typeface="MS UI Gothic"/>
                <a:cs typeface="MS UI Gothic"/>
              </a:rPr>
              <a:t>Ð	</a:t>
            </a:r>
            <a:r>
              <a:rPr sz="2200" spc="-5" dirty="0">
                <a:solidFill>
                  <a:srgbClr val="329932"/>
                </a:solidFill>
                <a:latin typeface="Arial"/>
                <a:cs typeface="Arial"/>
              </a:rPr>
              <a:t>Number of dynamic content</a:t>
            </a:r>
            <a:r>
              <a:rPr sz="2200" spc="20" dirty="0">
                <a:solidFill>
                  <a:srgbClr val="329932"/>
                </a:solidFill>
                <a:latin typeface="Arial"/>
                <a:cs typeface="Arial"/>
              </a:rPr>
              <a:t> </a:t>
            </a:r>
            <a:r>
              <a:rPr sz="2200" spc="-5" dirty="0">
                <a:solidFill>
                  <a:srgbClr val="329932"/>
                </a:solidFill>
                <a:latin typeface="Arial"/>
                <a:cs typeface="Arial"/>
              </a:rPr>
              <a:t>objects</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4"/>
            <a:ext cx="2045057" cy="10023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159" y="500881"/>
            <a:ext cx="3049905" cy="635000"/>
          </a:xfrm>
          <a:prstGeom prst="rect">
            <a:avLst/>
          </a:prstGeom>
        </p:spPr>
        <p:txBody>
          <a:bodyPr vert="horz" wrap="square" lIns="0" tIns="12065" rIns="0" bIns="0" rtlCol="0">
            <a:spAutoFit/>
          </a:bodyPr>
          <a:lstStyle/>
          <a:p>
            <a:pPr marL="12700">
              <a:lnSpc>
                <a:spcPct val="100000"/>
              </a:lnSpc>
              <a:spcBef>
                <a:spcPts val="95"/>
              </a:spcBef>
            </a:pPr>
            <a:r>
              <a:rPr dirty="0"/>
              <a:t>Metrics</a:t>
            </a:r>
            <a:r>
              <a:rPr spc="-60" dirty="0"/>
              <a:t> </a:t>
            </a:r>
            <a:r>
              <a:rPr dirty="0"/>
              <a:t>Analysis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8481695" cy="3380104"/>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Statistical</a:t>
            </a:r>
            <a:r>
              <a:rPr sz="2200" dirty="0">
                <a:solidFill>
                  <a:srgbClr val="003265"/>
                </a:solidFill>
                <a:latin typeface="Arial"/>
                <a:cs typeface="Arial"/>
              </a:rPr>
              <a:t> </a:t>
            </a:r>
            <a:r>
              <a:rPr sz="2200" spc="-5" dirty="0">
                <a:solidFill>
                  <a:srgbClr val="003265"/>
                </a:solidFill>
                <a:latin typeface="Arial"/>
                <a:cs typeface="Arial"/>
              </a:rPr>
              <a:t>Techniques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003265"/>
                </a:solidFill>
                <a:latin typeface="Arial"/>
                <a:cs typeface="Arial"/>
              </a:rPr>
              <a:t>Summary statistics </a:t>
            </a:r>
            <a:r>
              <a:rPr sz="2200" dirty="0">
                <a:solidFill>
                  <a:srgbClr val="003265"/>
                </a:solidFill>
                <a:latin typeface="Arial"/>
                <a:cs typeface="Arial"/>
              </a:rPr>
              <a:t>such </a:t>
            </a:r>
            <a:r>
              <a:rPr sz="2200" spc="-5" dirty="0">
                <a:solidFill>
                  <a:srgbClr val="003265"/>
                </a:solidFill>
                <a:latin typeface="Arial"/>
                <a:cs typeface="Arial"/>
              </a:rPr>
              <a:t>as mean, median, max. and</a:t>
            </a:r>
            <a:r>
              <a:rPr sz="2200" spc="45" dirty="0">
                <a:solidFill>
                  <a:srgbClr val="003265"/>
                </a:solidFill>
                <a:latin typeface="Arial"/>
                <a:cs typeface="Arial"/>
              </a:rPr>
              <a:t> </a:t>
            </a:r>
            <a:r>
              <a:rPr sz="2200" spc="-5" dirty="0">
                <a:solidFill>
                  <a:srgbClr val="003265"/>
                </a:solidFill>
                <a:latin typeface="Arial"/>
                <a:cs typeface="Arial"/>
              </a:rPr>
              <a:t>min.</a:t>
            </a:r>
            <a:endParaRPr sz="2200" dirty="0">
              <a:latin typeface="Arial"/>
              <a:cs typeface="Arial"/>
            </a:endParaRPr>
          </a:p>
          <a:p>
            <a:pPr marL="469265" marR="5080" indent="-457200">
              <a:lnSpc>
                <a:spcPct val="100000"/>
              </a:lnSpc>
              <a:spcBef>
                <a:spcPts val="1320"/>
              </a:spcBef>
              <a:buChar char="•"/>
              <a:tabLst>
                <a:tab pos="469265" algn="l"/>
                <a:tab pos="469900" algn="l"/>
                <a:tab pos="1798320" algn="l"/>
                <a:tab pos="3860165" algn="l"/>
                <a:tab pos="4585970" algn="l"/>
                <a:tab pos="5015865" algn="l"/>
                <a:tab pos="6595745" algn="l"/>
                <a:tab pos="7103745" algn="l"/>
                <a:tab pos="8001000" algn="l"/>
              </a:tabLst>
            </a:pPr>
            <a:r>
              <a:rPr sz="2200" spc="-10" dirty="0">
                <a:solidFill>
                  <a:srgbClr val="965025"/>
                </a:solidFill>
                <a:latin typeface="Arial"/>
                <a:cs typeface="Arial"/>
              </a:rPr>
              <a:t>G</a:t>
            </a:r>
            <a:r>
              <a:rPr sz="2200" spc="-5" dirty="0">
                <a:solidFill>
                  <a:srgbClr val="965025"/>
                </a:solidFill>
                <a:latin typeface="Arial"/>
                <a:cs typeface="Arial"/>
              </a:rPr>
              <a:t>raphi</a:t>
            </a:r>
            <a:r>
              <a:rPr sz="2200" dirty="0">
                <a:solidFill>
                  <a:srgbClr val="965025"/>
                </a:solidFill>
                <a:latin typeface="Arial"/>
                <a:cs typeface="Arial"/>
              </a:rPr>
              <a:t>c</a:t>
            </a:r>
            <a:r>
              <a:rPr sz="2200" spc="-5" dirty="0">
                <a:solidFill>
                  <a:srgbClr val="965025"/>
                </a:solidFill>
                <a:latin typeface="Arial"/>
                <a:cs typeface="Arial"/>
              </a:rPr>
              <a:t>al</a:t>
            </a:r>
            <a:r>
              <a:rPr sz="2200" dirty="0">
                <a:solidFill>
                  <a:srgbClr val="965025"/>
                </a:solidFill>
                <a:latin typeface="Arial"/>
                <a:cs typeface="Arial"/>
              </a:rPr>
              <a:t>	</a:t>
            </a:r>
            <a:r>
              <a:rPr sz="2200" spc="5" dirty="0">
                <a:solidFill>
                  <a:srgbClr val="965025"/>
                </a:solidFill>
                <a:latin typeface="Arial"/>
                <a:cs typeface="Arial"/>
              </a:rPr>
              <a:t>r</a:t>
            </a:r>
            <a:r>
              <a:rPr sz="2200" spc="-5" dirty="0">
                <a:solidFill>
                  <a:srgbClr val="965025"/>
                </a:solidFill>
                <a:latin typeface="Arial"/>
                <a:cs typeface="Arial"/>
              </a:rPr>
              <a:t>epre</a:t>
            </a:r>
            <a:r>
              <a:rPr sz="2200" dirty="0">
                <a:solidFill>
                  <a:srgbClr val="965025"/>
                </a:solidFill>
                <a:latin typeface="Arial"/>
                <a:cs typeface="Arial"/>
              </a:rPr>
              <a:t>s</a:t>
            </a:r>
            <a:r>
              <a:rPr sz="2200" spc="-5" dirty="0">
                <a:solidFill>
                  <a:srgbClr val="965025"/>
                </a:solidFill>
                <a:latin typeface="Arial"/>
                <a:cs typeface="Arial"/>
              </a:rPr>
              <a:t>entations</a:t>
            </a:r>
            <a:r>
              <a:rPr sz="2200" dirty="0">
                <a:solidFill>
                  <a:srgbClr val="965025"/>
                </a:solidFill>
                <a:latin typeface="Arial"/>
                <a:cs typeface="Arial"/>
              </a:rPr>
              <a:t>	s</a:t>
            </a:r>
            <a:r>
              <a:rPr sz="2200" spc="-5" dirty="0">
                <a:solidFill>
                  <a:srgbClr val="965025"/>
                </a:solidFill>
                <a:latin typeface="Arial"/>
                <a:cs typeface="Arial"/>
              </a:rPr>
              <a:t>u</a:t>
            </a:r>
            <a:r>
              <a:rPr sz="2200" dirty="0">
                <a:solidFill>
                  <a:srgbClr val="965025"/>
                </a:solidFill>
                <a:latin typeface="Arial"/>
                <a:cs typeface="Arial"/>
              </a:rPr>
              <a:t>c</a:t>
            </a:r>
            <a:r>
              <a:rPr sz="2200" spc="-5" dirty="0">
                <a:solidFill>
                  <a:srgbClr val="965025"/>
                </a:solidFill>
                <a:latin typeface="Arial"/>
                <a:cs typeface="Arial"/>
              </a:rPr>
              <a:t>h</a:t>
            </a:r>
            <a:r>
              <a:rPr sz="2200" dirty="0">
                <a:solidFill>
                  <a:srgbClr val="965025"/>
                </a:solidFill>
                <a:latin typeface="Arial"/>
                <a:cs typeface="Arial"/>
              </a:rPr>
              <a:t>	</a:t>
            </a:r>
            <a:r>
              <a:rPr sz="2200" spc="-5" dirty="0">
                <a:solidFill>
                  <a:srgbClr val="965025"/>
                </a:solidFill>
                <a:latin typeface="Arial"/>
                <a:cs typeface="Arial"/>
              </a:rPr>
              <a:t>as</a:t>
            </a:r>
            <a:r>
              <a:rPr sz="2200" dirty="0">
                <a:solidFill>
                  <a:srgbClr val="965025"/>
                </a:solidFill>
                <a:latin typeface="Arial"/>
                <a:cs typeface="Arial"/>
              </a:rPr>
              <a:t>	</a:t>
            </a:r>
            <a:r>
              <a:rPr sz="2200" spc="-5" dirty="0">
                <a:solidFill>
                  <a:srgbClr val="965025"/>
                </a:solidFill>
                <a:latin typeface="Arial"/>
                <a:cs typeface="Arial"/>
              </a:rPr>
              <a:t>hi</a:t>
            </a:r>
            <a:r>
              <a:rPr sz="2200" dirty="0">
                <a:solidFill>
                  <a:srgbClr val="965025"/>
                </a:solidFill>
                <a:latin typeface="Arial"/>
                <a:cs typeface="Arial"/>
              </a:rPr>
              <a:t>s</a:t>
            </a:r>
            <a:r>
              <a:rPr sz="2200" spc="-5" dirty="0">
                <a:solidFill>
                  <a:srgbClr val="965025"/>
                </a:solidFill>
                <a:latin typeface="Arial"/>
                <a:cs typeface="Arial"/>
              </a:rPr>
              <a:t>togr</a:t>
            </a:r>
            <a:r>
              <a:rPr sz="2200" spc="10" dirty="0">
                <a:solidFill>
                  <a:srgbClr val="965025"/>
                </a:solidFill>
                <a:latin typeface="Arial"/>
                <a:cs typeface="Arial"/>
              </a:rPr>
              <a:t>a</a:t>
            </a:r>
            <a:r>
              <a:rPr sz="2200" spc="-15" dirty="0">
                <a:solidFill>
                  <a:srgbClr val="965025"/>
                </a:solidFill>
                <a:latin typeface="Arial"/>
                <a:cs typeface="Arial"/>
              </a:rPr>
              <a:t>m</a:t>
            </a:r>
            <a:r>
              <a:rPr sz="2200" dirty="0">
                <a:solidFill>
                  <a:srgbClr val="965025"/>
                </a:solidFill>
                <a:latin typeface="Arial"/>
                <a:cs typeface="Arial"/>
              </a:rPr>
              <a:t>s</a:t>
            </a:r>
            <a:r>
              <a:rPr sz="2200" spc="-5" dirty="0">
                <a:solidFill>
                  <a:srgbClr val="965025"/>
                </a:solidFill>
                <a:latin typeface="Arial"/>
                <a:cs typeface="Arial"/>
              </a:rPr>
              <a:t>,</a:t>
            </a:r>
            <a:r>
              <a:rPr sz="2200" dirty="0">
                <a:solidFill>
                  <a:srgbClr val="965025"/>
                </a:solidFill>
                <a:latin typeface="Arial"/>
                <a:cs typeface="Arial"/>
              </a:rPr>
              <a:t>	</a:t>
            </a:r>
            <a:r>
              <a:rPr sz="2200" spc="-5" dirty="0">
                <a:solidFill>
                  <a:srgbClr val="965025"/>
                </a:solidFill>
                <a:latin typeface="Arial"/>
                <a:cs typeface="Arial"/>
              </a:rPr>
              <a:t>pie</a:t>
            </a:r>
            <a:r>
              <a:rPr sz="2200" dirty="0">
                <a:solidFill>
                  <a:srgbClr val="965025"/>
                </a:solidFill>
                <a:latin typeface="Arial"/>
                <a:cs typeface="Arial"/>
              </a:rPr>
              <a:t>	c</a:t>
            </a:r>
            <a:r>
              <a:rPr sz="2200" spc="-5" dirty="0">
                <a:solidFill>
                  <a:srgbClr val="965025"/>
                </a:solidFill>
                <a:latin typeface="Arial"/>
                <a:cs typeface="Arial"/>
              </a:rPr>
              <a:t>harts</a:t>
            </a:r>
            <a:r>
              <a:rPr sz="2200" dirty="0">
                <a:solidFill>
                  <a:srgbClr val="965025"/>
                </a:solidFill>
                <a:latin typeface="Arial"/>
                <a:cs typeface="Arial"/>
              </a:rPr>
              <a:t>	</a:t>
            </a:r>
            <a:r>
              <a:rPr sz="2200" spc="-5" dirty="0">
                <a:solidFill>
                  <a:srgbClr val="965025"/>
                </a:solidFill>
                <a:latin typeface="Arial"/>
                <a:cs typeface="Arial"/>
              </a:rPr>
              <a:t>a</a:t>
            </a:r>
            <a:r>
              <a:rPr sz="2200" spc="10" dirty="0">
                <a:solidFill>
                  <a:srgbClr val="965025"/>
                </a:solidFill>
                <a:latin typeface="Arial"/>
                <a:cs typeface="Arial"/>
              </a:rPr>
              <a:t>n</a:t>
            </a:r>
            <a:r>
              <a:rPr sz="2200" spc="-5" dirty="0">
                <a:solidFill>
                  <a:srgbClr val="965025"/>
                </a:solidFill>
                <a:latin typeface="Arial"/>
                <a:cs typeface="Arial"/>
              </a:rPr>
              <a:t>d  box</a:t>
            </a:r>
            <a:r>
              <a:rPr sz="2200" spc="-15" dirty="0">
                <a:solidFill>
                  <a:srgbClr val="965025"/>
                </a:solidFill>
                <a:latin typeface="Arial"/>
                <a:cs typeface="Arial"/>
              </a:rPr>
              <a:t> </a:t>
            </a:r>
            <a:r>
              <a:rPr sz="2200" spc="-5" dirty="0">
                <a:solidFill>
                  <a:srgbClr val="965025"/>
                </a:solidFill>
                <a:latin typeface="Arial"/>
                <a:cs typeface="Arial"/>
              </a:rPr>
              <a:t>plots.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Principal component</a:t>
            </a:r>
            <a:r>
              <a:rPr sz="2200" spc="5" dirty="0">
                <a:solidFill>
                  <a:srgbClr val="323299"/>
                </a:solidFill>
                <a:latin typeface="Arial"/>
                <a:cs typeface="Arial"/>
              </a:rPr>
              <a:t> </a:t>
            </a:r>
            <a:r>
              <a:rPr sz="2200" spc="-5" dirty="0">
                <a:solidFill>
                  <a:srgbClr val="323299"/>
                </a:solidFill>
                <a:latin typeface="Arial"/>
                <a:cs typeface="Arial"/>
              </a:rPr>
              <a:t>analysis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003265"/>
                </a:solidFill>
                <a:latin typeface="Arial"/>
                <a:cs typeface="Arial"/>
              </a:rPr>
              <a:t>Regression and correlation</a:t>
            </a:r>
            <a:r>
              <a:rPr sz="2200" spc="5" dirty="0">
                <a:solidFill>
                  <a:srgbClr val="003265"/>
                </a:solidFill>
                <a:latin typeface="Arial"/>
                <a:cs typeface="Arial"/>
              </a:rPr>
              <a:t> </a:t>
            </a:r>
            <a:r>
              <a:rPr sz="2200" spc="-5" dirty="0">
                <a:solidFill>
                  <a:srgbClr val="003265"/>
                </a:solidFill>
                <a:latin typeface="Arial"/>
                <a:cs typeface="Arial"/>
              </a:rPr>
              <a:t>analysis</a:t>
            </a:r>
            <a:endParaRPr sz="2200" dirty="0">
              <a:latin typeface="Arial"/>
              <a:cs typeface="Arial"/>
            </a:endParaRPr>
          </a:p>
          <a:p>
            <a:pPr marL="469900" indent="-457200">
              <a:lnSpc>
                <a:spcPct val="100000"/>
              </a:lnSpc>
              <a:spcBef>
                <a:spcPts val="1330"/>
              </a:spcBef>
              <a:buChar char="•"/>
              <a:tabLst>
                <a:tab pos="469265" algn="l"/>
                <a:tab pos="469900" algn="l"/>
              </a:tabLst>
            </a:pPr>
            <a:r>
              <a:rPr sz="2200" spc="-5" dirty="0">
                <a:solidFill>
                  <a:srgbClr val="965025"/>
                </a:solidFill>
                <a:latin typeface="Arial"/>
                <a:cs typeface="Arial"/>
              </a:rPr>
              <a:t>Reliability models for </a:t>
            </a:r>
            <a:r>
              <a:rPr sz="2200" dirty="0">
                <a:solidFill>
                  <a:srgbClr val="965025"/>
                </a:solidFill>
                <a:latin typeface="Arial"/>
                <a:cs typeface="Arial"/>
              </a:rPr>
              <a:t>predicting </a:t>
            </a:r>
            <a:r>
              <a:rPr sz="2200" spc="-5" dirty="0">
                <a:solidFill>
                  <a:srgbClr val="965025"/>
                </a:solidFill>
                <a:latin typeface="Arial"/>
                <a:cs typeface="Arial"/>
              </a:rPr>
              <a:t>future</a:t>
            </a:r>
            <a:r>
              <a:rPr sz="2200" spc="10" dirty="0">
                <a:solidFill>
                  <a:srgbClr val="965025"/>
                </a:solidFill>
                <a:latin typeface="Arial"/>
                <a:cs typeface="Arial"/>
              </a:rPr>
              <a:t> </a:t>
            </a:r>
            <a:r>
              <a:rPr sz="2200" spc="-5" dirty="0">
                <a:solidFill>
                  <a:srgbClr val="965025"/>
                </a:solidFill>
                <a:latin typeface="Arial"/>
                <a:cs typeface="Arial"/>
              </a:rPr>
              <a:t>reliability.</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159" y="500881"/>
            <a:ext cx="3049905" cy="635000"/>
          </a:xfrm>
          <a:prstGeom prst="rect">
            <a:avLst/>
          </a:prstGeom>
        </p:spPr>
        <p:txBody>
          <a:bodyPr vert="horz" wrap="square" lIns="0" tIns="12065" rIns="0" bIns="0" rtlCol="0">
            <a:spAutoFit/>
          </a:bodyPr>
          <a:lstStyle/>
          <a:p>
            <a:pPr marL="12700">
              <a:lnSpc>
                <a:spcPct val="100000"/>
              </a:lnSpc>
              <a:spcBef>
                <a:spcPts val="95"/>
              </a:spcBef>
            </a:pPr>
            <a:r>
              <a:rPr dirty="0"/>
              <a:t>Metrics</a:t>
            </a:r>
            <a:r>
              <a:rPr spc="-60" dirty="0"/>
              <a:t> </a:t>
            </a:r>
            <a:r>
              <a:rPr dirty="0"/>
              <a:t>Analysis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3320415" cy="2541905"/>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Problems </a:t>
            </a:r>
            <a:r>
              <a:rPr sz="2200" dirty="0">
                <a:solidFill>
                  <a:srgbClr val="003265"/>
                </a:solidFill>
                <a:latin typeface="Arial"/>
                <a:cs typeface="Arial"/>
              </a:rPr>
              <a:t>with </a:t>
            </a:r>
            <a:r>
              <a:rPr sz="2200" spc="-5" dirty="0">
                <a:solidFill>
                  <a:srgbClr val="003265"/>
                </a:solidFill>
                <a:latin typeface="Arial"/>
                <a:cs typeface="Arial"/>
              </a:rPr>
              <a:t>metric</a:t>
            </a:r>
            <a:r>
              <a:rPr sz="2200" spc="-45" dirty="0">
                <a:solidFill>
                  <a:srgbClr val="003265"/>
                </a:solidFill>
                <a:latin typeface="Arial"/>
                <a:cs typeface="Arial"/>
              </a:rPr>
              <a:t> </a:t>
            </a:r>
            <a:r>
              <a:rPr sz="2200" spc="-5" dirty="0">
                <a:solidFill>
                  <a:srgbClr val="003265"/>
                </a:solidFill>
                <a:latin typeface="Arial"/>
                <a:cs typeface="Arial"/>
              </a:rPr>
              <a:t>data:</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003265"/>
                </a:solidFill>
                <a:latin typeface="Arial"/>
                <a:cs typeface="Arial"/>
              </a:rPr>
              <a:t>Normal</a:t>
            </a:r>
            <a:r>
              <a:rPr sz="2200" spc="-40" dirty="0">
                <a:solidFill>
                  <a:srgbClr val="003265"/>
                </a:solidFill>
                <a:latin typeface="Arial"/>
                <a:cs typeface="Arial"/>
              </a:rPr>
              <a:t> </a:t>
            </a:r>
            <a:r>
              <a:rPr sz="2200" spc="-5" dirty="0">
                <a:solidFill>
                  <a:srgbClr val="003265"/>
                </a:solidFill>
                <a:latin typeface="Arial"/>
                <a:cs typeface="Arial"/>
              </a:rPr>
              <a:t>Distribution</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965025"/>
                </a:solidFill>
                <a:latin typeface="Arial"/>
                <a:cs typeface="Arial"/>
              </a:rPr>
              <a:t>Outliers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Measurement</a:t>
            </a:r>
            <a:r>
              <a:rPr sz="2200" spc="-10" dirty="0">
                <a:solidFill>
                  <a:srgbClr val="323299"/>
                </a:solidFill>
                <a:latin typeface="Arial"/>
                <a:cs typeface="Arial"/>
              </a:rPr>
              <a:t> </a:t>
            </a:r>
            <a:r>
              <a:rPr sz="2200" spc="-5" dirty="0">
                <a:solidFill>
                  <a:srgbClr val="323299"/>
                </a:solidFill>
                <a:latin typeface="Arial"/>
                <a:cs typeface="Arial"/>
              </a:rPr>
              <a:t>Scale</a:t>
            </a:r>
            <a:endParaRPr sz="2200" dirty="0">
              <a:latin typeface="Arial"/>
              <a:cs typeface="Arial"/>
            </a:endParaRPr>
          </a:p>
          <a:p>
            <a:pPr marL="469900" indent="-457200">
              <a:lnSpc>
                <a:spcPct val="100000"/>
              </a:lnSpc>
              <a:spcBef>
                <a:spcPts val="1330"/>
              </a:spcBef>
              <a:buChar char="•"/>
              <a:tabLst>
                <a:tab pos="469265" algn="l"/>
                <a:tab pos="469900" algn="l"/>
              </a:tabLst>
            </a:pPr>
            <a:r>
              <a:rPr sz="2200" spc="-5" dirty="0">
                <a:solidFill>
                  <a:srgbClr val="003265"/>
                </a:solidFill>
                <a:latin typeface="Arial"/>
                <a:cs typeface="Arial"/>
              </a:rPr>
              <a:t>Multicollinearity</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159" y="500881"/>
            <a:ext cx="3049905" cy="635000"/>
          </a:xfrm>
          <a:prstGeom prst="rect">
            <a:avLst/>
          </a:prstGeom>
        </p:spPr>
        <p:txBody>
          <a:bodyPr vert="horz" wrap="square" lIns="0" tIns="12065" rIns="0" bIns="0" rtlCol="0">
            <a:spAutoFit/>
          </a:bodyPr>
          <a:lstStyle/>
          <a:p>
            <a:pPr marL="12700">
              <a:lnSpc>
                <a:spcPct val="100000"/>
              </a:lnSpc>
              <a:spcBef>
                <a:spcPts val="95"/>
              </a:spcBef>
            </a:pPr>
            <a:r>
              <a:rPr dirty="0"/>
              <a:t>Metrics</a:t>
            </a:r>
            <a:r>
              <a:rPr spc="-60" dirty="0"/>
              <a:t> </a:t>
            </a:r>
            <a:r>
              <a:rPr dirty="0"/>
              <a:t>Analysis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8484870" cy="2707640"/>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Common </a:t>
            </a:r>
            <a:r>
              <a:rPr sz="2200" dirty="0">
                <a:solidFill>
                  <a:srgbClr val="003265"/>
                </a:solidFill>
                <a:latin typeface="Arial"/>
                <a:cs typeface="Arial"/>
              </a:rPr>
              <a:t>pool </a:t>
            </a:r>
            <a:r>
              <a:rPr sz="2200" spc="-5" dirty="0">
                <a:solidFill>
                  <a:srgbClr val="003265"/>
                </a:solidFill>
                <a:latin typeface="Arial"/>
                <a:cs typeface="Arial"/>
              </a:rPr>
              <a:t>of</a:t>
            </a:r>
            <a:r>
              <a:rPr sz="2200" spc="5" dirty="0">
                <a:solidFill>
                  <a:srgbClr val="003265"/>
                </a:solidFill>
                <a:latin typeface="Arial"/>
                <a:cs typeface="Arial"/>
              </a:rPr>
              <a:t> </a:t>
            </a:r>
            <a:r>
              <a:rPr sz="2200" spc="-5" dirty="0">
                <a:solidFill>
                  <a:srgbClr val="003265"/>
                </a:solidFill>
                <a:latin typeface="Arial"/>
                <a:cs typeface="Arial"/>
              </a:rPr>
              <a:t>data:</a:t>
            </a:r>
            <a:endParaRPr sz="2200" dirty="0">
              <a:latin typeface="Arial"/>
              <a:cs typeface="Arial"/>
            </a:endParaRPr>
          </a:p>
          <a:p>
            <a:pPr marL="469265" marR="5080" indent="-457200">
              <a:lnSpc>
                <a:spcPct val="100000"/>
              </a:lnSpc>
              <a:spcBef>
                <a:spcPts val="1320"/>
              </a:spcBef>
              <a:buChar char="•"/>
              <a:tabLst>
                <a:tab pos="469265" algn="l"/>
                <a:tab pos="469900" algn="l"/>
                <a:tab pos="1078865" algn="l"/>
                <a:tab pos="2312035" algn="l"/>
                <a:tab pos="2673350" algn="l"/>
                <a:tab pos="3782695" algn="l"/>
                <a:tab pos="4735195" algn="l"/>
                <a:tab pos="5173980" algn="l"/>
                <a:tab pos="7075805" algn="l"/>
                <a:tab pos="7670165" algn="l"/>
                <a:tab pos="8191500" algn="l"/>
              </a:tabLst>
            </a:pPr>
            <a:r>
              <a:rPr sz="2200" spc="-5" dirty="0">
                <a:solidFill>
                  <a:srgbClr val="003265"/>
                </a:solidFill>
                <a:latin typeface="Arial"/>
                <a:cs typeface="Arial"/>
              </a:rPr>
              <a:t>The	</a:t>
            </a:r>
            <a:r>
              <a:rPr sz="2200" dirty="0">
                <a:solidFill>
                  <a:srgbClr val="003265"/>
                </a:solidFill>
                <a:latin typeface="Arial"/>
                <a:cs typeface="Arial"/>
              </a:rPr>
              <a:t>s</a:t>
            </a:r>
            <a:r>
              <a:rPr sz="2200" spc="-5" dirty="0">
                <a:solidFill>
                  <a:srgbClr val="003265"/>
                </a:solidFill>
                <a:latin typeface="Arial"/>
                <a:cs typeface="Arial"/>
              </a:rPr>
              <a:t>ele</a:t>
            </a:r>
            <a:r>
              <a:rPr sz="2200" dirty="0">
                <a:solidFill>
                  <a:srgbClr val="003265"/>
                </a:solidFill>
                <a:latin typeface="Arial"/>
                <a:cs typeface="Arial"/>
              </a:rPr>
              <a:t>c</a:t>
            </a:r>
            <a:r>
              <a:rPr sz="2200" spc="-5" dirty="0">
                <a:solidFill>
                  <a:srgbClr val="003265"/>
                </a:solidFill>
                <a:latin typeface="Arial"/>
                <a:cs typeface="Arial"/>
              </a:rPr>
              <a:t>tion</a:t>
            </a:r>
            <a:r>
              <a:rPr sz="2200" dirty="0">
                <a:solidFill>
                  <a:srgbClr val="003265"/>
                </a:solidFill>
                <a:latin typeface="Arial"/>
                <a:cs typeface="Arial"/>
              </a:rPr>
              <a:t>	</a:t>
            </a:r>
            <a:r>
              <a:rPr sz="2200" spc="-5" dirty="0">
                <a:solidFill>
                  <a:srgbClr val="003265"/>
                </a:solidFill>
                <a:latin typeface="Arial"/>
                <a:cs typeface="Arial"/>
              </a:rPr>
              <a:t>of</a:t>
            </a:r>
            <a:r>
              <a:rPr sz="2200" dirty="0">
                <a:solidFill>
                  <a:srgbClr val="003265"/>
                </a:solidFill>
                <a:latin typeface="Arial"/>
                <a:cs typeface="Arial"/>
              </a:rPr>
              <a:t>	</a:t>
            </a:r>
            <a:r>
              <a:rPr sz="2200" spc="-5" dirty="0">
                <a:solidFill>
                  <a:srgbClr val="003265"/>
                </a:solidFill>
                <a:latin typeface="Arial"/>
                <a:cs typeface="Arial"/>
              </a:rPr>
              <a:t>p</a:t>
            </a:r>
            <a:r>
              <a:rPr sz="2200" spc="5" dirty="0">
                <a:solidFill>
                  <a:srgbClr val="003265"/>
                </a:solidFill>
                <a:latin typeface="Arial"/>
                <a:cs typeface="Arial"/>
              </a:rPr>
              <a:t>r</a:t>
            </a:r>
            <a:r>
              <a:rPr sz="2200" spc="-5" dirty="0">
                <a:solidFill>
                  <a:srgbClr val="003265"/>
                </a:solidFill>
                <a:latin typeface="Arial"/>
                <a:cs typeface="Arial"/>
              </a:rPr>
              <a:t>oje</a:t>
            </a:r>
            <a:r>
              <a:rPr sz="2200" dirty="0">
                <a:solidFill>
                  <a:srgbClr val="003265"/>
                </a:solidFill>
                <a:latin typeface="Arial"/>
                <a:cs typeface="Arial"/>
              </a:rPr>
              <a:t>c</a:t>
            </a:r>
            <a:r>
              <a:rPr sz="2200" spc="-5" dirty="0">
                <a:solidFill>
                  <a:srgbClr val="003265"/>
                </a:solidFill>
                <a:latin typeface="Arial"/>
                <a:cs typeface="Arial"/>
              </a:rPr>
              <a:t>ts</a:t>
            </a:r>
            <a:r>
              <a:rPr sz="2200" dirty="0">
                <a:solidFill>
                  <a:srgbClr val="003265"/>
                </a:solidFill>
                <a:latin typeface="Arial"/>
                <a:cs typeface="Arial"/>
              </a:rPr>
              <a:t>	s</a:t>
            </a:r>
            <a:r>
              <a:rPr sz="2200" spc="-5" dirty="0">
                <a:solidFill>
                  <a:srgbClr val="003265"/>
                </a:solidFill>
                <a:latin typeface="Arial"/>
                <a:cs typeface="Arial"/>
              </a:rPr>
              <a:t>hould</a:t>
            </a:r>
            <a:r>
              <a:rPr sz="2200" dirty="0">
                <a:solidFill>
                  <a:srgbClr val="003265"/>
                </a:solidFill>
                <a:latin typeface="Arial"/>
                <a:cs typeface="Arial"/>
              </a:rPr>
              <a:t>	</a:t>
            </a:r>
            <a:r>
              <a:rPr sz="2200" spc="-5" dirty="0">
                <a:solidFill>
                  <a:srgbClr val="003265"/>
                </a:solidFill>
                <a:latin typeface="Arial"/>
                <a:cs typeface="Arial"/>
              </a:rPr>
              <a:t>be</a:t>
            </a:r>
            <a:r>
              <a:rPr sz="2200" dirty="0">
                <a:solidFill>
                  <a:srgbClr val="003265"/>
                </a:solidFill>
                <a:latin typeface="Arial"/>
                <a:cs typeface="Arial"/>
              </a:rPr>
              <a:t>	</a:t>
            </a:r>
            <a:r>
              <a:rPr sz="2200" spc="-5" dirty="0">
                <a:solidFill>
                  <a:srgbClr val="003265"/>
                </a:solidFill>
                <a:latin typeface="Arial"/>
                <a:cs typeface="Arial"/>
              </a:rPr>
              <a:t>rep</a:t>
            </a:r>
            <a:r>
              <a:rPr sz="2200" spc="5" dirty="0">
                <a:solidFill>
                  <a:srgbClr val="003265"/>
                </a:solidFill>
                <a:latin typeface="Arial"/>
                <a:cs typeface="Arial"/>
              </a:rPr>
              <a:t>r</a:t>
            </a:r>
            <a:r>
              <a:rPr sz="2200" spc="-5" dirty="0">
                <a:solidFill>
                  <a:srgbClr val="003265"/>
                </a:solidFill>
                <a:latin typeface="Arial"/>
                <a:cs typeface="Arial"/>
              </a:rPr>
              <a:t>e</a:t>
            </a:r>
            <a:r>
              <a:rPr sz="2200" dirty="0">
                <a:solidFill>
                  <a:srgbClr val="003265"/>
                </a:solidFill>
                <a:latin typeface="Arial"/>
                <a:cs typeface="Arial"/>
              </a:rPr>
              <a:t>s</a:t>
            </a:r>
            <a:r>
              <a:rPr sz="2200" spc="-5" dirty="0">
                <a:solidFill>
                  <a:srgbClr val="003265"/>
                </a:solidFill>
                <a:latin typeface="Arial"/>
                <a:cs typeface="Arial"/>
              </a:rPr>
              <a:t>enta</a:t>
            </a:r>
            <a:r>
              <a:rPr sz="2200" spc="5" dirty="0">
                <a:solidFill>
                  <a:srgbClr val="003265"/>
                </a:solidFill>
                <a:latin typeface="Arial"/>
                <a:cs typeface="Arial"/>
              </a:rPr>
              <a:t>t</a:t>
            </a:r>
            <a:r>
              <a:rPr sz="2200" spc="-5" dirty="0">
                <a:solidFill>
                  <a:srgbClr val="003265"/>
                </a:solidFill>
                <a:latin typeface="Arial"/>
                <a:cs typeface="Arial"/>
              </a:rPr>
              <a:t>i</a:t>
            </a:r>
            <a:r>
              <a:rPr sz="2200" spc="-15" dirty="0">
                <a:solidFill>
                  <a:srgbClr val="003265"/>
                </a:solidFill>
                <a:latin typeface="Arial"/>
                <a:cs typeface="Arial"/>
              </a:rPr>
              <a:t>v</a:t>
            </a:r>
            <a:r>
              <a:rPr sz="2200" spc="-5" dirty="0">
                <a:solidFill>
                  <a:srgbClr val="003265"/>
                </a:solidFill>
                <a:latin typeface="Arial"/>
                <a:cs typeface="Arial"/>
              </a:rPr>
              <a:t>e</a:t>
            </a:r>
            <a:r>
              <a:rPr sz="2200" dirty="0">
                <a:solidFill>
                  <a:srgbClr val="003265"/>
                </a:solidFill>
                <a:latin typeface="Arial"/>
                <a:cs typeface="Arial"/>
              </a:rPr>
              <a:t>	</a:t>
            </a:r>
            <a:r>
              <a:rPr sz="2200" spc="-5" dirty="0">
                <a:solidFill>
                  <a:srgbClr val="003265"/>
                </a:solidFill>
                <a:latin typeface="Arial"/>
                <a:cs typeface="Arial"/>
              </a:rPr>
              <a:t>and</a:t>
            </a:r>
            <a:r>
              <a:rPr sz="2200" dirty="0">
                <a:solidFill>
                  <a:srgbClr val="003265"/>
                </a:solidFill>
                <a:latin typeface="Arial"/>
                <a:cs typeface="Arial"/>
              </a:rPr>
              <a:t>	</a:t>
            </a:r>
            <a:r>
              <a:rPr sz="2200" spc="10" dirty="0">
                <a:solidFill>
                  <a:srgbClr val="003265"/>
                </a:solidFill>
                <a:latin typeface="Arial"/>
                <a:cs typeface="Arial"/>
              </a:rPr>
              <a:t>n</a:t>
            </a:r>
            <a:r>
              <a:rPr sz="2200" spc="-5" dirty="0">
                <a:solidFill>
                  <a:srgbClr val="003265"/>
                </a:solidFill>
                <a:latin typeface="Arial"/>
                <a:cs typeface="Arial"/>
              </a:rPr>
              <a:t>ot</a:t>
            </a:r>
            <a:r>
              <a:rPr sz="2200" dirty="0">
                <a:solidFill>
                  <a:srgbClr val="003265"/>
                </a:solidFill>
                <a:latin typeface="Arial"/>
                <a:cs typeface="Arial"/>
              </a:rPr>
              <a:t>	</a:t>
            </a:r>
            <a:r>
              <a:rPr sz="2200" spc="-5" dirty="0">
                <a:solidFill>
                  <a:srgbClr val="003265"/>
                </a:solidFill>
                <a:latin typeface="Arial"/>
                <a:cs typeface="Arial"/>
              </a:rPr>
              <a:t>all  come </a:t>
            </a:r>
            <a:r>
              <a:rPr sz="2200" dirty="0">
                <a:solidFill>
                  <a:srgbClr val="003265"/>
                </a:solidFill>
                <a:latin typeface="Arial"/>
                <a:cs typeface="Arial"/>
              </a:rPr>
              <a:t>from </a:t>
            </a:r>
            <a:r>
              <a:rPr sz="2200" spc="-5" dirty="0">
                <a:solidFill>
                  <a:srgbClr val="003265"/>
                </a:solidFill>
                <a:latin typeface="Arial"/>
                <a:cs typeface="Arial"/>
              </a:rPr>
              <a:t>a single application domain or development</a:t>
            </a:r>
            <a:r>
              <a:rPr sz="2200" spc="60" dirty="0">
                <a:solidFill>
                  <a:srgbClr val="003265"/>
                </a:solidFill>
                <a:latin typeface="Arial"/>
                <a:cs typeface="Arial"/>
              </a:rPr>
              <a:t> </a:t>
            </a:r>
            <a:r>
              <a:rPr sz="2200" dirty="0">
                <a:solidFill>
                  <a:srgbClr val="003265"/>
                </a:solidFill>
                <a:latin typeface="Arial"/>
                <a:cs typeface="Arial"/>
              </a:rPr>
              <a:t>styles.</a:t>
            </a:r>
            <a:endParaRPr sz="2200" dirty="0">
              <a:latin typeface="Arial"/>
              <a:cs typeface="Arial"/>
            </a:endParaRPr>
          </a:p>
          <a:p>
            <a:pPr marL="469265" marR="5080" indent="-457200">
              <a:lnSpc>
                <a:spcPct val="100000"/>
              </a:lnSpc>
              <a:spcBef>
                <a:spcPts val="1320"/>
              </a:spcBef>
              <a:buChar char="•"/>
              <a:tabLst>
                <a:tab pos="469265" algn="l"/>
                <a:tab pos="469900" algn="l"/>
              </a:tabLst>
            </a:pPr>
            <a:r>
              <a:rPr sz="2200" spc="-10" dirty="0">
                <a:solidFill>
                  <a:srgbClr val="965025"/>
                </a:solidFill>
                <a:latin typeface="Arial"/>
                <a:cs typeface="Arial"/>
              </a:rPr>
              <a:t>No </a:t>
            </a:r>
            <a:r>
              <a:rPr sz="2200" spc="-5" dirty="0">
                <a:solidFill>
                  <a:srgbClr val="965025"/>
                </a:solidFill>
                <a:latin typeface="Arial"/>
                <a:cs typeface="Arial"/>
              </a:rPr>
              <a:t>single very large </a:t>
            </a:r>
            <a:r>
              <a:rPr sz="2200" dirty="0">
                <a:solidFill>
                  <a:srgbClr val="965025"/>
                </a:solidFill>
                <a:latin typeface="Arial"/>
                <a:cs typeface="Arial"/>
              </a:rPr>
              <a:t>project </a:t>
            </a:r>
            <a:r>
              <a:rPr sz="2200" spc="-5" dirty="0">
                <a:solidFill>
                  <a:srgbClr val="965025"/>
                </a:solidFill>
                <a:latin typeface="Arial"/>
                <a:cs typeface="Arial"/>
              </a:rPr>
              <a:t>should be allowed to dominate the  pool.</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For some </a:t>
            </a:r>
            <a:r>
              <a:rPr sz="2200" dirty="0">
                <a:solidFill>
                  <a:srgbClr val="323299"/>
                </a:solidFill>
                <a:latin typeface="Arial"/>
                <a:cs typeface="Arial"/>
              </a:rPr>
              <a:t>projects, </a:t>
            </a:r>
            <a:r>
              <a:rPr sz="2200" spc="-5" dirty="0">
                <a:solidFill>
                  <a:srgbClr val="323299"/>
                </a:solidFill>
                <a:latin typeface="Arial"/>
                <a:cs typeface="Arial"/>
              </a:rPr>
              <a:t>certain metrics may not have been</a:t>
            </a:r>
            <a:r>
              <a:rPr sz="2200" spc="110" dirty="0">
                <a:solidFill>
                  <a:srgbClr val="323299"/>
                </a:solidFill>
                <a:latin typeface="Arial"/>
                <a:cs typeface="Arial"/>
              </a:rPr>
              <a:t> </a:t>
            </a:r>
            <a:r>
              <a:rPr sz="2200" spc="-5" dirty="0">
                <a:solidFill>
                  <a:srgbClr val="323299"/>
                </a:solidFill>
                <a:latin typeface="Arial"/>
                <a:cs typeface="Arial"/>
              </a:rPr>
              <a:t>collected.</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256</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159" y="500881"/>
            <a:ext cx="3049905" cy="635000"/>
          </a:xfrm>
          <a:prstGeom prst="rect">
            <a:avLst/>
          </a:prstGeom>
        </p:spPr>
        <p:txBody>
          <a:bodyPr vert="horz" wrap="square" lIns="0" tIns="12065" rIns="0" bIns="0" rtlCol="0">
            <a:spAutoFit/>
          </a:bodyPr>
          <a:lstStyle/>
          <a:p>
            <a:pPr marL="12700">
              <a:lnSpc>
                <a:spcPct val="100000"/>
              </a:lnSpc>
              <a:spcBef>
                <a:spcPts val="95"/>
              </a:spcBef>
            </a:pPr>
            <a:r>
              <a:rPr dirty="0"/>
              <a:t>Metrics</a:t>
            </a:r>
            <a:r>
              <a:rPr spc="-60" dirty="0"/>
              <a:t> </a:t>
            </a:r>
            <a:r>
              <a:rPr dirty="0"/>
              <a:t>Analysis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7695565" cy="4553585"/>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Pattern of </a:t>
            </a:r>
            <a:r>
              <a:rPr sz="2200" dirty="0">
                <a:solidFill>
                  <a:srgbClr val="003265"/>
                </a:solidFill>
                <a:latin typeface="Arial"/>
                <a:cs typeface="Arial"/>
              </a:rPr>
              <a:t>Successful</a:t>
            </a:r>
            <a:r>
              <a:rPr sz="2200" spc="-5" dirty="0">
                <a:solidFill>
                  <a:srgbClr val="003265"/>
                </a:solidFill>
                <a:latin typeface="Arial"/>
                <a:cs typeface="Arial"/>
              </a:rPr>
              <a:t> Applications: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003265"/>
                </a:solidFill>
                <a:latin typeface="Arial"/>
                <a:cs typeface="Arial"/>
              </a:rPr>
              <a:t>Any metric is better then</a:t>
            </a:r>
            <a:r>
              <a:rPr sz="2200" spc="45" dirty="0">
                <a:solidFill>
                  <a:srgbClr val="003265"/>
                </a:solidFill>
                <a:latin typeface="Arial"/>
                <a:cs typeface="Arial"/>
              </a:rPr>
              <a:t> </a:t>
            </a:r>
            <a:r>
              <a:rPr sz="2200" spc="-5" dirty="0">
                <a:solidFill>
                  <a:srgbClr val="003265"/>
                </a:solidFill>
                <a:latin typeface="Arial"/>
                <a:cs typeface="Arial"/>
              </a:rPr>
              <a:t>none.</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650032"/>
                </a:solidFill>
                <a:latin typeface="Arial"/>
                <a:cs typeface="Arial"/>
              </a:rPr>
              <a:t>Automation </a:t>
            </a:r>
            <a:r>
              <a:rPr sz="2200" spc="5" dirty="0">
                <a:solidFill>
                  <a:srgbClr val="650032"/>
                </a:solidFill>
                <a:latin typeface="Arial"/>
                <a:cs typeface="Arial"/>
              </a:rPr>
              <a:t>is </a:t>
            </a:r>
            <a:r>
              <a:rPr sz="2200" spc="-5" dirty="0">
                <a:solidFill>
                  <a:srgbClr val="650032"/>
                </a:solidFill>
                <a:latin typeface="Arial"/>
                <a:cs typeface="Arial"/>
              </a:rPr>
              <a:t>essential.</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Empiricism </a:t>
            </a:r>
            <a:r>
              <a:rPr sz="2200" spc="5" dirty="0">
                <a:solidFill>
                  <a:srgbClr val="323299"/>
                </a:solidFill>
                <a:latin typeface="Arial"/>
                <a:cs typeface="Arial"/>
              </a:rPr>
              <a:t>is </a:t>
            </a:r>
            <a:r>
              <a:rPr sz="2200" spc="-5" dirty="0">
                <a:solidFill>
                  <a:srgbClr val="323299"/>
                </a:solidFill>
                <a:latin typeface="Arial"/>
                <a:cs typeface="Arial"/>
              </a:rPr>
              <a:t>better then</a:t>
            </a:r>
            <a:r>
              <a:rPr sz="2200" spc="15" dirty="0">
                <a:solidFill>
                  <a:srgbClr val="323299"/>
                </a:solidFill>
                <a:latin typeface="Arial"/>
                <a:cs typeface="Arial"/>
              </a:rPr>
              <a:t> </a:t>
            </a:r>
            <a:r>
              <a:rPr sz="2200" spc="-5" dirty="0">
                <a:solidFill>
                  <a:srgbClr val="323299"/>
                </a:solidFill>
                <a:latin typeface="Arial"/>
                <a:cs typeface="Arial"/>
              </a:rPr>
              <a:t>theory</a:t>
            </a:r>
            <a:r>
              <a:rPr sz="2200" spc="-5" dirty="0">
                <a:solidFill>
                  <a:srgbClr val="965025"/>
                </a:solidFill>
                <a:latin typeface="Arial"/>
                <a:cs typeface="Arial"/>
              </a:rPr>
              <a:t>.</a:t>
            </a:r>
            <a:endParaRPr sz="2200" dirty="0">
              <a:latin typeface="Arial"/>
              <a:cs typeface="Arial"/>
            </a:endParaRPr>
          </a:p>
          <a:p>
            <a:pPr marL="469900" indent="-457200">
              <a:lnSpc>
                <a:spcPct val="100000"/>
              </a:lnSpc>
              <a:spcBef>
                <a:spcPts val="1330"/>
              </a:spcBef>
              <a:buChar char="•"/>
              <a:tabLst>
                <a:tab pos="469265" algn="l"/>
                <a:tab pos="469900" algn="l"/>
              </a:tabLst>
            </a:pPr>
            <a:r>
              <a:rPr sz="2200" spc="-5" dirty="0">
                <a:solidFill>
                  <a:srgbClr val="650032"/>
                </a:solidFill>
                <a:latin typeface="Arial"/>
                <a:cs typeface="Arial"/>
              </a:rPr>
              <a:t>Use multifactor </a:t>
            </a:r>
            <a:r>
              <a:rPr sz="2200" dirty="0">
                <a:solidFill>
                  <a:srgbClr val="650032"/>
                </a:solidFill>
                <a:latin typeface="Arial"/>
                <a:cs typeface="Arial"/>
              </a:rPr>
              <a:t>rather then </a:t>
            </a:r>
            <a:r>
              <a:rPr sz="2200" spc="-5" dirty="0">
                <a:solidFill>
                  <a:srgbClr val="650032"/>
                </a:solidFill>
                <a:latin typeface="Arial"/>
                <a:cs typeface="Arial"/>
              </a:rPr>
              <a:t>single</a:t>
            </a:r>
            <a:r>
              <a:rPr sz="2200" spc="5" dirty="0">
                <a:solidFill>
                  <a:srgbClr val="650032"/>
                </a:solidFill>
                <a:latin typeface="Arial"/>
                <a:cs typeface="Arial"/>
              </a:rPr>
              <a:t> </a:t>
            </a:r>
            <a:r>
              <a:rPr sz="2200" dirty="0">
                <a:solidFill>
                  <a:srgbClr val="650032"/>
                </a:solidFill>
                <a:latin typeface="Arial"/>
                <a:cs typeface="Arial"/>
              </a:rPr>
              <a:t>metrics.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965025"/>
                </a:solidFill>
                <a:latin typeface="Arial"/>
                <a:cs typeface="Arial"/>
              </a:rPr>
              <a:t>Don’t confuse productivity metrics with complexity</a:t>
            </a:r>
            <a:r>
              <a:rPr sz="2200" spc="105" dirty="0">
                <a:solidFill>
                  <a:srgbClr val="965025"/>
                </a:solidFill>
                <a:latin typeface="Arial"/>
                <a:cs typeface="Arial"/>
              </a:rPr>
              <a:t> </a:t>
            </a:r>
            <a:r>
              <a:rPr sz="2200" spc="-5" dirty="0">
                <a:solidFill>
                  <a:srgbClr val="965025"/>
                </a:solidFill>
                <a:latin typeface="Arial"/>
                <a:cs typeface="Arial"/>
              </a:rPr>
              <a:t>metrics.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650032"/>
                </a:solidFill>
                <a:latin typeface="Arial"/>
                <a:cs typeface="Arial"/>
              </a:rPr>
              <a:t>Let </a:t>
            </a:r>
            <a:r>
              <a:rPr sz="2200" dirty="0">
                <a:solidFill>
                  <a:srgbClr val="650032"/>
                </a:solidFill>
                <a:latin typeface="Arial"/>
                <a:cs typeface="Arial"/>
              </a:rPr>
              <a:t>them</a:t>
            </a:r>
            <a:r>
              <a:rPr sz="2200" spc="5" dirty="0">
                <a:solidFill>
                  <a:srgbClr val="650032"/>
                </a:solidFill>
                <a:latin typeface="Arial"/>
                <a:cs typeface="Arial"/>
              </a:rPr>
              <a:t> </a:t>
            </a:r>
            <a:r>
              <a:rPr sz="2200" spc="-5" dirty="0">
                <a:solidFill>
                  <a:srgbClr val="650032"/>
                </a:solidFill>
                <a:latin typeface="Arial"/>
                <a:cs typeface="Arial"/>
              </a:rPr>
              <a:t>mature</a:t>
            </a:r>
            <a:r>
              <a:rPr sz="2200" spc="-5" dirty="0">
                <a:solidFill>
                  <a:srgbClr val="965025"/>
                </a:solidFill>
                <a:latin typeface="Arial"/>
                <a:cs typeface="Arial"/>
              </a:rPr>
              <a:t>.</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Maintain them.</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650032"/>
                </a:solidFill>
                <a:latin typeface="Arial"/>
                <a:cs typeface="Arial"/>
              </a:rPr>
              <a:t>Let </a:t>
            </a:r>
            <a:r>
              <a:rPr sz="2200" dirty="0">
                <a:solidFill>
                  <a:srgbClr val="650032"/>
                </a:solidFill>
                <a:latin typeface="Arial"/>
                <a:cs typeface="Arial"/>
              </a:rPr>
              <a:t>them</a:t>
            </a:r>
            <a:r>
              <a:rPr sz="2200" spc="-5" dirty="0">
                <a:solidFill>
                  <a:srgbClr val="650032"/>
                </a:solidFill>
                <a:latin typeface="Arial"/>
                <a:cs typeface="Arial"/>
              </a:rPr>
              <a:t> die.</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257</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2005075"/>
            <a:ext cx="8544560" cy="1398270"/>
          </a:xfrm>
          <a:prstGeom prst="rect">
            <a:avLst/>
          </a:prstGeom>
        </p:spPr>
        <p:txBody>
          <a:bodyPr vert="horz" wrap="square" lIns="0" tIns="12065" rIns="0" bIns="0" rtlCol="0">
            <a:spAutoFit/>
          </a:bodyPr>
          <a:lstStyle/>
          <a:p>
            <a:pPr marL="12700">
              <a:lnSpc>
                <a:spcPct val="100000"/>
              </a:lnSpc>
              <a:spcBef>
                <a:spcPts val="95"/>
              </a:spcBef>
            </a:pPr>
            <a:r>
              <a:rPr sz="2800" b="1" dirty="0">
                <a:latin typeface="Arial"/>
                <a:cs typeface="Arial"/>
              </a:rPr>
              <a:t>Token</a:t>
            </a:r>
            <a:r>
              <a:rPr sz="2800" b="1" spc="-10" dirty="0">
                <a:latin typeface="Arial"/>
                <a:cs typeface="Arial"/>
              </a:rPr>
              <a:t> </a:t>
            </a:r>
            <a:r>
              <a:rPr sz="2800" b="1" spc="-5" dirty="0">
                <a:latin typeface="Arial"/>
                <a:cs typeface="Arial"/>
              </a:rPr>
              <a:t>Count</a:t>
            </a:r>
            <a:endParaRPr sz="2800" dirty="0">
              <a:latin typeface="Arial"/>
              <a:cs typeface="Arial"/>
            </a:endParaRPr>
          </a:p>
          <a:p>
            <a:pPr marL="44450" marR="5080">
              <a:lnSpc>
                <a:spcPct val="100000"/>
              </a:lnSpc>
              <a:spcBef>
                <a:spcPts val="2170"/>
              </a:spcBef>
              <a:tabLst>
                <a:tab pos="678180" algn="l"/>
                <a:tab pos="1329055" algn="l"/>
                <a:tab pos="1714500" algn="l"/>
                <a:tab pos="2255520" algn="l"/>
                <a:tab pos="3759835" algn="l"/>
                <a:tab pos="4145279" algn="l"/>
                <a:tab pos="4454525" algn="l"/>
                <a:tab pos="5727065" algn="l"/>
                <a:tab pos="6595745" algn="l"/>
                <a:tab pos="7757159" algn="l"/>
                <a:tab pos="8142605" algn="l"/>
              </a:tabLst>
            </a:pPr>
            <a:r>
              <a:rPr sz="2200" spc="-5" dirty="0">
                <a:solidFill>
                  <a:srgbClr val="0000FF"/>
                </a:solidFill>
                <a:latin typeface="Arial"/>
                <a:cs typeface="Arial"/>
              </a:rPr>
              <a:t>The	</a:t>
            </a:r>
            <a:r>
              <a:rPr sz="2200" dirty="0">
                <a:solidFill>
                  <a:srgbClr val="0000FF"/>
                </a:solidFill>
                <a:latin typeface="Arial"/>
                <a:cs typeface="Arial"/>
              </a:rPr>
              <a:t>s</a:t>
            </a:r>
            <a:r>
              <a:rPr sz="2200" spc="-5" dirty="0">
                <a:solidFill>
                  <a:srgbClr val="0000FF"/>
                </a:solidFill>
                <a:latin typeface="Arial"/>
                <a:cs typeface="Arial"/>
              </a:rPr>
              <a:t>i</a:t>
            </a:r>
            <a:r>
              <a:rPr sz="2200" dirty="0">
                <a:solidFill>
                  <a:srgbClr val="0000FF"/>
                </a:solidFill>
                <a:latin typeface="Arial"/>
                <a:cs typeface="Arial"/>
              </a:rPr>
              <a:t>z</a:t>
            </a:r>
            <a:r>
              <a:rPr sz="2200" spc="-5" dirty="0">
                <a:solidFill>
                  <a:srgbClr val="0000FF"/>
                </a:solidFill>
                <a:latin typeface="Arial"/>
                <a:cs typeface="Arial"/>
              </a:rPr>
              <a:t>e</a:t>
            </a:r>
            <a:r>
              <a:rPr sz="2200" dirty="0">
                <a:solidFill>
                  <a:srgbClr val="0000FF"/>
                </a:solidFill>
                <a:latin typeface="Arial"/>
                <a:cs typeface="Arial"/>
              </a:rPr>
              <a:t>	</a:t>
            </a:r>
            <a:r>
              <a:rPr sz="2200" spc="-5" dirty="0">
                <a:solidFill>
                  <a:srgbClr val="0000FF"/>
                </a:solidFill>
                <a:latin typeface="Arial"/>
                <a:cs typeface="Arial"/>
              </a:rPr>
              <a:t>of</a:t>
            </a:r>
            <a:r>
              <a:rPr sz="2200" dirty="0">
                <a:solidFill>
                  <a:srgbClr val="0000FF"/>
                </a:solidFill>
                <a:latin typeface="Arial"/>
                <a:cs typeface="Arial"/>
              </a:rPr>
              <a:t>	</a:t>
            </a:r>
            <a:r>
              <a:rPr sz="2200" spc="-5" dirty="0">
                <a:solidFill>
                  <a:srgbClr val="0000FF"/>
                </a:solidFill>
                <a:latin typeface="Arial"/>
                <a:cs typeface="Arial"/>
              </a:rPr>
              <a:t>the</a:t>
            </a:r>
            <a:r>
              <a:rPr sz="2200" dirty="0">
                <a:solidFill>
                  <a:srgbClr val="0000FF"/>
                </a:solidFill>
                <a:latin typeface="Arial"/>
                <a:cs typeface="Arial"/>
              </a:rPr>
              <a:t>	</a:t>
            </a:r>
            <a:r>
              <a:rPr sz="2200" spc="-15" dirty="0">
                <a:solidFill>
                  <a:srgbClr val="0000FF"/>
                </a:solidFill>
                <a:latin typeface="Arial"/>
                <a:cs typeface="Arial"/>
              </a:rPr>
              <a:t>v</a:t>
            </a:r>
            <a:r>
              <a:rPr sz="2200" spc="-5" dirty="0">
                <a:solidFill>
                  <a:srgbClr val="0000FF"/>
                </a:solidFill>
                <a:latin typeface="Arial"/>
                <a:cs typeface="Arial"/>
              </a:rPr>
              <a:t>o</a:t>
            </a:r>
            <a:r>
              <a:rPr sz="2200" dirty="0">
                <a:solidFill>
                  <a:srgbClr val="0000FF"/>
                </a:solidFill>
                <a:latin typeface="Arial"/>
                <a:cs typeface="Arial"/>
              </a:rPr>
              <a:t>c</a:t>
            </a:r>
            <a:r>
              <a:rPr sz="2200" spc="-5" dirty="0">
                <a:solidFill>
                  <a:srgbClr val="0000FF"/>
                </a:solidFill>
                <a:latin typeface="Arial"/>
                <a:cs typeface="Arial"/>
              </a:rPr>
              <a:t>a</a:t>
            </a:r>
            <a:r>
              <a:rPr sz="2200" spc="10" dirty="0">
                <a:solidFill>
                  <a:srgbClr val="0000FF"/>
                </a:solidFill>
                <a:latin typeface="Arial"/>
                <a:cs typeface="Arial"/>
              </a:rPr>
              <a:t>b</a:t>
            </a:r>
            <a:r>
              <a:rPr sz="2200" spc="-5" dirty="0">
                <a:solidFill>
                  <a:srgbClr val="0000FF"/>
                </a:solidFill>
                <a:latin typeface="Arial"/>
                <a:cs typeface="Arial"/>
              </a:rPr>
              <a:t>ulary</a:t>
            </a:r>
            <a:r>
              <a:rPr sz="2200" dirty="0">
                <a:solidFill>
                  <a:srgbClr val="0000FF"/>
                </a:solidFill>
                <a:latin typeface="Arial"/>
                <a:cs typeface="Arial"/>
              </a:rPr>
              <a:t>	</a:t>
            </a:r>
            <a:r>
              <a:rPr sz="2200" spc="-5" dirty="0">
                <a:solidFill>
                  <a:srgbClr val="0000FF"/>
                </a:solidFill>
                <a:latin typeface="Arial"/>
                <a:cs typeface="Arial"/>
              </a:rPr>
              <a:t>of</a:t>
            </a:r>
            <a:r>
              <a:rPr sz="2200" dirty="0">
                <a:solidFill>
                  <a:srgbClr val="0000FF"/>
                </a:solidFill>
                <a:latin typeface="Arial"/>
                <a:cs typeface="Arial"/>
              </a:rPr>
              <a:t>	</a:t>
            </a:r>
            <a:r>
              <a:rPr sz="2200" spc="-5" dirty="0">
                <a:solidFill>
                  <a:srgbClr val="0000FF"/>
                </a:solidFill>
                <a:latin typeface="Arial"/>
                <a:cs typeface="Arial"/>
              </a:rPr>
              <a:t>a</a:t>
            </a:r>
            <a:r>
              <a:rPr sz="2200" dirty="0">
                <a:solidFill>
                  <a:srgbClr val="0000FF"/>
                </a:solidFill>
                <a:latin typeface="Arial"/>
                <a:cs typeface="Arial"/>
              </a:rPr>
              <a:t>	</a:t>
            </a:r>
            <a:r>
              <a:rPr sz="2200" spc="-5" dirty="0">
                <a:solidFill>
                  <a:srgbClr val="0000FF"/>
                </a:solidFill>
                <a:latin typeface="Arial"/>
                <a:cs typeface="Arial"/>
              </a:rPr>
              <a:t>progr</a:t>
            </a:r>
            <a:r>
              <a:rPr sz="2200" spc="10" dirty="0">
                <a:solidFill>
                  <a:srgbClr val="0000FF"/>
                </a:solidFill>
                <a:latin typeface="Arial"/>
                <a:cs typeface="Arial"/>
              </a:rPr>
              <a:t>a</a:t>
            </a:r>
            <a:r>
              <a:rPr sz="2200" spc="-15" dirty="0">
                <a:solidFill>
                  <a:srgbClr val="0000FF"/>
                </a:solidFill>
                <a:latin typeface="Arial"/>
                <a:cs typeface="Arial"/>
              </a:rPr>
              <a:t>m</a:t>
            </a:r>
            <a:r>
              <a:rPr sz="2200" spc="-5" dirty="0">
                <a:solidFill>
                  <a:srgbClr val="0000FF"/>
                </a:solidFill>
                <a:latin typeface="Arial"/>
                <a:cs typeface="Arial"/>
              </a:rPr>
              <a:t>,</a:t>
            </a:r>
            <a:r>
              <a:rPr sz="2200" dirty="0">
                <a:solidFill>
                  <a:srgbClr val="0000FF"/>
                </a:solidFill>
                <a:latin typeface="Arial"/>
                <a:cs typeface="Arial"/>
              </a:rPr>
              <a:t>	</a:t>
            </a:r>
            <a:r>
              <a:rPr sz="2200" spc="5" dirty="0">
                <a:solidFill>
                  <a:srgbClr val="0000FF"/>
                </a:solidFill>
                <a:latin typeface="Arial"/>
                <a:cs typeface="Arial"/>
              </a:rPr>
              <a:t>w</a:t>
            </a:r>
            <a:r>
              <a:rPr sz="2200" spc="-5" dirty="0">
                <a:solidFill>
                  <a:srgbClr val="0000FF"/>
                </a:solidFill>
                <a:latin typeface="Arial"/>
                <a:cs typeface="Arial"/>
              </a:rPr>
              <a:t>hi</a:t>
            </a:r>
            <a:r>
              <a:rPr sz="2200" dirty="0">
                <a:solidFill>
                  <a:srgbClr val="0000FF"/>
                </a:solidFill>
                <a:latin typeface="Arial"/>
                <a:cs typeface="Arial"/>
              </a:rPr>
              <a:t>c</a:t>
            </a:r>
            <a:r>
              <a:rPr sz="2200" spc="-5" dirty="0">
                <a:solidFill>
                  <a:srgbClr val="0000FF"/>
                </a:solidFill>
                <a:latin typeface="Arial"/>
                <a:cs typeface="Arial"/>
              </a:rPr>
              <a:t>h</a:t>
            </a:r>
            <a:r>
              <a:rPr sz="2200" dirty="0">
                <a:solidFill>
                  <a:srgbClr val="0000FF"/>
                </a:solidFill>
                <a:latin typeface="Arial"/>
                <a:cs typeface="Arial"/>
              </a:rPr>
              <a:t>	c</a:t>
            </a:r>
            <a:r>
              <a:rPr sz="2200" spc="-5" dirty="0">
                <a:solidFill>
                  <a:srgbClr val="0000FF"/>
                </a:solidFill>
                <a:latin typeface="Arial"/>
                <a:cs typeface="Arial"/>
              </a:rPr>
              <a:t>on</a:t>
            </a:r>
            <a:r>
              <a:rPr sz="2200" dirty="0">
                <a:solidFill>
                  <a:srgbClr val="0000FF"/>
                </a:solidFill>
                <a:latin typeface="Arial"/>
                <a:cs typeface="Arial"/>
              </a:rPr>
              <a:t>s</a:t>
            </a:r>
            <a:r>
              <a:rPr sz="2200" spc="-15" dirty="0">
                <a:solidFill>
                  <a:srgbClr val="0000FF"/>
                </a:solidFill>
                <a:latin typeface="Arial"/>
                <a:cs typeface="Arial"/>
              </a:rPr>
              <a:t>i</a:t>
            </a:r>
            <a:r>
              <a:rPr sz="2200" dirty="0">
                <a:solidFill>
                  <a:srgbClr val="0000FF"/>
                </a:solidFill>
                <a:latin typeface="Arial"/>
                <a:cs typeface="Arial"/>
              </a:rPr>
              <a:t>s</a:t>
            </a:r>
            <a:r>
              <a:rPr sz="2200" spc="-20" dirty="0">
                <a:solidFill>
                  <a:srgbClr val="0000FF"/>
                </a:solidFill>
                <a:latin typeface="Arial"/>
                <a:cs typeface="Arial"/>
              </a:rPr>
              <a:t>t</a:t>
            </a:r>
            <a:r>
              <a:rPr sz="2200" spc="-5" dirty="0">
                <a:solidFill>
                  <a:srgbClr val="0000FF"/>
                </a:solidFill>
                <a:latin typeface="Arial"/>
                <a:cs typeface="Arial"/>
              </a:rPr>
              <a:t>s</a:t>
            </a:r>
            <a:r>
              <a:rPr sz="2200" dirty="0">
                <a:solidFill>
                  <a:srgbClr val="0000FF"/>
                </a:solidFill>
                <a:latin typeface="Arial"/>
                <a:cs typeface="Arial"/>
              </a:rPr>
              <a:t>	</a:t>
            </a:r>
            <a:r>
              <a:rPr sz="2200" spc="-5" dirty="0">
                <a:solidFill>
                  <a:srgbClr val="0000FF"/>
                </a:solidFill>
                <a:latin typeface="Arial"/>
                <a:cs typeface="Arial"/>
              </a:rPr>
              <a:t>of</a:t>
            </a:r>
            <a:r>
              <a:rPr sz="2200" dirty="0">
                <a:solidFill>
                  <a:srgbClr val="0000FF"/>
                </a:solidFill>
                <a:latin typeface="Arial"/>
                <a:cs typeface="Arial"/>
              </a:rPr>
              <a:t>	</a:t>
            </a:r>
            <a:r>
              <a:rPr sz="2200" spc="-5" dirty="0">
                <a:solidFill>
                  <a:srgbClr val="0000FF"/>
                </a:solidFill>
                <a:latin typeface="Arial"/>
                <a:cs typeface="Arial"/>
              </a:rPr>
              <a:t>the  number of </a:t>
            </a:r>
            <a:r>
              <a:rPr sz="2200" dirty="0">
                <a:solidFill>
                  <a:srgbClr val="0000FF"/>
                </a:solidFill>
                <a:latin typeface="Arial"/>
                <a:cs typeface="Arial"/>
              </a:rPr>
              <a:t>unique </a:t>
            </a:r>
            <a:r>
              <a:rPr sz="2200" spc="-5" dirty="0">
                <a:solidFill>
                  <a:srgbClr val="0000FF"/>
                </a:solidFill>
                <a:latin typeface="Arial"/>
                <a:cs typeface="Arial"/>
              </a:rPr>
              <a:t>tokens used to build a program is defined</a:t>
            </a:r>
            <a:r>
              <a:rPr sz="2200" spc="100" dirty="0">
                <a:solidFill>
                  <a:srgbClr val="0000FF"/>
                </a:solidFill>
                <a:latin typeface="Arial"/>
                <a:cs typeface="Arial"/>
              </a:rPr>
              <a:t> </a:t>
            </a:r>
            <a:r>
              <a:rPr sz="2200" spc="-5" dirty="0">
                <a:solidFill>
                  <a:srgbClr val="0000FF"/>
                </a:solidFill>
                <a:latin typeface="Arial"/>
                <a:cs typeface="Arial"/>
              </a:rPr>
              <a:t>as:</a:t>
            </a:r>
            <a:endParaRPr sz="2200" dirty="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26</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2142743" y="3641240"/>
            <a:ext cx="4007485" cy="2040255"/>
          </a:xfrm>
          <a:prstGeom prst="rect">
            <a:avLst/>
          </a:prstGeom>
        </p:spPr>
        <p:txBody>
          <a:bodyPr vert="horz" wrap="square" lIns="0" tIns="181610" rIns="0" bIns="0" rtlCol="0">
            <a:spAutoFit/>
          </a:bodyPr>
          <a:lstStyle/>
          <a:p>
            <a:pPr marL="38100">
              <a:lnSpc>
                <a:spcPct val="100000"/>
              </a:lnSpc>
              <a:spcBef>
                <a:spcPts val="1430"/>
              </a:spcBef>
            </a:pPr>
            <a:r>
              <a:rPr sz="2200" spc="-5" dirty="0">
                <a:solidFill>
                  <a:srgbClr val="003265"/>
                </a:solidFill>
                <a:latin typeface="Arial"/>
                <a:cs typeface="Arial"/>
              </a:rPr>
              <a:t>η = </a:t>
            </a:r>
            <a:r>
              <a:rPr sz="2200" dirty="0">
                <a:solidFill>
                  <a:srgbClr val="003265"/>
                </a:solidFill>
                <a:latin typeface="Arial"/>
                <a:cs typeface="Arial"/>
              </a:rPr>
              <a:t>η</a:t>
            </a:r>
            <a:r>
              <a:rPr sz="2250" baseline="-22222" dirty="0">
                <a:solidFill>
                  <a:srgbClr val="003265"/>
                </a:solidFill>
                <a:latin typeface="Arial"/>
                <a:cs typeface="Arial"/>
              </a:rPr>
              <a:t>1</a:t>
            </a:r>
            <a:r>
              <a:rPr sz="2200" dirty="0">
                <a:solidFill>
                  <a:srgbClr val="003265"/>
                </a:solidFill>
                <a:latin typeface="Arial"/>
                <a:cs typeface="Arial"/>
              </a:rPr>
              <a:t>+ </a:t>
            </a:r>
            <a:r>
              <a:rPr sz="2200" spc="-5" dirty="0">
                <a:solidFill>
                  <a:srgbClr val="003265"/>
                </a:solidFill>
                <a:latin typeface="Arial"/>
                <a:cs typeface="Arial"/>
              </a:rPr>
              <a:t>η</a:t>
            </a:r>
            <a:r>
              <a:rPr sz="2250" spc="-7" baseline="-22222" dirty="0">
                <a:solidFill>
                  <a:srgbClr val="003265"/>
                </a:solidFill>
                <a:latin typeface="Arial"/>
                <a:cs typeface="Arial"/>
              </a:rPr>
              <a:t>2</a:t>
            </a:r>
            <a:endParaRPr sz="2250" baseline="-22222" dirty="0">
              <a:latin typeface="Arial"/>
              <a:cs typeface="Arial"/>
            </a:endParaRPr>
          </a:p>
          <a:p>
            <a:pPr marL="38100">
              <a:lnSpc>
                <a:spcPct val="100000"/>
              </a:lnSpc>
              <a:spcBef>
                <a:spcPts val="1335"/>
              </a:spcBef>
              <a:tabLst>
                <a:tab pos="348615" algn="l"/>
              </a:tabLst>
            </a:pPr>
            <a:r>
              <a:rPr sz="2200" spc="-5" dirty="0">
                <a:solidFill>
                  <a:srgbClr val="003265"/>
                </a:solidFill>
                <a:latin typeface="Arial"/>
                <a:cs typeface="Arial"/>
              </a:rPr>
              <a:t>η	: vocabulary of a</a:t>
            </a:r>
            <a:r>
              <a:rPr sz="2200" spc="5" dirty="0">
                <a:solidFill>
                  <a:srgbClr val="003265"/>
                </a:solidFill>
                <a:latin typeface="Arial"/>
                <a:cs typeface="Arial"/>
              </a:rPr>
              <a:t> </a:t>
            </a:r>
            <a:r>
              <a:rPr sz="2200" dirty="0">
                <a:solidFill>
                  <a:srgbClr val="003265"/>
                </a:solidFill>
                <a:latin typeface="Arial"/>
                <a:cs typeface="Arial"/>
              </a:rPr>
              <a:t>program</a:t>
            </a:r>
            <a:endParaRPr sz="2200" dirty="0">
              <a:latin typeface="Arial"/>
              <a:cs typeface="Arial"/>
            </a:endParaRPr>
          </a:p>
          <a:p>
            <a:pPr marL="38100">
              <a:lnSpc>
                <a:spcPct val="100000"/>
              </a:lnSpc>
              <a:spcBef>
                <a:spcPts val="1320"/>
              </a:spcBef>
            </a:pPr>
            <a:r>
              <a:rPr sz="2200" spc="-5" dirty="0">
                <a:solidFill>
                  <a:srgbClr val="003265"/>
                </a:solidFill>
                <a:latin typeface="Arial"/>
                <a:cs typeface="Arial"/>
              </a:rPr>
              <a:t>η</a:t>
            </a:r>
            <a:r>
              <a:rPr sz="2250" spc="-7" baseline="-22222" dirty="0">
                <a:solidFill>
                  <a:srgbClr val="003265"/>
                </a:solidFill>
                <a:latin typeface="Arial"/>
                <a:cs typeface="Arial"/>
              </a:rPr>
              <a:t>1  </a:t>
            </a:r>
            <a:r>
              <a:rPr sz="2200" spc="-5" dirty="0">
                <a:solidFill>
                  <a:srgbClr val="003265"/>
                </a:solidFill>
                <a:latin typeface="Arial"/>
                <a:cs typeface="Arial"/>
              </a:rPr>
              <a:t>: number of unique</a:t>
            </a:r>
            <a:r>
              <a:rPr sz="2200" spc="-204" dirty="0">
                <a:solidFill>
                  <a:srgbClr val="003265"/>
                </a:solidFill>
                <a:latin typeface="Arial"/>
                <a:cs typeface="Arial"/>
              </a:rPr>
              <a:t> </a:t>
            </a:r>
            <a:r>
              <a:rPr sz="2200" spc="-5" dirty="0">
                <a:solidFill>
                  <a:srgbClr val="003265"/>
                </a:solidFill>
                <a:latin typeface="Arial"/>
                <a:cs typeface="Arial"/>
              </a:rPr>
              <a:t>operators</a:t>
            </a:r>
            <a:endParaRPr sz="2200" dirty="0">
              <a:latin typeface="Arial"/>
              <a:cs typeface="Arial"/>
            </a:endParaRPr>
          </a:p>
          <a:p>
            <a:pPr marL="38100">
              <a:lnSpc>
                <a:spcPct val="100000"/>
              </a:lnSpc>
              <a:spcBef>
                <a:spcPts val="1320"/>
              </a:spcBef>
            </a:pPr>
            <a:r>
              <a:rPr sz="2200" spc="-5" dirty="0">
                <a:solidFill>
                  <a:srgbClr val="003265"/>
                </a:solidFill>
                <a:latin typeface="Arial"/>
                <a:cs typeface="Arial"/>
              </a:rPr>
              <a:t>η</a:t>
            </a:r>
            <a:r>
              <a:rPr sz="2250" spc="-7" baseline="-22222" dirty="0">
                <a:solidFill>
                  <a:srgbClr val="003265"/>
                </a:solidFill>
                <a:latin typeface="Arial"/>
                <a:cs typeface="Arial"/>
              </a:rPr>
              <a:t>2  </a:t>
            </a:r>
            <a:r>
              <a:rPr sz="2200" spc="-5" dirty="0">
                <a:solidFill>
                  <a:srgbClr val="003265"/>
                </a:solidFill>
                <a:latin typeface="Arial"/>
                <a:cs typeface="Arial"/>
              </a:rPr>
              <a:t>: number of unique</a:t>
            </a:r>
            <a:r>
              <a:rPr sz="2200" spc="-210" dirty="0">
                <a:solidFill>
                  <a:srgbClr val="003265"/>
                </a:solidFill>
                <a:latin typeface="Arial"/>
                <a:cs typeface="Arial"/>
              </a:rPr>
              <a:t> </a:t>
            </a:r>
            <a:r>
              <a:rPr sz="2200" spc="-5" dirty="0">
                <a:solidFill>
                  <a:srgbClr val="003265"/>
                </a:solidFill>
                <a:latin typeface="Arial"/>
                <a:cs typeface="Arial"/>
              </a:rPr>
              <a:t>operands</a:t>
            </a:r>
            <a:endParaRPr sz="2200" dirty="0">
              <a:latin typeface="Arial"/>
              <a:cs typeface="Arial"/>
            </a:endParaRPr>
          </a:p>
        </p:txBody>
      </p:sp>
      <p:sp>
        <p:nvSpPr>
          <p:cNvPr id="6" name="object 6"/>
          <p:cNvSpPr txBox="1"/>
          <p:nvPr/>
        </p:nvSpPr>
        <p:spPr>
          <a:xfrm>
            <a:off x="939799" y="4656834"/>
            <a:ext cx="785495" cy="360680"/>
          </a:xfrm>
          <a:prstGeom prst="rect">
            <a:avLst/>
          </a:prstGeom>
        </p:spPr>
        <p:txBody>
          <a:bodyPr vert="horz" wrap="square" lIns="0" tIns="12065" rIns="0" bIns="0" rtlCol="0">
            <a:spAutoFit/>
          </a:bodyPr>
          <a:lstStyle/>
          <a:p>
            <a:pPr marL="12700">
              <a:lnSpc>
                <a:spcPct val="100000"/>
              </a:lnSpc>
              <a:spcBef>
                <a:spcPts val="95"/>
              </a:spcBef>
            </a:pPr>
            <a:r>
              <a:rPr sz="2200" spc="-10" dirty="0">
                <a:solidFill>
                  <a:srgbClr val="003265"/>
                </a:solidFill>
                <a:latin typeface="Arial"/>
                <a:cs typeface="Arial"/>
              </a:rPr>
              <a:t>w</a:t>
            </a:r>
            <a:r>
              <a:rPr sz="2200" spc="-5" dirty="0">
                <a:solidFill>
                  <a:srgbClr val="003265"/>
                </a:solidFill>
                <a:latin typeface="Arial"/>
                <a:cs typeface="Arial"/>
              </a:rPr>
              <a:t>here</a:t>
            </a:r>
            <a:endParaRPr sz="220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061AA5B-4FA3-4757-B00B-8CB8107FE04D}"/>
              </a:ext>
            </a:extLst>
          </p:cNvPr>
          <p:cNvSpPr txBox="1"/>
          <p:nvPr/>
        </p:nvSpPr>
        <p:spPr>
          <a:xfrm>
            <a:off x="67818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96537" y="2189479"/>
            <a:ext cx="8510270" cy="695960"/>
          </a:xfrm>
          <a:prstGeom prst="rect">
            <a:avLst/>
          </a:prstGeom>
        </p:spPr>
        <p:txBody>
          <a:bodyPr vert="horz" wrap="square" lIns="0" tIns="12065" rIns="0" bIns="0" rtlCol="0">
            <a:spAutoFit/>
          </a:bodyPr>
          <a:lstStyle/>
          <a:p>
            <a:pPr marL="12700" marR="5080">
              <a:lnSpc>
                <a:spcPct val="100000"/>
              </a:lnSpc>
              <a:spcBef>
                <a:spcPts val="95"/>
              </a:spcBef>
            </a:pPr>
            <a:r>
              <a:rPr sz="2200" spc="-5" dirty="0">
                <a:solidFill>
                  <a:srgbClr val="003265"/>
                </a:solidFill>
                <a:latin typeface="Arial"/>
                <a:cs typeface="Arial"/>
              </a:rPr>
              <a:t>The length of the </a:t>
            </a:r>
            <a:r>
              <a:rPr sz="2200" dirty="0">
                <a:solidFill>
                  <a:srgbClr val="003265"/>
                </a:solidFill>
                <a:latin typeface="Arial"/>
                <a:cs typeface="Arial"/>
              </a:rPr>
              <a:t>program </a:t>
            </a:r>
            <a:r>
              <a:rPr sz="2200" spc="-5" dirty="0">
                <a:solidFill>
                  <a:srgbClr val="003265"/>
                </a:solidFill>
                <a:latin typeface="Arial"/>
                <a:cs typeface="Arial"/>
              </a:rPr>
              <a:t>in </a:t>
            </a:r>
            <a:r>
              <a:rPr sz="2200" dirty="0">
                <a:solidFill>
                  <a:srgbClr val="003265"/>
                </a:solidFill>
                <a:latin typeface="Arial"/>
                <a:cs typeface="Arial"/>
              </a:rPr>
              <a:t>the terms </a:t>
            </a:r>
            <a:r>
              <a:rPr sz="2200" spc="-5" dirty="0">
                <a:solidFill>
                  <a:srgbClr val="003265"/>
                </a:solidFill>
                <a:latin typeface="Arial"/>
                <a:cs typeface="Arial"/>
              </a:rPr>
              <a:t>of the </a:t>
            </a:r>
            <a:r>
              <a:rPr sz="2200" dirty="0">
                <a:solidFill>
                  <a:srgbClr val="003265"/>
                </a:solidFill>
                <a:latin typeface="Arial"/>
                <a:cs typeface="Arial"/>
              </a:rPr>
              <a:t>total </a:t>
            </a:r>
            <a:r>
              <a:rPr sz="2200" spc="-5" dirty="0">
                <a:solidFill>
                  <a:srgbClr val="003265"/>
                </a:solidFill>
                <a:latin typeface="Arial"/>
                <a:cs typeface="Arial"/>
              </a:rPr>
              <a:t>number of tokens  used is</a:t>
            </a:r>
            <a:endParaRPr sz="22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27</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2066536" y="3392829"/>
            <a:ext cx="4316730" cy="2037080"/>
          </a:xfrm>
          <a:prstGeom prst="rect">
            <a:avLst/>
          </a:prstGeom>
        </p:spPr>
        <p:txBody>
          <a:bodyPr vert="horz" wrap="square" lIns="0" tIns="180340" rIns="0" bIns="0" rtlCol="0">
            <a:spAutoFit/>
          </a:bodyPr>
          <a:lstStyle/>
          <a:p>
            <a:pPr marL="38100">
              <a:lnSpc>
                <a:spcPct val="100000"/>
              </a:lnSpc>
              <a:spcBef>
                <a:spcPts val="1420"/>
              </a:spcBef>
            </a:pPr>
            <a:r>
              <a:rPr sz="2200" spc="-5" dirty="0">
                <a:solidFill>
                  <a:srgbClr val="003265"/>
                </a:solidFill>
                <a:latin typeface="Arial"/>
                <a:cs typeface="Arial"/>
              </a:rPr>
              <a:t>N = N</a:t>
            </a:r>
            <a:r>
              <a:rPr sz="2250" spc="-7" baseline="-22222" dirty="0">
                <a:solidFill>
                  <a:srgbClr val="003265"/>
                </a:solidFill>
                <a:latin typeface="Arial"/>
                <a:cs typeface="Arial"/>
              </a:rPr>
              <a:t>1</a:t>
            </a:r>
            <a:r>
              <a:rPr sz="2200" spc="-5" dirty="0">
                <a:solidFill>
                  <a:srgbClr val="003265"/>
                </a:solidFill>
                <a:latin typeface="Arial"/>
                <a:cs typeface="Arial"/>
              </a:rPr>
              <a:t>+N</a:t>
            </a:r>
            <a:r>
              <a:rPr sz="2250" spc="-7" baseline="-22222" dirty="0">
                <a:solidFill>
                  <a:srgbClr val="003265"/>
                </a:solidFill>
                <a:latin typeface="Arial"/>
                <a:cs typeface="Arial"/>
              </a:rPr>
              <a:t>2</a:t>
            </a:r>
            <a:endParaRPr sz="2250" baseline="-22222">
              <a:latin typeface="Arial"/>
              <a:cs typeface="Arial"/>
            </a:endParaRPr>
          </a:p>
          <a:p>
            <a:pPr marL="38100">
              <a:lnSpc>
                <a:spcPct val="100000"/>
              </a:lnSpc>
              <a:spcBef>
                <a:spcPts val="1320"/>
              </a:spcBef>
              <a:tabLst>
                <a:tab pos="394335" algn="l"/>
              </a:tabLst>
            </a:pPr>
            <a:r>
              <a:rPr sz="2200" spc="-5" dirty="0">
                <a:solidFill>
                  <a:srgbClr val="0000FF"/>
                </a:solidFill>
                <a:latin typeface="Arial"/>
                <a:cs typeface="Arial"/>
              </a:rPr>
              <a:t>N	: </a:t>
            </a:r>
            <a:r>
              <a:rPr sz="2200" dirty="0">
                <a:solidFill>
                  <a:srgbClr val="0000FF"/>
                </a:solidFill>
                <a:latin typeface="Arial"/>
                <a:cs typeface="Arial"/>
              </a:rPr>
              <a:t>program</a:t>
            </a:r>
            <a:r>
              <a:rPr sz="2200" spc="5" dirty="0">
                <a:solidFill>
                  <a:srgbClr val="0000FF"/>
                </a:solidFill>
                <a:latin typeface="Arial"/>
                <a:cs typeface="Arial"/>
              </a:rPr>
              <a:t> </a:t>
            </a:r>
            <a:r>
              <a:rPr sz="2200" spc="-5" dirty="0">
                <a:solidFill>
                  <a:srgbClr val="0000FF"/>
                </a:solidFill>
                <a:latin typeface="Arial"/>
                <a:cs typeface="Arial"/>
              </a:rPr>
              <a:t>length</a:t>
            </a:r>
            <a:endParaRPr sz="2200">
              <a:latin typeface="Arial"/>
              <a:cs typeface="Arial"/>
            </a:endParaRPr>
          </a:p>
          <a:p>
            <a:pPr marL="38100" marR="30480">
              <a:lnSpc>
                <a:spcPct val="150000"/>
              </a:lnSpc>
            </a:pPr>
            <a:r>
              <a:rPr sz="2200" spc="-5" dirty="0">
                <a:solidFill>
                  <a:srgbClr val="003265"/>
                </a:solidFill>
                <a:latin typeface="Arial"/>
                <a:cs typeface="Arial"/>
              </a:rPr>
              <a:t>N</a:t>
            </a:r>
            <a:r>
              <a:rPr sz="2250" spc="-7" baseline="-22222" dirty="0">
                <a:solidFill>
                  <a:srgbClr val="003265"/>
                </a:solidFill>
                <a:latin typeface="Arial"/>
                <a:cs typeface="Arial"/>
              </a:rPr>
              <a:t>1 </a:t>
            </a:r>
            <a:r>
              <a:rPr sz="2200" spc="-5" dirty="0">
                <a:solidFill>
                  <a:srgbClr val="003265"/>
                </a:solidFill>
                <a:latin typeface="Arial"/>
                <a:cs typeface="Arial"/>
              </a:rPr>
              <a:t>: total occurrences of operators  </a:t>
            </a:r>
            <a:r>
              <a:rPr sz="2200" spc="-5" dirty="0">
                <a:solidFill>
                  <a:srgbClr val="965025"/>
                </a:solidFill>
                <a:latin typeface="Arial"/>
                <a:cs typeface="Arial"/>
              </a:rPr>
              <a:t>N</a:t>
            </a:r>
            <a:r>
              <a:rPr sz="2250" spc="-7" baseline="-22222" dirty="0">
                <a:solidFill>
                  <a:srgbClr val="965025"/>
                </a:solidFill>
                <a:latin typeface="Arial"/>
                <a:cs typeface="Arial"/>
              </a:rPr>
              <a:t>2 </a:t>
            </a:r>
            <a:r>
              <a:rPr sz="2200" spc="-5" dirty="0">
                <a:solidFill>
                  <a:srgbClr val="965025"/>
                </a:solidFill>
                <a:latin typeface="Arial"/>
                <a:cs typeface="Arial"/>
              </a:rPr>
              <a:t>: total occurrences of</a:t>
            </a:r>
            <a:r>
              <a:rPr sz="2200" spc="-185" dirty="0">
                <a:solidFill>
                  <a:srgbClr val="965025"/>
                </a:solidFill>
                <a:latin typeface="Arial"/>
                <a:cs typeface="Arial"/>
              </a:rPr>
              <a:t> </a:t>
            </a:r>
            <a:r>
              <a:rPr sz="2200" spc="-5" dirty="0">
                <a:solidFill>
                  <a:srgbClr val="965025"/>
                </a:solidFill>
                <a:latin typeface="Arial"/>
                <a:cs typeface="Arial"/>
              </a:rPr>
              <a:t>operands</a:t>
            </a:r>
            <a:endParaRPr sz="2200">
              <a:latin typeface="Arial"/>
              <a:cs typeface="Arial"/>
            </a:endParaRPr>
          </a:p>
        </p:txBody>
      </p:sp>
      <p:sp>
        <p:nvSpPr>
          <p:cNvPr id="6" name="object 6"/>
          <p:cNvSpPr txBox="1"/>
          <p:nvPr/>
        </p:nvSpPr>
        <p:spPr>
          <a:xfrm>
            <a:off x="939793" y="4367274"/>
            <a:ext cx="785495" cy="360680"/>
          </a:xfrm>
          <a:prstGeom prst="rect">
            <a:avLst/>
          </a:prstGeom>
        </p:spPr>
        <p:txBody>
          <a:bodyPr vert="horz" wrap="square" lIns="0" tIns="12065" rIns="0" bIns="0" rtlCol="0">
            <a:spAutoFit/>
          </a:bodyPr>
          <a:lstStyle/>
          <a:p>
            <a:pPr marL="12700">
              <a:lnSpc>
                <a:spcPct val="100000"/>
              </a:lnSpc>
              <a:spcBef>
                <a:spcPts val="95"/>
              </a:spcBef>
            </a:pPr>
            <a:r>
              <a:rPr sz="2200" spc="-10" dirty="0">
                <a:solidFill>
                  <a:srgbClr val="003265"/>
                </a:solidFill>
                <a:latin typeface="Arial"/>
                <a:cs typeface="Arial"/>
              </a:rPr>
              <a:t>w</a:t>
            </a:r>
            <a:r>
              <a:rPr sz="2200" spc="-5" dirty="0">
                <a:solidFill>
                  <a:srgbClr val="003265"/>
                </a:solidFill>
                <a:latin typeface="Arial"/>
                <a:cs typeface="Arial"/>
              </a:rPr>
              <a:t>here</a:t>
            </a:r>
            <a:endParaRPr sz="220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84A26D-3053-4163-9285-2A54CA0FBFDC}"/>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28</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DE01580-80ED-4A97-B261-3E017EC91A4C}"/>
              </a:ext>
            </a:extLst>
          </p:cNvPr>
          <p:cNvPicPr>
            <a:picLocks noChangeAspect="1"/>
          </p:cNvPicPr>
          <p:nvPr/>
        </p:nvPicPr>
        <p:blipFill>
          <a:blip r:embed="rId3"/>
          <a:stretch>
            <a:fillRect/>
          </a:stretch>
        </p:blipFill>
        <p:spPr>
          <a:xfrm>
            <a:off x="0" y="1143000"/>
            <a:ext cx="4343400" cy="3962400"/>
          </a:xfrm>
          <a:prstGeom prst="rect">
            <a:avLst/>
          </a:prstGeom>
        </p:spPr>
      </p:pic>
      <p:sp>
        <p:nvSpPr>
          <p:cNvPr id="14" name="TextBox 13">
            <a:extLst>
              <a:ext uri="{FF2B5EF4-FFF2-40B4-BE49-F238E27FC236}">
                <a16:creationId xmlns:a16="http://schemas.microsoft.com/office/drawing/2014/main" id="{BAFAEA92-E453-4793-9A42-72F1D5CD5EBD}"/>
              </a:ext>
            </a:extLst>
          </p:cNvPr>
          <p:cNvSpPr txBox="1"/>
          <p:nvPr/>
        </p:nvSpPr>
        <p:spPr>
          <a:xfrm>
            <a:off x="4343400" y="2286000"/>
            <a:ext cx="4572000" cy="646331"/>
          </a:xfrm>
          <a:prstGeom prst="rect">
            <a:avLst/>
          </a:prstGeom>
          <a:noFill/>
        </p:spPr>
        <p:txBody>
          <a:bodyPr wrap="square" rtlCol="0">
            <a:spAutoFit/>
          </a:bodyPr>
          <a:lstStyle/>
          <a:p>
            <a:r>
              <a:rPr lang="en-US" b="1" dirty="0"/>
              <a:t>Calculate the </a:t>
            </a:r>
            <a:r>
              <a:rPr lang="en-IN" sz="1800" b="1" spc="-5" dirty="0">
                <a:solidFill>
                  <a:srgbClr val="003265"/>
                </a:solidFill>
                <a:latin typeface="Arial"/>
                <a:cs typeface="Arial"/>
              </a:rPr>
              <a:t>vocabulary</a:t>
            </a:r>
            <a:r>
              <a:rPr lang="en-US" b="1" dirty="0"/>
              <a:t> of the program and Length  of the program </a:t>
            </a:r>
            <a:endParaRPr lang="en-IN" b="1" dirty="0"/>
          </a:p>
        </p:txBody>
      </p:sp>
      <p:graphicFrame>
        <p:nvGraphicFramePr>
          <p:cNvPr id="15" name="Table 14">
            <a:extLst>
              <a:ext uri="{FF2B5EF4-FFF2-40B4-BE49-F238E27FC236}">
                <a16:creationId xmlns:a16="http://schemas.microsoft.com/office/drawing/2014/main" id="{E86DEB7B-E453-4C0A-B4D4-CBE2F714AB76}"/>
              </a:ext>
            </a:extLst>
          </p:cNvPr>
          <p:cNvGraphicFramePr>
            <a:graphicFrameLocks noGrp="1"/>
          </p:cNvGraphicFramePr>
          <p:nvPr>
            <p:extLst>
              <p:ext uri="{D42A27DB-BD31-4B8C-83A1-F6EECF244321}">
                <p14:modId xmlns:p14="http://schemas.microsoft.com/office/powerpoint/2010/main" val="2828157110"/>
              </p:ext>
            </p:extLst>
          </p:nvPr>
        </p:nvGraphicFramePr>
        <p:xfrm>
          <a:off x="2514600" y="3200400"/>
          <a:ext cx="7162801" cy="4189956"/>
        </p:xfrm>
        <a:graphic>
          <a:graphicData uri="http://schemas.openxmlformats.org/drawingml/2006/table">
            <a:tbl>
              <a:tblPr>
                <a:tableStyleId>{5C22544A-7EE6-4342-B048-85BDC9FD1C3A}</a:tableStyleId>
              </a:tblPr>
              <a:tblGrid>
                <a:gridCol w="186001">
                  <a:extLst>
                    <a:ext uri="{9D8B030D-6E8A-4147-A177-3AD203B41FA5}">
                      <a16:colId xmlns:a16="http://schemas.microsoft.com/office/drawing/2014/main" val="755294478"/>
                    </a:ext>
                  </a:extLst>
                </a:gridCol>
                <a:gridCol w="1579891">
                  <a:extLst>
                    <a:ext uri="{9D8B030D-6E8A-4147-A177-3AD203B41FA5}">
                      <a16:colId xmlns:a16="http://schemas.microsoft.com/office/drawing/2014/main" val="2053343339"/>
                    </a:ext>
                  </a:extLst>
                </a:gridCol>
                <a:gridCol w="1553267">
                  <a:extLst>
                    <a:ext uri="{9D8B030D-6E8A-4147-A177-3AD203B41FA5}">
                      <a16:colId xmlns:a16="http://schemas.microsoft.com/office/drawing/2014/main" val="551199777"/>
                    </a:ext>
                  </a:extLst>
                </a:gridCol>
                <a:gridCol w="1745545">
                  <a:extLst>
                    <a:ext uri="{9D8B030D-6E8A-4147-A177-3AD203B41FA5}">
                      <a16:colId xmlns:a16="http://schemas.microsoft.com/office/drawing/2014/main" val="443579459"/>
                    </a:ext>
                  </a:extLst>
                </a:gridCol>
                <a:gridCol w="2098097">
                  <a:extLst>
                    <a:ext uri="{9D8B030D-6E8A-4147-A177-3AD203B41FA5}">
                      <a16:colId xmlns:a16="http://schemas.microsoft.com/office/drawing/2014/main" val="2692536913"/>
                    </a:ext>
                  </a:extLst>
                </a:gridCol>
              </a:tblGrid>
              <a:tr h="292100">
                <a:tc>
                  <a:txBody>
                    <a:bodyPr/>
                    <a:lstStyle/>
                    <a:p>
                      <a:pPr>
                        <a:lnSpc>
                          <a:spcPct val="115000"/>
                        </a:lnSpc>
                      </a:pPr>
                      <a:r>
                        <a:rPr lang="en-IN" sz="600">
                          <a:effectLst/>
                        </a:rPr>
                        <a:t>S.N.</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operators(n1)</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occurrences(NI)</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operands(n2)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occurrences(N2)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2268474106"/>
                  </a:ext>
                </a:extLst>
              </a:tr>
              <a:tr h="292100">
                <a:tc>
                  <a:txBody>
                    <a:bodyPr/>
                    <a:lstStyle/>
                    <a:p>
                      <a:pPr>
                        <a:lnSpc>
                          <a:spcPct val="115000"/>
                        </a:lnSpc>
                      </a:pPr>
                      <a:r>
                        <a:rPr lang="en-IN" sz="600">
                          <a:effectLst/>
                        </a:rPr>
                        <a:t>`1</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dirty="0">
                          <a:effectLst/>
                          <a:latin typeface="Times New Roman" panose="02020603050405020304" pitchFamily="18" charset="0"/>
                          <a:cs typeface="Times New Roman" panose="02020603050405020304" pitchFamily="18" charset="0"/>
                        </a:rPr>
                        <a:t>read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a</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3777108158"/>
                  </a:ext>
                </a:extLst>
              </a:tr>
              <a:tr h="292100">
                <a:tc>
                  <a:txBody>
                    <a:bodyPr/>
                    <a:lstStyle/>
                    <a:p>
                      <a:pPr>
                        <a:lnSpc>
                          <a:spcPct val="115000"/>
                        </a:lnSpc>
                      </a:pPr>
                      <a:r>
                        <a:rPr lang="en-IN" sz="600">
                          <a:effectLst/>
                        </a:rPr>
                        <a:t>2</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dirty="0">
                          <a:effectLst/>
                          <a:latin typeface="Times New Roman" panose="02020603050405020304" pitchFamily="18" charset="0"/>
                          <a:cs typeface="Times New Roman" panose="02020603050405020304" pitchFamily="18" charset="0"/>
                        </a:rPr>
                        <a:t> if</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x</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383456156"/>
                  </a:ext>
                </a:extLst>
              </a:tr>
              <a:tr h="292100">
                <a:tc>
                  <a:txBody>
                    <a:bodyPr/>
                    <a:lstStyle/>
                    <a:p>
                      <a:pPr>
                        <a:lnSpc>
                          <a:spcPct val="115000"/>
                        </a:lnSpc>
                      </a:pPr>
                      <a:r>
                        <a:rPr lang="en-IN" sz="600">
                          <a:effectLst/>
                        </a:rPr>
                        <a:t>3</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dirty="0">
                          <a:effectLst/>
                          <a:latin typeface="Times New Roman" panose="02020603050405020304" pitchFamily="18" charset="0"/>
                          <a:cs typeface="Times New Roman" panose="02020603050405020304" pitchFamily="18" charset="0"/>
                        </a:rPr>
                        <a:t>else</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y</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2649197186"/>
                  </a:ext>
                </a:extLst>
              </a:tr>
              <a:tr h="292100">
                <a:tc>
                  <a:txBody>
                    <a:bodyPr/>
                    <a:lstStyle/>
                    <a:p>
                      <a:pPr>
                        <a:lnSpc>
                          <a:spcPct val="115000"/>
                        </a:lnSpc>
                      </a:pPr>
                      <a:r>
                        <a:rPr lang="en-IN" sz="600">
                          <a:effectLst/>
                        </a:rPr>
                        <a:t>4</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print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244186985"/>
                  </a:ext>
                </a:extLst>
              </a:tr>
              <a:tr h="292100">
                <a:tc>
                  <a:txBody>
                    <a:bodyPr/>
                    <a:lstStyle/>
                    <a:p>
                      <a:pPr>
                        <a:lnSpc>
                          <a:spcPct val="115000"/>
                        </a:lnSpc>
                      </a:pPr>
                      <a:r>
                        <a:rPr lang="en-IN" sz="600">
                          <a:effectLst/>
                        </a:rPr>
                        <a:t>5</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0052059"/>
                  </a:ext>
                </a:extLst>
              </a:tr>
              <a:tr h="292100">
                <a:tc>
                  <a:txBody>
                    <a:bodyPr/>
                    <a:lstStyle/>
                    <a:p>
                      <a:pPr>
                        <a:lnSpc>
                          <a:spcPct val="115000"/>
                        </a:lnSpc>
                      </a:pPr>
                      <a:r>
                        <a:rPr lang="en-IN" sz="600">
                          <a:effectLst/>
                        </a:rPr>
                        <a:t>6</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595770983"/>
                  </a:ext>
                </a:extLst>
              </a:tr>
              <a:tr h="292100">
                <a:tc>
                  <a:txBody>
                    <a:bodyPr/>
                    <a:lstStyle/>
                    <a:p>
                      <a:pPr>
                        <a:lnSpc>
                          <a:spcPct val="115000"/>
                        </a:lnSpc>
                      </a:pPr>
                      <a:r>
                        <a:rPr lang="en-IN" sz="600">
                          <a:effectLst/>
                        </a:rPr>
                        <a:t>7</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3606053506"/>
                  </a:ext>
                </a:extLst>
              </a:tr>
              <a:tr h="292100">
                <a:tc>
                  <a:txBody>
                    <a:bodyPr/>
                    <a:lstStyle/>
                    <a:p>
                      <a:pPr>
                        <a:lnSpc>
                          <a:spcPct val="115000"/>
                        </a:lnSpc>
                      </a:pPr>
                      <a:r>
                        <a:rPr lang="en-IN" sz="600">
                          <a:effectLst/>
                        </a:rPr>
                        <a:t>8</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3398573443"/>
                  </a:ext>
                </a:extLst>
              </a:tr>
              <a:tr h="292100">
                <a:tc>
                  <a:txBody>
                    <a:bodyPr/>
                    <a:lstStyle/>
                    <a:p>
                      <a:pPr>
                        <a:lnSpc>
                          <a:spcPct val="115000"/>
                        </a:lnSpc>
                      </a:pPr>
                      <a:r>
                        <a:rPr lang="en-IN" sz="600">
                          <a:effectLst/>
                        </a:rPr>
                        <a:t>9</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4173999665"/>
                  </a:ext>
                </a:extLst>
              </a:tr>
              <a:tr h="292100">
                <a:tc>
                  <a:txBody>
                    <a:bodyPr/>
                    <a:lstStyle/>
                    <a:p>
                      <a:pPr>
                        <a:lnSpc>
                          <a:spcPct val="115000"/>
                        </a:lnSpc>
                      </a:pPr>
                      <a:r>
                        <a:rPr lang="en-IN" sz="600">
                          <a:effectLst/>
                        </a:rPr>
                        <a:t>10</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3026675697"/>
                  </a:ext>
                </a:extLst>
              </a:tr>
              <a:tr h="292100">
                <a:tc>
                  <a:txBody>
                    <a:bodyPr/>
                    <a:lstStyle/>
                    <a:p>
                      <a:pPr>
                        <a:lnSpc>
                          <a:spcPct val="115000"/>
                        </a:lnSpc>
                      </a:pPr>
                      <a:r>
                        <a:rPr lang="en-IN" sz="600">
                          <a:effectLst/>
                        </a:rPr>
                        <a:t> </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Total n1=10</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Total(N1)=</a:t>
                      </a:r>
                      <a:r>
                        <a:rPr lang="en-IN" sz="1800">
                          <a:effectLst/>
                          <a:highlight>
                            <a:srgbClr val="FFFFFF"/>
                          </a:highlight>
                          <a:latin typeface="Times New Roman" panose="02020603050405020304" pitchFamily="18" charset="0"/>
                          <a:cs typeface="Times New Roman" panose="02020603050405020304" pitchFamily="18" charset="0"/>
                        </a:rPr>
                        <a:t>10</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Total n2=3</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latin typeface="Times New Roman" panose="02020603050405020304" pitchFamily="18" charset="0"/>
                          <a:cs typeface="Times New Roman" panose="02020603050405020304" pitchFamily="18" charset="0"/>
                        </a:rPr>
                        <a:t>Total(N2)=</a:t>
                      </a:r>
                      <a:r>
                        <a:rPr lang="en-IN" sz="1800" dirty="0">
                          <a:effectLst/>
                          <a:highlight>
                            <a:srgbClr val="FFFFFF"/>
                          </a:highlight>
                          <a:latin typeface="Times New Roman" panose="02020603050405020304" pitchFamily="18" charset="0"/>
                          <a:cs typeface="Times New Roman" panose="02020603050405020304" pitchFamily="18" charset="0"/>
                        </a:rPr>
                        <a:t>6</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975131890"/>
                  </a:ext>
                </a:extLst>
              </a:tr>
            </a:tbl>
          </a:graphicData>
        </a:graphic>
      </p:graphicFrame>
      <p:sp>
        <p:nvSpPr>
          <p:cNvPr id="10" name="TextBox 9">
            <a:extLst>
              <a:ext uri="{FF2B5EF4-FFF2-40B4-BE49-F238E27FC236}">
                <a16:creationId xmlns:a16="http://schemas.microsoft.com/office/drawing/2014/main" id="{0C3C2B71-ED81-4CB6-82ED-885BAD72D0DF}"/>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760863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29</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FAEA92-E453-4793-9A42-72F1D5CD5EBD}"/>
              </a:ext>
            </a:extLst>
          </p:cNvPr>
          <p:cNvSpPr txBox="1"/>
          <p:nvPr/>
        </p:nvSpPr>
        <p:spPr>
          <a:xfrm>
            <a:off x="4343400" y="2286000"/>
            <a:ext cx="457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Calculate the </a:t>
            </a:r>
            <a:r>
              <a:rPr kumimoji="0" lang="en-IN" sz="1800" b="1" i="0" u="none" strike="noStrike" kern="1200" cap="none" spc="-5" normalizeH="0" baseline="0" noProof="0" dirty="0">
                <a:ln>
                  <a:noFill/>
                </a:ln>
                <a:solidFill>
                  <a:srgbClr val="003265"/>
                </a:solidFill>
                <a:effectLst/>
                <a:uLnTx/>
                <a:uFillTx/>
                <a:latin typeface="Arial"/>
                <a:ea typeface="+mn-ea"/>
                <a:cs typeface="Arial"/>
              </a:rPr>
              <a:t>vocabulary</a:t>
            </a:r>
            <a:r>
              <a:rPr kumimoji="0" lang="en-US" sz="1800" b="1" i="0" u="none" strike="noStrike" kern="1200" cap="none" spc="0" normalizeH="0" baseline="0" noProof="0" dirty="0">
                <a:ln>
                  <a:noFill/>
                </a:ln>
                <a:solidFill>
                  <a:prstClr val="black"/>
                </a:solidFill>
                <a:effectLst/>
                <a:uLnTx/>
                <a:uFillTx/>
                <a:latin typeface="Calibri"/>
                <a:ea typeface="+mn-ea"/>
                <a:cs typeface="+mn-cs"/>
              </a:rPr>
              <a:t> of the program and Length  of the program </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0C3C2B71-ED81-4CB6-82ED-885BAD72D0DF}"/>
              </a:ext>
            </a:extLst>
          </p:cNvPr>
          <p:cNvSpPr txBox="1"/>
          <p:nvPr/>
        </p:nvSpPr>
        <p:spPr>
          <a:xfrm>
            <a:off x="6934200" y="990600"/>
            <a:ext cx="2590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Size metrics</a:t>
            </a:r>
            <a:endParaRPr kumimoji="0" lang="en-IN" sz="2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B2DD47E-5D3A-4A5B-809C-D1C2B82D1ECE}"/>
              </a:ext>
            </a:extLst>
          </p:cNvPr>
          <p:cNvPicPr>
            <a:picLocks noChangeAspect="1"/>
          </p:cNvPicPr>
          <p:nvPr/>
        </p:nvPicPr>
        <p:blipFill>
          <a:blip r:embed="rId3"/>
          <a:stretch>
            <a:fillRect/>
          </a:stretch>
        </p:blipFill>
        <p:spPr>
          <a:xfrm>
            <a:off x="533400" y="2133601"/>
            <a:ext cx="3810000" cy="4171264"/>
          </a:xfrm>
          <a:prstGeom prst="rect">
            <a:avLst/>
          </a:prstGeom>
        </p:spPr>
      </p:pic>
    </p:spTree>
    <p:extLst>
      <p:ext uri="{BB962C8B-B14F-4D97-AF65-F5344CB8AC3E}">
        <p14:creationId xmlns:p14="http://schemas.microsoft.com/office/powerpoint/2010/main" val="44886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764533" y="2172715"/>
            <a:ext cx="6410960" cy="3825875"/>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Software Metrics: </a:t>
            </a:r>
            <a:r>
              <a:rPr sz="2800" dirty="0">
                <a:latin typeface="Arial"/>
                <a:cs typeface="Arial"/>
              </a:rPr>
              <a:t>What and </a:t>
            </a:r>
            <a:r>
              <a:rPr sz="2800" spc="-5" dirty="0">
                <a:latin typeface="Arial"/>
                <a:cs typeface="Arial"/>
              </a:rPr>
              <a:t>Why</a:t>
            </a:r>
            <a:r>
              <a:rPr sz="2800" spc="5" dirty="0">
                <a:latin typeface="Arial"/>
                <a:cs typeface="Arial"/>
              </a:rPr>
              <a:t> </a:t>
            </a:r>
            <a:r>
              <a:rPr sz="2800" spc="-5" dirty="0">
                <a:latin typeface="Arial"/>
                <a:cs typeface="Arial"/>
              </a:rPr>
              <a:t>?</a:t>
            </a:r>
            <a:endParaRPr sz="2800" dirty="0">
              <a:latin typeface="Arial"/>
              <a:cs typeface="Arial"/>
            </a:endParaRPr>
          </a:p>
          <a:p>
            <a:pPr>
              <a:lnSpc>
                <a:spcPct val="100000"/>
              </a:lnSpc>
              <a:spcBef>
                <a:spcPts val="25"/>
              </a:spcBef>
            </a:pPr>
            <a:endParaRPr sz="27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How to measure the </a:t>
            </a:r>
            <a:r>
              <a:rPr sz="2200" dirty="0">
                <a:solidFill>
                  <a:srgbClr val="003265"/>
                </a:solidFill>
                <a:latin typeface="Arial"/>
                <a:cs typeface="Arial"/>
              </a:rPr>
              <a:t>size </a:t>
            </a:r>
            <a:r>
              <a:rPr sz="2200" spc="-5" dirty="0">
                <a:solidFill>
                  <a:srgbClr val="003265"/>
                </a:solidFill>
                <a:latin typeface="Arial"/>
                <a:cs typeface="Arial"/>
              </a:rPr>
              <a:t>of a</a:t>
            </a:r>
            <a:r>
              <a:rPr sz="2200" spc="30" dirty="0">
                <a:solidFill>
                  <a:srgbClr val="003265"/>
                </a:solidFill>
                <a:latin typeface="Arial"/>
                <a:cs typeface="Arial"/>
              </a:rPr>
              <a:t> </a:t>
            </a:r>
            <a:r>
              <a:rPr sz="2200" spc="-5" dirty="0">
                <a:solidFill>
                  <a:srgbClr val="003265"/>
                </a:solidFill>
                <a:latin typeface="Arial"/>
                <a:cs typeface="Arial"/>
              </a:rPr>
              <a:t>software?</a:t>
            </a:r>
            <a:endParaRPr sz="2200" dirty="0">
              <a:latin typeface="Arial"/>
              <a:cs typeface="Arial"/>
            </a:endParaRPr>
          </a:p>
          <a:p>
            <a:pPr>
              <a:lnSpc>
                <a:spcPct val="100000"/>
              </a:lnSpc>
              <a:spcBef>
                <a:spcPts val="25"/>
              </a:spcBef>
              <a:buAutoNum type="arabicPeriod"/>
            </a:pPr>
            <a:endParaRPr sz="2200" dirty="0">
              <a:latin typeface="Times New Roman"/>
              <a:cs typeface="Times New Roman"/>
            </a:endParaRPr>
          </a:p>
          <a:p>
            <a:pPr marL="911860" indent="-457834">
              <a:lnSpc>
                <a:spcPct val="100000"/>
              </a:lnSpc>
              <a:spcBef>
                <a:spcPts val="5"/>
              </a:spcBef>
              <a:buAutoNum type="arabicPeriod"/>
              <a:tabLst>
                <a:tab pos="911225" algn="l"/>
                <a:tab pos="911860" algn="l"/>
              </a:tabLst>
            </a:pPr>
            <a:r>
              <a:rPr sz="2200" spc="-5" dirty="0">
                <a:solidFill>
                  <a:srgbClr val="0000FF"/>
                </a:solidFill>
                <a:latin typeface="Arial"/>
                <a:cs typeface="Arial"/>
              </a:rPr>
              <a:t>How much will it cost to develop a</a:t>
            </a:r>
            <a:r>
              <a:rPr sz="2200" spc="50" dirty="0">
                <a:solidFill>
                  <a:srgbClr val="0000FF"/>
                </a:solidFill>
                <a:latin typeface="Arial"/>
                <a:cs typeface="Arial"/>
              </a:rPr>
              <a:t> </a:t>
            </a:r>
            <a:r>
              <a:rPr sz="2200" spc="-5" dirty="0">
                <a:solidFill>
                  <a:srgbClr val="0000FF"/>
                </a:solidFill>
                <a:latin typeface="Arial"/>
                <a:cs typeface="Arial"/>
              </a:rPr>
              <a:t>software?</a:t>
            </a:r>
            <a:endParaRPr sz="2200" dirty="0">
              <a:latin typeface="Arial"/>
              <a:cs typeface="Arial"/>
            </a:endParaRPr>
          </a:p>
          <a:p>
            <a:pPr>
              <a:lnSpc>
                <a:spcPct val="100000"/>
              </a:lnSpc>
              <a:spcBef>
                <a:spcPts val="35"/>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How many </a:t>
            </a:r>
            <a:r>
              <a:rPr sz="2200" dirty="0">
                <a:solidFill>
                  <a:srgbClr val="003265"/>
                </a:solidFill>
                <a:latin typeface="Arial"/>
                <a:cs typeface="Arial"/>
              </a:rPr>
              <a:t>bugs </a:t>
            </a:r>
            <a:r>
              <a:rPr sz="2200" spc="-5" dirty="0">
                <a:solidFill>
                  <a:srgbClr val="003265"/>
                </a:solidFill>
                <a:latin typeface="Arial"/>
                <a:cs typeface="Arial"/>
              </a:rPr>
              <a:t>can </a:t>
            </a:r>
            <a:r>
              <a:rPr sz="2200" spc="-10" dirty="0">
                <a:solidFill>
                  <a:srgbClr val="003265"/>
                </a:solidFill>
                <a:latin typeface="Arial"/>
                <a:cs typeface="Arial"/>
              </a:rPr>
              <a:t>we</a:t>
            </a:r>
            <a:r>
              <a:rPr sz="2200" spc="10" dirty="0">
                <a:solidFill>
                  <a:srgbClr val="003265"/>
                </a:solidFill>
                <a:latin typeface="Arial"/>
                <a:cs typeface="Arial"/>
              </a:rPr>
              <a:t> </a:t>
            </a:r>
            <a:r>
              <a:rPr sz="2200" spc="-5" dirty="0">
                <a:solidFill>
                  <a:srgbClr val="003265"/>
                </a:solidFill>
                <a:latin typeface="Arial"/>
                <a:cs typeface="Arial"/>
              </a:rPr>
              <a:t>expect?</a:t>
            </a:r>
            <a:endParaRPr sz="2200" dirty="0">
              <a:latin typeface="Arial"/>
              <a:cs typeface="Arial"/>
            </a:endParaRPr>
          </a:p>
          <a:p>
            <a:pPr>
              <a:lnSpc>
                <a:spcPct val="100000"/>
              </a:lnSpc>
              <a:spcBef>
                <a:spcPts val="25"/>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965025"/>
                </a:solidFill>
                <a:latin typeface="Arial"/>
                <a:cs typeface="Arial"/>
              </a:rPr>
              <a:t>When can </a:t>
            </a:r>
            <a:r>
              <a:rPr sz="2200" spc="-10" dirty="0">
                <a:solidFill>
                  <a:srgbClr val="965025"/>
                </a:solidFill>
                <a:latin typeface="Arial"/>
                <a:cs typeface="Arial"/>
              </a:rPr>
              <a:t>we </a:t>
            </a:r>
            <a:r>
              <a:rPr sz="2200" spc="-5" dirty="0">
                <a:solidFill>
                  <a:srgbClr val="965025"/>
                </a:solidFill>
                <a:latin typeface="Arial"/>
                <a:cs typeface="Arial"/>
              </a:rPr>
              <a:t>stop</a:t>
            </a:r>
            <a:r>
              <a:rPr sz="2200" spc="15" dirty="0">
                <a:solidFill>
                  <a:srgbClr val="965025"/>
                </a:solidFill>
                <a:latin typeface="Arial"/>
                <a:cs typeface="Arial"/>
              </a:rPr>
              <a:t> </a:t>
            </a:r>
            <a:r>
              <a:rPr sz="2200" spc="-5" dirty="0">
                <a:solidFill>
                  <a:srgbClr val="965025"/>
                </a:solidFill>
                <a:latin typeface="Arial"/>
                <a:cs typeface="Arial"/>
              </a:rPr>
              <a:t>testing?</a:t>
            </a:r>
            <a:endParaRPr sz="2200" dirty="0">
              <a:latin typeface="Arial"/>
              <a:cs typeface="Arial"/>
            </a:endParaRPr>
          </a:p>
          <a:p>
            <a:pPr>
              <a:lnSpc>
                <a:spcPct val="100000"/>
              </a:lnSpc>
              <a:spcBef>
                <a:spcPts val="30"/>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When can </a:t>
            </a:r>
            <a:r>
              <a:rPr sz="2200" spc="-10" dirty="0">
                <a:solidFill>
                  <a:srgbClr val="003265"/>
                </a:solidFill>
                <a:latin typeface="Arial"/>
                <a:cs typeface="Arial"/>
              </a:rPr>
              <a:t>we </a:t>
            </a:r>
            <a:r>
              <a:rPr sz="2200" spc="-5" dirty="0">
                <a:solidFill>
                  <a:srgbClr val="003265"/>
                </a:solidFill>
                <a:latin typeface="Arial"/>
                <a:cs typeface="Arial"/>
              </a:rPr>
              <a:t>release the</a:t>
            </a:r>
            <a:r>
              <a:rPr sz="2200" spc="20" dirty="0">
                <a:solidFill>
                  <a:srgbClr val="003265"/>
                </a:solidFill>
                <a:latin typeface="Arial"/>
                <a:cs typeface="Arial"/>
              </a:rPr>
              <a:t> </a:t>
            </a:r>
            <a:r>
              <a:rPr sz="2200" spc="-5" dirty="0">
                <a:solidFill>
                  <a:srgbClr val="003265"/>
                </a:solidFill>
                <a:latin typeface="Arial"/>
                <a:cs typeface="Arial"/>
              </a:rPr>
              <a:t>software?</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42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30</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FAEA92-E453-4793-9A42-72F1D5CD5EBD}"/>
              </a:ext>
            </a:extLst>
          </p:cNvPr>
          <p:cNvSpPr txBox="1"/>
          <p:nvPr/>
        </p:nvSpPr>
        <p:spPr>
          <a:xfrm>
            <a:off x="4343400" y="2286000"/>
            <a:ext cx="4572000" cy="646331"/>
          </a:xfrm>
          <a:prstGeom prst="rect">
            <a:avLst/>
          </a:prstGeom>
          <a:noFill/>
        </p:spPr>
        <p:txBody>
          <a:bodyPr wrap="square" rtlCol="0">
            <a:spAutoFit/>
          </a:bodyPr>
          <a:lstStyle/>
          <a:p>
            <a:r>
              <a:rPr lang="en-US" b="1" dirty="0"/>
              <a:t>Calculate the </a:t>
            </a:r>
            <a:r>
              <a:rPr lang="en-IN" sz="1800" b="1" spc="-5" dirty="0">
                <a:solidFill>
                  <a:srgbClr val="003265"/>
                </a:solidFill>
                <a:latin typeface="Arial"/>
                <a:cs typeface="Arial"/>
              </a:rPr>
              <a:t>vocabulary</a:t>
            </a:r>
            <a:r>
              <a:rPr lang="en-US" b="1" dirty="0"/>
              <a:t> of the program and Length  of the program </a:t>
            </a:r>
            <a:endParaRPr lang="en-IN" b="1" dirty="0"/>
          </a:p>
        </p:txBody>
      </p:sp>
      <p:pic>
        <p:nvPicPr>
          <p:cNvPr id="5" name="Picture 4">
            <a:extLst>
              <a:ext uri="{FF2B5EF4-FFF2-40B4-BE49-F238E27FC236}">
                <a16:creationId xmlns:a16="http://schemas.microsoft.com/office/drawing/2014/main" id="{A6D3DC65-1A8F-4963-9E12-A7766DEB30B4}"/>
              </a:ext>
            </a:extLst>
          </p:cNvPr>
          <p:cNvPicPr>
            <a:picLocks noChangeAspect="1"/>
          </p:cNvPicPr>
          <p:nvPr/>
        </p:nvPicPr>
        <p:blipFill>
          <a:blip r:embed="rId3"/>
          <a:stretch>
            <a:fillRect/>
          </a:stretch>
        </p:blipFill>
        <p:spPr>
          <a:xfrm>
            <a:off x="-36095" y="1920856"/>
            <a:ext cx="4379496" cy="5322731"/>
          </a:xfrm>
          <a:prstGeom prst="rect">
            <a:avLst/>
          </a:prstGeom>
        </p:spPr>
      </p:pic>
      <p:pic>
        <p:nvPicPr>
          <p:cNvPr id="12" name="Picture 11">
            <a:extLst>
              <a:ext uri="{FF2B5EF4-FFF2-40B4-BE49-F238E27FC236}">
                <a16:creationId xmlns:a16="http://schemas.microsoft.com/office/drawing/2014/main" id="{7F898FD2-CC73-4FB2-9847-69D97D7CEDB5}"/>
              </a:ext>
            </a:extLst>
          </p:cNvPr>
          <p:cNvPicPr>
            <a:picLocks noChangeAspect="1"/>
          </p:cNvPicPr>
          <p:nvPr/>
        </p:nvPicPr>
        <p:blipFill>
          <a:blip r:embed="rId4"/>
          <a:stretch>
            <a:fillRect/>
          </a:stretch>
        </p:blipFill>
        <p:spPr>
          <a:xfrm>
            <a:off x="4581518" y="3054705"/>
            <a:ext cx="4791075" cy="866775"/>
          </a:xfrm>
          <a:prstGeom prst="rect">
            <a:avLst/>
          </a:prstGeom>
        </p:spPr>
      </p:pic>
    </p:spTree>
    <p:extLst>
      <p:ext uri="{BB962C8B-B14F-4D97-AF65-F5344CB8AC3E}">
        <p14:creationId xmlns:p14="http://schemas.microsoft.com/office/powerpoint/2010/main" val="2716131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31</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4CC24E7-ADE9-410A-8E1D-FD378B6BC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3067"/>
            <a:ext cx="9677400" cy="689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78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152400" y="2032905"/>
            <a:ext cx="9234229" cy="4447371"/>
          </a:xfrm>
          <a:prstGeom prst="rect">
            <a:avLst/>
          </a:prstGeom>
        </p:spPr>
        <p:txBody>
          <a:bodyPr vert="horz" wrap="square" lIns="0" tIns="12700" rIns="0" bIns="0" rtlCol="0">
            <a:spAutoFit/>
          </a:bodyPr>
          <a:lstStyle/>
          <a:p>
            <a:pPr marL="38100">
              <a:lnSpc>
                <a:spcPct val="100000"/>
              </a:lnSpc>
              <a:spcBef>
                <a:spcPts val="100"/>
              </a:spcBef>
            </a:pPr>
            <a:r>
              <a:rPr sz="2400" spc="-5" dirty="0">
                <a:solidFill>
                  <a:srgbClr val="003265"/>
                </a:solidFill>
                <a:latin typeface="Arial"/>
                <a:cs typeface="Arial"/>
              </a:rPr>
              <a:t>Volume</a:t>
            </a:r>
            <a:endParaRPr sz="2400" dirty="0">
              <a:latin typeface="Arial"/>
              <a:cs typeface="Arial"/>
            </a:endParaRPr>
          </a:p>
          <a:p>
            <a:pPr>
              <a:lnSpc>
                <a:spcPct val="100000"/>
              </a:lnSpc>
              <a:spcBef>
                <a:spcPts val="5"/>
              </a:spcBef>
            </a:pPr>
            <a:endParaRPr sz="2100" dirty="0">
              <a:latin typeface="Times New Roman"/>
              <a:cs typeface="Times New Roman"/>
            </a:endParaRPr>
          </a:p>
          <a:p>
            <a:pPr marL="723265">
              <a:lnSpc>
                <a:spcPct val="100000"/>
              </a:lnSpc>
              <a:spcBef>
                <a:spcPts val="5"/>
              </a:spcBef>
            </a:pPr>
            <a:r>
              <a:rPr sz="2400" dirty="0">
                <a:solidFill>
                  <a:srgbClr val="003265"/>
                </a:solidFill>
                <a:latin typeface="Arial"/>
                <a:cs typeface="Arial"/>
              </a:rPr>
              <a:t>V = </a:t>
            </a:r>
            <a:r>
              <a:rPr sz="2400" spc="-5" dirty="0">
                <a:solidFill>
                  <a:srgbClr val="003265"/>
                </a:solidFill>
                <a:latin typeface="Arial"/>
                <a:cs typeface="Arial"/>
              </a:rPr>
              <a:t>N * log</a:t>
            </a:r>
            <a:r>
              <a:rPr sz="2400" spc="-7" baseline="-20833" dirty="0">
                <a:solidFill>
                  <a:srgbClr val="003265"/>
                </a:solidFill>
                <a:latin typeface="Arial"/>
                <a:cs typeface="Arial"/>
              </a:rPr>
              <a:t>2</a:t>
            </a:r>
            <a:r>
              <a:rPr sz="2400" spc="337" baseline="-20833" dirty="0">
                <a:solidFill>
                  <a:srgbClr val="003265"/>
                </a:solidFill>
                <a:latin typeface="Arial"/>
                <a:cs typeface="Arial"/>
              </a:rPr>
              <a:t> </a:t>
            </a:r>
            <a:r>
              <a:rPr sz="2200" spc="-5" dirty="0">
                <a:solidFill>
                  <a:srgbClr val="003265"/>
                </a:solidFill>
                <a:latin typeface="Arial"/>
                <a:cs typeface="Arial"/>
              </a:rPr>
              <a:t>η</a:t>
            </a:r>
            <a:endParaRPr sz="2200" dirty="0">
              <a:latin typeface="Arial"/>
              <a:cs typeface="Arial"/>
            </a:endParaRPr>
          </a:p>
          <a:p>
            <a:pPr marL="71120" marR="60960" algn="just">
              <a:lnSpc>
                <a:spcPct val="99800"/>
              </a:lnSpc>
              <a:spcBef>
                <a:spcPts val="1420"/>
              </a:spcBef>
            </a:pPr>
            <a:r>
              <a:rPr sz="2400" spc="-5" dirty="0">
                <a:solidFill>
                  <a:srgbClr val="003265"/>
                </a:solidFill>
                <a:latin typeface="Arial"/>
                <a:cs typeface="Arial"/>
              </a:rPr>
              <a:t>The unit of measurement of volume is the common unit for  size “bits”. </a:t>
            </a:r>
            <a:r>
              <a:rPr sz="2400" dirty="0">
                <a:solidFill>
                  <a:srgbClr val="003265"/>
                </a:solidFill>
                <a:latin typeface="Arial"/>
                <a:cs typeface="Arial"/>
              </a:rPr>
              <a:t>It </a:t>
            </a:r>
            <a:r>
              <a:rPr sz="2400" spc="-5" dirty="0">
                <a:solidFill>
                  <a:srgbClr val="003265"/>
                </a:solidFill>
                <a:latin typeface="Arial"/>
                <a:cs typeface="Arial"/>
              </a:rPr>
              <a:t>is the actual </a:t>
            </a:r>
            <a:r>
              <a:rPr sz="2400" dirty="0">
                <a:solidFill>
                  <a:srgbClr val="003265"/>
                </a:solidFill>
                <a:latin typeface="Arial"/>
                <a:cs typeface="Arial"/>
              </a:rPr>
              <a:t>size </a:t>
            </a:r>
            <a:r>
              <a:rPr sz="2400" spc="-5" dirty="0">
                <a:solidFill>
                  <a:srgbClr val="003265"/>
                </a:solidFill>
                <a:latin typeface="Arial"/>
                <a:cs typeface="Arial"/>
              </a:rPr>
              <a:t>of a program if a uniform  binary encoding for </a:t>
            </a:r>
            <a:r>
              <a:rPr sz="2400" spc="-10" dirty="0">
                <a:solidFill>
                  <a:srgbClr val="003265"/>
                </a:solidFill>
                <a:latin typeface="Arial"/>
                <a:cs typeface="Arial"/>
              </a:rPr>
              <a:t>the </a:t>
            </a:r>
            <a:r>
              <a:rPr sz="2400" spc="-5" dirty="0">
                <a:solidFill>
                  <a:srgbClr val="003265"/>
                </a:solidFill>
                <a:latin typeface="Arial"/>
                <a:cs typeface="Arial"/>
              </a:rPr>
              <a:t>vocabulary is</a:t>
            </a:r>
            <a:r>
              <a:rPr sz="2400" spc="45" dirty="0">
                <a:solidFill>
                  <a:srgbClr val="003265"/>
                </a:solidFill>
                <a:latin typeface="Arial"/>
                <a:cs typeface="Arial"/>
              </a:rPr>
              <a:t> </a:t>
            </a:r>
            <a:r>
              <a:rPr sz="2400" spc="-5" dirty="0">
                <a:solidFill>
                  <a:srgbClr val="003265"/>
                </a:solidFill>
                <a:latin typeface="Arial"/>
                <a:cs typeface="Arial"/>
              </a:rPr>
              <a:t>used.</a:t>
            </a:r>
            <a:endParaRPr sz="2400" dirty="0">
              <a:latin typeface="Arial"/>
              <a:cs typeface="Arial"/>
            </a:endParaRPr>
          </a:p>
          <a:p>
            <a:pPr>
              <a:lnSpc>
                <a:spcPct val="100000"/>
              </a:lnSpc>
              <a:spcBef>
                <a:spcPts val="45"/>
              </a:spcBef>
            </a:pPr>
            <a:endParaRPr lang="en-US" sz="1850" dirty="0">
              <a:latin typeface="Times New Roman"/>
              <a:cs typeface="Times New Roman"/>
            </a:endParaRPr>
          </a:p>
          <a:p>
            <a:pPr>
              <a:lnSpc>
                <a:spcPct val="100000"/>
              </a:lnSpc>
              <a:spcBef>
                <a:spcPts val="45"/>
              </a:spcBef>
            </a:pPr>
            <a:endParaRPr lang="en-IN" sz="1850" dirty="0">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000" b="1" i="0" dirty="0">
                <a:solidFill>
                  <a:srgbClr val="273239"/>
                </a:solidFill>
                <a:effectLst/>
                <a:latin typeface="Times New Roman" panose="02020603050405020304" pitchFamily="18" charset="0"/>
                <a:cs typeface="Times New Roman" panose="02020603050405020304" pitchFamily="18" charset="0"/>
              </a:rPr>
              <a:t>Potential Minimum Volume –</a:t>
            </a:r>
            <a:r>
              <a:rPr lang="en-GB" sz="2000" b="0" i="0" dirty="0">
                <a:solidFill>
                  <a:srgbClr val="273239"/>
                </a:solidFill>
                <a:effectLst/>
                <a:latin typeface="Times New Roman" panose="02020603050405020304" pitchFamily="18" charset="0"/>
                <a:cs typeface="Times New Roman" panose="02020603050405020304" pitchFamily="18" charset="0"/>
              </a:rPr>
              <a:t> The potential minimum volume V* is defined as the volume of the most succinct program in which a problem can be coded. V* = (2 + n2*) * log</a:t>
            </a:r>
            <a:r>
              <a:rPr lang="en-GB" sz="2000" b="0" i="0" baseline="-25000" dirty="0">
                <a:solidFill>
                  <a:srgbClr val="273239"/>
                </a:solidFill>
                <a:effectLst/>
                <a:latin typeface="Times New Roman" panose="02020603050405020304" pitchFamily="18" charset="0"/>
                <a:cs typeface="Times New Roman" panose="02020603050405020304" pitchFamily="18" charset="0"/>
              </a:rPr>
              <a:t>2</a:t>
            </a:r>
            <a:r>
              <a:rPr lang="en-GB" sz="2000" b="0" i="0" dirty="0">
                <a:solidFill>
                  <a:srgbClr val="273239"/>
                </a:solidFill>
                <a:effectLst/>
                <a:latin typeface="Times New Roman" panose="02020603050405020304" pitchFamily="18" charset="0"/>
                <a:cs typeface="Times New Roman" panose="02020603050405020304" pitchFamily="18" charset="0"/>
              </a:rPr>
              <a:t>(2 + n2*) </a:t>
            </a:r>
          </a:p>
          <a:p>
            <a:pPr algn="l" fontAlgn="base">
              <a:buFont typeface="Arial" panose="020B0604020202020204" pitchFamily="34" charset="0"/>
              <a:buChar char="•"/>
            </a:pPr>
            <a:r>
              <a:rPr lang="en-GB" sz="2000" b="0" i="0" dirty="0">
                <a:solidFill>
                  <a:srgbClr val="273239"/>
                </a:solidFill>
                <a:effectLst/>
                <a:latin typeface="Times New Roman" panose="02020603050405020304" pitchFamily="18" charset="0"/>
                <a:cs typeface="Times New Roman" panose="02020603050405020304" pitchFamily="18" charset="0"/>
              </a:rPr>
              <a:t>Here, n2* is the count of unique input and output parameters</a:t>
            </a:r>
          </a:p>
          <a:p>
            <a:pPr>
              <a:lnSpc>
                <a:spcPct val="100000"/>
              </a:lnSpc>
              <a:spcBef>
                <a:spcPts val="45"/>
              </a:spcBef>
            </a:pPr>
            <a:endParaRPr sz="185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2B0DC6-EB58-4C41-8F85-7EC1A3594E8B}"/>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3448003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00099" y="1898395"/>
            <a:ext cx="8412480" cy="2439129"/>
          </a:xfrm>
          <a:prstGeom prst="rect">
            <a:avLst/>
          </a:prstGeom>
        </p:spPr>
        <p:txBody>
          <a:bodyPr vert="horz" wrap="square" lIns="0" tIns="12700" rIns="0" bIns="0" rtlCol="0">
            <a:spAutoFit/>
          </a:bodyPr>
          <a:lstStyle/>
          <a:p>
            <a:pPr>
              <a:lnSpc>
                <a:spcPct val="100000"/>
              </a:lnSpc>
              <a:spcBef>
                <a:spcPts val="45"/>
              </a:spcBef>
            </a:pPr>
            <a:endParaRPr sz="1850" dirty="0">
              <a:latin typeface="Times New Roman"/>
              <a:cs typeface="Times New Roman"/>
            </a:endParaRPr>
          </a:p>
          <a:p>
            <a:pPr marL="38100">
              <a:lnSpc>
                <a:spcPct val="100000"/>
              </a:lnSpc>
            </a:pPr>
            <a:r>
              <a:rPr sz="2400" spc="-5" dirty="0">
                <a:solidFill>
                  <a:srgbClr val="003265"/>
                </a:solidFill>
                <a:latin typeface="Arial"/>
                <a:cs typeface="Arial"/>
              </a:rPr>
              <a:t>Program</a:t>
            </a:r>
            <a:r>
              <a:rPr sz="2400" spc="-60" dirty="0">
                <a:solidFill>
                  <a:srgbClr val="003265"/>
                </a:solidFill>
                <a:latin typeface="Arial"/>
                <a:cs typeface="Arial"/>
              </a:rPr>
              <a:t> </a:t>
            </a:r>
            <a:r>
              <a:rPr sz="2400" spc="-5" dirty="0">
                <a:solidFill>
                  <a:srgbClr val="003265"/>
                </a:solidFill>
                <a:latin typeface="Arial"/>
                <a:cs typeface="Arial"/>
              </a:rPr>
              <a:t>Level</a:t>
            </a:r>
            <a:endParaRPr sz="2400" dirty="0">
              <a:latin typeface="Arial"/>
              <a:cs typeface="Arial"/>
            </a:endParaRPr>
          </a:p>
          <a:p>
            <a:pPr marL="723265">
              <a:lnSpc>
                <a:spcPct val="100000"/>
              </a:lnSpc>
              <a:spcBef>
                <a:spcPts val="1200"/>
              </a:spcBef>
            </a:pPr>
            <a:r>
              <a:rPr sz="2400" spc="-5" dirty="0">
                <a:solidFill>
                  <a:srgbClr val="0000FF"/>
                </a:solidFill>
                <a:latin typeface="Arial"/>
                <a:cs typeface="Arial"/>
              </a:rPr>
              <a:t>L </a:t>
            </a:r>
            <a:r>
              <a:rPr sz="2400" dirty="0">
                <a:solidFill>
                  <a:srgbClr val="0000FF"/>
                </a:solidFill>
                <a:latin typeface="Arial"/>
                <a:cs typeface="Arial"/>
              </a:rPr>
              <a:t>= </a:t>
            </a:r>
            <a:r>
              <a:rPr sz="2400" spc="-5" dirty="0">
                <a:solidFill>
                  <a:srgbClr val="0000FF"/>
                </a:solidFill>
                <a:latin typeface="Arial"/>
                <a:cs typeface="Arial"/>
              </a:rPr>
              <a:t>V* </a:t>
            </a:r>
            <a:r>
              <a:rPr sz="2400" dirty="0">
                <a:solidFill>
                  <a:srgbClr val="0000FF"/>
                </a:solidFill>
                <a:latin typeface="Arial"/>
                <a:cs typeface="Arial"/>
              </a:rPr>
              <a:t>/</a:t>
            </a:r>
            <a:r>
              <a:rPr sz="2400" spc="-90" dirty="0">
                <a:solidFill>
                  <a:srgbClr val="0000FF"/>
                </a:solidFill>
                <a:latin typeface="Arial"/>
                <a:cs typeface="Arial"/>
              </a:rPr>
              <a:t> </a:t>
            </a:r>
            <a:r>
              <a:rPr sz="2400" dirty="0">
                <a:solidFill>
                  <a:srgbClr val="0000FF"/>
                </a:solidFill>
                <a:latin typeface="Arial"/>
                <a:cs typeface="Arial"/>
              </a:rPr>
              <a:t>V</a:t>
            </a:r>
            <a:endParaRPr sz="2400" dirty="0">
              <a:latin typeface="Arial"/>
              <a:cs typeface="Arial"/>
            </a:endParaRPr>
          </a:p>
          <a:p>
            <a:pPr marL="113664" marR="17780" algn="just">
              <a:lnSpc>
                <a:spcPct val="99800"/>
              </a:lnSpc>
              <a:spcBef>
                <a:spcPts val="1095"/>
              </a:spcBef>
            </a:pPr>
            <a:r>
              <a:rPr sz="2400" spc="-5" dirty="0">
                <a:solidFill>
                  <a:srgbClr val="003265"/>
                </a:solidFill>
                <a:latin typeface="Arial"/>
                <a:cs typeface="Arial"/>
              </a:rPr>
              <a:t>The </a:t>
            </a:r>
            <a:r>
              <a:rPr sz="2400" dirty="0">
                <a:solidFill>
                  <a:srgbClr val="003265"/>
                </a:solidFill>
                <a:latin typeface="Arial"/>
                <a:cs typeface="Arial"/>
              </a:rPr>
              <a:t>value </a:t>
            </a:r>
            <a:r>
              <a:rPr sz="2400" spc="-5" dirty="0">
                <a:solidFill>
                  <a:srgbClr val="003265"/>
                </a:solidFill>
                <a:latin typeface="Arial"/>
                <a:cs typeface="Arial"/>
              </a:rPr>
              <a:t>of L ranges between zero and one, with L=1  representing a program written at the highest possible </a:t>
            </a:r>
            <a:r>
              <a:rPr sz="2400" dirty="0">
                <a:solidFill>
                  <a:srgbClr val="003265"/>
                </a:solidFill>
                <a:latin typeface="Arial"/>
                <a:cs typeface="Arial"/>
              </a:rPr>
              <a:t>level  </a:t>
            </a:r>
            <a:r>
              <a:rPr sz="2400" spc="-5" dirty="0">
                <a:solidFill>
                  <a:srgbClr val="003265"/>
                </a:solidFill>
                <a:latin typeface="Arial"/>
                <a:cs typeface="Arial"/>
              </a:rPr>
              <a:t>(i.e., with minimum</a:t>
            </a:r>
            <a:r>
              <a:rPr sz="2400" spc="10" dirty="0">
                <a:solidFill>
                  <a:srgbClr val="003265"/>
                </a:solidFill>
                <a:latin typeface="Arial"/>
                <a:cs typeface="Arial"/>
              </a:rPr>
              <a:t> </a:t>
            </a:r>
            <a:r>
              <a:rPr sz="2400" spc="-5" dirty="0">
                <a:solidFill>
                  <a:srgbClr val="003265"/>
                </a:solidFill>
                <a:latin typeface="Arial"/>
                <a:cs typeface="Arial"/>
              </a:rPr>
              <a:t>size).</a:t>
            </a:r>
            <a:endParaRPr sz="24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21C734-F93E-47B9-9845-78E358F7748F}"/>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1589023"/>
            <a:ext cx="8406765" cy="5234940"/>
          </a:xfrm>
          <a:prstGeom prst="rect">
            <a:avLst/>
          </a:prstGeom>
        </p:spPr>
        <p:txBody>
          <a:bodyPr vert="horz" wrap="square" lIns="0" tIns="163195" rIns="0" bIns="0" rtlCol="0">
            <a:spAutoFit/>
          </a:bodyPr>
          <a:lstStyle/>
          <a:p>
            <a:pPr marL="12700">
              <a:lnSpc>
                <a:spcPct val="100000"/>
              </a:lnSpc>
              <a:spcBef>
                <a:spcPts val="1285"/>
              </a:spcBef>
            </a:pPr>
            <a:r>
              <a:rPr sz="2400" spc="-5" dirty="0">
                <a:solidFill>
                  <a:srgbClr val="003265"/>
                </a:solidFill>
                <a:latin typeface="Arial"/>
                <a:cs typeface="Arial"/>
              </a:rPr>
              <a:t>Program</a:t>
            </a:r>
            <a:r>
              <a:rPr sz="2400" spc="5" dirty="0">
                <a:solidFill>
                  <a:srgbClr val="003265"/>
                </a:solidFill>
                <a:latin typeface="Arial"/>
                <a:cs typeface="Arial"/>
              </a:rPr>
              <a:t> </a:t>
            </a:r>
            <a:r>
              <a:rPr sz="2400" spc="-5" dirty="0">
                <a:solidFill>
                  <a:srgbClr val="003265"/>
                </a:solidFill>
                <a:latin typeface="Arial"/>
                <a:cs typeface="Arial"/>
              </a:rPr>
              <a:t>Difficulty</a:t>
            </a:r>
            <a:endParaRPr sz="2400">
              <a:latin typeface="Arial"/>
              <a:cs typeface="Arial"/>
            </a:endParaRPr>
          </a:p>
          <a:p>
            <a:pPr marL="746760">
              <a:lnSpc>
                <a:spcPct val="100000"/>
              </a:lnSpc>
              <a:spcBef>
                <a:spcPts val="1190"/>
              </a:spcBef>
            </a:pPr>
            <a:r>
              <a:rPr sz="2400" spc="-5" dirty="0">
                <a:solidFill>
                  <a:srgbClr val="003265"/>
                </a:solidFill>
                <a:latin typeface="Arial"/>
                <a:cs typeface="Arial"/>
              </a:rPr>
              <a:t>D </a:t>
            </a:r>
            <a:r>
              <a:rPr sz="2400" dirty="0">
                <a:solidFill>
                  <a:srgbClr val="003265"/>
                </a:solidFill>
                <a:latin typeface="Arial"/>
                <a:cs typeface="Arial"/>
              </a:rPr>
              <a:t>= </a:t>
            </a:r>
            <a:r>
              <a:rPr sz="2400" spc="-5" dirty="0">
                <a:solidFill>
                  <a:srgbClr val="003265"/>
                </a:solidFill>
                <a:latin typeface="Arial"/>
                <a:cs typeface="Arial"/>
              </a:rPr>
              <a:t>1 </a:t>
            </a:r>
            <a:r>
              <a:rPr sz="2400" dirty="0">
                <a:solidFill>
                  <a:srgbClr val="003265"/>
                </a:solidFill>
                <a:latin typeface="Arial"/>
                <a:cs typeface="Arial"/>
              </a:rPr>
              <a:t>/</a:t>
            </a:r>
            <a:r>
              <a:rPr sz="2400" spc="-5" dirty="0">
                <a:solidFill>
                  <a:srgbClr val="003265"/>
                </a:solidFill>
                <a:latin typeface="Arial"/>
                <a:cs typeface="Arial"/>
              </a:rPr>
              <a:t> L</a:t>
            </a:r>
            <a:endParaRPr sz="2400">
              <a:latin typeface="Arial"/>
              <a:cs typeface="Arial"/>
            </a:endParaRPr>
          </a:p>
          <a:p>
            <a:pPr marL="45720" marR="76835" algn="just">
              <a:lnSpc>
                <a:spcPct val="99900"/>
              </a:lnSpc>
              <a:spcBef>
                <a:spcPts val="1320"/>
              </a:spcBef>
            </a:pPr>
            <a:r>
              <a:rPr sz="2400" spc="-5" dirty="0">
                <a:solidFill>
                  <a:srgbClr val="003265"/>
                </a:solidFill>
                <a:latin typeface="Arial"/>
                <a:cs typeface="Arial"/>
              </a:rPr>
              <a:t>As the volume of an implementation of a program increases,  the program level decreases and the difficulty increases.  Thus, programming practices such as redundant usage of  operands, or the </a:t>
            </a:r>
            <a:r>
              <a:rPr sz="2400" dirty="0">
                <a:solidFill>
                  <a:srgbClr val="003265"/>
                </a:solidFill>
                <a:latin typeface="Arial"/>
                <a:cs typeface="Arial"/>
              </a:rPr>
              <a:t>failure to </a:t>
            </a:r>
            <a:r>
              <a:rPr sz="2400" spc="-5" dirty="0">
                <a:solidFill>
                  <a:srgbClr val="003265"/>
                </a:solidFill>
                <a:latin typeface="Arial"/>
                <a:cs typeface="Arial"/>
              </a:rPr>
              <a:t>use higher-level control constructs  </a:t>
            </a:r>
            <a:r>
              <a:rPr sz="2400" dirty="0">
                <a:solidFill>
                  <a:srgbClr val="003265"/>
                </a:solidFill>
                <a:latin typeface="Arial"/>
                <a:cs typeface="Arial"/>
              </a:rPr>
              <a:t>will </a:t>
            </a:r>
            <a:r>
              <a:rPr sz="2400" spc="-5" dirty="0">
                <a:solidFill>
                  <a:srgbClr val="003265"/>
                </a:solidFill>
                <a:latin typeface="Arial"/>
                <a:cs typeface="Arial"/>
              </a:rPr>
              <a:t>tend </a:t>
            </a:r>
            <a:r>
              <a:rPr sz="2400" dirty="0">
                <a:solidFill>
                  <a:srgbClr val="003265"/>
                </a:solidFill>
                <a:latin typeface="Arial"/>
                <a:cs typeface="Arial"/>
              </a:rPr>
              <a:t>to </a:t>
            </a:r>
            <a:r>
              <a:rPr sz="2400" spc="-5" dirty="0">
                <a:solidFill>
                  <a:srgbClr val="003265"/>
                </a:solidFill>
                <a:latin typeface="Arial"/>
                <a:cs typeface="Arial"/>
              </a:rPr>
              <a:t>increase the volume </a:t>
            </a:r>
            <a:r>
              <a:rPr sz="2400" dirty="0">
                <a:solidFill>
                  <a:srgbClr val="003265"/>
                </a:solidFill>
                <a:latin typeface="Arial"/>
                <a:cs typeface="Arial"/>
              </a:rPr>
              <a:t>as </a:t>
            </a:r>
            <a:r>
              <a:rPr sz="2400" spc="-5" dirty="0">
                <a:solidFill>
                  <a:srgbClr val="003265"/>
                </a:solidFill>
                <a:latin typeface="Arial"/>
                <a:cs typeface="Arial"/>
              </a:rPr>
              <a:t>well as the</a:t>
            </a:r>
            <a:r>
              <a:rPr sz="2400" spc="40" dirty="0">
                <a:solidFill>
                  <a:srgbClr val="003265"/>
                </a:solidFill>
                <a:latin typeface="Arial"/>
                <a:cs typeface="Arial"/>
              </a:rPr>
              <a:t> </a:t>
            </a:r>
            <a:r>
              <a:rPr sz="2400" spc="-5" dirty="0">
                <a:solidFill>
                  <a:srgbClr val="003265"/>
                </a:solidFill>
                <a:latin typeface="Arial"/>
                <a:cs typeface="Arial"/>
              </a:rPr>
              <a:t>difficulty.</a:t>
            </a:r>
            <a:endParaRPr sz="2400">
              <a:latin typeface="Arial"/>
              <a:cs typeface="Arial"/>
            </a:endParaRPr>
          </a:p>
          <a:p>
            <a:pPr>
              <a:lnSpc>
                <a:spcPct val="100000"/>
              </a:lnSpc>
              <a:spcBef>
                <a:spcPts val="50"/>
              </a:spcBef>
            </a:pPr>
            <a:endParaRPr sz="1950">
              <a:latin typeface="Times New Roman"/>
              <a:cs typeface="Times New Roman"/>
            </a:endParaRPr>
          </a:p>
          <a:p>
            <a:pPr marL="12700">
              <a:lnSpc>
                <a:spcPct val="100000"/>
              </a:lnSpc>
            </a:pPr>
            <a:r>
              <a:rPr sz="2400" spc="-5" dirty="0">
                <a:solidFill>
                  <a:srgbClr val="003265"/>
                </a:solidFill>
                <a:latin typeface="Arial"/>
                <a:cs typeface="Arial"/>
              </a:rPr>
              <a:t>Effort</a:t>
            </a:r>
            <a:endParaRPr sz="2400">
              <a:latin typeface="Arial"/>
              <a:cs typeface="Arial"/>
            </a:endParaRPr>
          </a:p>
          <a:p>
            <a:pPr marL="393065">
              <a:lnSpc>
                <a:spcPct val="100000"/>
              </a:lnSpc>
              <a:spcBef>
                <a:spcPts val="1920"/>
              </a:spcBef>
            </a:pPr>
            <a:r>
              <a:rPr sz="2400" dirty="0">
                <a:solidFill>
                  <a:srgbClr val="965025"/>
                </a:solidFill>
                <a:latin typeface="Arial"/>
                <a:cs typeface="Arial"/>
              </a:rPr>
              <a:t>E = V / </a:t>
            </a:r>
            <a:r>
              <a:rPr sz="2400" spc="-5" dirty="0">
                <a:solidFill>
                  <a:srgbClr val="965025"/>
                </a:solidFill>
                <a:latin typeface="Arial"/>
                <a:cs typeface="Arial"/>
              </a:rPr>
              <a:t>L </a:t>
            </a:r>
            <a:r>
              <a:rPr sz="2400" dirty="0">
                <a:solidFill>
                  <a:srgbClr val="965025"/>
                </a:solidFill>
                <a:latin typeface="Arial"/>
                <a:cs typeface="Arial"/>
              </a:rPr>
              <a:t>= </a:t>
            </a:r>
            <a:r>
              <a:rPr sz="2400" spc="-5" dirty="0">
                <a:solidFill>
                  <a:srgbClr val="965025"/>
                </a:solidFill>
                <a:latin typeface="Arial"/>
                <a:cs typeface="Arial"/>
              </a:rPr>
              <a:t>D *</a:t>
            </a:r>
            <a:r>
              <a:rPr sz="2400" spc="-40" dirty="0">
                <a:solidFill>
                  <a:srgbClr val="965025"/>
                </a:solidFill>
                <a:latin typeface="Arial"/>
                <a:cs typeface="Arial"/>
              </a:rPr>
              <a:t> </a:t>
            </a:r>
            <a:r>
              <a:rPr sz="2400" dirty="0">
                <a:solidFill>
                  <a:srgbClr val="965025"/>
                </a:solidFill>
                <a:latin typeface="Arial"/>
                <a:cs typeface="Arial"/>
              </a:rPr>
              <a:t>V</a:t>
            </a:r>
            <a:endParaRPr sz="2400">
              <a:latin typeface="Arial"/>
              <a:cs typeface="Arial"/>
            </a:endParaRPr>
          </a:p>
          <a:p>
            <a:pPr marL="12700" marR="5080">
              <a:lnSpc>
                <a:spcPct val="100000"/>
              </a:lnSpc>
              <a:spcBef>
                <a:spcPts val="1440"/>
              </a:spcBef>
              <a:tabLst>
                <a:tab pos="806450" algn="l"/>
                <a:tab pos="1566545" algn="l"/>
                <a:tab pos="2089785" algn="l"/>
                <a:tab pos="4223385" algn="l"/>
                <a:tab pos="4745990" algn="l"/>
                <a:tab pos="5215255" algn="l"/>
                <a:tab pos="5702935" algn="l"/>
                <a:tab pos="7477125" algn="l"/>
              </a:tabLst>
            </a:pPr>
            <a:r>
              <a:rPr sz="2400" spc="-5" dirty="0">
                <a:solidFill>
                  <a:srgbClr val="003265"/>
                </a:solidFill>
                <a:latin typeface="Arial"/>
                <a:cs typeface="Arial"/>
              </a:rPr>
              <a:t>T</a:t>
            </a:r>
            <a:r>
              <a:rPr sz="2400" spc="-10" dirty="0">
                <a:solidFill>
                  <a:srgbClr val="003265"/>
                </a:solidFill>
                <a:latin typeface="Arial"/>
                <a:cs typeface="Arial"/>
              </a:rPr>
              <a:t>h</a:t>
            </a:r>
            <a:r>
              <a:rPr sz="2400" spc="-5" dirty="0">
                <a:solidFill>
                  <a:srgbClr val="003265"/>
                </a:solidFill>
                <a:latin typeface="Arial"/>
                <a:cs typeface="Arial"/>
              </a:rPr>
              <a:t>e</a:t>
            </a:r>
            <a:r>
              <a:rPr sz="2400" dirty="0">
                <a:solidFill>
                  <a:srgbClr val="003265"/>
                </a:solidFill>
                <a:latin typeface="Arial"/>
                <a:cs typeface="Arial"/>
              </a:rPr>
              <a:t>	</a:t>
            </a:r>
            <a:r>
              <a:rPr sz="2400" spc="-10" dirty="0">
                <a:solidFill>
                  <a:srgbClr val="003265"/>
                </a:solidFill>
                <a:latin typeface="Arial"/>
                <a:cs typeface="Arial"/>
              </a:rPr>
              <a:t>u</a:t>
            </a:r>
            <a:r>
              <a:rPr sz="2400" dirty="0">
                <a:solidFill>
                  <a:srgbClr val="003265"/>
                </a:solidFill>
                <a:latin typeface="Arial"/>
                <a:cs typeface="Arial"/>
              </a:rPr>
              <a:t>n</a:t>
            </a:r>
            <a:r>
              <a:rPr sz="2400" spc="-10" dirty="0">
                <a:solidFill>
                  <a:srgbClr val="003265"/>
                </a:solidFill>
                <a:latin typeface="Arial"/>
                <a:cs typeface="Arial"/>
              </a:rPr>
              <a:t>i</a:t>
            </a:r>
            <a:r>
              <a:rPr sz="2400" dirty="0">
                <a:solidFill>
                  <a:srgbClr val="003265"/>
                </a:solidFill>
                <a:latin typeface="Arial"/>
                <a:cs typeface="Arial"/>
              </a:rPr>
              <a:t>t	</a:t>
            </a:r>
            <a:r>
              <a:rPr sz="2400" spc="-10" dirty="0">
                <a:solidFill>
                  <a:srgbClr val="003265"/>
                </a:solidFill>
                <a:latin typeface="Arial"/>
                <a:cs typeface="Arial"/>
              </a:rPr>
              <a:t>o</a:t>
            </a:r>
            <a:r>
              <a:rPr sz="2400" dirty="0">
                <a:solidFill>
                  <a:srgbClr val="003265"/>
                </a:solidFill>
                <a:latin typeface="Arial"/>
                <a:cs typeface="Arial"/>
              </a:rPr>
              <a:t>f	m</a:t>
            </a:r>
            <a:r>
              <a:rPr sz="2400" spc="-10" dirty="0">
                <a:solidFill>
                  <a:srgbClr val="003265"/>
                </a:solidFill>
                <a:latin typeface="Arial"/>
                <a:cs typeface="Arial"/>
              </a:rPr>
              <a:t>ea</a:t>
            </a:r>
            <a:r>
              <a:rPr sz="2400" spc="-5" dirty="0">
                <a:solidFill>
                  <a:srgbClr val="003265"/>
                </a:solidFill>
                <a:latin typeface="Arial"/>
                <a:cs typeface="Arial"/>
              </a:rPr>
              <a:t>s</a:t>
            </a:r>
            <a:r>
              <a:rPr sz="2400" spc="-10" dirty="0">
                <a:solidFill>
                  <a:srgbClr val="003265"/>
                </a:solidFill>
                <a:latin typeface="Arial"/>
                <a:cs typeface="Arial"/>
              </a:rPr>
              <a:t>u</a:t>
            </a:r>
            <a:r>
              <a:rPr sz="2400" dirty="0">
                <a:solidFill>
                  <a:srgbClr val="003265"/>
                </a:solidFill>
                <a:latin typeface="Arial"/>
                <a:cs typeface="Arial"/>
              </a:rPr>
              <a:t>r</a:t>
            </a:r>
            <a:r>
              <a:rPr sz="2400" spc="-10" dirty="0">
                <a:solidFill>
                  <a:srgbClr val="003265"/>
                </a:solidFill>
                <a:latin typeface="Arial"/>
                <a:cs typeface="Arial"/>
              </a:rPr>
              <a:t>e</a:t>
            </a:r>
            <a:r>
              <a:rPr sz="2400" dirty="0">
                <a:solidFill>
                  <a:srgbClr val="003265"/>
                </a:solidFill>
                <a:latin typeface="Arial"/>
                <a:cs typeface="Arial"/>
              </a:rPr>
              <a:t>m</a:t>
            </a:r>
            <a:r>
              <a:rPr sz="2400" spc="-10" dirty="0">
                <a:solidFill>
                  <a:srgbClr val="003265"/>
                </a:solidFill>
                <a:latin typeface="Arial"/>
                <a:cs typeface="Arial"/>
              </a:rPr>
              <a:t>en</a:t>
            </a:r>
            <a:r>
              <a:rPr sz="2400" dirty="0">
                <a:solidFill>
                  <a:srgbClr val="003265"/>
                </a:solidFill>
                <a:latin typeface="Arial"/>
                <a:cs typeface="Arial"/>
              </a:rPr>
              <a:t>t	</a:t>
            </a:r>
            <a:r>
              <a:rPr sz="2400" spc="-10" dirty="0">
                <a:solidFill>
                  <a:srgbClr val="003265"/>
                </a:solidFill>
                <a:latin typeface="Arial"/>
                <a:cs typeface="Arial"/>
              </a:rPr>
              <a:t>o</a:t>
            </a:r>
            <a:r>
              <a:rPr sz="2400" dirty="0">
                <a:solidFill>
                  <a:srgbClr val="003265"/>
                </a:solidFill>
                <a:latin typeface="Arial"/>
                <a:cs typeface="Arial"/>
              </a:rPr>
              <a:t>f	E	</a:t>
            </a:r>
            <a:r>
              <a:rPr sz="2400" spc="-10" dirty="0">
                <a:solidFill>
                  <a:srgbClr val="003265"/>
                </a:solidFill>
                <a:latin typeface="Arial"/>
                <a:cs typeface="Arial"/>
              </a:rPr>
              <a:t>i</a:t>
            </a:r>
            <a:r>
              <a:rPr sz="2400" dirty="0">
                <a:solidFill>
                  <a:srgbClr val="003265"/>
                </a:solidFill>
                <a:latin typeface="Arial"/>
                <a:cs typeface="Arial"/>
              </a:rPr>
              <a:t>s	</a:t>
            </a:r>
            <a:r>
              <a:rPr sz="2400" spc="-10" dirty="0">
                <a:solidFill>
                  <a:srgbClr val="003265"/>
                </a:solidFill>
                <a:latin typeface="Arial"/>
                <a:cs typeface="Arial"/>
              </a:rPr>
              <a:t>ele</a:t>
            </a:r>
            <a:r>
              <a:rPr sz="2400" dirty="0">
                <a:solidFill>
                  <a:srgbClr val="003265"/>
                </a:solidFill>
                <a:latin typeface="Arial"/>
                <a:cs typeface="Arial"/>
              </a:rPr>
              <a:t>m</a:t>
            </a:r>
            <a:r>
              <a:rPr sz="2400" spc="-10" dirty="0">
                <a:solidFill>
                  <a:srgbClr val="003265"/>
                </a:solidFill>
                <a:latin typeface="Arial"/>
                <a:cs typeface="Arial"/>
              </a:rPr>
              <a:t>en</a:t>
            </a:r>
            <a:r>
              <a:rPr sz="2400" dirty="0">
                <a:solidFill>
                  <a:srgbClr val="003265"/>
                </a:solidFill>
                <a:latin typeface="Arial"/>
                <a:cs typeface="Arial"/>
              </a:rPr>
              <a:t>t</a:t>
            </a:r>
            <a:r>
              <a:rPr sz="2400" spc="-10" dirty="0">
                <a:solidFill>
                  <a:srgbClr val="003265"/>
                </a:solidFill>
                <a:latin typeface="Arial"/>
                <a:cs typeface="Arial"/>
              </a:rPr>
              <a:t>a</a:t>
            </a:r>
            <a:r>
              <a:rPr sz="2400" dirty="0">
                <a:solidFill>
                  <a:srgbClr val="003265"/>
                </a:solidFill>
                <a:latin typeface="Arial"/>
                <a:cs typeface="Arial"/>
              </a:rPr>
              <a:t>ry	m</a:t>
            </a:r>
            <a:r>
              <a:rPr sz="2400" spc="-10" dirty="0">
                <a:solidFill>
                  <a:srgbClr val="003265"/>
                </a:solidFill>
                <a:latin typeface="Arial"/>
                <a:cs typeface="Arial"/>
              </a:rPr>
              <a:t>en</a:t>
            </a:r>
            <a:r>
              <a:rPr sz="2400" dirty="0">
                <a:solidFill>
                  <a:srgbClr val="003265"/>
                </a:solidFill>
                <a:latin typeface="Arial"/>
                <a:cs typeface="Arial"/>
              </a:rPr>
              <a:t>ta</a:t>
            </a:r>
            <a:r>
              <a:rPr sz="2400" spc="-5" dirty="0">
                <a:solidFill>
                  <a:srgbClr val="003265"/>
                </a:solidFill>
                <a:latin typeface="Arial"/>
                <a:cs typeface="Arial"/>
              </a:rPr>
              <a:t>l  discriminations.</a:t>
            </a:r>
            <a:endParaRPr sz="2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392E71-3BE0-4596-97D4-79085142D1A8}"/>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13733" y="1590394"/>
            <a:ext cx="8451850" cy="5081270"/>
          </a:xfrm>
          <a:prstGeom prst="rect">
            <a:avLst/>
          </a:prstGeom>
        </p:spPr>
        <p:txBody>
          <a:bodyPr vert="horz" wrap="square" lIns="0" tIns="227329" rIns="0" bIns="0" rtlCol="0">
            <a:spAutoFit/>
          </a:bodyPr>
          <a:lstStyle/>
          <a:p>
            <a:pPr marL="520700" indent="-457200">
              <a:lnSpc>
                <a:spcPct val="100000"/>
              </a:lnSpc>
              <a:spcBef>
                <a:spcPts val="1789"/>
              </a:spcBef>
              <a:buFont typeface="MS UI Gothic"/>
              <a:buChar char="▪"/>
              <a:tabLst>
                <a:tab pos="520065" algn="l"/>
                <a:tab pos="520700" algn="l"/>
              </a:tabLst>
            </a:pPr>
            <a:r>
              <a:rPr sz="2400" spc="-5" dirty="0">
                <a:solidFill>
                  <a:srgbClr val="FF0000"/>
                </a:solidFill>
                <a:latin typeface="Arial"/>
                <a:cs typeface="Arial"/>
              </a:rPr>
              <a:t>Estimated Program</a:t>
            </a:r>
            <a:r>
              <a:rPr sz="2400" spc="10" dirty="0">
                <a:solidFill>
                  <a:srgbClr val="FF0000"/>
                </a:solidFill>
                <a:latin typeface="Arial"/>
                <a:cs typeface="Arial"/>
              </a:rPr>
              <a:t> </a:t>
            </a:r>
            <a:r>
              <a:rPr sz="2400" spc="-5" dirty="0">
                <a:solidFill>
                  <a:srgbClr val="FF0000"/>
                </a:solidFill>
                <a:latin typeface="Arial"/>
                <a:cs typeface="Arial"/>
              </a:rPr>
              <a:t>Length</a:t>
            </a:r>
            <a:endParaRPr sz="2400">
              <a:latin typeface="Arial"/>
              <a:cs typeface="Arial"/>
            </a:endParaRPr>
          </a:p>
          <a:p>
            <a:pPr marL="734060">
              <a:lnSpc>
                <a:spcPts val="1650"/>
              </a:lnSpc>
              <a:spcBef>
                <a:spcPts val="1220"/>
              </a:spcBef>
            </a:pPr>
            <a:r>
              <a:rPr sz="1700" spc="5" dirty="0">
                <a:latin typeface="Symbol"/>
                <a:cs typeface="Symbol"/>
              </a:rPr>
              <a:t></a:t>
            </a:r>
            <a:endParaRPr sz="1700">
              <a:latin typeface="Symbol"/>
              <a:cs typeface="Symbol"/>
            </a:endParaRPr>
          </a:p>
          <a:p>
            <a:pPr marL="652780">
              <a:lnSpc>
                <a:spcPts val="3329"/>
              </a:lnSpc>
              <a:tabLst>
                <a:tab pos="1078230" algn="l"/>
              </a:tabLst>
            </a:pPr>
            <a:r>
              <a:rPr sz="2900" spc="20" dirty="0">
                <a:latin typeface="Symbol"/>
                <a:cs typeface="Symbol"/>
              </a:rPr>
              <a:t></a:t>
            </a:r>
            <a:r>
              <a:rPr sz="2900" spc="20" dirty="0">
                <a:latin typeface="Times New Roman"/>
                <a:cs typeface="Times New Roman"/>
              </a:rPr>
              <a:t>	</a:t>
            </a:r>
            <a:r>
              <a:rPr sz="2900" spc="15" dirty="0">
                <a:latin typeface="Symbol"/>
                <a:cs typeface="Symbol"/>
              </a:rPr>
              <a:t></a:t>
            </a:r>
            <a:r>
              <a:rPr sz="2900" spc="15" dirty="0">
                <a:latin typeface="Times New Roman"/>
                <a:cs typeface="Times New Roman"/>
              </a:rPr>
              <a:t> </a:t>
            </a:r>
            <a:r>
              <a:rPr sz="3100" i="1" spc="55" dirty="0">
                <a:latin typeface="Symbol"/>
                <a:cs typeface="Symbol"/>
              </a:rPr>
              <a:t></a:t>
            </a:r>
            <a:r>
              <a:rPr sz="2550" spc="82" baseline="-24509" dirty="0">
                <a:latin typeface="Times New Roman"/>
                <a:cs typeface="Times New Roman"/>
              </a:rPr>
              <a:t>1 </a:t>
            </a:r>
            <a:r>
              <a:rPr sz="2900" spc="10" dirty="0">
                <a:latin typeface="Times New Roman"/>
                <a:cs typeface="Times New Roman"/>
              </a:rPr>
              <a:t>log </a:t>
            </a:r>
            <a:r>
              <a:rPr sz="2550" baseline="-24509" dirty="0">
                <a:latin typeface="Times New Roman"/>
                <a:cs typeface="Times New Roman"/>
              </a:rPr>
              <a:t>2 </a:t>
            </a:r>
            <a:r>
              <a:rPr sz="3100" i="1" spc="60" dirty="0">
                <a:latin typeface="Symbol"/>
                <a:cs typeface="Symbol"/>
              </a:rPr>
              <a:t></a:t>
            </a:r>
            <a:r>
              <a:rPr sz="2550" spc="89" baseline="-24509" dirty="0">
                <a:latin typeface="Times New Roman"/>
                <a:cs typeface="Times New Roman"/>
              </a:rPr>
              <a:t>1  </a:t>
            </a:r>
            <a:r>
              <a:rPr sz="2900" spc="15" dirty="0">
                <a:latin typeface="Symbol"/>
                <a:cs typeface="Symbol"/>
              </a:rPr>
              <a:t></a:t>
            </a:r>
            <a:r>
              <a:rPr sz="2900" spc="15" dirty="0">
                <a:latin typeface="Times New Roman"/>
                <a:cs typeface="Times New Roman"/>
              </a:rPr>
              <a:t> </a:t>
            </a:r>
            <a:r>
              <a:rPr sz="3100" i="1" spc="-105" dirty="0">
                <a:latin typeface="Symbol"/>
                <a:cs typeface="Symbol"/>
              </a:rPr>
              <a:t></a:t>
            </a:r>
            <a:r>
              <a:rPr sz="3100" i="1" spc="-105" dirty="0">
                <a:latin typeface="Times New Roman"/>
                <a:cs typeface="Times New Roman"/>
              </a:rPr>
              <a:t> </a:t>
            </a:r>
            <a:r>
              <a:rPr sz="2550" baseline="-24509" dirty="0">
                <a:latin typeface="Times New Roman"/>
                <a:cs typeface="Times New Roman"/>
              </a:rPr>
              <a:t>2  </a:t>
            </a:r>
            <a:r>
              <a:rPr sz="2900" spc="10" dirty="0">
                <a:latin typeface="Times New Roman"/>
                <a:cs typeface="Times New Roman"/>
              </a:rPr>
              <a:t>log </a:t>
            </a:r>
            <a:r>
              <a:rPr sz="2550" baseline="-24509" dirty="0">
                <a:latin typeface="Times New Roman"/>
                <a:cs typeface="Times New Roman"/>
              </a:rPr>
              <a:t>2 </a:t>
            </a:r>
            <a:r>
              <a:rPr sz="3100" i="1" spc="-105" dirty="0">
                <a:latin typeface="Symbol"/>
                <a:cs typeface="Symbol"/>
              </a:rPr>
              <a:t></a:t>
            </a:r>
            <a:r>
              <a:rPr sz="3100" i="1" spc="-535" dirty="0">
                <a:latin typeface="Times New Roman"/>
                <a:cs typeface="Times New Roman"/>
              </a:rPr>
              <a:t> </a:t>
            </a:r>
            <a:r>
              <a:rPr sz="2550" baseline="-24509" dirty="0">
                <a:latin typeface="Times New Roman"/>
                <a:cs typeface="Times New Roman"/>
              </a:rPr>
              <a:t>2</a:t>
            </a:r>
            <a:endParaRPr sz="2550" baseline="-24509">
              <a:latin typeface="Times New Roman"/>
              <a:cs typeface="Times New Roman"/>
            </a:endParaRPr>
          </a:p>
          <a:p>
            <a:pPr marL="724535">
              <a:lnSpc>
                <a:spcPts val="1905"/>
              </a:lnSpc>
              <a:spcBef>
                <a:spcPts val="2365"/>
              </a:spcBef>
            </a:pPr>
            <a:r>
              <a:rPr sz="1850" spc="-5" dirty="0">
                <a:latin typeface="Symbol"/>
                <a:cs typeface="Symbol"/>
              </a:rPr>
              <a:t></a:t>
            </a:r>
            <a:endParaRPr sz="1850">
              <a:latin typeface="Symbol"/>
              <a:cs typeface="Symbol"/>
            </a:endParaRPr>
          </a:p>
          <a:p>
            <a:pPr marL="648335">
              <a:lnSpc>
                <a:spcPts val="3465"/>
              </a:lnSpc>
              <a:tabLst>
                <a:tab pos="1875155" algn="l"/>
                <a:tab pos="3859529" algn="l"/>
              </a:tabLst>
            </a:pPr>
            <a:r>
              <a:rPr sz="3150" spc="15" dirty="0">
                <a:latin typeface="Symbol"/>
                <a:cs typeface="Symbol"/>
              </a:rPr>
              <a:t></a:t>
            </a:r>
            <a:r>
              <a:rPr sz="3150" spc="40" dirty="0">
                <a:latin typeface="Times New Roman"/>
                <a:cs typeface="Times New Roman"/>
              </a:rPr>
              <a:t> </a:t>
            </a:r>
            <a:r>
              <a:rPr sz="3150" spc="10" dirty="0">
                <a:latin typeface="Symbol"/>
                <a:cs typeface="Symbol"/>
              </a:rPr>
              <a:t></a:t>
            </a:r>
            <a:r>
              <a:rPr sz="3150" spc="-390" dirty="0">
                <a:latin typeface="Times New Roman"/>
                <a:cs typeface="Times New Roman"/>
              </a:rPr>
              <a:t> </a:t>
            </a:r>
            <a:r>
              <a:rPr sz="3150" spc="5" dirty="0">
                <a:latin typeface="Times New Roman"/>
                <a:cs typeface="Times New Roman"/>
              </a:rPr>
              <a:t>14	</a:t>
            </a:r>
            <a:r>
              <a:rPr sz="3150" spc="45" dirty="0">
                <a:latin typeface="Times New Roman"/>
                <a:cs typeface="Times New Roman"/>
              </a:rPr>
              <a:t>log</a:t>
            </a:r>
            <a:r>
              <a:rPr sz="2775" spc="67" baseline="-24024" dirty="0">
                <a:latin typeface="Times New Roman"/>
                <a:cs typeface="Times New Roman"/>
              </a:rPr>
              <a:t>2</a:t>
            </a:r>
            <a:r>
              <a:rPr sz="2775" spc="-82" baseline="-24024" dirty="0">
                <a:latin typeface="Times New Roman"/>
                <a:cs typeface="Times New Roman"/>
              </a:rPr>
              <a:t> </a:t>
            </a:r>
            <a:r>
              <a:rPr sz="3150" spc="5" dirty="0">
                <a:latin typeface="Times New Roman"/>
                <a:cs typeface="Times New Roman"/>
              </a:rPr>
              <a:t>14</a:t>
            </a:r>
            <a:r>
              <a:rPr sz="3150" spc="-280" dirty="0">
                <a:latin typeface="Times New Roman"/>
                <a:cs typeface="Times New Roman"/>
              </a:rPr>
              <a:t> </a:t>
            </a:r>
            <a:r>
              <a:rPr sz="3150" spc="85" dirty="0">
                <a:latin typeface="Symbol"/>
                <a:cs typeface="Symbol"/>
              </a:rPr>
              <a:t></a:t>
            </a:r>
            <a:r>
              <a:rPr sz="3150" spc="85" dirty="0">
                <a:latin typeface="Times New Roman"/>
                <a:cs typeface="Times New Roman"/>
              </a:rPr>
              <a:t>10	</a:t>
            </a:r>
            <a:r>
              <a:rPr sz="3150" spc="45" dirty="0">
                <a:latin typeface="Times New Roman"/>
                <a:cs typeface="Times New Roman"/>
              </a:rPr>
              <a:t>log</a:t>
            </a:r>
            <a:r>
              <a:rPr sz="2775" spc="67" baseline="-24024" dirty="0">
                <a:latin typeface="Times New Roman"/>
                <a:cs typeface="Times New Roman"/>
              </a:rPr>
              <a:t>2</a:t>
            </a:r>
            <a:r>
              <a:rPr sz="2775" spc="-202" baseline="-24024" dirty="0">
                <a:latin typeface="Times New Roman"/>
                <a:cs typeface="Times New Roman"/>
              </a:rPr>
              <a:t> </a:t>
            </a:r>
            <a:r>
              <a:rPr sz="3150" spc="5" dirty="0">
                <a:latin typeface="Times New Roman"/>
                <a:cs typeface="Times New Roman"/>
              </a:rPr>
              <a:t>10</a:t>
            </a:r>
            <a:endParaRPr sz="3150">
              <a:latin typeface="Times New Roman"/>
              <a:cs typeface="Times New Roman"/>
            </a:endParaRPr>
          </a:p>
          <a:p>
            <a:pPr marL="657860">
              <a:lnSpc>
                <a:spcPct val="100000"/>
              </a:lnSpc>
              <a:spcBef>
                <a:spcPts val="2740"/>
              </a:spcBef>
            </a:pPr>
            <a:r>
              <a:rPr sz="2400" dirty="0">
                <a:solidFill>
                  <a:srgbClr val="003265"/>
                </a:solidFill>
                <a:latin typeface="Arial"/>
                <a:cs typeface="Arial"/>
              </a:rPr>
              <a:t>= </a:t>
            </a:r>
            <a:r>
              <a:rPr sz="2400" spc="-5" dirty="0">
                <a:solidFill>
                  <a:srgbClr val="003265"/>
                </a:solidFill>
                <a:latin typeface="Arial"/>
                <a:cs typeface="Arial"/>
              </a:rPr>
              <a:t>53.34 </a:t>
            </a:r>
            <a:r>
              <a:rPr sz="2400" dirty="0">
                <a:solidFill>
                  <a:srgbClr val="003265"/>
                </a:solidFill>
                <a:latin typeface="Arial"/>
                <a:cs typeface="Arial"/>
              </a:rPr>
              <a:t>+ </a:t>
            </a:r>
            <a:r>
              <a:rPr sz="2400" spc="-10" dirty="0">
                <a:solidFill>
                  <a:srgbClr val="003265"/>
                </a:solidFill>
                <a:latin typeface="Arial"/>
                <a:cs typeface="Arial"/>
              </a:rPr>
              <a:t>33.22 </a:t>
            </a:r>
            <a:r>
              <a:rPr sz="2400" dirty="0">
                <a:solidFill>
                  <a:srgbClr val="003265"/>
                </a:solidFill>
                <a:latin typeface="Arial"/>
                <a:cs typeface="Arial"/>
              </a:rPr>
              <a:t>=</a:t>
            </a:r>
            <a:r>
              <a:rPr sz="2400" spc="15" dirty="0">
                <a:solidFill>
                  <a:srgbClr val="003265"/>
                </a:solidFill>
                <a:latin typeface="Arial"/>
                <a:cs typeface="Arial"/>
              </a:rPr>
              <a:t> </a:t>
            </a:r>
            <a:r>
              <a:rPr sz="2400" spc="-10" dirty="0">
                <a:solidFill>
                  <a:srgbClr val="003265"/>
                </a:solidFill>
                <a:latin typeface="Arial"/>
                <a:cs typeface="Arial"/>
              </a:rPr>
              <a:t>86.56</a:t>
            </a:r>
            <a:endParaRPr sz="2400">
              <a:latin typeface="Arial"/>
              <a:cs typeface="Arial"/>
            </a:endParaRPr>
          </a:p>
          <a:p>
            <a:pPr>
              <a:lnSpc>
                <a:spcPct val="100000"/>
              </a:lnSpc>
              <a:spcBef>
                <a:spcPts val="30"/>
              </a:spcBef>
            </a:pPr>
            <a:endParaRPr sz="3300">
              <a:latin typeface="Times New Roman"/>
              <a:cs typeface="Times New Roman"/>
            </a:endParaRPr>
          </a:p>
          <a:p>
            <a:pPr marL="139065" marR="30480">
              <a:lnSpc>
                <a:spcPts val="2870"/>
              </a:lnSpc>
              <a:tabLst>
                <a:tab pos="812800" algn="l"/>
                <a:tab pos="2181225" algn="l"/>
                <a:tab pos="3516629" algn="l"/>
                <a:tab pos="5171440" algn="l"/>
                <a:tab pos="5947410" algn="l"/>
                <a:tab pos="6721475" algn="l"/>
                <a:tab pos="8158480" algn="l"/>
              </a:tabLst>
            </a:pPr>
            <a:r>
              <a:rPr sz="2400" b="1" spc="-5" dirty="0">
                <a:latin typeface="Times New Roman"/>
                <a:cs typeface="Times New Roman"/>
              </a:rPr>
              <a:t>T</a:t>
            </a:r>
            <a:r>
              <a:rPr sz="2400" b="1" spc="-10" dirty="0">
                <a:latin typeface="Times New Roman"/>
                <a:cs typeface="Times New Roman"/>
              </a:rPr>
              <a:t>h</a:t>
            </a:r>
            <a:r>
              <a:rPr sz="2400" b="1" dirty="0">
                <a:latin typeface="Times New Roman"/>
                <a:cs typeface="Times New Roman"/>
              </a:rPr>
              <a:t>e	foll</a:t>
            </a:r>
            <a:r>
              <a:rPr sz="2400" b="1" spc="-5" dirty="0">
                <a:latin typeface="Times New Roman"/>
                <a:cs typeface="Times New Roman"/>
              </a:rPr>
              <a:t>o</a:t>
            </a:r>
            <a:r>
              <a:rPr sz="2400" b="1" spc="-25" dirty="0">
                <a:latin typeface="Times New Roman"/>
                <a:cs typeface="Times New Roman"/>
              </a:rPr>
              <a:t>w</a:t>
            </a:r>
            <a:r>
              <a:rPr sz="2400" b="1" dirty="0">
                <a:latin typeface="Times New Roman"/>
                <a:cs typeface="Times New Roman"/>
              </a:rPr>
              <a:t>i</a:t>
            </a:r>
            <a:r>
              <a:rPr sz="2400" b="1" spc="-10" dirty="0">
                <a:latin typeface="Times New Roman"/>
                <a:cs typeface="Times New Roman"/>
              </a:rPr>
              <a:t>n</a:t>
            </a:r>
            <a:r>
              <a:rPr sz="2400" b="1" dirty="0">
                <a:latin typeface="Times New Roman"/>
                <a:cs typeface="Times New Roman"/>
              </a:rPr>
              <a:t>g	alter</a:t>
            </a:r>
            <a:r>
              <a:rPr sz="2400" b="1" spc="-10" dirty="0">
                <a:latin typeface="Times New Roman"/>
                <a:cs typeface="Times New Roman"/>
              </a:rPr>
              <a:t>n</a:t>
            </a:r>
            <a:r>
              <a:rPr sz="2400" b="1" dirty="0">
                <a:latin typeface="Times New Roman"/>
                <a:cs typeface="Times New Roman"/>
              </a:rPr>
              <a:t>a</a:t>
            </a:r>
            <a:r>
              <a:rPr sz="2400" b="1" spc="-10" dirty="0">
                <a:latin typeface="Times New Roman"/>
                <a:cs typeface="Times New Roman"/>
              </a:rPr>
              <a:t>t</a:t>
            </a:r>
            <a:r>
              <a:rPr sz="2400" b="1" dirty="0">
                <a:latin typeface="Times New Roman"/>
                <a:cs typeface="Times New Roman"/>
              </a:rPr>
              <a:t>e	e</a:t>
            </a:r>
            <a:r>
              <a:rPr sz="2400" b="1" spc="-5" dirty="0">
                <a:latin typeface="Times New Roman"/>
                <a:cs typeface="Times New Roman"/>
              </a:rPr>
              <a:t>x</a:t>
            </a:r>
            <a:r>
              <a:rPr sz="2400" b="1" spc="-10" dirty="0">
                <a:latin typeface="Times New Roman"/>
                <a:cs typeface="Times New Roman"/>
              </a:rPr>
              <a:t>p</a:t>
            </a:r>
            <a:r>
              <a:rPr sz="2400" b="1" dirty="0">
                <a:latin typeface="Times New Roman"/>
                <a:cs typeface="Times New Roman"/>
              </a:rPr>
              <a:t>re</a:t>
            </a:r>
            <a:r>
              <a:rPr sz="2400" b="1" spc="-5" dirty="0">
                <a:latin typeface="Times New Roman"/>
                <a:cs typeface="Times New Roman"/>
              </a:rPr>
              <a:t>s</a:t>
            </a:r>
            <a:r>
              <a:rPr sz="2400" b="1" spc="-15" dirty="0">
                <a:latin typeface="Times New Roman"/>
                <a:cs typeface="Times New Roman"/>
              </a:rPr>
              <a:t>s</a:t>
            </a:r>
            <a:r>
              <a:rPr sz="2400" b="1" dirty="0">
                <a:latin typeface="Times New Roman"/>
                <a:cs typeface="Times New Roman"/>
              </a:rPr>
              <a:t>i</a:t>
            </a:r>
            <a:r>
              <a:rPr sz="2400" b="1" spc="-15" dirty="0">
                <a:latin typeface="Times New Roman"/>
                <a:cs typeface="Times New Roman"/>
              </a:rPr>
              <a:t>o</a:t>
            </a:r>
            <a:r>
              <a:rPr sz="2400" b="1" spc="-10" dirty="0">
                <a:latin typeface="Times New Roman"/>
                <a:cs typeface="Times New Roman"/>
              </a:rPr>
              <a:t>n</a:t>
            </a:r>
            <a:r>
              <a:rPr sz="2400" b="1" spc="-5" dirty="0">
                <a:latin typeface="Times New Roman"/>
                <a:cs typeface="Times New Roman"/>
              </a:rPr>
              <a:t>s</a:t>
            </a:r>
            <a:r>
              <a:rPr sz="2400" b="1" dirty="0">
                <a:latin typeface="Times New Roman"/>
                <a:cs typeface="Times New Roman"/>
              </a:rPr>
              <a:t>	</a:t>
            </a:r>
            <a:r>
              <a:rPr sz="2400" b="1" spc="-10" dirty="0">
                <a:latin typeface="Times New Roman"/>
                <a:cs typeface="Times New Roman"/>
              </a:rPr>
              <a:t>h</a:t>
            </a:r>
            <a:r>
              <a:rPr sz="2400" b="1" dirty="0">
                <a:latin typeface="Times New Roman"/>
                <a:cs typeface="Times New Roman"/>
              </a:rPr>
              <a:t>ave	</a:t>
            </a:r>
            <a:r>
              <a:rPr sz="2400" b="1" spc="-10" dirty="0">
                <a:latin typeface="Times New Roman"/>
                <a:cs typeface="Times New Roman"/>
              </a:rPr>
              <a:t>b</a:t>
            </a:r>
            <a:r>
              <a:rPr sz="2400" b="1" dirty="0">
                <a:latin typeface="Times New Roman"/>
                <a:cs typeface="Times New Roman"/>
              </a:rPr>
              <a:t>ee</a:t>
            </a:r>
            <a:r>
              <a:rPr sz="2400" b="1" spc="-5" dirty="0">
                <a:latin typeface="Times New Roman"/>
                <a:cs typeface="Times New Roman"/>
              </a:rPr>
              <a:t>n</a:t>
            </a:r>
            <a:r>
              <a:rPr sz="2400" b="1" dirty="0">
                <a:latin typeface="Times New Roman"/>
                <a:cs typeface="Times New Roman"/>
              </a:rPr>
              <a:t>	</a:t>
            </a:r>
            <a:r>
              <a:rPr sz="2400" b="1" spc="-10" dirty="0">
                <a:latin typeface="Times New Roman"/>
                <a:cs typeface="Times New Roman"/>
              </a:rPr>
              <a:t>p</a:t>
            </a:r>
            <a:r>
              <a:rPr sz="2400" b="1" dirty="0">
                <a:latin typeface="Times New Roman"/>
                <a:cs typeface="Times New Roman"/>
              </a:rPr>
              <a:t>u</a:t>
            </a:r>
            <a:r>
              <a:rPr sz="2400" b="1" spc="-10" dirty="0">
                <a:latin typeface="Times New Roman"/>
                <a:cs typeface="Times New Roman"/>
              </a:rPr>
              <a:t>b</a:t>
            </a:r>
            <a:r>
              <a:rPr sz="2400" b="1" dirty="0">
                <a:latin typeface="Times New Roman"/>
                <a:cs typeface="Times New Roman"/>
              </a:rPr>
              <a:t>li</a:t>
            </a:r>
            <a:r>
              <a:rPr sz="2400" b="1" spc="-5" dirty="0">
                <a:latin typeface="Times New Roman"/>
                <a:cs typeface="Times New Roman"/>
              </a:rPr>
              <a:t>s</a:t>
            </a:r>
            <a:r>
              <a:rPr sz="2400" b="1" spc="-10" dirty="0">
                <a:latin typeface="Times New Roman"/>
                <a:cs typeface="Times New Roman"/>
              </a:rPr>
              <a:t>h</a:t>
            </a:r>
            <a:r>
              <a:rPr sz="2400" b="1" dirty="0">
                <a:latin typeface="Times New Roman"/>
                <a:cs typeface="Times New Roman"/>
              </a:rPr>
              <a:t>e</a:t>
            </a:r>
            <a:r>
              <a:rPr sz="2400" b="1" spc="-5" dirty="0">
                <a:latin typeface="Times New Roman"/>
                <a:cs typeface="Times New Roman"/>
              </a:rPr>
              <a:t>d</a:t>
            </a:r>
            <a:r>
              <a:rPr sz="2400" b="1" dirty="0">
                <a:latin typeface="Times New Roman"/>
                <a:cs typeface="Times New Roman"/>
              </a:rPr>
              <a:t>	to  </a:t>
            </a:r>
            <a:r>
              <a:rPr sz="2400" b="1" spc="-5" dirty="0">
                <a:latin typeface="Times New Roman"/>
                <a:cs typeface="Times New Roman"/>
              </a:rPr>
              <a:t>estimate program</a:t>
            </a:r>
            <a:r>
              <a:rPr sz="2400" b="1" spc="-10" dirty="0">
                <a:latin typeface="Times New Roman"/>
                <a:cs typeface="Times New Roman"/>
              </a:rPr>
              <a:t> </a:t>
            </a:r>
            <a:r>
              <a:rPr sz="2400" b="1" spc="-5" dirty="0">
                <a:latin typeface="Times New Roman"/>
                <a:cs typeface="Times New Roman"/>
              </a:rPr>
              <a:t>length.</a:t>
            </a:r>
            <a:endParaRPr sz="2400">
              <a:latin typeface="Times New Roman"/>
              <a:cs typeface="Times New Roman"/>
            </a:endParaRPr>
          </a:p>
          <a:p>
            <a:pPr marL="1040130">
              <a:lnSpc>
                <a:spcPct val="100000"/>
              </a:lnSpc>
              <a:spcBef>
                <a:spcPts val="1490"/>
              </a:spcBef>
              <a:tabLst>
                <a:tab pos="1736725" algn="l"/>
              </a:tabLst>
            </a:pPr>
            <a:r>
              <a:rPr sz="3650" dirty="0">
                <a:latin typeface="Symbol"/>
                <a:cs typeface="Symbol"/>
              </a:rPr>
              <a:t></a:t>
            </a:r>
            <a:r>
              <a:rPr sz="3650" spc="-520" dirty="0">
                <a:latin typeface="Times New Roman"/>
                <a:cs typeface="Times New Roman"/>
              </a:rPr>
              <a:t> </a:t>
            </a:r>
            <a:r>
              <a:rPr sz="3150" i="1" spc="15" baseline="-23809" dirty="0">
                <a:latin typeface="Times New Roman"/>
                <a:cs typeface="Times New Roman"/>
              </a:rPr>
              <a:t>J	</a:t>
            </a:r>
            <a:r>
              <a:rPr sz="3650" dirty="0">
                <a:latin typeface="Symbol"/>
                <a:cs typeface="Symbol"/>
              </a:rPr>
              <a:t></a:t>
            </a:r>
            <a:r>
              <a:rPr sz="3650" spc="40" dirty="0">
                <a:latin typeface="Times New Roman"/>
                <a:cs typeface="Times New Roman"/>
              </a:rPr>
              <a:t> </a:t>
            </a:r>
            <a:r>
              <a:rPr sz="3650" i="1" spc="60" dirty="0">
                <a:latin typeface="Times New Roman"/>
                <a:cs typeface="Times New Roman"/>
              </a:rPr>
              <a:t>Log</a:t>
            </a:r>
            <a:r>
              <a:rPr sz="3150" spc="89" baseline="-23809" dirty="0">
                <a:latin typeface="Times New Roman"/>
                <a:cs typeface="Times New Roman"/>
              </a:rPr>
              <a:t>2</a:t>
            </a:r>
            <a:r>
              <a:rPr sz="3150" spc="-187" baseline="-23809" dirty="0">
                <a:latin typeface="Times New Roman"/>
                <a:cs typeface="Times New Roman"/>
              </a:rPr>
              <a:t> </a:t>
            </a:r>
            <a:r>
              <a:rPr sz="3650" spc="-55" dirty="0">
                <a:latin typeface="Times New Roman"/>
                <a:cs typeface="Times New Roman"/>
              </a:rPr>
              <a:t>(</a:t>
            </a:r>
            <a:r>
              <a:rPr sz="3850" i="1" spc="-55" dirty="0">
                <a:latin typeface="Symbol"/>
                <a:cs typeface="Symbol"/>
              </a:rPr>
              <a:t></a:t>
            </a:r>
            <a:r>
              <a:rPr sz="3150" spc="-82" baseline="-23809" dirty="0">
                <a:latin typeface="Times New Roman"/>
                <a:cs typeface="Times New Roman"/>
              </a:rPr>
              <a:t>1</a:t>
            </a:r>
            <a:r>
              <a:rPr sz="3650" spc="-55" dirty="0">
                <a:latin typeface="Times New Roman"/>
                <a:cs typeface="Times New Roman"/>
              </a:rPr>
              <a:t>!)</a:t>
            </a:r>
            <a:r>
              <a:rPr sz="3650" spc="-295" dirty="0">
                <a:latin typeface="Times New Roman"/>
                <a:cs typeface="Times New Roman"/>
              </a:rPr>
              <a:t> </a:t>
            </a:r>
            <a:r>
              <a:rPr sz="3650" dirty="0">
                <a:latin typeface="Symbol"/>
                <a:cs typeface="Symbol"/>
              </a:rPr>
              <a:t></a:t>
            </a:r>
            <a:r>
              <a:rPr sz="3650" spc="-305" dirty="0">
                <a:latin typeface="Times New Roman"/>
                <a:cs typeface="Times New Roman"/>
              </a:rPr>
              <a:t> </a:t>
            </a:r>
            <a:r>
              <a:rPr sz="3650" spc="55" dirty="0">
                <a:latin typeface="Times New Roman"/>
                <a:cs typeface="Times New Roman"/>
              </a:rPr>
              <a:t>log</a:t>
            </a:r>
            <a:r>
              <a:rPr sz="3150" spc="82" baseline="-23809" dirty="0">
                <a:latin typeface="Times New Roman"/>
                <a:cs typeface="Times New Roman"/>
              </a:rPr>
              <a:t>2</a:t>
            </a:r>
            <a:r>
              <a:rPr sz="3150" spc="-179" baseline="-23809" dirty="0">
                <a:latin typeface="Times New Roman"/>
                <a:cs typeface="Times New Roman"/>
              </a:rPr>
              <a:t> </a:t>
            </a:r>
            <a:r>
              <a:rPr sz="3650" spc="-30" dirty="0">
                <a:latin typeface="Times New Roman"/>
                <a:cs typeface="Times New Roman"/>
              </a:rPr>
              <a:t>(</a:t>
            </a:r>
            <a:r>
              <a:rPr sz="3850" i="1" spc="-30" dirty="0">
                <a:latin typeface="Symbol"/>
                <a:cs typeface="Symbol"/>
              </a:rPr>
              <a:t></a:t>
            </a:r>
            <a:r>
              <a:rPr sz="3150" spc="-44" baseline="-23809" dirty="0">
                <a:latin typeface="Times New Roman"/>
                <a:cs typeface="Times New Roman"/>
              </a:rPr>
              <a:t>2</a:t>
            </a:r>
            <a:r>
              <a:rPr sz="3650" spc="-30" dirty="0">
                <a:latin typeface="Times New Roman"/>
                <a:cs typeface="Times New Roman"/>
              </a:rPr>
              <a:t>!)</a:t>
            </a:r>
            <a:endParaRPr sz="365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4D633E-9364-40D8-9037-A161AE9BDE12}"/>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2798063" y="3646932"/>
            <a:ext cx="56515" cy="32384"/>
          </a:xfrm>
          <a:custGeom>
            <a:avLst/>
            <a:gdLst/>
            <a:ahLst/>
            <a:cxnLst/>
            <a:rect l="l" t="t" r="r" b="b"/>
            <a:pathLst>
              <a:path w="56514" h="32385">
                <a:moveTo>
                  <a:pt x="0" y="32003"/>
                </a:moveTo>
                <a:lnTo>
                  <a:pt x="56387" y="0"/>
                </a:lnTo>
              </a:path>
            </a:pathLst>
          </a:custGeom>
          <a:ln w="18483">
            <a:solidFill>
              <a:srgbClr val="000000"/>
            </a:solidFill>
          </a:ln>
        </p:spPr>
        <p:txBody>
          <a:bodyPr wrap="square" lIns="0" tIns="0" rIns="0" bIns="0" rtlCol="0"/>
          <a:lstStyle/>
          <a:p>
            <a:endParaRPr/>
          </a:p>
        </p:txBody>
      </p:sp>
      <p:sp>
        <p:nvSpPr>
          <p:cNvPr id="5" name="object 5"/>
          <p:cNvSpPr/>
          <p:nvPr/>
        </p:nvSpPr>
        <p:spPr>
          <a:xfrm>
            <a:off x="2854451" y="3656076"/>
            <a:ext cx="82550" cy="190500"/>
          </a:xfrm>
          <a:custGeom>
            <a:avLst/>
            <a:gdLst/>
            <a:ahLst/>
            <a:cxnLst/>
            <a:rect l="l" t="t" r="r" b="b"/>
            <a:pathLst>
              <a:path w="82550" h="190500">
                <a:moveTo>
                  <a:pt x="0" y="0"/>
                </a:moveTo>
                <a:lnTo>
                  <a:pt x="82295" y="190499"/>
                </a:lnTo>
              </a:path>
            </a:pathLst>
          </a:custGeom>
          <a:ln w="36966">
            <a:solidFill>
              <a:srgbClr val="000000"/>
            </a:solidFill>
          </a:ln>
        </p:spPr>
        <p:txBody>
          <a:bodyPr wrap="square" lIns="0" tIns="0" rIns="0" bIns="0" rtlCol="0"/>
          <a:lstStyle/>
          <a:p>
            <a:endParaRPr/>
          </a:p>
        </p:txBody>
      </p:sp>
      <p:sp>
        <p:nvSpPr>
          <p:cNvPr id="6" name="object 6"/>
          <p:cNvSpPr/>
          <p:nvPr/>
        </p:nvSpPr>
        <p:spPr>
          <a:xfrm>
            <a:off x="2945891" y="3294888"/>
            <a:ext cx="515620" cy="551815"/>
          </a:xfrm>
          <a:custGeom>
            <a:avLst/>
            <a:gdLst/>
            <a:ahLst/>
            <a:cxnLst/>
            <a:rect l="l" t="t" r="r" b="b"/>
            <a:pathLst>
              <a:path w="515620" h="551814">
                <a:moveTo>
                  <a:pt x="0" y="551687"/>
                </a:moveTo>
                <a:lnTo>
                  <a:pt x="109727" y="0"/>
                </a:lnTo>
                <a:lnTo>
                  <a:pt x="515111" y="0"/>
                </a:lnTo>
              </a:path>
            </a:pathLst>
          </a:custGeom>
          <a:ln w="18483">
            <a:solidFill>
              <a:srgbClr val="000000"/>
            </a:solidFill>
          </a:ln>
        </p:spPr>
        <p:txBody>
          <a:bodyPr wrap="square" lIns="0" tIns="0" rIns="0" bIns="0" rtlCol="0"/>
          <a:lstStyle/>
          <a:p>
            <a:endParaRPr/>
          </a:p>
        </p:txBody>
      </p:sp>
      <p:sp>
        <p:nvSpPr>
          <p:cNvPr id="7" name="object 7"/>
          <p:cNvSpPr/>
          <p:nvPr/>
        </p:nvSpPr>
        <p:spPr>
          <a:xfrm>
            <a:off x="4311395" y="3646932"/>
            <a:ext cx="56515" cy="32384"/>
          </a:xfrm>
          <a:custGeom>
            <a:avLst/>
            <a:gdLst/>
            <a:ahLst/>
            <a:cxnLst/>
            <a:rect l="l" t="t" r="r" b="b"/>
            <a:pathLst>
              <a:path w="56514" h="32385">
                <a:moveTo>
                  <a:pt x="0" y="32003"/>
                </a:moveTo>
                <a:lnTo>
                  <a:pt x="56387" y="0"/>
                </a:lnTo>
              </a:path>
            </a:pathLst>
          </a:custGeom>
          <a:ln w="18483">
            <a:solidFill>
              <a:srgbClr val="000000"/>
            </a:solidFill>
          </a:ln>
        </p:spPr>
        <p:txBody>
          <a:bodyPr wrap="square" lIns="0" tIns="0" rIns="0" bIns="0" rtlCol="0"/>
          <a:lstStyle/>
          <a:p>
            <a:endParaRPr/>
          </a:p>
        </p:txBody>
      </p:sp>
      <p:sp>
        <p:nvSpPr>
          <p:cNvPr id="8" name="object 8"/>
          <p:cNvSpPr/>
          <p:nvPr/>
        </p:nvSpPr>
        <p:spPr>
          <a:xfrm>
            <a:off x="4367783" y="3656076"/>
            <a:ext cx="82550" cy="190500"/>
          </a:xfrm>
          <a:custGeom>
            <a:avLst/>
            <a:gdLst/>
            <a:ahLst/>
            <a:cxnLst/>
            <a:rect l="l" t="t" r="r" b="b"/>
            <a:pathLst>
              <a:path w="82550" h="190500">
                <a:moveTo>
                  <a:pt x="0" y="0"/>
                </a:moveTo>
                <a:lnTo>
                  <a:pt x="82295" y="190499"/>
                </a:lnTo>
              </a:path>
            </a:pathLst>
          </a:custGeom>
          <a:ln w="36966">
            <a:solidFill>
              <a:srgbClr val="000000"/>
            </a:solidFill>
          </a:ln>
        </p:spPr>
        <p:txBody>
          <a:bodyPr wrap="square" lIns="0" tIns="0" rIns="0" bIns="0" rtlCol="0"/>
          <a:lstStyle/>
          <a:p>
            <a:endParaRPr/>
          </a:p>
        </p:txBody>
      </p:sp>
      <p:sp>
        <p:nvSpPr>
          <p:cNvPr id="9" name="object 9"/>
          <p:cNvSpPr/>
          <p:nvPr/>
        </p:nvSpPr>
        <p:spPr>
          <a:xfrm>
            <a:off x="4459223" y="3294888"/>
            <a:ext cx="563880" cy="551815"/>
          </a:xfrm>
          <a:custGeom>
            <a:avLst/>
            <a:gdLst/>
            <a:ahLst/>
            <a:cxnLst/>
            <a:rect l="l" t="t" r="r" b="b"/>
            <a:pathLst>
              <a:path w="563879" h="551814">
                <a:moveTo>
                  <a:pt x="0" y="551687"/>
                </a:moveTo>
                <a:lnTo>
                  <a:pt x="109727" y="0"/>
                </a:lnTo>
                <a:lnTo>
                  <a:pt x="563879" y="0"/>
                </a:lnTo>
              </a:path>
            </a:pathLst>
          </a:custGeom>
          <a:ln w="18483">
            <a:solidFill>
              <a:srgbClr val="000000"/>
            </a:solidFill>
          </a:ln>
        </p:spPr>
        <p:txBody>
          <a:bodyPr wrap="square" lIns="0" tIns="0" rIns="0" bIns="0" rtlCol="0"/>
          <a:lstStyle/>
          <a:p>
            <a:endParaRPr/>
          </a:p>
        </p:txBody>
      </p:sp>
      <p:sp>
        <p:nvSpPr>
          <p:cNvPr id="10" name="object 10"/>
          <p:cNvSpPr txBox="1"/>
          <p:nvPr/>
        </p:nvSpPr>
        <p:spPr>
          <a:xfrm>
            <a:off x="802633" y="2190187"/>
            <a:ext cx="8376920" cy="3693160"/>
          </a:xfrm>
          <a:prstGeom prst="rect">
            <a:avLst/>
          </a:prstGeom>
        </p:spPr>
        <p:txBody>
          <a:bodyPr vert="horz" wrap="square" lIns="0" tIns="13335" rIns="0" bIns="0" rtlCol="0">
            <a:spAutoFit/>
          </a:bodyPr>
          <a:lstStyle/>
          <a:p>
            <a:pPr marL="379730">
              <a:lnSpc>
                <a:spcPct val="100000"/>
              </a:lnSpc>
              <a:spcBef>
                <a:spcPts val="105"/>
              </a:spcBef>
              <a:tabLst>
                <a:tab pos="1088390" algn="l"/>
              </a:tabLst>
            </a:pPr>
            <a:r>
              <a:rPr sz="3650" spc="-5" dirty="0">
                <a:latin typeface="Symbol"/>
                <a:cs typeface="Symbol"/>
              </a:rPr>
              <a:t></a:t>
            </a:r>
            <a:r>
              <a:rPr sz="3650" spc="-550" dirty="0">
                <a:latin typeface="Times New Roman"/>
                <a:cs typeface="Times New Roman"/>
              </a:rPr>
              <a:t> </a:t>
            </a:r>
            <a:r>
              <a:rPr sz="3150" i="1" spc="22" baseline="-23809" dirty="0">
                <a:latin typeface="Times New Roman"/>
                <a:cs typeface="Times New Roman"/>
              </a:rPr>
              <a:t>B	</a:t>
            </a:r>
            <a:r>
              <a:rPr sz="3650" dirty="0">
                <a:latin typeface="Symbol"/>
                <a:cs typeface="Symbol"/>
              </a:rPr>
              <a:t></a:t>
            </a:r>
            <a:r>
              <a:rPr sz="3650" dirty="0">
                <a:latin typeface="Times New Roman"/>
                <a:cs typeface="Times New Roman"/>
              </a:rPr>
              <a:t> </a:t>
            </a:r>
            <a:r>
              <a:rPr sz="3850" i="1" spc="-5" dirty="0">
                <a:latin typeface="Symbol"/>
                <a:cs typeface="Symbol"/>
              </a:rPr>
              <a:t></a:t>
            </a:r>
            <a:r>
              <a:rPr sz="3150" spc="-7" baseline="-23809" dirty="0">
                <a:latin typeface="Times New Roman"/>
                <a:cs typeface="Times New Roman"/>
              </a:rPr>
              <a:t>1</a:t>
            </a:r>
            <a:r>
              <a:rPr sz="3650" i="1" spc="-5" dirty="0">
                <a:latin typeface="Times New Roman"/>
                <a:cs typeface="Times New Roman"/>
              </a:rPr>
              <a:t>Log</a:t>
            </a:r>
            <a:r>
              <a:rPr sz="3150" spc="-7" baseline="-23809" dirty="0">
                <a:latin typeface="Times New Roman"/>
                <a:cs typeface="Times New Roman"/>
              </a:rPr>
              <a:t>2</a:t>
            </a:r>
            <a:r>
              <a:rPr sz="3850" i="1" spc="-5" dirty="0">
                <a:latin typeface="Symbol"/>
                <a:cs typeface="Symbol"/>
              </a:rPr>
              <a:t></a:t>
            </a:r>
            <a:r>
              <a:rPr sz="3150" spc="-7" baseline="-23809" dirty="0">
                <a:latin typeface="Times New Roman"/>
                <a:cs typeface="Times New Roman"/>
              </a:rPr>
              <a:t>2 </a:t>
            </a:r>
            <a:r>
              <a:rPr sz="3650" spc="90" dirty="0">
                <a:latin typeface="Symbol"/>
                <a:cs typeface="Symbol"/>
              </a:rPr>
              <a:t></a:t>
            </a:r>
            <a:r>
              <a:rPr sz="3850" i="1" spc="90" dirty="0">
                <a:latin typeface="Symbol"/>
                <a:cs typeface="Symbol"/>
              </a:rPr>
              <a:t></a:t>
            </a:r>
            <a:r>
              <a:rPr sz="3150" spc="135" baseline="-23809" dirty="0">
                <a:latin typeface="Times New Roman"/>
                <a:cs typeface="Times New Roman"/>
              </a:rPr>
              <a:t>2 </a:t>
            </a:r>
            <a:r>
              <a:rPr sz="3650" spc="55" dirty="0">
                <a:latin typeface="Times New Roman"/>
                <a:cs typeface="Times New Roman"/>
              </a:rPr>
              <a:t>log</a:t>
            </a:r>
            <a:r>
              <a:rPr sz="3150" spc="82" baseline="-23809" dirty="0">
                <a:latin typeface="Times New Roman"/>
                <a:cs typeface="Times New Roman"/>
              </a:rPr>
              <a:t>2</a:t>
            </a:r>
            <a:r>
              <a:rPr sz="3150" spc="7" baseline="-23809" dirty="0">
                <a:latin typeface="Times New Roman"/>
                <a:cs typeface="Times New Roman"/>
              </a:rPr>
              <a:t> </a:t>
            </a:r>
            <a:r>
              <a:rPr sz="3850" i="1" spc="-95" dirty="0">
                <a:latin typeface="Symbol"/>
                <a:cs typeface="Symbol"/>
              </a:rPr>
              <a:t></a:t>
            </a:r>
            <a:r>
              <a:rPr sz="3150" spc="-142" baseline="-23809" dirty="0">
                <a:latin typeface="Times New Roman"/>
                <a:cs typeface="Times New Roman"/>
              </a:rPr>
              <a:t>1</a:t>
            </a:r>
            <a:endParaRPr sz="3150" baseline="-23809">
              <a:latin typeface="Times New Roman"/>
              <a:cs typeface="Times New Roman"/>
            </a:endParaRPr>
          </a:p>
          <a:p>
            <a:pPr marL="643255">
              <a:lnSpc>
                <a:spcPct val="100000"/>
              </a:lnSpc>
              <a:spcBef>
                <a:spcPts val="3609"/>
              </a:spcBef>
              <a:tabLst>
                <a:tab pos="1263650" algn="l"/>
                <a:tab pos="2223770" algn="l"/>
                <a:tab pos="2747645" algn="l"/>
                <a:tab pos="3736975" algn="l"/>
              </a:tabLst>
            </a:pPr>
            <a:r>
              <a:rPr sz="3500" spc="130" dirty="0">
                <a:latin typeface="Symbol"/>
                <a:cs typeface="Symbol"/>
              </a:rPr>
              <a:t></a:t>
            </a:r>
            <a:r>
              <a:rPr sz="3000" i="1" spc="195" baseline="-23611" dirty="0">
                <a:latin typeface="Times New Roman"/>
                <a:cs typeface="Times New Roman"/>
              </a:rPr>
              <a:t>c	</a:t>
            </a:r>
            <a:r>
              <a:rPr sz="3500" spc="-5" dirty="0">
                <a:latin typeface="Symbol"/>
                <a:cs typeface="Symbol"/>
              </a:rPr>
              <a:t></a:t>
            </a:r>
            <a:r>
              <a:rPr sz="3500" spc="-505" dirty="0">
                <a:latin typeface="Times New Roman"/>
                <a:cs typeface="Times New Roman"/>
              </a:rPr>
              <a:t> </a:t>
            </a:r>
            <a:r>
              <a:rPr sz="3700" i="1" spc="-95" dirty="0">
                <a:latin typeface="Symbol"/>
                <a:cs typeface="Symbol"/>
              </a:rPr>
              <a:t></a:t>
            </a:r>
            <a:r>
              <a:rPr sz="3000" spc="-142" baseline="-23611" dirty="0">
                <a:latin typeface="Times New Roman"/>
                <a:cs typeface="Times New Roman"/>
              </a:rPr>
              <a:t>1	</a:t>
            </a:r>
            <a:r>
              <a:rPr sz="3700" i="1" spc="-90" dirty="0">
                <a:latin typeface="Symbol"/>
                <a:cs typeface="Symbol"/>
              </a:rPr>
              <a:t></a:t>
            </a:r>
            <a:r>
              <a:rPr sz="3000" spc="-135" baseline="-23611" dirty="0">
                <a:latin typeface="Times New Roman"/>
                <a:cs typeface="Times New Roman"/>
              </a:rPr>
              <a:t>1	</a:t>
            </a:r>
            <a:r>
              <a:rPr sz="3500" spc="85" dirty="0">
                <a:latin typeface="Symbol"/>
                <a:cs typeface="Symbol"/>
              </a:rPr>
              <a:t></a:t>
            </a:r>
            <a:r>
              <a:rPr sz="3700" i="1" spc="85" dirty="0">
                <a:latin typeface="Symbol"/>
                <a:cs typeface="Symbol"/>
              </a:rPr>
              <a:t></a:t>
            </a:r>
            <a:r>
              <a:rPr sz="3000" spc="127" baseline="-23611" dirty="0">
                <a:latin typeface="Times New Roman"/>
                <a:cs typeface="Times New Roman"/>
              </a:rPr>
              <a:t>2	</a:t>
            </a:r>
            <a:r>
              <a:rPr sz="3700" i="1" spc="25" dirty="0">
                <a:latin typeface="Symbol"/>
                <a:cs typeface="Symbol"/>
              </a:rPr>
              <a:t></a:t>
            </a:r>
            <a:r>
              <a:rPr sz="3000" spc="37" baseline="-23611" dirty="0">
                <a:latin typeface="Times New Roman"/>
                <a:cs typeface="Times New Roman"/>
              </a:rPr>
              <a:t>2</a:t>
            </a:r>
            <a:endParaRPr sz="3000" baseline="-23611">
              <a:latin typeface="Times New Roman"/>
              <a:cs typeface="Times New Roman"/>
            </a:endParaRPr>
          </a:p>
          <a:p>
            <a:pPr>
              <a:lnSpc>
                <a:spcPct val="100000"/>
              </a:lnSpc>
              <a:spcBef>
                <a:spcPts val="40"/>
              </a:spcBef>
            </a:pPr>
            <a:endParaRPr sz="3450">
              <a:latin typeface="Times New Roman"/>
              <a:cs typeface="Times New Roman"/>
            </a:endParaRPr>
          </a:p>
          <a:p>
            <a:pPr marL="571500">
              <a:lnSpc>
                <a:spcPct val="100000"/>
              </a:lnSpc>
              <a:spcBef>
                <a:spcPts val="5"/>
              </a:spcBef>
              <a:tabLst>
                <a:tab pos="1228725" algn="l"/>
              </a:tabLst>
            </a:pPr>
            <a:r>
              <a:rPr sz="3700" spc="15" dirty="0">
                <a:latin typeface="Symbol"/>
                <a:cs typeface="Symbol"/>
              </a:rPr>
              <a:t></a:t>
            </a:r>
            <a:r>
              <a:rPr sz="3700" spc="-595" dirty="0">
                <a:latin typeface="Times New Roman"/>
                <a:cs typeface="Times New Roman"/>
              </a:rPr>
              <a:t> </a:t>
            </a:r>
            <a:r>
              <a:rPr sz="3225" i="1" spc="7" baseline="-23255" dirty="0">
                <a:latin typeface="Times New Roman"/>
                <a:cs typeface="Times New Roman"/>
              </a:rPr>
              <a:t>s	</a:t>
            </a:r>
            <a:r>
              <a:rPr sz="3700" spc="15" dirty="0">
                <a:latin typeface="Symbol"/>
                <a:cs typeface="Symbol"/>
              </a:rPr>
              <a:t></a:t>
            </a:r>
            <a:r>
              <a:rPr sz="3700" spc="-130" dirty="0">
                <a:latin typeface="Times New Roman"/>
                <a:cs typeface="Times New Roman"/>
              </a:rPr>
              <a:t> </a:t>
            </a:r>
            <a:r>
              <a:rPr sz="3700" spc="-235" dirty="0">
                <a:latin typeface="Times New Roman"/>
                <a:cs typeface="Times New Roman"/>
              </a:rPr>
              <a:t>(</a:t>
            </a:r>
            <a:r>
              <a:rPr sz="3900" i="1" spc="-235" dirty="0">
                <a:latin typeface="Symbol"/>
                <a:cs typeface="Symbol"/>
              </a:rPr>
              <a:t></a:t>
            </a:r>
            <a:r>
              <a:rPr sz="3900" i="1" spc="-265" dirty="0">
                <a:latin typeface="Times New Roman"/>
                <a:cs typeface="Times New Roman"/>
              </a:rPr>
              <a:t> </a:t>
            </a:r>
            <a:r>
              <a:rPr sz="3700" spc="60" dirty="0">
                <a:latin typeface="Times New Roman"/>
                <a:cs typeface="Times New Roman"/>
              </a:rPr>
              <a:t>log</a:t>
            </a:r>
            <a:r>
              <a:rPr sz="3225" spc="89" baseline="-23255" dirty="0">
                <a:latin typeface="Times New Roman"/>
                <a:cs typeface="Times New Roman"/>
              </a:rPr>
              <a:t>2</a:t>
            </a:r>
            <a:r>
              <a:rPr sz="3225" spc="-172" baseline="-23255" dirty="0">
                <a:latin typeface="Times New Roman"/>
                <a:cs typeface="Times New Roman"/>
              </a:rPr>
              <a:t> </a:t>
            </a:r>
            <a:r>
              <a:rPr sz="3900" i="1" spc="105" dirty="0">
                <a:latin typeface="Symbol"/>
                <a:cs typeface="Symbol"/>
              </a:rPr>
              <a:t></a:t>
            </a:r>
            <a:r>
              <a:rPr sz="3700" spc="105" dirty="0">
                <a:latin typeface="Times New Roman"/>
                <a:cs typeface="Times New Roman"/>
              </a:rPr>
              <a:t>)</a:t>
            </a:r>
            <a:r>
              <a:rPr sz="3700" spc="-370" dirty="0">
                <a:latin typeface="Times New Roman"/>
                <a:cs typeface="Times New Roman"/>
              </a:rPr>
              <a:t> </a:t>
            </a:r>
            <a:r>
              <a:rPr sz="3700" spc="5" dirty="0">
                <a:latin typeface="Times New Roman"/>
                <a:cs typeface="Times New Roman"/>
              </a:rPr>
              <a:t>/</a:t>
            </a:r>
            <a:r>
              <a:rPr sz="3700" spc="-270" dirty="0">
                <a:latin typeface="Times New Roman"/>
                <a:cs typeface="Times New Roman"/>
              </a:rPr>
              <a:t> </a:t>
            </a:r>
            <a:r>
              <a:rPr sz="3700" spc="10" dirty="0">
                <a:latin typeface="Times New Roman"/>
                <a:cs typeface="Times New Roman"/>
              </a:rPr>
              <a:t>2</a:t>
            </a:r>
            <a:endParaRPr sz="3700">
              <a:latin typeface="Times New Roman"/>
              <a:cs typeface="Times New Roman"/>
            </a:endParaRPr>
          </a:p>
          <a:p>
            <a:pPr marL="50800" marR="43180">
              <a:lnSpc>
                <a:spcPts val="2870"/>
              </a:lnSpc>
              <a:spcBef>
                <a:spcPts val="1864"/>
              </a:spcBef>
              <a:tabLst>
                <a:tab pos="720725" algn="l"/>
                <a:tab pos="2257425" algn="l"/>
                <a:tab pos="2674620" algn="l"/>
                <a:tab pos="3735704" algn="l"/>
                <a:tab pos="5229225" algn="l"/>
                <a:tab pos="6290945" algn="l"/>
                <a:tab pos="7733030" algn="l"/>
              </a:tabLst>
            </a:pPr>
            <a:r>
              <a:rPr sz="2400" b="1" spc="-5" dirty="0">
                <a:latin typeface="Times New Roman"/>
                <a:cs typeface="Times New Roman"/>
              </a:rPr>
              <a:t>T</a:t>
            </a:r>
            <a:r>
              <a:rPr sz="2400" b="1" spc="-10" dirty="0">
                <a:latin typeface="Times New Roman"/>
                <a:cs typeface="Times New Roman"/>
              </a:rPr>
              <a:t>h</a:t>
            </a:r>
            <a:r>
              <a:rPr sz="2400" b="1" dirty="0">
                <a:latin typeface="Times New Roman"/>
                <a:cs typeface="Times New Roman"/>
              </a:rPr>
              <a:t>e	</a:t>
            </a:r>
            <a:r>
              <a:rPr sz="2400" b="1" spc="-10" dirty="0">
                <a:latin typeface="Times New Roman"/>
                <a:cs typeface="Times New Roman"/>
              </a:rPr>
              <a:t>d</a:t>
            </a:r>
            <a:r>
              <a:rPr sz="2400" b="1" dirty="0">
                <a:latin typeface="Times New Roman"/>
                <a:cs typeface="Times New Roman"/>
              </a:rPr>
              <a:t>efi</a:t>
            </a:r>
            <a:r>
              <a:rPr sz="2400" b="1" spc="-10" dirty="0">
                <a:latin typeface="Times New Roman"/>
                <a:cs typeface="Times New Roman"/>
              </a:rPr>
              <a:t>n</a:t>
            </a:r>
            <a:r>
              <a:rPr sz="2400" b="1" dirty="0">
                <a:latin typeface="Times New Roman"/>
                <a:cs typeface="Times New Roman"/>
              </a:rPr>
              <a:t>i</a:t>
            </a:r>
            <a:r>
              <a:rPr sz="2400" b="1" spc="-10" dirty="0">
                <a:latin typeface="Times New Roman"/>
                <a:cs typeface="Times New Roman"/>
              </a:rPr>
              <a:t>t</a:t>
            </a:r>
            <a:r>
              <a:rPr sz="2400" b="1" dirty="0">
                <a:latin typeface="Times New Roman"/>
                <a:cs typeface="Times New Roman"/>
              </a:rPr>
              <a:t>i</a:t>
            </a:r>
            <a:r>
              <a:rPr sz="2400" b="1" spc="-5" dirty="0">
                <a:latin typeface="Times New Roman"/>
                <a:cs typeface="Times New Roman"/>
              </a:rPr>
              <a:t>o</a:t>
            </a:r>
            <a:r>
              <a:rPr sz="2400" b="1" spc="-10" dirty="0">
                <a:latin typeface="Times New Roman"/>
                <a:cs typeface="Times New Roman"/>
              </a:rPr>
              <a:t>n</a:t>
            </a:r>
            <a:r>
              <a:rPr sz="2400" b="1" spc="-5" dirty="0">
                <a:latin typeface="Times New Roman"/>
                <a:cs typeface="Times New Roman"/>
              </a:rPr>
              <a:t>s</a:t>
            </a:r>
            <a:r>
              <a:rPr sz="2400" b="1" dirty="0">
                <a:latin typeface="Times New Roman"/>
                <a:cs typeface="Times New Roman"/>
              </a:rPr>
              <a:t>	of	</a:t>
            </a:r>
            <a:r>
              <a:rPr sz="2400" b="1" spc="-10" dirty="0">
                <a:latin typeface="Times New Roman"/>
                <a:cs typeface="Times New Roman"/>
              </a:rPr>
              <a:t>un</a:t>
            </a:r>
            <a:r>
              <a:rPr sz="2400" b="1" dirty="0">
                <a:latin typeface="Times New Roman"/>
                <a:cs typeface="Times New Roman"/>
              </a:rPr>
              <a:t>i</a:t>
            </a:r>
            <a:r>
              <a:rPr sz="2400" b="1" spc="-10" dirty="0">
                <a:latin typeface="Times New Roman"/>
                <a:cs typeface="Times New Roman"/>
              </a:rPr>
              <a:t>qu</a:t>
            </a:r>
            <a:r>
              <a:rPr sz="2400" b="1" dirty="0">
                <a:latin typeface="Times New Roman"/>
                <a:cs typeface="Times New Roman"/>
              </a:rPr>
              <a:t>e	</a:t>
            </a:r>
            <a:r>
              <a:rPr sz="2400" b="1" spc="-5" dirty="0">
                <a:latin typeface="Times New Roman"/>
                <a:cs typeface="Times New Roman"/>
              </a:rPr>
              <a:t>o</a:t>
            </a:r>
            <a:r>
              <a:rPr sz="2400" b="1" spc="-10" dirty="0">
                <a:latin typeface="Times New Roman"/>
                <a:cs typeface="Times New Roman"/>
              </a:rPr>
              <a:t>p</a:t>
            </a:r>
            <a:r>
              <a:rPr sz="2400" b="1" dirty="0">
                <a:latin typeface="Times New Roman"/>
                <a:cs typeface="Times New Roman"/>
              </a:rPr>
              <a:t>erator</a:t>
            </a:r>
            <a:r>
              <a:rPr sz="2400" b="1" spc="-5" dirty="0">
                <a:latin typeface="Times New Roman"/>
                <a:cs typeface="Times New Roman"/>
              </a:rPr>
              <a:t>s</a:t>
            </a:r>
            <a:r>
              <a:rPr sz="2400" b="1" dirty="0">
                <a:latin typeface="Times New Roman"/>
                <a:cs typeface="Times New Roman"/>
              </a:rPr>
              <a:t>,	</a:t>
            </a:r>
            <a:r>
              <a:rPr sz="2400" b="1" spc="-10" dirty="0">
                <a:latin typeface="Times New Roman"/>
                <a:cs typeface="Times New Roman"/>
              </a:rPr>
              <a:t>un</a:t>
            </a:r>
            <a:r>
              <a:rPr sz="2400" b="1" dirty="0">
                <a:latin typeface="Times New Roman"/>
                <a:cs typeface="Times New Roman"/>
              </a:rPr>
              <a:t>i</a:t>
            </a:r>
            <a:r>
              <a:rPr sz="2400" b="1" spc="-10" dirty="0">
                <a:latin typeface="Times New Roman"/>
                <a:cs typeface="Times New Roman"/>
              </a:rPr>
              <a:t>qu</a:t>
            </a:r>
            <a:r>
              <a:rPr sz="2400" b="1" dirty="0">
                <a:latin typeface="Times New Roman"/>
                <a:cs typeface="Times New Roman"/>
              </a:rPr>
              <a:t>e	</a:t>
            </a:r>
            <a:r>
              <a:rPr sz="2400" b="1" spc="-5" dirty="0">
                <a:latin typeface="Times New Roman"/>
                <a:cs typeface="Times New Roman"/>
              </a:rPr>
              <a:t>o</a:t>
            </a:r>
            <a:r>
              <a:rPr sz="2400" b="1" spc="-10" dirty="0">
                <a:latin typeface="Times New Roman"/>
                <a:cs typeface="Times New Roman"/>
              </a:rPr>
              <a:t>p</a:t>
            </a:r>
            <a:r>
              <a:rPr sz="2400" b="1" dirty="0">
                <a:latin typeface="Times New Roman"/>
                <a:cs typeface="Times New Roman"/>
              </a:rPr>
              <a:t>er</a:t>
            </a:r>
            <a:r>
              <a:rPr sz="2400" b="1" spc="-5" dirty="0">
                <a:latin typeface="Times New Roman"/>
                <a:cs typeface="Times New Roman"/>
              </a:rPr>
              <a:t>a</a:t>
            </a:r>
            <a:r>
              <a:rPr sz="2400" b="1" spc="-10" dirty="0">
                <a:latin typeface="Times New Roman"/>
                <a:cs typeface="Times New Roman"/>
              </a:rPr>
              <a:t>nd</a:t>
            </a:r>
            <a:r>
              <a:rPr sz="2400" b="1" spc="-5" dirty="0">
                <a:latin typeface="Times New Roman"/>
                <a:cs typeface="Times New Roman"/>
              </a:rPr>
              <a:t>s</a:t>
            </a:r>
            <a:r>
              <a:rPr sz="2400" b="1" dirty="0">
                <a:latin typeface="Times New Roman"/>
                <a:cs typeface="Times New Roman"/>
              </a:rPr>
              <a:t>,	tot</a:t>
            </a:r>
            <a:r>
              <a:rPr sz="2400" b="1" spc="-15" dirty="0">
                <a:latin typeface="Times New Roman"/>
                <a:cs typeface="Times New Roman"/>
              </a:rPr>
              <a:t>a</a:t>
            </a:r>
            <a:r>
              <a:rPr sz="2400" b="1" dirty="0">
                <a:latin typeface="Times New Roman"/>
                <a:cs typeface="Times New Roman"/>
              </a:rPr>
              <a:t>l  </a:t>
            </a:r>
            <a:r>
              <a:rPr sz="2400" b="1" spc="-5" dirty="0">
                <a:latin typeface="Times New Roman"/>
                <a:cs typeface="Times New Roman"/>
              </a:rPr>
              <a:t>operators </a:t>
            </a:r>
            <a:r>
              <a:rPr sz="2400" b="1" spc="-10" dirty="0">
                <a:latin typeface="Times New Roman"/>
                <a:cs typeface="Times New Roman"/>
              </a:rPr>
              <a:t>and </a:t>
            </a:r>
            <a:r>
              <a:rPr sz="2400" b="1" dirty="0">
                <a:latin typeface="Times New Roman"/>
                <a:cs typeface="Times New Roman"/>
              </a:rPr>
              <a:t>total </a:t>
            </a:r>
            <a:r>
              <a:rPr sz="2400" b="1" spc="-5" dirty="0">
                <a:latin typeface="Times New Roman"/>
                <a:cs typeface="Times New Roman"/>
              </a:rPr>
              <a:t>operands </a:t>
            </a:r>
            <a:r>
              <a:rPr sz="2400" b="1" dirty="0">
                <a:latin typeface="Times New Roman"/>
                <a:cs typeface="Times New Roman"/>
              </a:rPr>
              <a:t>are </a:t>
            </a:r>
            <a:r>
              <a:rPr sz="2400" b="1" spc="-5" dirty="0">
                <a:latin typeface="Times New Roman"/>
                <a:cs typeface="Times New Roman"/>
              </a:rPr>
              <a:t>not specifically</a:t>
            </a:r>
            <a:r>
              <a:rPr sz="2400" b="1" spc="15" dirty="0">
                <a:latin typeface="Times New Roman"/>
                <a:cs typeface="Times New Roman"/>
              </a:rPr>
              <a:t> </a:t>
            </a:r>
            <a:r>
              <a:rPr sz="2400" b="1" spc="-5" dirty="0">
                <a:latin typeface="Times New Roman"/>
                <a:cs typeface="Times New Roman"/>
              </a:rPr>
              <a:t>delineated.</a:t>
            </a:r>
            <a:endParaRPr sz="2400">
              <a:latin typeface="Times New Roman"/>
              <a:cs typeface="Times New Roman"/>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36</a:t>
            </a:fld>
            <a:endParaRPr dirty="0"/>
          </a:p>
        </p:txBody>
      </p:sp>
      <p:sp>
        <p:nvSpPr>
          <p:cNvPr id="12" name="object 12"/>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3"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7D54233-6E66-4C1D-909E-BA0A18378A6E}"/>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2005075"/>
            <a:ext cx="8620760" cy="4019550"/>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400" spc="-5" dirty="0">
                <a:solidFill>
                  <a:srgbClr val="FF0000"/>
                </a:solidFill>
                <a:latin typeface="Arial"/>
                <a:cs typeface="Arial"/>
              </a:rPr>
              <a:t>Counting rules for C</a:t>
            </a:r>
            <a:r>
              <a:rPr sz="2400" spc="10" dirty="0">
                <a:solidFill>
                  <a:srgbClr val="FF0000"/>
                </a:solidFill>
                <a:latin typeface="Arial"/>
                <a:cs typeface="Arial"/>
              </a:rPr>
              <a:t> </a:t>
            </a:r>
            <a:r>
              <a:rPr sz="2400" spc="-5" dirty="0">
                <a:solidFill>
                  <a:srgbClr val="FF0000"/>
                </a:solidFill>
                <a:latin typeface="Arial"/>
                <a:cs typeface="Arial"/>
              </a:rPr>
              <a:t>language</a:t>
            </a:r>
            <a:endParaRPr sz="2400">
              <a:latin typeface="Arial"/>
              <a:cs typeface="Arial"/>
            </a:endParaRPr>
          </a:p>
          <a:p>
            <a:pPr>
              <a:lnSpc>
                <a:spcPct val="100000"/>
              </a:lnSpc>
              <a:spcBef>
                <a:spcPts val="50"/>
              </a:spcBef>
              <a:buClr>
                <a:srgbClr val="FF0000"/>
              </a:buClr>
              <a:buFont typeface="MS UI Gothic"/>
              <a:buChar char="▪"/>
            </a:pPr>
            <a:endParaRPr sz="3300">
              <a:latin typeface="Times New Roman"/>
              <a:cs typeface="Times New Roman"/>
            </a:endParaRPr>
          </a:p>
          <a:p>
            <a:pPr marL="911860" lvl="1" indent="-457834">
              <a:lnSpc>
                <a:spcPct val="100000"/>
              </a:lnSpc>
              <a:buAutoNum type="arabicPeriod"/>
              <a:tabLst>
                <a:tab pos="911225" algn="l"/>
                <a:tab pos="911860" algn="l"/>
              </a:tabLst>
            </a:pPr>
            <a:r>
              <a:rPr sz="2200" spc="-5" dirty="0">
                <a:solidFill>
                  <a:srgbClr val="003265"/>
                </a:solidFill>
                <a:latin typeface="Arial"/>
                <a:cs typeface="Arial"/>
              </a:rPr>
              <a:t>Comments are not</a:t>
            </a:r>
            <a:r>
              <a:rPr sz="2200" spc="20" dirty="0">
                <a:solidFill>
                  <a:srgbClr val="003265"/>
                </a:solidFill>
                <a:latin typeface="Arial"/>
                <a:cs typeface="Arial"/>
              </a:rPr>
              <a:t> </a:t>
            </a:r>
            <a:r>
              <a:rPr sz="2200" spc="-5" dirty="0">
                <a:solidFill>
                  <a:srgbClr val="003265"/>
                </a:solidFill>
                <a:latin typeface="Arial"/>
                <a:cs typeface="Arial"/>
              </a:rPr>
              <a:t>considered.</a:t>
            </a:r>
            <a:endParaRPr sz="2200">
              <a:latin typeface="Arial"/>
              <a:cs typeface="Arial"/>
            </a:endParaRPr>
          </a:p>
          <a:p>
            <a:pPr lvl="1">
              <a:lnSpc>
                <a:spcPct val="100000"/>
              </a:lnSpc>
              <a:spcBef>
                <a:spcPts val="20"/>
              </a:spcBef>
              <a:buAutoNum type="arabicPeriod"/>
            </a:pPr>
            <a:endParaRPr sz="2800">
              <a:latin typeface="Times New Roman"/>
              <a:cs typeface="Times New Roman"/>
            </a:endParaRPr>
          </a:p>
          <a:p>
            <a:pPr marL="911860" lvl="1" indent="-457834">
              <a:lnSpc>
                <a:spcPct val="100000"/>
              </a:lnSpc>
              <a:buAutoNum type="arabicPeriod"/>
              <a:tabLst>
                <a:tab pos="911225" algn="l"/>
                <a:tab pos="911860" algn="l"/>
              </a:tabLst>
            </a:pPr>
            <a:r>
              <a:rPr sz="2200" spc="-5" dirty="0">
                <a:solidFill>
                  <a:srgbClr val="0000FF"/>
                </a:solidFill>
                <a:latin typeface="Arial"/>
                <a:cs typeface="Arial"/>
              </a:rPr>
              <a:t>The identifier and function declarations are not</a:t>
            </a:r>
            <a:r>
              <a:rPr sz="2200" spc="75" dirty="0">
                <a:solidFill>
                  <a:srgbClr val="0000FF"/>
                </a:solidFill>
                <a:latin typeface="Arial"/>
                <a:cs typeface="Arial"/>
              </a:rPr>
              <a:t> </a:t>
            </a:r>
            <a:r>
              <a:rPr sz="2200" spc="-5" dirty="0">
                <a:solidFill>
                  <a:srgbClr val="0000FF"/>
                </a:solidFill>
                <a:latin typeface="Arial"/>
                <a:cs typeface="Arial"/>
              </a:rPr>
              <a:t>considered.</a:t>
            </a:r>
            <a:endParaRPr sz="2200">
              <a:latin typeface="Arial"/>
              <a:cs typeface="Arial"/>
            </a:endParaRPr>
          </a:p>
          <a:p>
            <a:pPr lvl="1">
              <a:lnSpc>
                <a:spcPct val="100000"/>
              </a:lnSpc>
              <a:buAutoNum type="arabicPeriod"/>
            </a:pPr>
            <a:endParaRPr sz="2400">
              <a:latin typeface="Times New Roman"/>
              <a:cs typeface="Times New Roman"/>
            </a:endParaRPr>
          </a:p>
          <a:p>
            <a:pPr marL="911860" lvl="1" indent="-457834">
              <a:lnSpc>
                <a:spcPct val="100000"/>
              </a:lnSpc>
              <a:buAutoNum type="arabicPeriod"/>
              <a:tabLst>
                <a:tab pos="911225" algn="l"/>
                <a:tab pos="911860" algn="l"/>
              </a:tabLst>
            </a:pPr>
            <a:r>
              <a:rPr sz="2200" spc="-5" dirty="0">
                <a:solidFill>
                  <a:srgbClr val="003265"/>
                </a:solidFill>
                <a:latin typeface="Arial"/>
                <a:cs typeface="Arial"/>
              </a:rPr>
              <a:t>All the variables and constants are considered</a:t>
            </a:r>
            <a:r>
              <a:rPr sz="2200" spc="65" dirty="0">
                <a:solidFill>
                  <a:srgbClr val="003265"/>
                </a:solidFill>
                <a:latin typeface="Arial"/>
                <a:cs typeface="Arial"/>
              </a:rPr>
              <a:t> </a:t>
            </a:r>
            <a:r>
              <a:rPr sz="2200" spc="-5" dirty="0">
                <a:solidFill>
                  <a:srgbClr val="003265"/>
                </a:solidFill>
                <a:latin typeface="Arial"/>
                <a:cs typeface="Arial"/>
              </a:rPr>
              <a:t>operands.</a:t>
            </a:r>
            <a:endParaRPr sz="2200">
              <a:latin typeface="Arial"/>
              <a:cs typeface="Arial"/>
            </a:endParaRPr>
          </a:p>
          <a:p>
            <a:pPr lvl="1">
              <a:lnSpc>
                <a:spcPct val="100000"/>
              </a:lnSpc>
              <a:spcBef>
                <a:spcPts val="5"/>
              </a:spcBef>
              <a:buAutoNum type="arabicPeriod"/>
            </a:pPr>
            <a:endParaRPr sz="2500">
              <a:latin typeface="Times New Roman"/>
              <a:cs typeface="Times New Roman"/>
            </a:endParaRPr>
          </a:p>
          <a:p>
            <a:pPr marL="911225" marR="5080" lvl="1" indent="-457200" algn="just">
              <a:lnSpc>
                <a:spcPct val="100000"/>
              </a:lnSpc>
              <a:spcBef>
                <a:spcPts val="5"/>
              </a:spcBef>
              <a:buAutoNum type="arabicPeriod"/>
              <a:tabLst>
                <a:tab pos="911860" algn="l"/>
              </a:tabLst>
            </a:pPr>
            <a:r>
              <a:rPr sz="2200" spc="-5" dirty="0">
                <a:solidFill>
                  <a:srgbClr val="965025"/>
                </a:solidFill>
                <a:latin typeface="Arial"/>
                <a:cs typeface="Arial"/>
              </a:rPr>
              <a:t>Global variables used in </a:t>
            </a:r>
            <a:r>
              <a:rPr sz="2200" dirty="0">
                <a:solidFill>
                  <a:srgbClr val="965025"/>
                </a:solidFill>
                <a:latin typeface="Arial"/>
                <a:cs typeface="Arial"/>
              </a:rPr>
              <a:t>different </a:t>
            </a:r>
            <a:r>
              <a:rPr sz="2200" spc="-5" dirty="0">
                <a:solidFill>
                  <a:srgbClr val="965025"/>
                </a:solidFill>
                <a:latin typeface="Arial"/>
                <a:cs typeface="Arial"/>
              </a:rPr>
              <a:t>modules of the same  program </a:t>
            </a:r>
            <a:r>
              <a:rPr sz="2200" spc="5" dirty="0">
                <a:solidFill>
                  <a:srgbClr val="965025"/>
                </a:solidFill>
                <a:latin typeface="Arial"/>
                <a:cs typeface="Arial"/>
              </a:rPr>
              <a:t>are </a:t>
            </a:r>
            <a:r>
              <a:rPr sz="2200" spc="-5" dirty="0">
                <a:solidFill>
                  <a:srgbClr val="965025"/>
                </a:solidFill>
                <a:latin typeface="Arial"/>
                <a:cs typeface="Arial"/>
              </a:rPr>
              <a:t>counted as multiple occurrences of the </a:t>
            </a:r>
            <a:r>
              <a:rPr sz="2200" spc="-10" dirty="0">
                <a:solidFill>
                  <a:srgbClr val="965025"/>
                </a:solidFill>
                <a:latin typeface="Arial"/>
                <a:cs typeface="Arial"/>
              </a:rPr>
              <a:t>same  </a:t>
            </a:r>
            <a:r>
              <a:rPr sz="2200" spc="-5" dirty="0">
                <a:solidFill>
                  <a:srgbClr val="965025"/>
                </a:solidFill>
                <a:latin typeface="Arial"/>
                <a:cs typeface="Arial"/>
              </a:rPr>
              <a:t>variable.</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37</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89640B-EC46-4F45-A3B8-7941D3B968C2}"/>
              </a:ext>
            </a:extLst>
          </p:cNvPr>
          <p:cNvSpPr txBox="1"/>
          <p:nvPr/>
        </p:nvSpPr>
        <p:spPr>
          <a:xfrm>
            <a:off x="6858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2189479"/>
            <a:ext cx="8483600" cy="3759200"/>
          </a:xfrm>
          <a:prstGeom prst="rect">
            <a:avLst/>
          </a:prstGeom>
        </p:spPr>
        <p:txBody>
          <a:bodyPr vert="horz" wrap="square" lIns="0" tIns="12065" rIns="0" bIns="0" rtlCol="0">
            <a:spAutoFit/>
          </a:bodyPr>
          <a:lstStyle/>
          <a:p>
            <a:pPr marL="469265" marR="311150" indent="-457200">
              <a:lnSpc>
                <a:spcPct val="100000"/>
              </a:lnSpc>
              <a:spcBef>
                <a:spcPts val="95"/>
              </a:spcBef>
              <a:buAutoNum type="arabicPeriod" startAt="5"/>
              <a:tabLst>
                <a:tab pos="469265" algn="l"/>
                <a:tab pos="469900" algn="l"/>
              </a:tabLst>
            </a:pPr>
            <a:r>
              <a:rPr sz="2200" spc="-5" dirty="0">
                <a:solidFill>
                  <a:srgbClr val="003265"/>
                </a:solidFill>
                <a:latin typeface="Arial"/>
                <a:cs typeface="Arial"/>
              </a:rPr>
              <a:t>Local variables with the same name in different functions </a:t>
            </a:r>
            <a:r>
              <a:rPr sz="2200" spc="-10" dirty="0">
                <a:solidFill>
                  <a:srgbClr val="003265"/>
                </a:solidFill>
                <a:latin typeface="Arial"/>
                <a:cs typeface="Arial"/>
              </a:rPr>
              <a:t>are  </a:t>
            </a:r>
            <a:r>
              <a:rPr sz="2200" spc="-5" dirty="0">
                <a:solidFill>
                  <a:srgbClr val="003265"/>
                </a:solidFill>
                <a:latin typeface="Arial"/>
                <a:cs typeface="Arial"/>
              </a:rPr>
              <a:t>counted as unique</a:t>
            </a:r>
            <a:r>
              <a:rPr sz="2200" spc="10" dirty="0">
                <a:solidFill>
                  <a:srgbClr val="003265"/>
                </a:solidFill>
                <a:latin typeface="Arial"/>
                <a:cs typeface="Arial"/>
              </a:rPr>
              <a:t> </a:t>
            </a:r>
            <a:r>
              <a:rPr sz="2200" spc="-5" dirty="0">
                <a:solidFill>
                  <a:srgbClr val="003265"/>
                </a:solidFill>
                <a:latin typeface="Arial"/>
                <a:cs typeface="Arial"/>
              </a:rPr>
              <a:t>operands.</a:t>
            </a:r>
            <a:endParaRPr sz="2200">
              <a:latin typeface="Arial"/>
              <a:cs typeface="Arial"/>
            </a:endParaRPr>
          </a:p>
          <a:p>
            <a:pPr>
              <a:lnSpc>
                <a:spcPct val="100000"/>
              </a:lnSpc>
              <a:spcBef>
                <a:spcPts val="5"/>
              </a:spcBef>
              <a:buAutoNum type="arabicPeriod" startAt="5"/>
            </a:pPr>
            <a:endParaRPr sz="2500">
              <a:latin typeface="Times New Roman"/>
              <a:cs typeface="Times New Roman"/>
            </a:endParaRPr>
          </a:p>
          <a:p>
            <a:pPr marL="469900" indent="-457200">
              <a:lnSpc>
                <a:spcPct val="100000"/>
              </a:lnSpc>
              <a:buAutoNum type="arabicPeriod" startAt="5"/>
              <a:tabLst>
                <a:tab pos="469265" algn="l"/>
                <a:tab pos="469900" algn="l"/>
              </a:tabLst>
            </a:pPr>
            <a:r>
              <a:rPr sz="2200" spc="-5" dirty="0">
                <a:solidFill>
                  <a:srgbClr val="003265"/>
                </a:solidFill>
                <a:latin typeface="Arial"/>
                <a:cs typeface="Arial"/>
              </a:rPr>
              <a:t>Functions calls are considered as</a:t>
            </a:r>
            <a:r>
              <a:rPr sz="2200" spc="40" dirty="0">
                <a:solidFill>
                  <a:srgbClr val="003265"/>
                </a:solidFill>
                <a:latin typeface="Arial"/>
                <a:cs typeface="Arial"/>
              </a:rPr>
              <a:t> </a:t>
            </a:r>
            <a:r>
              <a:rPr sz="2200" spc="-5" dirty="0">
                <a:solidFill>
                  <a:srgbClr val="003265"/>
                </a:solidFill>
                <a:latin typeface="Arial"/>
                <a:cs typeface="Arial"/>
              </a:rPr>
              <a:t>operators.</a:t>
            </a:r>
            <a:endParaRPr sz="2200">
              <a:latin typeface="Arial"/>
              <a:cs typeface="Arial"/>
            </a:endParaRPr>
          </a:p>
          <a:p>
            <a:pPr>
              <a:lnSpc>
                <a:spcPct val="100000"/>
              </a:lnSpc>
              <a:spcBef>
                <a:spcPts val="5"/>
              </a:spcBef>
              <a:buAutoNum type="arabicPeriod" startAt="5"/>
            </a:pPr>
            <a:endParaRPr sz="2500">
              <a:latin typeface="Times New Roman"/>
              <a:cs typeface="Times New Roman"/>
            </a:endParaRPr>
          </a:p>
          <a:p>
            <a:pPr marL="469900" indent="-457200">
              <a:lnSpc>
                <a:spcPct val="100000"/>
              </a:lnSpc>
              <a:buAutoNum type="arabicPeriod" startAt="5"/>
              <a:tabLst>
                <a:tab pos="469265" algn="l"/>
                <a:tab pos="469900" algn="l"/>
              </a:tabLst>
            </a:pPr>
            <a:r>
              <a:rPr sz="2200" spc="-5" dirty="0">
                <a:solidFill>
                  <a:srgbClr val="0000FF"/>
                </a:solidFill>
                <a:latin typeface="Arial"/>
                <a:cs typeface="Arial"/>
              </a:rPr>
              <a:t>All</a:t>
            </a:r>
            <a:r>
              <a:rPr sz="2200" spc="75" dirty="0">
                <a:solidFill>
                  <a:srgbClr val="0000FF"/>
                </a:solidFill>
                <a:latin typeface="Arial"/>
                <a:cs typeface="Arial"/>
              </a:rPr>
              <a:t> </a:t>
            </a:r>
            <a:r>
              <a:rPr sz="2200" spc="-5" dirty="0">
                <a:solidFill>
                  <a:srgbClr val="0000FF"/>
                </a:solidFill>
                <a:latin typeface="Arial"/>
                <a:cs typeface="Arial"/>
              </a:rPr>
              <a:t>looping</a:t>
            </a:r>
            <a:r>
              <a:rPr sz="2200" spc="80" dirty="0">
                <a:solidFill>
                  <a:srgbClr val="0000FF"/>
                </a:solidFill>
                <a:latin typeface="Arial"/>
                <a:cs typeface="Arial"/>
              </a:rPr>
              <a:t> </a:t>
            </a:r>
            <a:r>
              <a:rPr sz="2200" spc="-5" dirty="0">
                <a:solidFill>
                  <a:srgbClr val="0000FF"/>
                </a:solidFill>
                <a:latin typeface="Arial"/>
                <a:cs typeface="Arial"/>
              </a:rPr>
              <a:t>statements</a:t>
            </a:r>
            <a:r>
              <a:rPr sz="2200" spc="75" dirty="0">
                <a:solidFill>
                  <a:srgbClr val="0000FF"/>
                </a:solidFill>
                <a:latin typeface="Arial"/>
                <a:cs typeface="Arial"/>
              </a:rPr>
              <a:t> </a:t>
            </a:r>
            <a:r>
              <a:rPr sz="2200" dirty="0">
                <a:solidFill>
                  <a:srgbClr val="0000FF"/>
                </a:solidFill>
                <a:latin typeface="Arial"/>
                <a:cs typeface="Arial"/>
              </a:rPr>
              <a:t>e.g.,</a:t>
            </a:r>
            <a:r>
              <a:rPr sz="2200" spc="75" dirty="0">
                <a:solidFill>
                  <a:srgbClr val="0000FF"/>
                </a:solidFill>
                <a:latin typeface="Arial"/>
                <a:cs typeface="Arial"/>
              </a:rPr>
              <a:t> </a:t>
            </a:r>
            <a:r>
              <a:rPr sz="2200" spc="-5" dirty="0">
                <a:solidFill>
                  <a:srgbClr val="0000FF"/>
                </a:solidFill>
                <a:latin typeface="Arial"/>
                <a:cs typeface="Arial"/>
              </a:rPr>
              <a:t>do</a:t>
            </a:r>
            <a:r>
              <a:rPr sz="2200" spc="80" dirty="0">
                <a:solidFill>
                  <a:srgbClr val="0000FF"/>
                </a:solidFill>
                <a:latin typeface="Arial"/>
                <a:cs typeface="Arial"/>
              </a:rPr>
              <a:t> </a:t>
            </a:r>
            <a:r>
              <a:rPr sz="2200" dirty="0">
                <a:solidFill>
                  <a:srgbClr val="0000FF"/>
                </a:solidFill>
                <a:latin typeface="Arial"/>
                <a:cs typeface="Arial"/>
              </a:rPr>
              <a:t>{…}</a:t>
            </a:r>
            <a:r>
              <a:rPr sz="2200" spc="80" dirty="0">
                <a:solidFill>
                  <a:srgbClr val="0000FF"/>
                </a:solidFill>
                <a:latin typeface="Arial"/>
                <a:cs typeface="Arial"/>
              </a:rPr>
              <a:t> </a:t>
            </a:r>
            <a:r>
              <a:rPr sz="2200" spc="-5" dirty="0">
                <a:solidFill>
                  <a:srgbClr val="0000FF"/>
                </a:solidFill>
                <a:latin typeface="Arial"/>
                <a:cs typeface="Arial"/>
              </a:rPr>
              <a:t>while</a:t>
            </a:r>
            <a:r>
              <a:rPr sz="2200" spc="80" dirty="0">
                <a:solidFill>
                  <a:srgbClr val="0000FF"/>
                </a:solidFill>
                <a:latin typeface="Arial"/>
                <a:cs typeface="Arial"/>
              </a:rPr>
              <a:t> </a:t>
            </a:r>
            <a:r>
              <a:rPr sz="2200" spc="-5" dirty="0">
                <a:solidFill>
                  <a:srgbClr val="0000FF"/>
                </a:solidFill>
                <a:latin typeface="Arial"/>
                <a:cs typeface="Arial"/>
              </a:rPr>
              <a:t>(</a:t>
            </a:r>
            <a:r>
              <a:rPr sz="2200" spc="75" dirty="0">
                <a:solidFill>
                  <a:srgbClr val="0000FF"/>
                </a:solidFill>
                <a:latin typeface="Arial"/>
                <a:cs typeface="Arial"/>
              </a:rPr>
              <a:t> </a:t>
            </a:r>
            <a:r>
              <a:rPr sz="2200" spc="-5" dirty="0">
                <a:solidFill>
                  <a:srgbClr val="0000FF"/>
                </a:solidFill>
                <a:latin typeface="Arial"/>
                <a:cs typeface="Arial"/>
              </a:rPr>
              <a:t>),</a:t>
            </a:r>
            <a:r>
              <a:rPr sz="2200" spc="85" dirty="0">
                <a:solidFill>
                  <a:srgbClr val="0000FF"/>
                </a:solidFill>
                <a:latin typeface="Arial"/>
                <a:cs typeface="Arial"/>
              </a:rPr>
              <a:t> </a:t>
            </a:r>
            <a:r>
              <a:rPr sz="2200" spc="-5" dirty="0">
                <a:solidFill>
                  <a:srgbClr val="0000FF"/>
                </a:solidFill>
                <a:latin typeface="Arial"/>
                <a:cs typeface="Arial"/>
              </a:rPr>
              <a:t>while</a:t>
            </a:r>
            <a:r>
              <a:rPr sz="2200" spc="80" dirty="0">
                <a:solidFill>
                  <a:srgbClr val="0000FF"/>
                </a:solidFill>
                <a:latin typeface="Arial"/>
                <a:cs typeface="Arial"/>
              </a:rPr>
              <a:t> </a:t>
            </a:r>
            <a:r>
              <a:rPr sz="2200" spc="-5" dirty="0">
                <a:solidFill>
                  <a:srgbClr val="0000FF"/>
                </a:solidFill>
                <a:latin typeface="Arial"/>
                <a:cs typeface="Arial"/>
              </a:rPr>
              <a:t>(</a:t>
            </a:r>
            <a:r>
              <a:rPr sz="2200" spc="85" dirty="0">
                <a:solidFill>
                  <a:srgbClr val="0000FF"/>
                </a:solidFill>
                <a:latin typeface="Arial"/>
                <a:cs typeface="Arial"/>
              </a:rPr>
              <a:t> </a:t>
            </a:r>
            <a:r>
              <a:rPr sz="2200" spc="-5" dirty="0">
                <a:solidFill>
                  <a:srgbClr val="0000FF"/>
                </a:solidFill>
                <a:latin typeface="Arial"/>
                <a:cs typeface="Arial"/>
              </a:rPr>
              <a:t>)</a:t>
            </a:r>
            <a:r>
              <a:rPr sz="2200" spc="75" dirty="0">
                <a:solidFill>
                  <a:srgbClr val="0000FF"/>
                </a:solidFill>
                <a:latin typeface="Arial"/>
                <a:cs typeface="Arial"/>
              </a:rPr>
              <a:t> </a:t>
            </a:r>
            <a:r>
              <a:rPr sz="2200" spc="-5" dirty="0">
                <a:solidFill>
                  <a:srgbClr val="0000FF"/>
                </a:solidFill>
                <a:latin typeface="Arial"/>
                <a:cs typeface="Arial"/>
              </a:rPr>
              <a:t>{…},</a:t>
            </a:r>
            <a:r>
              <a:rPr sz="2200" spc="100" dirty="0">
                <a:solidFill>
                  <a:srgbClr val="0000FF"/>
                </a:solidFill>
                <a:latin typeface="Arial"/>
                <a:cs typeface="Arial"/>
              </a:rPr>
              <a:t> </a:t>
            </a:r>
            <a:r>
              <a:rPr sz="2200" dirty="0">
                <a:solidFill>
                  <a:srgbClr val="0000FF"/>
                </a:solidFill>
                <a:latin typeface="Arial"/>
                <a:cs typeface="Arial"/>
              </a:rPr>
              <a:t>for</a:t>
            </a:r>
            <a:r>
              <a:rPr sz="2200" spc="85" dirty="0">
                <a:solidFill>
                  <a:srgbClr val="0000FF"/>
                </a:solidFill>
                <a:latin typeface="Arial"/>
                <a:cs typeface="Arial"/>
              </a:rPr>
              <a:t> </a:t>
            </a:r>
            <a:r>
              <a:rPr sz="2200" spc="-5" dirty="0">
                <a:solidFill>
                  <a:srgbClr val="0000FF"/>
                </a:solidFill>
                <a:latin typeface="Arial"/>
                <a:cs typeface="Arial"/>
              </a:rPr>
              <a:t>(</a:t>
            </a:r>
            <a:r>
              <a:rPr sz="2200" spc="100" dirty="0">
                <a:solidFill>
                  <a:srgbClr val="0000FF"/>
                </a:solidFill>
                <a:latin typeface="Arial"/>
                <a:cs typeface="Arial"/>
              </a:rPr>
              <a:t> </a:t>
            </a:r>
            <a:r>
              <a:rPr sz="2200" spc="-5" dirty="0">
                <a:solidFill>
                  <a:srgbClr val="0000FF"/>
                </a:solidFill>
                <a:latin typeface="Arial"/>
                <a:cs typeface="Arial"/>
              </a:rPr>
              <a:t>)</a:t>
            </a:r>
            <a:endParaRPr sz="2200">
              <a:latin typeface="Arial"/>
              <a:cs typeface="Arial"/>
            </a:endParaRPr>
          </a:p>
          <a:p>
            <a:pPr marL="469265" marR="5080">
              <a:lnSpc>
                <a:spcPct val="100000"/>
              </a:lnSpc>
            </a:pPr>
            <a:r>
              <a:rPr sz="2200" spc="-5" dirty="0">
                <a:solidFill>
                  <a:srgbClr val="0000FF"/>
                </a:solidFill>
                <a:latin typeface="Arial"/>
                <a:cs typeface="Arial"/>
              </a:rPr>
              <a:t>{…}, all control </a:t>
            </a:r>
            <a:r>
              <a:rPr sz="2200" dirty="0">
                <a:solidFill>
                  <a:srgbClr val="0000FF"/>
                </a:solidFill>
                <a:latin typeface="Arial"/>
                <a:cs typeface="Arial"/>
              </a:rPr>
              <a:t>statements </a:t>
            </a:r>
            <a:r>
              <a:rPr sz="2200" spc="-5" dirty="0">
                <a:solidFill>
                  <a:srgbClr val="0000FF"/>
                </a:solidFill>
                <a:latin typeface="Arial"/>
                <a:cs typeface="Arial"/>
              </a:rPr>
              <a:t>e.g., if ( ) {…}, if ( ) </a:t>
            </a:r>
            <a:r>
              <a:rPr sz="2200" dirty="0">
                <a:solidFill>
                  <a:srgbClr val="0000FF"/>
                </a:solidFill>
                <a:latin typeface="Arial"/>
                <a:cs typeface="Arial"/>
              </a:rPr>
              <a:t>{…} </a:t>
            </a:r>
            <a:r>
              <a:rPr sz="2200" spc="-5" dirty="0">
                <a:solidFill>
                  <a:srgbClr val="0000FF"/>
                </a:solidFill>
                <a:latin typeface="Arial"/>
                <a:cs typeface="Arial"/>
              </a:rPr>
              <a:t>else </a:t>
            </a:r>
            <a:r>
              <a:rPr sz="2200" dirty="0">
                <a:solidFill>
                  <a:srgbClr val="0000FF"/>
                </a:solidFill>
                <a:latin typeface="Arial"/>
                <a:cs typeface="Arial"/>
              </a:rPr>
              <a:t>{…}, </a:t>
            </a:r>
            <a:r>
              <a:rPr sz="2200" spc="-5" dirty="0">
                <a:solidFill>
                  <a:srgbClr val="0000FF"/>
                </a:solidFill>
                <a:latin typeface="Arial"/>
                <a:cs typeface="Arial"/>
              </a:rPr>
              <a:t>etc.  are considered as</a:t>
            </a:r>
            <a:r>
              <a:rPr sz="2200" spc="10" dirty="0">
                <a:solidFill>
                  <a:srgbClr val="0000FF"/>
                </a:solidFill>
                <a:latin typeface="Arial"/>
                <a:cs typeface="Arial"/>
              </a:rPr>
              <a:t> </a:t>
            </a:r>
            <a:r>
              <a:rPr sz="2200" spc="-5" dirty="0">
                <a:solidFill>
                  <a:srgbClr val="0000FF"/>
                </a:solidFill>
                <a:latin typeface="Arial"/>
                <a:cs typeface="Arial"/>
              </a:rPr>
              <a:t>operators.</a:t>
            </a:r>
            <a:endParaRPr sz="2200">
              <a:latin typeface="Arial"/>
              <a:cs typeface="Arial"/>
            </a:endParaRPr>
          </a:p>
          <a:p>
            <a:pPr>
              <a:lnSpc>
                <a:spcPct val="100000"/>
              </a:lnSpc>
              <a:spcBef>
                <a:spcPts val="45"/>
              </a:spcBef>
            </a:pPr>
            <a:endParaRPr sz="2150">
              <a:latin typeface="Times New Roman"/>
              <a:cs typeface="Times New Roman"/>
            </a:endParaRPr>
          </a:p>
          <a:p>
            <a:pPr marL="469265" marR="5080" indent="-457200">
              <a:lnSpc>
                <a:spcPct val="100000"/>
              </a:lnSpc>
              <a:spcBef>
                <a:spcPts val="5"/>
              </a:spcBef>
              <a:buAutoNum type="arabicPeriod" startAt="8"/>
              <a:tabLst>
                <a:tab pos="469265" algn="l"/>
                <a:tab pos="469900" algn="l"/>
              </a:tabLst>
            </a:pPr>
            <a:r>
              <a:rPr sz="2200" spc="-5" dirty="0">
                <a:solidFill>
                  <a:srgbClr val="003265"/>
                </a:solidFill>
                <a:latin typeface="Arial"/>
                <a:cs typeface="Arial"/>
              </a:rPr>
              <a:t>In control </a:t>
            </a:r>
            <a:r>
              <a:rPr sz="2200" dirty="0">
                <a:solidFill>
                  <a:srgbClr val="003265"/>
                </a:solidFill>
                <a:latin typeface="Arial"/>
                <a:cs typeface="Arial"/>
              </a:rPr>
              <a:t>construct </a:t>
            </a:r>
            <a:r>
              <a:rPr sz="2200" spc="-5" dirty="0">
                <a:solidFill>
                  <a:srgbClr val="003265"/>
                </a:solidFill>
                <a:latin typeface="Arial"/>
                <a:cs typeface="Arial"/>
              </a:rPr>
              <a:t>switch ( ) {case:…}, switch as well as all the  </a:t>
            </a:r>
            <a:r>
              <a:rPr sz="2200" dirty="0">
                <a:solidFill>
                  <a:srgbClr val="003265"/>
                </a:solidFill>
                <a:latin typeface="Arial"/>
                <a:cs typeface="Arial"/>
              </a:rPr>
              <a:t>case </a:t>
            </a:r>
            <a:r>
              <a:rPr sz="2200" spc="-5" dirty="0">
                <a:solidFill>
                  <a:srgbClr val="003265"/>
                </a:solidFill>
                <a:latin typeface="Arial"/>
                <a:cs typeface="Arial"/>
              </a:rPr>
              <a:t>statements are considered as</a:t>
            </a:r>
            <a:r>
              <a:rPr sz="2200" spc="25" dirty="0">
                <a:solidFill>
                  <a:srgbClr val="003265"/>
                </a:solidFill>
                <a:latin typeface="Arial"/>
                <a:cs typeface="Arial"/>
              </a:rPr>
              <a:t> </a:t>
            </a:r>
            <a:r>
              <a:rPr sz="2200" spc="-5" dirty="0">
                <a:solidFill>
                  <a:srgbClr val="003265"/>
                </a:solidFill>
                <a:latin typeface="Arial"/>
                <a:cs typeface="Arial"/>
              </a:rPr>
              <a:t>operators.</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38</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2306827"/>
            <a:ext cx="8330565" cy="4036060"/>
          </a:xfrm>
          <a:prstGeom prst="rect">
            <a:avLst/>
          </a:prstGeom>
        </p:spPr>
        <p:txBody>
          <a:bodyPr vert="horz" wrap="square" lIns="0" tIns="12065" rIns="0" bIns="0" rtlCol="0">
            <a:spAutoFit/>
          </a:bodyPr>
          <a:lstStyle/>
          <a:p>
            <a:pPr marL="469265" marR="154940" indent="-457200">
              <a:lnSpc>
                <a:spcPct val="100000"/>
              </a:lnSpc>
              <a:spcBef>
                <a:spcPts val="95"/>
              </a:spcBef>
              <a:buAutoNum type="arabicPeriod" startAt="9"/>
              <a:tabLst>
                <a:tab pos="469265" algn="l"/>
                <a:tab pos="469900" algn="l"/>
              </a:tabLst>
            </a:pPr>
            <a:r>
              <a:rPr sz="2200" spc="-5" dirty="0">
                <a:solidFill>
                  <a:srgbClr val="965025"/>
                </a:solidFill>
                <a:latin typeface="Arial"/>
                <a:cs typeface="Arial"/>
              </a:rPr>
              <a:t>The reserve words like return, </a:t>
            </a:r>
            <a:r>
              <a:rPr sz="2200" dirty="0">
                <a:solidFill>
                  <a:srgbClr val="965025"/>
                </a:solidFill>
                <a:latin typeface="Arial"/>
                <a:cs typeface="Arial"/>
              </a:rPr>
              <a:t>default, </a:t>
            </a:r>
            <a:r>
              <a:rPr sz="2200" spc="-5" dirty="0">
                <a:solidFill>
                  <a:srgbClr val="965025"/>
                </a:solidFill>
                <a:latin typeface="Arial"/>
                <a:cs typeface="Arial"/>
              </a:rPr>
              <a:t>continue, break, sizeof,  etc., are considered as</a:t>
            </a:r>
            <a:r>
              <a:rPr sz="2200" spc="20" dirty="0">
                <a:solidFill>
                  <a:srgbClr val="965025"/>
                </a:solidFill>
                <a:latin typeface="Arial"/>
                <a:cs typeface="Arial"/>
              </a:rPr>
              <a:t> </a:t>
            </a:r>
            <a:r>
              <a:rPr sz="2200" spc="-5" dirty="0">
                <a:solidFill>
                  <a:srgbClr val="965025"/>
                </a:solidFill>
                <a:latin typeface="Arial"/>
                <a:cs typeface="Arial"/>
              </a:rPr>
              <a:t>operators.</a:t>
            </a:r>
            <a:endParaRPr sz="2200">
              <a:latin typeface="Arial"/>
              <a:cs typeface="Arial"/>
            </a:endParaRPr>
          </a:p>
          <a:p>
            <a:pPr>
              <a:lnSpc>
                <a:spcPct val="100000"/>
              </a:lnSpc>
              <a:spcBef>
                <a:spcPts val="15"/>
              </a:spcBef>
              <a:buAutoNum type="arabicPeriod" startAt="9"/>
            </a:pPr>
            <a:endParaRPr sz="2000">
              <a:latin typeface="Times New Roman"/>
              <a:cs typeface="Times New Roman"/>
            </a:endParaRPr>
          </a:p>
          <a:p>
            <a:pPr marL="469265" marR="81915" indent="-457200">
              <a:lnSpc>
                <a:spcPct val="100000"/>
              </a:lnSpc>
              <a:buAutoNum type="arabicPeriod" startAt="9"/>
              <a:tabLst>
                <a:tab pos="469900" algn="l"/>
              </a:tabLst>
            </a:pPr>
            <a:r>
              <a:rPr sz="2200" spc="-5" dirty="0">
                <a:solidFill>
                  <a:srgbClr val="003265"/>
                </a:solidFill>
                <a:latin typeface="Arial"/>
                <a:cs typeface="Arial"/>
              </a:rPr>
              <a:t>All the brackets, commas, and terminators </a:t>
            </a:r>
            <a:r>
              <a:rPr sz="2200" spc="5" dirty="0">
                <a:solidFill>
                  <a:srgbClr val="003265"/>
                </a:solidFill>
                <a:latin typeface="Arial"/>
                <a:cs typeface="Arial"/>
              </a:rPr>
              <a:t>are </a:t>
            </a:r>
            <a:r>
              <a:rPr sz="2200" spc="-5" dirty="0">
                <a:solidFill>
                  <a:srgbClr val="003265"/>
                </a:solidFill>
                <a:latin typeface="Arial"/>
                <a:cs typeface="Arial"/>
              </a:rPr>
              <a:t>considered as  operators.</a:t>
            </a:r>
            <a:endParaRPr sz="2200">
              <a:latin typeface="Arial"/>
              <a:cs typeface="Arial"/>
            </a:endParaRPr>
          </a:p>
          <a:p>
            <a:pPr>
              <a:lnSpc>
                <a:spcPct val="100000"/>
              </a:lnSpc>
              <a:spcBef>
                <a:spcPts val="40"/>
              </a:spcBef>
              <a:buAutoNum type="arabicPeriod" startAt="9"/>
            </a:pPr>
            <a:endParaRPr sz="2050">
              <a:latin typeface="Times New Roman"/>
              <a:cs typeface="Times New Roman"/>
            </a:endParaRPr>
          </a:p>
          <a:p>
            <a:pPr marL="469265" marR="5080" indent="-457200">
              <a:lnSpc>
                <a:spcPct val="100000"/>
              </a:lnSpc>
              <a:spcBef>
                <a:spcPts val="5"/>
              </a:spcBef>
              <a:buAutoNum type="arabicPeriod" startAt="9"/>
              <a:tabLst>
                <a:tab pos="469900" algn="l"/>
              </a:tabLst>
            </a:pPr>
            <a:r>
              <a:rPr sz="2200" spc="-5" dirty="0">
                <a:solidFill>
                  <a:srgbClr val="003265"/>
                </a:solidFill>
                <a:latin typeface="Arial"/>
                <a:cs typeface="Arial"/>
              </a:rPr>
              <a:t>GOTO is counted as an operator </a:t>
            </a:r>
            <a:r>
              <a:rPr sz="2200" dirty="0">
                <a:solidFill>
                  <a:srgbClr val="003265"/>
                </a:solidFill>
                <a:latin typeface="Arial"/>
                <a:cs typeface="Arial"/>
              </a:rPr>
              <a:t>and </a:t>
            </a:r>
            <a:r>
              <a:rPr sz="2200" spc="-5" dirty="0">
                <a:solidFill>
                  <a:srgbClr val="003265"/>
                </a:solidFill>
                <a:latin typeface="Arial"/>
                <a:cs typeface="Arial"/>
              </a:rPr>
              <a:t>the label is counted as  an operand.</a:t>
            </a:r>
            <a:endParaRPr sz="2200">
              <a:latin typeface="Arial"/>
              <a:cs typeface="Arial"/>
            </a:endParaRPr>
          </a:p>
          <a:p>
            <a:pPr>
              <a:lnSpc>
                <a:spcPct val="100000"/>
              </a:lnSpc>
              <a:spcBef>
                <a:spcPts val="20"/>
              </a:spcBef>
              <a:buAutoNum type="arabicPeriod" startAt="9"/>
            </a:pPr>
            <a:endParaRPr sz="2700">
              <a:latin typeface="Times New Roman"/>
              <a:cs typeface="Times New Roman"/>
            </a:endParaRPr>
          </a:p>
          <a:p>
            <a:pPr marL="469265" marR="80645" indent="-457200" algn="just">
              <a:lnSpc>
                <a:spcPct val="99800"/>
              </a:lnSpc>
              <a:buAutoNum type="arabicPeriod" startAt="9"/>
              <a:tabLst>
                <a:tab pos="469900" algn="l"/>
              </a:tabLst>
            </a:pPr>
            <a:r>
              <a:rPr sz="2200" spc="-5" dirty="0">
                <a:solidFill>
                  <a:srgbClr val="0000FF"/>
                </a:solidFill>
                <a:latin typeface="Arial"/>
                <a:cs typeface="Arial"/>
              </a:rPr>
              <a:t>The </a:t>
            </a:r>
            <a:r>
              <a:rPr sz="2200" dirty="0">
                <a:solidFill>
                  <a:srgbClr val="0000FF"/>
                </a:solidFill>
                <a:latin typeface="Arial"/>
                <a:cs typeface="Arial"/>
              </a:rPr>
              <a:t>unary </a:t>
            </a:r>
            <a:r>
              <a:rPr sz="2200" spc="-5" dirty="0">
                <a:solidFill>
                  <a:srgbClr val="0000FF"/>
                </a:solidFill>
                <a:latin typeface="Arial"/>
                <a:cs typeface="Arial"/>
              </a:rPr>
              <a:t>and binary occurrence of </a:t>
            </a:r>
            <a:r>
              <a:rPr sz="2200" dirty="0">
                <a:solidFill>
                  <a:srgbClr val="0000FF"/>
                </a:solidFill>
                <a:latin typeface="Arial"/>
                <a:cs typeface="Arial"/>
              </a:rPr>
              <a:t>“+” </a:t>
            </a:r>
            <a:r>
              <a:rPr sz="2200" spc="-5" dirty="0">
                <a:solidFill>
                  <a:srgbClr val="0000FF"/>
                </a:solidFill>
                <a:latin typeface="Arial"/>
                <a:cs typeface="Arial"/>
              </a:rPr>
              <a:t>and “-” are dealt  separately. Similarly “*” (multiplication operator) are dealt with  separately.</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39</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6FA8E8-689A-4DAA-9A55-FCC84B342318}"/>
              </a:ext>
            </a:extLst>
          </p:cNvPr>
          <p:cNvSpPr txBox="1"/>
          <p:nvPr/>
        </p:nvSpPr>
        <p:spPr>
          <a:xfrm>
            <a:off x="6858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764533" y="2172715"/>
            <a:ext cx="6410960" cy="3825875"/>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Software Metrics: </a:t>
            </a:r>
            <a:r>
              <a:rPr sz="2800" dirty="0">
                <a:latin typeface="Arial"/>
                <a:cs typeface="Arial"/>
              </a:rPr>
              <a:t>What and </a:t>
            </a:r>
            <a:r>
              <a:rPr sz="2800" spc="-5" dirty="0">
                <a:latin typeface="Arial"/>
                <a:cs typeface="Arial"/>
              </a:rPr>
              <a:t>Why</a:t>
            </a:r>
            <a:r>
              <a:rPr sz="2800" spc="5" dirty="0">
                <a:latin typeface="Arial"/>
                <a:cs typeface="Arial"/>
              </a:rPr>
              <a:t> </a:t>
            </a:r>
            <a:r>
              <a:rPr sz="2800" spc="-5" dirty="0">
                <a:latin typeface="Arial"/>
                <a:cs typeface="Arial"/>
              </a:rPr>
              <a:t>?</a:t>
            </a:r>
            <a:endParaRPr sz="2800" dirty="0">
              <a:latin typeface="Arial"/>
              <a:cs typeface="Arial"/>
            </a:endParaRPr>
          </a:p>
          <a:p>
            <a:pPr>
              <a:lnSpc>
                <a:spcPct val="100000"/>
              </a:lnSpc>
              <a:spcBef>
                <a:spcPts val="25"/>
              </a:spcBef>
            </a:pPr>
            <a:endParaRPr sz="27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How to measure the </a:t>
            </a:r>
            <a:r>
              <a:rPr sz="2200" dirty="0">
                <a:solidFill>
                  <a:srgbClr val="003265"/>
                </a:solidFill>
                <a:latin typeface="Arial"/>
                <a:cs typeface="Arial"/>
              </a:rPr>
              <a:t>size </a:t>
            </a:r>
            <a:r>
              <a:rPr sz="2200" spc="-5" dirty="0">
                <a:solidFill>
                  <a:srgbClr val="003265"/>
                </a:solidFill>
                <a:latin typeface="Arial"/>
                <a:cs typeface="Arial"/>
              </a:rPr>
              <a:t>of a</a:t>
            </a:r>
            <a:r>
              <a:rPr sz="2200" spc="30" dirty="0">
                <a:solidFill>
                  <a:srgbClr val="003265"/>
                </a:solidFill>
                <a:latin typeface="Arial"/>
                <a:cs typeface="Arial"/>
              </a:rPr>
              <a:t> </a:t>
            </a:r>
            <a:r>
              <a:rPr sz="2200" spc="-5" dirty="0">
                <a:solidFill>
                  <a:srgbClr val="003265"/>
                </a:solidFill>
                <a:latin typeface="Arial"/>
                <a:cs typeface="Arial"/>
              </a:rPr>
              <a:t>software?</a:t>
            </a:r>
            <a:endParaRPr sz="2200" dirty="0">
              <a:latin typeface="Arial"/>
              <a:cs typeface="Arial"/>
            </a:endParaRPr>
          </a:p>
          <a:p>
            <a:pPr>
              <a:lnSpc>
                <a:spcPct val="100000"/>
              </a:lnSpc>
              <a:spcBef>
                <a:spcPts val="25"/>
              </a:spcBef>
              <a:buAutoNum type="arabicPeriod"/>
            </a:pPr>
            <a:endParaRPr sz="2200" dirty="0">
              <a:latin typeface="Times New Roman"/>
              <a:cs typeface="Times New Roman"/>
            </a:endParaRPr>
          </a:p>
          <a:p>
            <a:pPr marL="911860" indent="-457834">
              <a:lnSpc>
                <a:spcPct val="100000"/>
              </a:lnSpc>
              <a:spcBef>
                <a:spcPts val="5"/>
              </a:spcBef>
              <a:buAutoNum type="arabicPeriod"/>
              <a:tabLst>
                <a:tab pos="911225" algn="l"/>
                <a:tab pos="911860" algn="l"/>
              </a:tabLst>
            </a:pPr>
            <a:r>
              <a:rPr sz="2200" spc="-5" dirty="0">
                <a:solidFill>
                  <a:srgbClr val="0000FF"/>
                </a:solidFill>
                <a:latin typeface="Arial"/>
                <a:cs typeface="Arial"/>
              </a:rPr>
              <a:t>How much will it cost to develop a</a:t>
            </a:r>
            <a:r>
              <a:rPr sz="2200" spc="50" dirty="0">
                <a:solidFill>
                  <a:srgbClr val="0000FF"/>
                </a:solidFill>
                <a:latin typeface="Arial"/>
                <a:cs typeface="Arial"/>
              </a:rPr>
              <a:t> </a:t>
            </a:r>
            <a:r>
              <a:rPr sz="2200" spc="-5" dirty="0">
                <a:solidFill>
                  <a:srgbClr val="0000FF"/>
                </a:solidFill>
                <a:latin typeface="Arial"/>
                <a:cs typeface="Arial"/>
              </a:rPr>
              <a:t>software?</a:t>
            </a:r>
            <a:endParaRPr sz="2200" dirty="0">
              <a:latin typeface="Arial"/>
              <a:cs typeface="Arial"/>
            </a:endParaRPr>
          </a:p>
          <a:p>
            <a:pPr>
              <a:lnSpc>
                <a:spcPct val="100000"/>
              </a:lnSpc>
              <a:spcBef>
                <a:spcPts val="35"/>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How many </a:t>
            </a:r>
            <a:r>
              <a:rPr sz="2200" dirty="0">
                <a:solidFill>
                  <a:srgbClr val="003265"/>
                </a:solidFill>
                <a:latin typeface="Arial"/>
                <a:cs typeface="Arial"/>
              </a:rPr>
              <a:t>bugs </a:t>
            </a:r>
            <a:r>
              <a:rPr sz="2200" spc="-5" dirty="0">
                <a:solidFill>
                  <a:srgbClr val="003265"/>
                </a:solidFill>
                <a:latin typeface="Arial"/>
                <a:cs typeface="Arial"/>
              </a:rPr>
              <a:t>can </a:t>
            </a:r>
            <a:r>
              <a:rPr sz="2200" spc="-10" dirty="0">
                <a:solidFill>
                  <a:srgbClr val="003265"/>
                </a:solidFill>
                <a:latin typeface="Arial"/>
                <a:cs typeface="Arial"/>
              </a:rPr>
              <a:t>we</a:t>
            </a:r>
            <a:r>
              <a:rPr sz="2200" spc="10" dirty="0">
                <a:solidFill>
                  <a:srgbClr val="003265"/>
                </a:solidFill>
                <a:latin typeface="Arial"/>
                <a:cs typeface="Arial"/>
              </a:rPr>
              <a:t> </a:t>
            </a:r>
            <a:r>
              <a:rPr sz="2200" spc="-5" dirty="0">
                <a:solidFill>
                  <a:srgbClr val="003265"/>
                </a:solidFill>
                <a:latin typeface="Arial"/>
                <a:cs typeface="Arial"/>
              </a:rPr>
              <a:t>expect?</a:t>
            </a:r>
            <a:endParaRPr sz="2200" dirty="0">
              <a:latin typeface="Arial"/>
              <a:cs typeface="Arial"/>
            </a:endParaRPr>
          </a:p>
          <a:p>
            <a:pPr>
              <a:lnSpc>
                <a:spcPct val="100000"/>
              </a:lnSpc>
              <a:spcBef>
                <a:spcPts val="25"/>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965025"/>
                </a:solidFill>
                <a:latin typeface="Arial"/>
                <a:cs typeface="Arial"/>
              </a:rPr>
              <a:t>When can </a:t>
            </a:r>
            <a:r>
              <a:rPr sz="2200" spc="-10" dirty="0">
                <a:solidFill>
                  <a:srgbClr val="965025"/>
                </a:solidFill>
                <a:latin typeface="Arial"/>
                <a:cs typeface="Arial"/>
              </a:rPr>
              <a:t>we </a:t>
            </a:r>
            <a:r>
              <a:rPr sz="2200" spc="-5" dirty="0">
                <a:solidFill>
                  <a:srgbClr val="965025"/>
                </a:solidFill>
                <a:latin typeface="Arial"/>
                <a:cs typeface="Arial"/>
              </a:rPr>
              <a:t>stop</a:t>
            </a:r>
            <a:r>
              <a:rPr sz="2200" spc="15" dirty="0">
                <a:solidFill>
                  <a:srgbClr val="965025"/>
                </a:solidFill>
                <a:latin typeface="Arial"/>
                <a:cs typeface="Arial"/>
              </a:rPr>
              <a:t> </a:t>
            </a:r>
            <a:r>
              <a:rPr sz="2200" spc="-5" dirty="0">
                <a:solidFill>
                  <a:srgbClr val="965025"/>
                </a:solidFill>
                <a:latin typeface="Arial"/>
                <a:cs typeface="Arial"/>
              </a:rPr>
              <a:t>testing?</a:t>
            </a:r>
            <a:endParaRPr sz="2200" dirty="0">
              <a:latin typeface="Arial"/>
              <a:cs typeface="Arial"/>
            </a:endParaRPr>
          </a:p>
          <a:p>
            <a:pPr>
              <a:lnSpc>
                <a:spcPct val="100000"/>
              </a:lnSpc>
              <a:spcBef>
                <a:spcPts val="30"/>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When can </a:t>
            </a:r>
            <a:r>
              <a:rPr sz="2200" spc="-10" dirty="0">
                <a:solidFill>
                  <a:srgbClr val="003265"/>
                </a:solidFill>
                <a:latin typeface="Arial"/>
                <a:cs typeface="Arial"/>
              </a:rPr>
              <a:t>we </a:t>
            </a:r>
            <a:r>
              <a:rPr sz="2200" spc="-5" dirty="0">
                <a:solidFill>
                  <a:srgbClr val="003265"/>
                </a:solidFill>
                <a:latin typeface="Arial"/>
                <a:cs typeface="Arial"/>
              </a:rPr>
              <a:t>release the</a:t>
            </a:r>
            <a:r>
              <a:rPr sz="2200" spc="20" dirty="0">
                <a:solidFill>
                  <a:srgbClr val="003265"/>
                </a:solidFill>
                <a:latin typeface="Arial"/>
                <a:cs typeface="Arial"/>
              </a:rPr>
              <a:t> </a:t>
            </a:r>
            <a:r>
              <a:rPr sz="2200" spc="-5" dirty="0">
                <a:solidFill>
                  <a:srgbClr val="003265"/>
                </a:solidFill>
                <a:latin typeface="Arial"/>
                <a:cs typeface="Arial"/>
              </a:rPr>
              <a:t>software?</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23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49293" y="2098038"/>
            <a:ext cx="8407400" cy="3926840"/>
          </a:xfrm>
          <a:prstGeom prst="rect">
            <a:avLst/>
          </a:prstGeom>
        </p:spPr>
        <p:txBody>
          <a:bodyPr vert="horz" wrap="square" lIns="0" tIns="12065" rIns="0" bIns="0" rtlCol="0">
            <a:spAutoFit/>
          </a:bodyPr>
          <a:lstStyle/>
          <a:p>
            <a:pPr marL="545465" marR="153035" indent="-457200" algn="just">
              <a:lnSpc>
                <a:spcPct val="100000"/>
              </a:lnSpc>
              <a:spcBef>
                <a:spcPts val="95"/>
              </a:spcBef>
              <a:buAutoNum type="arabicPeriod" startAt="13"/>
              <a:tabLst>
                <a:tab pos="546100" algn="l"/>
              </a:tabLst>
            </a:pPr>
            <a:r>
              <a:rPr sz="2200" spc="-5" dirty="0">
                <a:solidFill>
                  <a:srgbClr val="003265"/>
                </a:solidFill>
                <a:latin typeface="Arial"/>
                <a:cs typeface="Arial"/>
              </a:rPr>
              <a:t>In the </a:t>
            </a:r>
            <a:r>
              <a:rPr sz="2200" dirty="0">
                <a:solidFill>
                  <a:srgbClr val="003265"/>
                </a:solidFill>
                <a:latin typeface="Arial"/>
                <a:cs typeface="Arial"/>
              </a:rPr>
              <a:t>array </a:t>
            </a:r>
            <a:r>
              <a:rPr sz="2200" spc="-5" dirty="0">
                <a:solidFill>
                  <a:srgbClr val="003265"/>
                </a:solidFill>
                <a:latin typeface="Arial"/>
                <a:cs typeface="Arial"/>
              </a:rPr>
              <a:t>variables </a:t>
            </a:r>
            <a:r>
              <a:rPr sz="2200" dirty="0">
                <a:solidFill>
                  <a:srgbClr val="003265"/>
                </a:solidFill>
                <a:latin typeface="Arial"/>
                <a:cs typeface="Arial"/>
              </a:rPr>
              <a:t>such </a:t>
            </a:r>
            <a:r>
              <a:rPr sz="2200" spc="-5" dirty="0">
                <a:solidFill>
                  <a:srgbClr val="003265"/>
                </a:solidFill>
                <a:latin typeface="Arial"/>
                <a:cs typeface="Arial"/>
              </a:rPr>
              <a:t>as “array-name [index]” </a:t>
            </a:r>
            <a:r>
              <a:rPr sz="2200" dirty="0">
                <a:solidFill>
                  <a:srgbClr val="003265"/>
                </a:solidFill>
                <a:latin typeface="Arial"/>
                <a:cs typeface="Arial"/>
              </a:rPr>
              <a:t>“array-  </a:t>
            </a:r>
            <a:r>
              <a:rPr sz="2200" spc="-5" dirty="0">
                <a:solidFill>
                  <a:srgbClr val="003265"/>
                </a:solidFill>
                <a:latin typeface="Arial"/>
                <a:cs typeface="Arial"/>
              </a:rPr>
              <a:t>name” and “index” </a:t>
            </a:r>
            <a:r>
              <a:rPr sz="2200" dirty="0">
                <a:solidFill>
                  <a:srgbClr val="003265"/>
                </a:solidFill>
                <a:latin typeface="Arial"/>
                <a:cs typeface="Arial"/>
              </a:rPr>
              <a:t>are </a:t>
            </a:r>
            <a:r>
              <a:rPr sz="2200" spc="-5" dirty="0">
                <a:solidFill>
                  <a:srgbClr val="003265"/>
                </a:solidFill>
                <a:latin typeface="Arial"/>
                <a:cs typeface="Arial"/>
              </a:rPr>
              <a:t>considered as operands and [ ] is  considered as</a:t>
            </a:r>
            <a:r>
              <a:rPr sz="2200" spc="5" dirty="0">
                <a:solidFill>
                  <a:srgbClr val="003265"/>
                </a:solidFill>
                <a:latin typeface="Arial"/>
                <a:cs typeface="Arial"/>
              </a:rPr>
              <a:t> </a:t>
            </a:r>
            <a:r>
              <a:rPr sz="2200" spc="-5" dirty="0">
                <a:solidFill>
                  <a:srgbClr val="003265"/>
                </a:solidFill>
                <a:latin typeface="Arial"/>
                <a:cs typeface="Arial"/>
              </a:rPr>
              <a:t>operator.</a:t>
            </a:r>
            <a:endParaRPr sz="2200">
              <a:latin typeface="Arial"/>
              <a:cs typeface="Arial"/>
            </a:endParaRPr>
          </a:p>
          <a:p>
            <a:pPr>
              <a:lnSpc>
                <a:spcPct val="100000"/>
              </a:lnSpc>
              <a:spcBef>
                <a:spcPts val="40"/>
              </a:spcBef>
              <a:buAutoNum type="arabicPeriod" startAt="13"/>
            </a:pPr>
            <a:endParaRPr sz="2900">
              <a:latin typeface="Times New Roman"/>
              <a:cs typeface="Times New Roman"/>
            </a:endParaRPr>
          </a:p>
          <a:p>
            <a:pPr marL="469265" marR="5080" indent="-457200" algn="just">
              <a:lnSpc>
                <a:spcPct val="99900"/>
              </a:lnSpc>
              <a:buAutoNum type="arabicPeriod" startAt="13"/>
              <a:tabLst>
                <a:tab pos="469900" algn="l"/>
              </a:tabLst>
            </a:pPr>
            <a:r>
              <a:rPr sz="2200" spc="-5" dirty="0">
                <a:solidFill>
                  <a:srgbClr val="965025"/>
                </a:solidFill>
                <a:latin typeface="Arial"/>
                <a:cs typeface="Arial"/>
              </a:rPr>
              <a:t>In the </a:t>
            </a:r>
            <a:r>
              <a:rPr sz="2200" dirty="0">
                <a:solidFill>
                  <a:srgbClr val="965025"/>
                </a:solidFill>
                <a:latin typeface="Arial"/>
                <a:cs typeface="Arial"/>
              </a:rPr>
              <a:t>structure </a:t>
            </a:r>
            <a:r>
              <a:rPr sz="2200" spc="-5" dirty="0">
                <a:solidFill>
                  <a:srgbClr val="965025"/>
                </a:solidFill>
                <a:latin typeface="Arial"/>
                <a:cs typeface="Arial"/>
              </a:rPr>
              <a:t>variables </a:t>
            </a:r>
            <a:r>
              <a:rPr sz="2200" dirty="0">
                <a:solidFill>
                  <a:srgbClr val="965025"/>
                </a:solidFill>
                <a:latin typeface="Arial"/>
                <a:cs typeface="Arial"/>
              </a:rPr>
              <a:t>such </a:t>
            </a:r>
            <a:r>
              <a:rPr sz="2200" spc="-5" dirty="0">
                <a:solidFill>
                  <a:srgbClr val="965025"/>
                </a:solidFill>
                <a:latin typeface="Arial"/>
                <a:cs typeface="Arial"/>
              </a:rPr>
              <a:t>as “struct-name, </a:t>
            </a:r>
            <a:r>
              <a:rPr sz="2200" dirty="0">
                <a:solidFill>
                  <a:srgbClr val="965025"/>
                </a:solidFill>
                <a:latin typeface="Arial"/>
                <a:cs typeface="Arial"/>
              </a:rPr>
              <a:t>member-name”  </a:t>
            </a:r>
            <a:r>
              <a:rPr sz="2200" spc="-5" dirty="0">
                <a:solidFill>
                  <a:srgbClr val="965025"/>
                </a:solidFill>
                <a:latin typeface="Arial"/>
                <a:cs typeface="Arial"/>
              </a:rPr>
              <a:t>or </a:t>
            </a:r>
            <a:r>
              <a:rPr sz="2200" dirty="0">
                <a:solidFill>
                  <a:srgbClr val="965025"/>
                </a:solidFill>
                <a:latin typeface="Arial"/>
                <a:cs typeface="Arial"/>
              </a:rPr>
              <a:t>“struct-name </a:t>
            </a:r>
            <a:r>
              <a:rPr sz="2200" spc="-5" dirty="0">
                <a:solidFill>
                  <a:srgbClr val="965025"/>
                </a:solidFill>
                <a:latin typeface="Arial"/>
                <a:cs typeface="Arial"/>
              </a:rPr>
              <a:t>-&gt; </a:t>
            </a:r>
            <a:r>
              <a:rPr sz="2200" dirty="0">
                <a:solidFill>
                  <a:srgbClr val="965025"/>
                </a:solidFill>
                <a:latin typeface="Arial"/>
                <a:cs typeface="Arial"/>
              </a:rPr>
              <a:t>member-name”, </a:t>
            </a:r>
            <a:r>
              <a:rPr sz="2200" spc="-5" dirty="0">
                <a:solidFill>
                  <a:srgbClr val="965025"/>
                </a:solidFill>
                <a:latin typeface="Arial"/>
                <a:cs typeface="Arial"/>
              </a:rPr>
              <a:t>struct-name, member-name  are taken as operands </a:t>
            </a:r>
            <a:r>
              <a:rPr sz="2200" dirty="0">
                <a:solidFill>
                  <a:srgbClr val="965025"/>
                </a:solidFill>
                <a:latin typeface="Arial"/>
                <a:cs typeface="Arial"/>
              </a:rPr>
              <a:t>and </a:t>
            </a:r>
            <a:r>
              <a:rPr sz="2200" spc="-5" dirty="0">
                <a:solidFill>
                  <a:srgbClr val="965025"/>
                </a:solidFill>
                <a:latin typeface="Arial"/>
                <a:cs typeface="Arial"/>
              </a:rPr>
              <a:t>‘.’, ‘-&gt;’ are taken as operators. </a:t>
            </a:r>
            <a:r>
              <a:rPr sz="2200" dirty="0">
                <a:solidFill>
                  <a:srgbClr val="965025"/>
                </a:solidFill>
                <a:latin typeface="Arial"/>
                <a:cs typeface="Arial"/>
              </a:rPr>
              <a:t>Some  </a:t>
            </a:r>
            <a:r>
              <a:rPr sz="2200" spc="-5" dirty="0">
                <a:solidFill>
                  <a:srgbClr val="965025"/>
                </a:solidFill>
                <a:latin typeface="Arial"/>
                <a:cs typeface="Arial"/>
              </a:rPr>
              <a:t>names of member </a:t>
            </a:r>
            <a:r>
              <a:rPr sz="2200" dirty="0">
                <a:solidFill>
                  <a:srgbClr val="965025"/>
                </a:solidFill>
                <a:latin typeface="Arial"/>
                <a:cs typeface="Arial"/>
              </a:rPr>
              <a:t>elements </a:t>
            </a:r>
            <a:r>
              <a:rPr sz="2200" spc="-5" dirty="0">
                <a:solidFill>
                  <a:srgbClr val="965025"/>
                </a:solidFill>
                <a:latin typeface="Arial"/>
                <a:cs typeface="Arial"/>
              </a:rPr>
              <a:t>in different </a:t>
            </a:r>
            <a:r>
              <a:rPr sz="2200" dirty="0">
                <a:solidFill>
                  <a:srgbClr val="965025"/>
                </a:solidFill>
                <a:latin typeface="Arial"/>
                <a:cs typeface="Arial"/>
              </a:rPr>
              <a:t>structure </a:t>
            </a:r>
            <a:r>
              <a:rPr sz="2200" spc="-5" dirty="0">
                <a:solidFill>
                  <a:srgbClr val="965025"/>
                </a:solidFill>
                <a:latin typeface="Arial"/>
                <a:cs typeface="Arial"/>
              </a:rPr>
              <a:t>variables are  counted as unique</a:t>
            </a:r>
            <a:r>
              <a:rPr sz="2200" spc="10" dirty="0">
                <a:solidFill>
                  <a:srgbClr val="965025"/>
                </a:solidFill>
                <a:latin typeface="Arial"/>
                <a:cs typeface="Arial"/>
              </a:rPr>
              <a:t> </a:t>
            </a:r>
            <a:r>
              <a:rPr sz="2200" spc="-5" dirty="0">
                <a:solidFill>
                  <a:srgbClr val="965025"/>
                </a:solidFill>
                <a:latin typeface="Arial"/>
                <a:cs typeface="Arial"/>
              </a:rPr>
              <a:t>operands.</a:t>
            </a:r>
            <a:endParaRPr sz="2200">
              <a:latin typeface="Arial"/>
              <a:cs typeface="Arial"/>
            </a:endParaRPr>
          </a:p>
          <a:p>
            <a:pPr>
              <a:lnSpc>
                <a:spcPct val="100000"/>
              </a:lnSpc>
              <a:spcBef>
                <a:spcPts val="35"/>
              </a:spcBef>
              <a:buAutoNum type="arabicPeriod" startAt="13"/>
            </a:pPr>
            <a:endParaRPr sz="3100">
              <a:latin typeface="Times New Roman"/>
              <a:cs typeface="Times New Roman"/>
            </a:endParaRPr>
          </a:p>
          <a:p>
            <a:pPr marL="504825" indent="-457834">
              <a:lnSpc>
                <a:spcPct val="100000"/>
              </a:lnSpc>
              <a:buAutoNum type="arabicPeriod" startAt="13"/>
              <a:tabLst>
                <a:tab pos="505459" algn="l"/>
              </a:tabLst>
            </a:pPr>
            <a:r>
              <a:rPr sz="2200" spc="-5" dirty="0">
                <a:solidFill>
                  <a:srgbClr val="003265"/>
                </a:solidFill>
                <a:latin typeface="Arial"/>
                <a:cs typeface="Arial"/>
              </a:rPr>
              <a:t>All the hash directive are</a:t>
            </a:r>
            <a:r>
              <a:rPr sz="2200" spc="25" dirty="0">
                <a:solidFill>
                  <a:srgbClr val="003265"/>
                </a:solidFill>
                <a:latin typeface="Arial"/>
                <a:cs typeface="Arial"/>
              </a:rPr>
              <a:t> </a:t>
            </a:r>
            <a:r>
              <a:rPr sz="2200" spc="-5" dirty="0">
                <a:solidFill>
                  <a:srgbClr val="003265"/>
                </a:solidFill>
                <a:latin typeface="Arial"/>
                <a:cs typeface="Arial"/>
              </a:rPr>
              <a:t>ignored.</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507A20-E287-4228-B352-292C9FE0A2C7}"/>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4989066" y="3734308"/>
            <a:ext cx="7937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Symbol"/>
                <a:cs typeface="Symbol"/>
              </a:rPr>
              <a:t></a:t>
            </a:r>
            <a:endParaRPr sz="700">
              <a:latin typeface="Symbol"/>
              <a:cs typeface="Symbol"/>
            </a:endParaRPr>
          </a:p>
        </p:txBody>
      </p:sp>
      <p:sp>
        <p:nvSpPr>
          <p:cNvPr id="6" name="object 6"/>
          <p:cNvSpPr txBox="1"/>
          <p:nvPr/>
        </p:nvSpPr>
        <p:spPr>
          <a:xfrm>
            <a:off x="1142993" y="2743200"/>
            <a:ext cx="8190865" cy="1930400"/>
          </a:xfrm>
          <a:prstGeom prst="rect">
            <a:avLst/>
          </a:prstGeom>
        </p:spPr>
        <p:txBody>
          <a:bodyPr vert="horz" wrap="square" lIns="0" tIns="12065" rIns="0" bIns="0" rtlCol="0">
            <a:spAutoFit/>
          </a:bodyPr>
          <a:lstStyle/>
          <a:p>
            <a:pPr marL="75565" marR="30480">
              <a:lnSpc>
                <a:spcPct val="100000"/>
              </a:lnSpc>
              <a:spcBef>
                <a:spcPts val="95"/>
              </a:spcBef>
            </a:pPr>
            <a:r>
              <a:rPr sz="2200" spc="-5" dirty="0">
                <a:solidFill>
                  <a:srgbClr val="003265"/>
                </a:solidFill>
                <a:latin typeface="Arial"/>
                <a:cs typeface="Arial"/>
              </a:rPr>
              <a:t>Halstead offered an alternate </a:t>
            </a:r>
            <a:r>
              <a:rPr sz="2200" dirty="0">
                <a:solidFill>
                  <a:srgbClr val="003265"/>
                </a:solidFill>
                <a:latin typeface="Arial"/>
                <a:cs typeface="Arial"/>
              </a:rPr>
              <a:t>formula </a:t>
            </a:r>
            <a:r>
              <a:rPr sz="2200" spc="-5" dirty="0">
                <a:solidFill>
                  <a:srgbClr val="003265"/>
                </a:solidFill>
                <a:latin typeface="Arial"/>
                <a:cs typeface="Arial"/>
              </a:rPr>
              <a:t>that estimate the program  level.</a:t>
            </a:r>
            <a:endParaRPr sz="2200">
              <a:latin typeface="Arial"/>
              <a:cs typeface="Arial"/>
            </a:endParaRPr>
          </a:p>
          <a:p>
            <a:pPr marL="1892300">
              <a:lnSpc>
                <a:spcPts val="1570"/>
              </a:lnSpc>
            </a:pPr>
            <a:r>
              <a:rPr sz="1750" spc="-5" dirty="0">
                <a:latin typeface="Symbol"/>
                <a:cs typeface="Symbol"/>
              </a:rPr>
              <a:t></a:t>
            </a:r>
            <a:endParaRPr sz="1750">
              <a:latin typeface="Symbol"/>
              <a:cs typeface="Symbol"/>
            </a:endParaRPr>
          </a:p>
          <a:p>
            <a:pPr marL="1860550">
              <a:lnSpc>
                <a:spcPts val="3400"/>
              </a:lnSpc>
            </a:pPr>
            <a:r>
              <a:rPr sz="3000" i="1" spc="-5" dirty="0">
                <a:latin typeface="Times New Roman"/>
                <a:cs typeface="Times New Roman"/>
              </a:rPr>
              <a:t>L </a:t>
            </a:r>
            <a:r>
              <a:rPr sz="3000" dirty="0">
                <a:latin typeface="Symbol"/>
                <a:cs typeface="Symbol"/>
              </a:rPr>
              <a:t></a:t>
            </a:r>
            <a:r>
              <a:rPr sz="3000" dirty="0">
                <a:latin typeface="Times New Roman"/>
                <a:cs typeface="Times New Roman"/>
              </a:rPr>
              <a:t> </a:t>
            </a:r>
            <a:r>
              <a:rPr sz="3000" spc="-95" dirty="0">
                <a:latin typeface="Times New Roman"/>
                <a:cs typeface="Times New Roman"/>
              </a:rPr>
              <a:t>2</a:t>
            </a:r>
            <a:r>
              <a:rPr sz="3150" i="1" spc="-95" dirty="0">
                <a:latin typeface="Symbol"/>
                <a:cs typeface="Symbol"/>
              </a:rPr>
              <a:t></a:t>
            </a:r>
            <a:r>
              <a:rPr sz="2625" spc="-142" baseline="-23809" dirty="0">
                <a:latin typeface="Times New Roman"/>
                <a:cs typeface="Times New Roman"/>
              </a:rPr>
              <a:t>2 </a:t>
            </a:r>
            <a:r>
              <a:rPr sz="3000" spc="-25" dirty="0">
                <a:latin typeface="Times New Roman"/>
                <a:cs typeface="Times New Roman"/>
              </a:rPr>
              <a:t>/(</a:t>
            </a:r>
            <a:r>
              <a:rPr sz="3150" i="1" spc="-25" dirty="0">
                <a:latin typeface="Symbol"/>
                <a:cs typeface="Symbol"/>
              </a:rPr>
              <a:t></a:t>
            </a:r>
            <a:r>
              <a:rPr sz="2625" spc="-37" baseline="-23809" dirty="0">
                <a:latin typeface="Times New Roman"/>
                <a:cs typeface="Times New Roman"/>
              </a:rPr>
              <a:t>1</a:t>
            </a:r>
            <a:r>
              <a:rPr sz="3000" spc="-25" dirty="0">
                <a:latin typeface="Symbol"/>
                <a:cs typeface="Symbol"/>
              </a:rPr>
              <a:t></a:t>
            </a:r>
            <a:r>
              <a:rPr sz="2625" spc="-37" baseline="-23809" dirty="0">
                <a:latin typeface="Times New Roman"/>
                <a:cs typeface="Times New Roman"/>
              </a:rPr>
              <a:t>2</a:t>
            </a:r>
            <a:r>
              <a:rPr sz="2625" spc="-195" baseline="-23809" dirty="0">
                <a:latin typeface="Times New Roman"/>
                <a:cs typeface="Times New Roman"/>
              </a:rPr>
              <a:t> </a:t>
            </a:r>
            <a:r>
              <a:rPr sz="3000" dirty="0">
                <a:latin typeface="Times New Roman"/>
                <a:cs typeface="Times New Roman"/>
              </a:rPr>
              <a:t>)</a:t>
            </a:r>
            <a:endParaRPr sz="3000">
              <a:latin typeface="Times New Roman"/>
              <a:cs typeface="Times New Roman"/>
            </a:endParaRPr>
          </a:p>
          <a:p>
            <a:pPr marL="38100">
              <a:lnSpc>
                <a:spcPct val="100000"/>
              </a:lnSpc>
              <a:spcBef>
                <a:spcPts val="2115"/>
              </a:spcBef>
            </a:pPr>
            <a:r>
              <a:rPr sz="2200" spc="-5" dirty="0">
                <a:solidFill>
                  <a:srgbClr val="003265"/>
                </a:solidFill>
                <a:latin typeface="Arial"/>
                <a:cs typeface="Arial"/>
              </a:rPr>
              <a:t>where</a:t>
            </a:r>
            <a:endParaRPr sz="2200">
              <a:latin typeface="Arial"/>
              <a:cs typeface="Arial"/>
            </a:endParaRPr>
          </a:p>
        </p:txBody>
      </p:sp>
      <p:sp>
        <p:nvSpPr>
          <p:cNvPr id="7" name="object 7"/>
          <p:cNvSpPr/>
          <p:nvPr/>
        </p:nvSpPr>
        <p:spPr>
          <a:xfrm>
            <a:off x="3613403" y="6396227"/>
            <a:ext cx="262255" cy="0"/>
          </a:xfrm>
          <a:custGeom>
            <a:avLst/>
            <a:gdLst/>
            <a:ahLst/>
            <a:cxnLst/>
            <a:rect l="l" t="t" r="r" b="b"/>
            <a:pathLst>
              <a:path w="262254">
                <a:moveTo>
                  <a:pt x="0" y="0"/>
                </a:moveTo>
                <a:lnTo>
                  <a:pt x="262127" y="0"/>
                </a:lnTo>
              </a:path>
            </a:pathLst>
          </a:custGeom>
          <a:ln w="15337">
            <a:solidFill>
              <a:srgbClr val="000000"/>
            </a:solidFill>
          </a:ln>
        </p:spPr>
        <p:txBody>
          <a:bodyPr wrap="square" lIns="0" tIns="0" rIns="0" bIns="0" rtlCol="0"/>
          <a:lstStyle/>
          <a:p>
            <a:endParaRPr/>
          </a:p>
        </p:txBody>
      </p:sp>
      <p:sp>
        <p:nvSpPr>
          <p:cNvPr id="8" name="object 8"/>
          <p:cNvSpPr/>
          <p:nvPr/>
        </p:nvSpPr>
        <p:spPr>
          <a:xfrm>
            <a:off x="4267200" y="6396227"/>
            <a:ext cx="767080" cy="0"/>
          </a:xfrm>
          <a:custGeom>
            <a:avLst/>
            <a:gdLst/>
            <a:ahLst/>
            <a:cxnLst/>
            <a:rect l="l" t="t" r="r" b="b"/>
            <a:pathLst>
              <a:path w="767079">
                <a:moveTo>
                  <a:pt x="0" y="0"/>
                </a:moveTo>
                <a:lnTo>
                  <a:pt x="766571" y="0"/>
                </a:lnTo>
              </a:path>
            </a:pathLst>
          </a:custGeom>
          <a:ln w="15337">
            <a:solidFill>
              <a:srgbClr val="000000"/>
            </a:solidFill>
          </a:ln>
        </p:spPr>
        <p:txBody>
          <a:bodyPr wrap="square" lIns="0" tIns="0" rIns="0" bIns="0" rtlCol="0"/>
          <a:lstStyle/>
          <a:p>
            <a:endParaRPr/>
          </a:p>
        </p:txBody>
      </p:sp>
      <p:sp>
        <p:nvSpPr>
          <p:cNvPr id="9" name="object 9"/>
          <p:cNvSpPr txBox="1"/>
          <p:nvPr/>
        </p:nvSpPr>
        <p:spPr>
          <a:xfrm>
            <a:off x="4760466" y="6641127"/>
            <a:ext cx="133350" cy="283210"/>
          </a:xfrm>
          <a:prstGeom prst="rect">
            <a:avLst/>
          </a:prstGeom>
        </p:spPr>
        <p:txBody>
          <a:bodyPr vert="horz" wrap="square" lIns="0" tIns="11430" rIns="0" bIns="0" rtlCol="0">
            <a:spAutoFit/>
          </a:bodyPr>
          <a:lstStyle/>
          <a:p>
            <a:pPr marL="12700">
              <a:lnSpc>
                <a:spcPct val="100000"/>
              </a:lnSpc>
              <a:spcBef>
                <a:spcPts val="90"/>
              </a:spcBef>
            </a:pPr>
            <a:r>
              <a:rPr sz="1700" spc="-5" dirty="0">
                <a:latin typeface="Times New Roman"/>
                <a:cs typeface="Times New Roman"/>
              </a:rPr>
              <a:t>2</a:t>
            </a:r>
            <a:endParaRPr sz="1700">
              <a:latin typeface="Times New Roman"/>
              <a:cs typeface="Times New Roman"/>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41</a:t>
            </a:fld>
            <a:endParaRPr dirty="0"/>
          </a:p>
        </p:txBody>
      </p:sp>
      <p:sp>
        <p:nvSpPr>
          <p:cNvPr id="15" name="object 15"/>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0" name="object 10"/>
          <p:cNvSpPr txBox="1"/>
          <p:nvPr/>
        </p:nvSpPr>
        <p:spPr>
          <a:xfrm>
            <a:off x="3614926" y="5854076"/>
            <a:ext cx="1416050" cy="492759"/>
          </a:xfrm>
          <a:prstGeom prst="rect">
            <a:avLst/>
          </a:prstGeom>
        </p:spPr>
        <p:txBody>
          <a:bodyPr vert="horz" wrap="square" lIns="0" tIns="14605" rIns="0" bIns="0" rtlCol="0">
            <a:spAutoFit/>
          </a:bodyPr>
          <a:lstStyle/>
          <a:p>
            <a:pPr marL="38100">
              <a:lnSpc>
                <a:spcPct val="100000"/>
              </a:lnSpc>
              <a:spcBef>
                <a:spcPts val="115"/>
              </a:spcBef>
              <a:tabLst>
                <a:tab pos="630555" algn="l"/>
              </a:tabLst>
            </a:pPr>
            <a:r>
              <a:rPr sz="2900" dirty="0">
                <a:latin typeface="Times New Roman"/>
                <a:cs typeface="Times New Roman"/>
              </a:rPr>
              <a:t>1	</a:t>
            </a:r>
            <a:r>
              <a:rPr sz="3050" i="1" spc="30" dirty="0">
                <a:latin typeface="Symbol"/>
                <a:cs typeface="Symbol"/>
              </a:rPr>
              <a:t></a:t>
            </a:r>
            <a:r>
              <a:rPr sz="2550" spc="44" baseline="-24509" dirty="0">
                <a:latin typeface="Times New Roman"/>
                <a:cs typeface="Times New Roman"/>
              </a:rPr>
              <a:t>1</a:t>
            </a:r>
            <a:r>
              <a:rPr sz="2900" spc="30" dirty="0">
                <a:latin typeface="Symbol"/>
                <a:cs typeface="Symbol"/>
              </a:rPr>
              <a:t></a:t>
            </a:r>
            <a:r>
              <a:rPr sz="2550" spc="44" baseline="-24509" dirty="0">
                <a:latin typeface="Times New Roman"/>
                <a:cs typeface="Times New Roman"/>
              </a:rPr>
              <a:t>2</a:t>
            </a:r>
            <a:endParaRPr sz="2550" baseline="-24509">
              <a:latin typeface="Times New Roman"/>
              <a:cs typeface="Times New Roman"/>
            </a:endParaRPr>
          </a:p>
        </p:txBody>
      </p:sp>
      <p:sp>
        <p:nvSpPr>
          <p:cNvPr id="11" name="object 11"/>
          <p:cNvSpPr txBox="1"/>
          <p:nvPr/>
        </p:nvSpPr>
        <p:spPr>
          <a:xfrm>
            <a:off x="3960366" y="6108193"/>
            <a:ext cx="810260" cy="758190"/>
          </a:xfrm>
          <a:prstGeom prst="rect">
            <a:avLst/>
          </a:prstGeom>
        </p:spPr>
        <p:txBody>
          <a:bodyPr vert="horz" wrap="square" lIns="0" tIns="12700" rIns="0" bIns="0" rtlCol="0">
            <a:spAutoFit/>
          </a:bodyPr>
          <a:lstStyle/>
          <a:p>
            <a:pPr marL="12700">
              <a:lnSpc>
                <a:spcPts val="2795"/>
              </a:lnSpc>
              <a:spcBef>
                <a:spcPts val="100"/>
              </a:spcBef>
            </a:pPr>
            <a:r>
              <a:rPr sz="2900" dirty="0">
                <a:latin typeface="Symbol"/>
                <a:cs typeface="Symbol"/>
              </a:rPr>
              <a:t></a:t>
            </a:r>
            <a:endParaRPr sz="2900">
              <a:latin typeface="Symbol"/>
              <a:cs typeface="Symbol"/>
            </a:endParaRPr>
          </a:p>
          <a:p>
            <a:pPr marL="429895">
              <a:lnSpc>
                <a:spcPts val="2975"/>
              </a:lnSpc>
            </a:pPr>
            <a:r>
              <a:rPr sz="2900" spc="-310" dirty="0">
                <a:latin typeface="Times New Roman"/>
                <a:cs typeface="Times New Roman"/>
              </a:rPr>
              <a:t>2</a:t>
            </a:r>
            <a:r>
              <a:rPr sz="3050" i="1" spc="-95" dirty="0">
                <a:latin typeface="Symbol"/>
                <a:cs typeface="Symbol"/>
              </a:rPr>
              <a:t></a:t>
            </a:r>
            <a:endParaRPr sz="3050">
              <a:latin typeface="Symbol"/>
              <a:cs typeface="Symbol"/>
            </a:endParaRPr>
          </a:p>
        </p:txBody>
      </p:sp>
      <p:sp>
        <p:nvSpPr>
          <p:cNvPr id="12" name="object 12"/>
          <p:cNvSpPr txBox="1"/>
          <p:nvPr/>
        </p:nvSpPr>
        <p:spPr>
          <a:xfrm>
            <a:off x="3637278" y="6379000"/>
            <a:ext cx="230504" cy="649605"/>
          </a:xfrm>
          <a:prstGeom prst="rect">
            <a:avLst/>
          </a:prstGeom>
        </p:spPr>
        <p:txBody>
          <a:bodyPr vert="horz" wrap="square" lIns="0" tIns="11430" rIns="0" bIns="0" rtlCol="0">
            <a:spAutoFit/>
          </a:bodyPr>
          <a:lstStyle/>
          <a:p>
            <a:pPr marL="42545">
              <a:lnSpc>
                <a:spcPts val="1739"/>
              </a:lnSpc>
              <a:spcBef>
                <a:spcPts val="90"/>
              </a:spcBef>
            </a:pPr>
            <a:r>
              <a:rPr sz="1700" spc="-10" dirty="0">
                <a:latin typeface="Symbol"/>
                <a:cs typeface="Symbol"/>
              </a:rPr>
              <a:t></a:t>
            </a:r>
            <a:endParaRPr sz="1700">
              <a:latin typeface="Symbol"/>
              <a:cs typeface="Symbol"/>
            </a:endParaRPr>
          </a:p>
          <a:p>
            <a:pPr marL="12700">
              <a:lnSpc>
                <a:spcPts val="3180"/>
              </a:lnSpc>
            </a:pPr>
            <a:r>
              <a:rPr sz="2900" i="1" spc="-5" dirty="0">
                <a:latin typeface="Times New Roman"/>
                <a:cs typeface="Times New Roman"/>
              </a:rPr>
              <a:t>L</a:t>
            </a:r>
            <a:endParaRPr sz="2900">
              <a:latin typeface="Times New Roman"/>
              <a:cs typeface="Times New Roman"/>
            </a:endParaRPr>
          </a:p>
        </p:txBody>
      </p:sp>
      <p:sp>
        <p:nvSpPr>
          <p:cNvPr id="13" name="object 13"/>
          <p:cNvSpPr txBox="1"/>
          <p:nvPr/>
        </p:nvSpPr>
        <p:spPr>
          <a:xfrm>
            <a:off x="2949954" y="5924848"/>
            <a:ext cx="584835" cy="650875"/>
          </a:xfrm>
          <a:prstGeom prst="rect">
            <a:avLst/>
          </a:prstGeom>
        </p:spPr>
        <p:txBody>
          <a:bodyPr vert="horz" wrap="square" lIns="0" tIns="11430" rIns="0" bIns="0" rtlCol="0">
            <a:spAutoFit/>
          </a:bodyPr>
          <a:lstStyle/>
          <a:p>
            <a:pPr marL="76200">
              <a:lnSpc>
                <a:spcPts val="1745"/>
              </a:lnSpc>
              <a:spcBef>
                <a:spcPts val="90"/>
              </a:spcBef>
            </a:pPr>
            <a:r>
              <a:rPr sz="1700" spc="-10" dirty="0">
                <a:latin typeface="Symbol"/>
                <a:cs typeface="Symbol"/>
              </a:rPr>
              <a:t></a:t>
            </a:r>
            <a:endParaRPr sz="1700">
              <a:latin typeface="Symbol"/>
              <a:cs typeface="Symbol"/>
            </a:endParaRPr>
          </a:p>
          <a:p>
            <a:pPr marL="12700">
              <a:lnSpc>
                <a:spcPts val="3185"/>
              </a:lnSpc>
            </a:pPr>
            <a:r>
              <a:rPr sz="2900" i="1" spc="-5" dirty="0">
                <a:latin typeface="Times New Roman"/>
                <a:cs typeface="Times New Roman"/>
              </a:rPr>
              <a:t>D</a:t>
            </a:r>
            <a:r>
              <a:rPr sz="2900" i="1" spc="-100" dirty="0">
                <a:latin typeface="Times New Roman"/>
                <a:cs typeface="Times New Roman"/>
              </a:rPr>
              <a:t> </a:t>
            </a:r>
            <a:r>
              <a:rPr sz="2900" dirty="0">
                <a:latin typeface="Symbol"/>
                <a:cs typeface="Symbol"/>
              </a:rPr>
              <a:t></a:t>
            </a:r>
            <a:endParaRPr sz="2900">
              <a:latin typeface="Symbol"/>
              <a:cs typeface="Symbol"/>
            </a:endParaRPr>
          </a:p>
        </p:txBody>
      </p:sp>
      <p:pic>
        <p:nvPicPr>
          <p:cNvPr id="16"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2F0A1A0-0C72-49B2-8A78-F858D182EB2A}"/>
              </a:ext>
            </a:extLst>
          </p:cNvPr>
          <p:cNvSpPr txBox="1"/>
          <p:nvPr/>
        </p:nvSpPr>
        <p:spPr>
          <a:xfrm>
            <a:off x="6858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4117338" y="2044562"/>
            <a:ext cx="1383030" cy="304165"/>
          </a:xfrm>
          <a:prstGeom prst="rect">
            <a:avLst/>
          </a:prstGeom>
        </p:spPr>
        <p:txBody>
          <a:bodyPr vert="horz" wrap="square" lIns="0" tIns="15875" rIns="0" bIns="0" rtlCol="0">
            <a:spAutoFit/>
          </a:bodyPr>
          <a:lstStyle/>
          <a:p>
            <a:pPr marL="12700">
              <a:lnSpc>
                <a:spcPct val="100000"/>
              </a:lnSpc>
              <a:spcBef>
                <a:spcPts val="125"/>
              </a:spcBef>
              <a:tabLst>
                <a:tab pos="1229995" algn="l"/>
              </a:tabLst>
            </a:pPr>
            <a:r>
              <a:rPr sz="1800" spc="15" dirty="0">
                <a:latin typeface="Symbol"/>
                <a:cs typeface="Symbol"/>
              </a:rPr>
              <a:t></a:t>
            </a:r>
            <a:r>
              <a:rPr sz="1800" spc="15" dirty="0">
                <a:latin typeface="Times New Roman"/>
                <a:cs typeface="Times New Roman"/>
              </a:rPr>
              <a:t>	</a:t>
            </a:r>
            <a:r>
              <a:rPr sz="1800" spc="15" dirty="0">
                <a:latin typeface="Symbol"/>
                <a:cs typeface="Symbol"/>
              </a:rPr>
              <a:t></a:t>
            </a:r>
            <a:endParaRPr sz="1800">
              <a:latin typeface="Symbol"/>
              <a:cs typeface="Symbo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42</a:t>
            </a:fld>
            <a:endParaRPr dirty="0"/>
          </a:p>
        </p:txBody>
      </p:sp>
      <p:sp>
        <p:nvSpPr>
          <p:cNvPr id="10" name="object 10"/>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764533" y="1777999"/>
            <a:ext cx="2743835" cy="422275"/>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600" spc="-5" dirty="0">
                <a:solidFill>
                  <a:srgbClr val="FF0000"/>
                </a:solidFill>
                <a:latin typeface="Arial"/>
                <a:cs typeface="Arial"/>
              </a:rPr>
              <a:t>Effort </a:t>
            </a:r>
            <a:r>
              <a:rPr sz="2600" dirty="0">
                <a:solidFill>
                  <a:srgbClr val="FF0000"/>
                </a:solidFill>
                <a:latin typeface="Arial"/>
                <a:cs typeface="Arial"/>
              </a:rPr>
              <a:t>and</a:t>
            </a:r>
            <a:r>
              <a:rPr sz="2600" spc="-45" dirty="0">
                <a:solidFill>
                  <a:srgbClr val="FF0000"/>
                </a:solidFill>
                <a:latin typeface="Arial"/>
                <a:cs typeface="Arial"/>
              </a:rPr>
              <a:t> </a:t>
            </a:r>
            <a:r>
              <a:rPr sz="2600" spc="-5" dirty="0">
                <a:solidFill>
                  <a:srgbClr val="FF0000"/>
                </a:solidFill>
                <a:latin typeface="Arial"/>
                <a:cs typeface="Arial"/>
              </a:rPr>
              <a:t>Time</a:t>
            </a:r>
            <a:endParaRPr sz="2600">
              <a:latin typeface="Arial"/>
              <a:cs typeface="Arial"/>
            </a:endParaRPr>
          </a:p>
        </p:txBody>
      </p:sp>
      <p:sp>
        <p:nvSpPr>
          <p:cNvPr id="6" name="object 6"/>
          <p:cNvSpPr txBox="1"/>
          <p:nvPr/>
        </p:nvSpPr>
        <p:spPr>
          <a:xfrm>
            <a:off x="723893" y="2106629"/>
            <a:ext cx="8534400" cy="2729230"/>
          </a:xfrm>
          <a:prstGeom prst="rect">
            <a:avLst/>
          </a:prstGeom>
        </p:spPr>
        <p:txBody>
          <a:bodyPr vert="horz" wrap="square" lIns="0" tIns="151130" rIns="0" bIns="0" rtlCol="0">
            <a:spAutoFit/>
          </a:bodyPr>
          <a:lstStyle/>
          <a:p>
            <a:pPr marL="2212340">
              <a:lnSpc>
                <a:spcPct val="100000"/>
              </a:lnSpc>
              <a:spcBef>
                <a:spcPts val="1190"/>
              </a:spcBef>
            </a:pPr>
            <a:r>
              <a:rPr sz="3100" spc="15" dirty="0">
                <a:latin typeface="Symbol"/>
                <a:cs typeface="Symbol"/>
              </a:rPr>
              <a:t></a:t>
            </a:r>
            <a:r>
              <a:rPr sz="3100" spc="-55" dirty="0">
                <a:latin typeface="Times New Roman"/>
                <a:cs typeface="Times New Roman"/>
              </a:rPr>
              <a:t> </a:t>
            </a:r>
            <a:r>
              <a:rPr sz="3100" spc="15" dirty="0">
                <a:latin typeface="Symbol"/>
                <a:cs typeface="Symbol"/>
              </a:rPr>
              <a:t></a:t>
            </a:r>
            <a:r>
              <a:rPr sz="3100" spc="-345" dirty="0">
                <a:latin typeface="Times New Roman"/>
                <a:cs typeface="Times New Roman"/>
              </a:rPr>
              <a:t> </a:t>
            </a:r>
            <a:r>
              <a:rPr sz="3100" i="1" spc="15" dirty="0">
                <a:latin typeface="Times New Roman"/>
                <a:cs typeface="Times New Roman"/>
              </a:rPr>
              <a:t>V</a:t>
            </a:r>
            <a:r>
              <a:rPr sz="3100" i="1" spc="145" dirty="0">
                <a:latin typeface="Times New Roman"/>
                <a:cs typeface="Times New Roman"/>
              </a:rPr>
              <a:t> </a:t>
            </a:r>
            <a:r>
              <a:rPr sz="3100" spc="5" dirty="0">
                <a:latin typeface="Times New Roman"/>
                <a:cs typeface="Times New Roman"/>
              </a:rPr>
              <a:t>/</a:t>
            </a:r>
            <a:r>
              <a:rPr sz="3100" spc="-140" dirty="0">
                <a:latin typeface="Times New Roman"/>
                <a:cs typeface="Times New Roman"/>
              </a:rPr>
              <a:t> </a:t>
            </a:r>
            <a:r>
              <a:rPr sz="3100" i="1" spc="15" dirty="0">
                <a:latin typeface="Times New Roman"/>
                <a:cs typeface="Times New Roman"/>
              </a:rPr>
              <a:t>L</a:t>
            </a:r>
            <a:r>
              <a:rPr sz="3100" i="1" spc="-35" dirty="0">
                <a:latin typeface="Times New Roman"/>
                <a:cs typeface="Times New Roman"/>
              </a:rPr>
              <a:t> </a:t>
            </a:r>
            <a:r>
              <a:rPr sz="3100" spc="15" dirty="0">
                <a:latin typeface="Symbol"/>
                <a:cs typeface="Symbol"/>
              </a:rPr>
              <a:t></a:t>
            </a:r>
            <a:r>
              <a:rPr sz="3100" spc="-345" dirty="0">
                <a:latin typeface="Times New Roman"/>
                <a:cs typeface="Times New Roman"/>
              </a:rPr>
              <a:t> </a:t>
            </a:r>
            <a:r>
              <a:rPr sz="3100" i="1" spc="15" dirty="0">
                <a:latin typeface="Times New Roman"/>
                <a:cs typeface="Times New Roman"/>
              </a:rPr>
              <a:t>V</a:t>
            </a:r>
            <a:r>
              <a:rPr sz="3100" i="1" spc="-5" dirty="0">
                <a:latin typeface="Times New Roman"/>
                <a:cs typeface="Times New Roman"/>
              </a:rPr>
              <a:t> </a:t>
            </a:r>
            <a:r>
              <a:rPr sz="3100" spc="10" dirty="0">
                <a:latin typeface="Times New Roman"/>
                <a:cs typeface="Times New Roman"/>
              </a:rPr>
              <a:t>*</a:t>
            </a:r>
            <a:r>
              <a:rPr sz="3100" spc="-350" dirty="0">
                <a:latin typeface="Times New Roman"/>
                <a:cs typeface="Times New Roman"/>
              </a:rPr>
              <a:t> </a:t>
            </a:r>
            <a:r>
              <a:rPr sz="3100" i="1" spc="20" dirty="0">
                <a:latin typeface="Times New Roman"/>
                <a:cs typeface="Times New Roman"/>
              </a:rPr>
              <a:t>D</a:t>
            </a:r>
            <a:endParaRPr sz="3100">
              <a:latin typeface="Times New Roman"/>
              <a:cs typeface="Times New Roman"/>
            </a:endParaRPr>
          </a:p>
          <a:p>
            <a:pPr marL="271145" algn="ctr">
              <a:lnSpc>
                <a:spcPct val="100000"/>
              </a:lnSpc>
              <a:spcBef>
                <a:spcPts val="1250"/>
              </a:spcBef>
            </a:pPr>
            <a:r>
              <a:rPr sz="3450" dirty="0">
                <a:latin typeface="Symbol"/>
                <a:cs typeface="Symbol"/>
              </a:rPr>
              <a:t></a:t>
            </a:r>
            <a:r>
              <a:rPr sz="3450" spc="-125" dirty="0">
                <a:latin typeface="Times New Roman"/>
                <a:cs typeface="Times New Roman"/>
              </a:rPr>
              <a:t> </a:t>
            </a:r>
            <a:r>
              <a:rPr sz="3450" spc="-45" dirty="0">
                <a:latin typeface="Times New Roman"/>
                <a:cs typeface="Times New Roman"/>
              </a:rPr>
              <a:t>(</a:t>
            </a:r>
            <a:r>
              <a:rPr sz="3450" i="1" spc="-45" dirty="0">
                <a:latin typeface="Times New Roman"/>
                <a:cs typeface="Times New Roman"/>
              </a:rPr>
              <a:t>n</a:t>
            </a:r>
            <a:r>
              <a:rPr sz="3000" spc="-67" baseline="-23611" dirty="0">
                <a:latin typeface="Times New Roman"/>
                <a:cs typeface="Times New Roman"/>
              </a:rPr>
              <a:t>1</a:t>
            </a:r>
            <a:r>
              <a:rPr sz="3000" spc="-480" baseline="-23611" dirty="0">
                <a:latin typeface="Times New Roman"/>
                <a:cs typeface="Times New Roman"/>
              </a:rPr>
              <a:t> </a:t>
            </a:r>
            <a:r>
              <a:rPr sz="3450" i="1" spc="114" dirty="0">
                <a:latin typeface="Times New Roman"/>
                <a:cs typeface="Times New Roman"/>
              </a:rPr>
              <a:t>N</a:t>
            </a:r>
            <a:r>
              <a:rPr sz="3000" spc="172" baseline="-23611" dirty="0">
                <a:latin typeface="Times New Roman"/>
                <a:cs typeface="Times New Roman"/>
              </a:rPr>
              <a:t>2</a:t>
            </a:r>
            <a:r>
              <a:rPr sz="3000" spc="-247" baseline="-23611" dirty="0">
                <a:latin typeface="Times New Roman"/>
                <a:cs typeface="Times New Roman"/>
              </a:rPr>
              <a:t> </a:t>
            </a:r>
            <a:r>
              <a:rPr sz="3450" i="1" dirty="0">
                <a:latin typeface="Times New Roman"/>
                <a:cs typeface="Times New Roman"/>
              </a:rPr>
              <a:t>N</a:t>
            </a:r>
            <a:r>
              <a:rPr sz="3450" i="1" spc="-85" dirty="0">
                <a:latin typeface="Times New Roman"/>
                <a:cs typeface="Times New Roman"/>
              </a:rPr>
              <a:t> </a:t>
            </a:r>
            <a:r>
              <a:rPr sz="3450" spc="50" dirty="0">
                <a:latin typeface="Times New Roman"/>
                <a:cs typeface="Times New Roman"/>
              </a:rPr>
              <a:t>log</a:t>
            </a:r>
            <a:r>
              <a:rPr sz="3000" spc="75" baseline="-23611" dirty="0">
                <a:latin typeface="Times New Roman"/>
                <a:cs typeface="Times New Roman"/>
              </a:rPr>
              <a:t>2</a:t>
            </a:r>
            <a:r>
              <a:rPr sz="3000" spc="-165" baseline="-23611" dirty="0">
                <a:latin typeface="Times New Roman"/>
                <a:cs typeface="Times New Roman"/>
              </a:rPr>
              <a:t> </a:t>
            </a:r>
            <a:r>
              <a:rPr sz="3650" i="1" spc="85" dirty="0">
                <a:latin typeface="Symbol"/>
                <a:cs typeface="Symbol"/>
              </a:rPr>
              <a:t></a:t>
            </a:r>
            <a:r>
              <a:rPr sz="3450" spc="85" dirty="0">
                <a:latin typeface="Times New Roman"/>
                <a:cs typeface="Times New Roman"/>
              </a:rPr>
              <a:t>)</a:t>
            </a:r>
            <a:r>
              <a:rPr sz="3450" spc="-335" dirty="0">
                <a:latin typeface="Times New Roman"/>
                <a:cs typeface="Times New Roman"/>
              </a:rPr>
              <a:t> </a:t>
            </a:r>
            <a:r>
              <a:rPr sz="3450" dirty="0">
                <a:latin typeface="Times New Roman"/>
                <a:cs typeface="Times New Roman"/>
              </a:rPr>
              <a:t>/</a:t>
            </a:r>
            <a:r>
              <a:rPr sz="3450" spc="-265" dirty="0">
                <a:latin typeface="Times New Roman"/>
                <a:cs typeface="Times New Roman"/>
              </a:rPr>
              <a:t> </a:t>
            </a:r>
            <a:r>
              <a:rPr sz="3450" spc="-110" dirty="0">
                <a:latin typeface="Times New Roman"/>
                <a:cs typeface="Times New Roman"/>
              </a:rPr>
              <a:t>2</a:t>
            </a:r>
            <a:r>
              <a:rPr sz="3650" i="1" spc="-110" dirty="0">
                <a:latin typeface="Symbol"/>
                <a:cs typeface="Symbol"/>
              </a:rPr>
              <a:t></a:t>
            </a:r>
            <a:r>
              <a:rPr sz="3000" spc="-165" baseline="-23611" dirty="0">
                <a:latin typeface="Times New Roman"/>
                <a:cs typeface="Times New Roman"/>
              </a:rPr>
              <a:t>2</a:t>
            </a:r>
            <a:endParaRPr sz="3000" baseline="-23611">
              <a:latin typeface="Times New Roman"/>
              <a:cs typeface="Times New Roman"/>
            </a:endParaRPr>
          </a:p>
          <a:p>
            <a:pPr marL="2058670">
              <a:lnSpc>
                <a:spcPct val="100000"/>
              </a:lnSpc>
              <a:spcBef>
                <a:spcPts val="885"/>
              </a:spcBef>
            </a:pPr>
            <a:r>
              <a:rPr sz="3800" i="1" dirty="0">
                <a:latin typeface="Times New Roman"/>
                <a:cs typeface="Times New Roman"/>
              </a:rPr>
              <a:t>T </a:t>
            </a:r>
            <a:r>
              <a:rPr sz="3800" dirty="0">
                <a:latin typeface="Symbol"/>
                <a:cs typeface="Symbol"/>
              </a:rPr>
              <a:t></a:t>
            </a:r>
            <a:r>
              <a:rPr sz="3800" dirty="0">
                <a:latin typeface="Times New Roman"/>
                <a:cs typeface="Times New Roman"/>
              </a:rPr>
              <a:t> </a:t>
            </a:r>
            <a:r>
              <a:rPr sz="3800" i="1" dirty="0">
                <a:latin typeface="Times New Roman"/>
                <a:cs typeface="Times New Roman"/>
              </a:rPr>
              <a:t>E </a:t>
            </a:r>
            <a:r>
              <a:rPr sz="3800" dirty="0">
                <a:latin typeface="Times New Roman"/>
                <a:cs typeface="Times New Roman"/>
              </a:rPr>
              <a:t>/</a:t>
            </a:r>
            <a:r>
              <a:rPr sz="3800" spc="20" dirty="0">
                <a:latin typeface="Times New Roman"/>
                <a:cs typeface="Times New Roman"/>
              </a:rPr>
              <a:t> </a:t>
            </a:r>
            <a:r>
              <a:rPr sz="4000" i="1" spc="-110" dirty="0">
                <a:latin typeface="Symbol"/>
                <a:cs typeface="Symbol"/>
              </a:rPr>
              <a:t></a:t>
            </a:r>
            <a:endParaRPr sz="4000">
              <a:latin typeface="Symbol"/>
              <a:cs typeface="Symbol"/>
            </a:endParaRPr>
          </a:p>
          <a:p>
            <a:pPr marL="38100">
              <a:lnSpc>
                <a:spcPct val="100000"/>
              </a:lnSpc>
              <a:spcBef>
                <a:spcPts val="2520"/>
              </a:spcBef>
              <a:tabLst>
                <a:tab pos="328930" algn="l"/>
                <a:tab pos="662305" algn="l"/>
                <a:tab pos="1849755" algn="l"/>
                <a:tab pos="2353945" algn="l"/>
                <a:tab pos="2719705" algn="l"/>
                <a:tab pos="3163570" algn="l"/>
                <a:tab pos="3948429" algn="l"/>
                <a:tab pos="4516755" algn="l"/>
                <a:tab pos="5644515" algn="l"/>
                <a:tab pos="6011545" algn="l"/>
                <a:tab pos="6656705" algn="l"/>
                <a:tab pos="7319645" algn="l"/>
                <a:tab pos="8277859" algn="l"/>
              </a:tabLst>
            </a:pPr>
            <a:r>
              <a:rPr sz="2200" spc="-5" dirty="0">
                <a:solidFill>
                  <a:srgbClr val="003265"/>
                </a:solidFill>
                <a:latin typeface="Arial"/>
                <a:cs typeface="Arial"/>
              </a:rPr>
              <a:t>β	is	normally	set	to	18	since	this	seemed	to	give	best	</a:t>
            </a:r>
            <a:r>
              <a:rPr sz="2200" dirty="0">
                <a:solidFill>
                  <a:srgbClr val="003265"/>
                </a:solidFill>
                <a:latin typeface="Arial"/>
                <a:cs typeface="Arial"/>
              </a:rPr>
              <a:t>results	</a:t>
            </a:r>
            <a:r>
              <a:rPr sz="2200" spc="-5" dirty="0">
                <a:solidFill>
                  <a:srgbClr val="003265"/>
                </a:solidFill>
                <a:latin typeface="Arial"/>
                <a:cs typeface="Arial"/>
              </a:rPr>
              <a:t>in</a:t>
            </a:r>
            <a:endParaRPr sz="2200">
              <a:latin typeface="Arial"/>
              <a:cs typeface="Arial"/>
            </a:endParaRPr>
          </a:p>
        </p:txBody>
      </p:sp>
      <p:sp>
        <p:nvSpPr>
          <p:cNvPr id="7" name="object 7"/>
          <p:cNvSpPr txBox="1"/>
          <p:nvPr/>
        </p:nvSpPr>
        <p:spPr>
          <a:xfrm>
            <a:off x="7477751" y="4810758"/>
            <a:ext cx="1756410" cy="694055"/>
          </a:xfrm>
          <a:prstGeom prst="rect">
            <a:avLst/>
          </a:prstGeom>
        </p:spPr>
        <p:txBody>
          <a:bodyPr vert="horz" wrap="square" lIns="0" tIns="24130" rIns="0" bIns="0" rtlCol="0">
            <a:spAutoFit/>
          </a:bodyPr>
          <a:lstStyle/>
          <a:p>
            <a:pPr marL="149225" marR="5080" indent="-137160">
              <a:lnSpc>
                <a:spcPts val="2630"/>
              </a:lnSpc>
              <a:spcBef>
                <a:spcPts val="190"/>
              </a:spcBef>
              <a:tabLst>
                <a:tab pos="591185" algn="l"/>
                <a:tab pos="713105" algn="l"/>
                <a:tab pos="1414145" algn="l"/>
              </a:tabLst>
            </a:pPr>
            <a:r>
              <a:rPr sz="2200" spc="-5" dirty="0">
                <a:solidFill>
                  <a:srgbClr val="003265"/>
                </a:solidFill>
                <a:latin typeface="Arial"/>
                <a:cs typeface="Arial"/>
              </a:rPr>
              <a:t>the	p</a:t>
            </a:r>
            <a:r>
              <a:rPr sz="2200" spc="5" dirty="0">
                <a:solidFill>
                  <a:srgbClr val="003265"/>
                </a:solidFill>
                <a:latin typeface="Arial"/>
                <a:cs typeface="Arial"/>
              </a:rPr>
              <a:t>r</a:t>
            </a:r>
            <a:r>
              <a:rPr sz="2200" spc="-5" dirty="0">
                <a:solidFill>
                  <a:srgbClr val="003265"/>
                </a:solidFill>
                <a:latin typeface="Arial"/>
                <a:cs typeface="Arial"/>
              </a:rPr>
              <a:t>edi</a:t>
            </a:r>
            <a:r>
              <a:rPr sz="2200" dirty="0">
                <a:solidFill>
                  <a:srgbClr val="003265"/>
                </a:solidFill>
                <a:latin typeface="Arial"/>
                <a:cs typeface="Arial"/>
              </a:rPr>
              <a:t>c</a:t>
            </a:r>
            <a:r>
              <a:rPr sz="2200" spc="-5" dirty="0">
                <a:solidFill>
                  <a:srgbClr val="003265"/>
                </a:solidFill>
                <a:latin typeface="Arial"/>
                <a:cs typeface="Arial"/>
              </a:rPr>
              <a:t>ted  the</a:t>
            </a:r>
            <a:r>
              <a:rPr sz="2200" dirty="0">
                <a:solidFill>
                  <a:srgbClr val="003265"/>
                </a:solidFill>
                <a:latin typeface="Arial"/>
                <a:cs typeface="Arial"/>
              </a:rPr>
              <a:t>		</a:t>
            </a:r>
            <a:r>
              <a:rPr sz="2200" spc="-20" dirty="0">
                <a:solidFill>
                  <a:srgbClr val="003265"/>
                </a:solidFill>
                <a:latin typeface="Arial"/>
                <a:cs typeface="Arial"/>
              </a:rPr>
              <a:t>t</a:t>
            </a:r>
            <a:r>
              <a:rPr sz="2200" spc="-5" dirty="0">
                <a:solidFill>
                  <a:srgbClr val="003265"/>
                </a:solidFill>
                <a:latin typeface="Arial"/>
                <a:cs typeface="Arial"/>
              </a:rPr>
              <a:t>i</a:t>
            </a:r>
            <a:r>
              <a:rPr sz="2200" spc="-15" dirty="0">
                <a:solidFill>
                  <a:srgbClr val="003265"/>
                </a:solidFill>
                <a:latin typeface="Arial"/>
                <a:cs typeface="Arial"/>
              </a:rPr>
              <a:t>m</a:t>
            </a:r>
            <a:r>
              <a:rPr sz="2200" spc="-5" dirty="0">
                <a:solidFill>
                  <a:srgbClr val="003265"/>
                </a:solidFill>
                <a:latin typeface="Arial"/>
                <a:cs typeface="Arial"/>
              </a:rPr>
              <a:t>e</a:t>
            </a:r>
            <a:r>
              <a:rPr sz="2200" dirty="0">
                <a:solidFill>
                  <a:srgbClr val="003265"/>
                </a:solidFill>
                <a:latin typeface="Arial"/>
                <a:cs typeface="Arial"/>
              </a:rPr>
              <a:t>	</a:t>
            </a:r>
            <a:r>
              <a:rPr sz="2200" spc="-5" dirty="0">
                <a:solidFill>
                  <a:srgbClr val="003265"/>
                </a:solidFill>
                <a:latin typeface="Arial"/>
                <a:cs typeface="Arial"/>
              </a:rPr>
              <a:t>for</a:t>
            </a:r>
            <a:endParaRPr sz="2200">
              <a:latin typeface="Arial"/>
              <a:cs typeface="Arial"/>
            </a:endParaRPr>
          </a:p>
        </p:txBody>
      </p:sp>
      <p:sp>
        <p:nvSpPr>
          <p:cNvPr id="8" name="object 8"/>
          <p:cNvSpPr txBox="1"/>
          <p:nvPr/>
        </p:nvSpPr>
        <p:spPr>
          <a:xfrm>
            <a:off x="749293" y="4810758"/>
            <a:ext cx="6715759" cy="1029335"/>
          </a:xfrm>
          <a:prstGeom prst="rect">
            <a:avLst/>
          </a:prstGeom>
        </p:spPr>
        <p:txBody>
          <a:bodyPr vert="horz" wrap="square" lIns="0" tIns="12700" rIns="0" bIns="0" rtlCol="0">
            <a:spAutoFit/>
          </a:bodyPr>
          <a:lstStyle/>
          <a:p>
            <a:pPr marL="12700" marR="5080">
              <a:lnSpc>
                <a:spcPct val="99800"/>
              </a:lnSpc>
              <a:spcBef>
                <a:spcPts val="100"/>
              </a:spcBef>
              <a:tabLst>
                <a:tab pos="856615" algn="l"/>
                <a:tab pos="1508760" algn="l"/>
                <a:tab pos="1528445" algn="l"/>
                <a:tab pos="2602865" algn="l"/>
                <a:tab pos="2853055" algn="l"/>
                <a:tab pos="4396740" algn="l"/>
                <a:tab pos="4678680" algn="l"/>
                <a:tab pos="5305425" algn="l"/>
                <a:tab pos="5599430" algn="l"/>
              </a:tabLst>
            </a:pPr>
            <a:r>
              <a:rPr sz="2200" spc="-5" dirty="0">
                <a:solidFill>
                  <a:srgbClr val="003265"/>
                </a:solidFill>
                <a:latin typeface="Arial"/>
                <a:cs typeface="Arial"/>
              </a:rPr>
              <a:t>Halstead’s	earliest	experiments,	</a:t>
            </a:r>
            <a:r>
              <a:rPr sz="2200" dirty="0">
                <a:solidFill>
                  <a:srgbClr val="003265"/>
                </a:solidFill>
                <a:latin typeface="Arial"/>
                <a:cs typeface="Arial"/>
              </a:rPr>
              <a:t>which	</a:t>
            </a:r>
            <a:r>
              <a:rPr sz="2200" spc="-5" dirty="0">
                <a:solidFill>
                  <a:srgbClr val="003265"/>
                </a:solidFill>
                <a:latin typeface="Arial"/>
                <a:cs typeface="Arial"/>
              </a:rPr>
              <a:t>compared  ti</a:t>
            </a:r>
            <a:r>
              <a:rPr sz="2200" spc="-15" dirty="0">
                <a:solidFill>
                  <a:srgbClr val="003265"/>
                </a:solidFill>
                <a:latin typeface="Arial"/>
                <a:cs typeface="Arial"/>
              </a:rPr>
              <a:t>m</a:t>
            </a:r>
            <a:r>
              <a:rPr sz="2200" spc="-5" dirty="0">
                <a:solidFill>
                  <a:srgbClr val="003265"/>
                </a:solidFill>
                <a:latin typeface="Arial"/>
                <a:cs typeface="Arial"/>
              </a:rPr>
              <a:t>es</a:t>
            </a:r>
            <a:r>
              <a:rPr sz="2200" dirty="0">
                <a:solidFill>
                  <a:srgbClr val="003265"/>
                </a:solidFill>
                <a:latin typeface="Arial"/>
                <a:cs typeface="Arial"/>
              </a:rPr>
              <a:t>	</a:t>
            </a:r>
            <a:r>
              <a:rPr sz="2200" spc="-10" dirty="0">
                <a:solidFill>
                  <a:srgbClr val="003265"/>
                </a:solidFill>
                <a:latin typeface="Arial"/>
                <a:cs typeface="Arial"/>
              </a:rPr>
              <a:t>w</a:t>
            </a:r>
            <a:r>
              <a:rPr sz="2200" spc="-5" dirty="0">
                <a:solidFill>
                  <a:srgbClr val="003265"/>
                </a:solidFill>
                <a:latin typeface="Arial"/>
                <a:cs typeface="Arial"/>
              </a:rPr>
              <a:t>ith</a:t>
            </a:r>
            <a:r>
              <a:rPr sz="2200" dirty="0">
                <a:solidFill>
                  <a:srgbClr val="003265"/>
                </a:solidFill>
                <a:latin typeface="Arial"/>
                <a:cs typeface="Arial"/>
              </a:rPr>
              <a:t>		</a:t>
            </a:r>
            <a:r>
              <a:rPr sz="2200" spc="-5" dirty="0">
                <a:solidFill>
                  <a:srgbClr val="003265"/>
                </a:solidFill>
                <a:latin typeface="Arial"/>
                <a:cs typeface="Arial"/>
              </a:rPr>
              <a:t>ob</a:t>
            </a:r>
            <a:r>
              <a:rPr sz="2200" dirty="0">
                <a:solidFill>
                  <a:srgbClr val="003265"/>
                </a:solidFill>
                <a:latin typeface="Arial"/>
                <a:cs typeface="Arial"/>
              </a:rPr>
              <a:t>s</a:t>
            </a:r>
            <a:r>
              <a:rPr sz="2200" spc="-5" dirty="0">
                <a:solidFill>
                  <a:srgbClr val="003265"/>
                </a:solidFill>
                <a:latin typeface="Arial"/>
                <a:cs typeface="Arial"/>
              </a:rPr>
              <a:t>er</a:t>
            </a:r>
            <a:r>
              <a:rPr sz="2200" spc="-15" dirty="0">
                <a:solidFill>
                  <a:srgbClr val="003265"/>
                </a:solidFill>
                <a:latin typeface="Arial"/>
                <a:cs typeface="Arial"/>
              </a:rPr>
              <a:t>v</a:t>
            </a:r>
            <a:r>
              <a:rPr sz="2200" spc="-5" dirty="0">
                <a:solidFill>
                  <a:srgbClr val="003265"/>
                </a:solidFill>
                <a:latin typeface="Arial"/>
                <a:cs typeface="Arial"/>
              </a:rPr>
              <a:t>ed</a:t>
            </a:r>
            <a:r>
              <a:rPr sz="2200" dirty="0">
                <a:solidFill>
                  <a:srgbClr val="003265"/>
                </a:solidFill>
                <a:latin typeface="Arial"/>
                <a:cs typeface="Arial"/>
              </a:rPr>
              <a:t>	</a:t>
            </a:r>
            <a:r>
              <a:rPr sz="2200" spc="10" dirty="0">
                <a:solidFill>
                  <a:srgbClr val="003265"/>
                </a:solidFill>
                <a:latin typeface="Arial"/>
                <a:cs typeface="Arial"/>
              </a:rPr>
              <a:t>p</a:t>
            </a:r>
            <a:r>
              <a:rPr sz="2200" spc="-5" dirty="0">
                <a:solidFill>
                  <a:srgbClr val="003265"/>
                </a:solidFill>
                <a:latin typeface="Arial"/>
                <a:cs typeface="Arial"/>
              </a:rPr>
              <a:t>rogr</a:t>
            </a:r>
            <a:r>
              <a:rPr sz="2200" spc="10" dirty="0">
                <a:solidFill>
                  <a:srgbClr val="003265"/>
                </a:solidFill>
                <a:latin typeface="Arial"/>
                <a:cs typeface="Arial"/>
              </a:rPr>
              <a:t>a</a:t>
            </a:r>
            <a:r>
              <a:rPr sz="2200" dirty="0">
                <a:solidFill>
                  <a:srgbClr val="003265"/>
                </a:solidFill>
                <a:latin typeface="Arial"/>
                <a:cs typeface="Arial"/>
              </a:rPr>
              <a:t>m</a:t>
            </a:r>
            <a:r>
              <a:rPr sz="2200" spc="-15" dirty="0">
                <a:solidFill>
                  <a:srgbClr val="003265"/>
                </a:solidFill>
                <a:latin typeface="Arial"/>
                <a:cs typeface="Arial"/>
              </a:rPr>
              <a:t>m</a:t>
            </a:r>
            <a:r>
              <a:rPr sz="2200" spc="-5" dirty="0">
                <a:solidFill>
                  <a:srgbClr val="003265"/>
                </a:solidFill>
                <a:latin typeface="Arial"/>
                <a:cs typeface="Arial"/>
              </a:rPr>
              <a:t>ing</a:t>
            </a:r>
            <a:r>
              <a:rPr sz="2200" dirty="0">
                <a:solidFill>
                  <a:srgbClr val="003265"/>
                </a:solidFill>
                <a:latin typeface="Arial"/>
                <a:cs typeface="Arial"/>
              </a:rPr>
              <a:t>	</a:t>
            </a:r>
            <a:r>
              <a:rPr sz="2200" spc="-5" dirty="0">
                <a:solidFill>
                  <a:srgbClr val="003265"/>
                </a:solidFill>
                <a:latin typeface="Arial"/>
                <a:cs typeface="Arial"/>
              </a:rPr>
              <a:t>ti</a:t>
            </a:r>
            <a:r>
              <a:rPr sz="2200" spc="-15" dirty="0">
                <a:solidFill>
                  <a:srgbClr val="003265"/>
                </a:solidFill>
                <a:latin typeface="Arial"/>
                <a:cs typeface="Arial"/>
              </a:rPr>
              <a:t>m</a:t>
            </a:r>
            <a:r>
              <a:rPr sz="2200" spc="-5" dirty="0">
                <a:solidFill>
                  <a:srgbClr val="003265"/>
                </a:solidFill>
                <a:latin typeface="Arial"/>
                <a:cs typeface="Arial"/>
              </a:rPr>
              <a:t>e</a:t>
            </a:r>
            <a:r>
              <a:rPr sz="2200" dirty="0">
                <a:solidFill>
                  <a:srgbClr val="003265"/>
                </a:solidFill>
                <a:latin typeface="Arial"/>
                <a:cs typeface="Arial"/>
              </a:rPr>
              <a:t>s</a:t>
            </a:r>
            <a:r>
              <a:rPr sz="2200" spc="-5" dirty="0">
                <a:solidFill>
                  <a:srgbClr val="003265"/>
                </a:solidFill>
                <a:latin typeface="Arial"/>
                <a:cs typeface="Arial"/>
              </a:rPr>
              <a:t>,</a:t>
            </a:r>
            <a:r>
              <a:rPr sz="2200" dirty="0">
                <a:solidFill>
                  <a:srgbClr val="003265"/>
                </a:solidFill>
                <a:latin typeface="Arial"/>
                <a:cs typeface="Arial"/>
              </a:rPr>
              <a:t>	</a:t>
            </a:r>
            <a:r>
              <a:rPr sz="2200" spc="-5" dirty="0">
                <a:solidFill>
                  <a:srgbClr val="003265"/>
                </a:solidFill>
                <a:latin typeface="Arial"/>
                <a:cs typeface="Arial"/>
              </a:rPr>
              <a:t>in</a:t>
            </a:r>
            <a:r>
              <a:rPr sz="2200" dirty="0">
                <a:solidFill>
                  <a:srgbClr val="003265"/>
                </a:solidFill>
                <a:latin typeface="Arial"/>
                <a:cs typeface="Arial"/>
              </a:rPr>
              <a:t>c</a:t>
            </a:r>
            <a:r>
              <a:rPr sz="2200" spc="-15" dirty="0">
                <a:solidFill>
                  <a:srgbClr val="003265"/>
                </a:solidFill>
                <a:latin typeface="Arial"/>
                <a:cs typeface="Arial"/>
              </a:rPr>
              <a:t>l</a:t>
            </a:r>
            <a:r>
              <a:rPr sz="2200" spc="-5" dirty="0">
                <a:solidFill>
                  <a:srgbClr val="003265"/>
                </a:solidFill>
                <a:latin typeface="Arial"/>
                <a:cs typeface="Arial"/>
              </a:rPr>
              <a:t>uding  design, coding, and</a:t>
            </a:r>
            <a:r>
              <a:rPr sz="2200" spc="5" dirty="0">
                <a:solidFill>
                  <a:srgbClr val="003265"/>
                </a:solidFill>
                <a:latin typeface="Arial"/>
                <a:cs typeface="Arial"/>
              </a:rPr>
              <a:t> </a:t>
            </a:r>
            <a:r>
              <a:rPr sz="2200" spc="-5" dirty="0">
                <a:solidFill>
                  <a:srgbClr val="003265"/>
                </a:solidFill>
                <a:latin typeface="Arial"/>
                <a:cs typeface="Arial"/>
              </a:rPr>
              <a:t>testing.</a:t>
            </a:r>
            <a:endParaRPr sz="2200">
              <a:latin typeface="Arial"/>
              <a:cs typeface="Arial"/>
            </a:endParaRPr>
          </a:p>
        </p:txBody>
      </p:sp>
      <p:pic>
        <p:nvPicPr>
          <p:cNvPr id="11"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186A8E2-B61F-4EEF-A631-DBEA72089470}"/>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02633" y="2013579"/>
            <a:ext cx="8596630" cy="2091055"/>
          </a:xfrm>
          <a:prstGeom prst="rect">
            <a:avLst/>
          </a:prstGeom>
        </p:spPr>
        <p:txBody>
          <a:bodyPr vert="horz" wrap="square" lIns="0" tIns="82550" rIns="0" bIns="0" rtlCol="0">
            <a:spAutoFit/>
          </a:bodyPr>
          <a:lstStyle/>
          <a:p>
            <a:pPr marL="508000" indent="-457200">
              <a:lnSpc>
                <a:spcPct val="100000"/>
              </a:lnSpc>
              <a:spcBef>
                <a:spcPts val="650"/>
              </a:spcBef>
              <a:buFont typeface="MS UI Gothic"/>
              <a:buChar char="▪"/>
              <a:tabLst>
                <a:tab pos="507365" algn="l"/>
                <a:tab pos="508000" algn="l"/>
              </a:tabLst>
            </a:pPr>
            <a:r>
              <a:rPr sz="2600" dirty="0">
                <a:solidFill>
                  <a:srgbClr val="FF0000"/>
                </a:solidFill>
                <a:latin typeface="Arial"/>
                <a:cs typeface="Arial"/>
              </a:rPr>
              <a:t>Language</a:t>
            </a:r>
            <a:r>
              <a:rPr sz="2600" spc="-20" dirty="0">
                <a:solidFill>
                  <a:srgbClr val="FF0000"/>
                </a:solidFill>
                <a:latin typeface="Arial"/>
                <a:cs typeface="Arial"/>
              </a:rPr>
              <a:t> </a:t>
            </a:r>
            <a:r>
              <a:rPr sz="2600" dirty="0">
                <a:solidFill>
                  <a:srgbClr val="FF0000"/>
                </a:solidFill>
                <a:latin typeface="Arial"/>
                <a:cs typeface="Arial"/>
              </a:rPr>
              <a:t>Level</a:t>
            </a:r>
            <a:endParaRPr sz="2600">
              <a:latin typeface="Arial"/>
              <a:cs typeface="Arial"/>
            </a:endParaRPr>
          </a:p>
          <a:p>
            <a:pPr marR="980440" algn="ctr">
              <a:lnSpc>
                <a:spcPct val="100000"/>
              </a:lnSpc>
              <a:spcBef>
                <a:spcPts val="905"/>
              </a:spcBef>
            </a:pPr>
            <a:r>
              <a:rPr sz="4200" i="1" spc="-114" dirty="0">
                <a:latin typeface="Symbol"/>
                <a:cs typeface="Symbol"/>
              </a:rPr>
              <a:t></a:t>
            </a:r>
            <a:r>
              <a:rPr sz="4200" i="1" spc="110" dirty="0">
                <a:latin typeface="Times New Roman"/>
                <a:cs typeface="Times New Roman"/>
              </a:rPr>
              <a:t> </a:t>
            </a:r>
            <a:r>
              <a:rPr sz="4000" spc="-5" dirty="0">
                <a:latin typeface="Symbol"/>
                <a:cs typeface="Symbol"/>
              </a:rPr>
              <a:t></a:t>
            </a:r>
            <a:r>
              <a:rPr sz="4000" spc="40" dirty="0">
                <a:latin typeface="Times New Roman"/>
                <a:cs typeface="Times New Roman"/>
              </a:rPr>
              <a:t> </a:t>
            </a:r>
            <a:r>
              <a:rPr sz="4000" i="1" spc="-5" dirty="0">
                <a:latin typeface="Times New Roman"/>
                <a:cs typeface="Times New Roman"/>
              </a:rPr>
              <a:t>L</a:t>
            </a:r>
            <a:r>
              <a:rPr sz="4000" i="1" spc="-535" dirty="0">
                <a:latin typeface="Times New Roman"/>
                <a:cs typeface="Times New Roman"/>
              </a:rPr>
              <a:t> </a:t>
            </a:r>
            <a:r>
              <a:rPr sz="4000" spc="80" dirty="0">
                <a:latin typeface="Symbol"/>
                <a:cs typeface="Symbol"/>
              </a:rPr>
              <a:t></a:t>
            </a:r>
            <a:r>
              <a:rPr sz="4000" i="1" spc="80" dirty="0">
                <a:latin typeface="Times New Roman"/>
                <a:cs typeface="Times New Roman"/>
              </a:rPr>
              <a:t>V</a:t>
            </a:r>
            <a:r>
              <a:rPr sz="4000" i="1" spc="-580" dirty="0">
                <a:latin typeface="Times New Roman"/>
                <a:cs typeface="Times New Roman"/>
              </a:rPr>
              <a:t> </a:t>
            </a:r>
            <a:r>
              <a:rPr sz="4000" spc="-5" dirty="0">
                <a:latin typeface="Times New Roman"/>
                <a:cs typeface="Times New Roman"/>
              </a:rPr>
              <a:t>*</a:t>
            </a:r>
            <a:r>
              <a:rPr sz="4000" spc="-325" dirty="0">
                <a:latin typeface="Times New Roman"/>
                <a:cs typeface="Times New Roman"/>
              </a:rPr>
              <a:t> </a:t>
            </a:r>
            <a:r>
              <a:rPr sz="4000" spc="-5" dirty="0">
                <a:latin typeface="Symbol"/>
                <a:cs typeface="Symbol"/>
              </a:rPr>
              <a:t></a:t>
            </a:r>
            <a:r>
              <a:rPr sz="4000" spc="40" dirty="0">
                <a:latin typeface="Times New Roman"/>
                <a:cs typeface="Times New Roman"/>
              </a:rPr>
              <a:t> </a:t>
            </a:r>
            <a:r>
              <a:rPr sz="4000" i="1" spc="-150" dirty="0">
                <a:latin typeface="Times New Roman"/>
                <a:cs typeface="Times New Roman"/>
              </a:rPr>
              <a:t>L</a:t>
            </a:r>
            <a:r>
              <a:rPr sz="3450" spc="-225" baseline="43478" dirty="0">
                <a:latin typeface="Times New Roman"/>
                <a:cs typeface="Times New Roman"/>
              </a:rPr>
              <a:t>2</a:t>
            </a:r>
            <a:r>
              <a:rPr sz="4000" i="1" spc="-150" dirty="0">
                <a:latin typeface="Times New Roman"/>
                <a:cs typeface="Times New Roman"/>
              </a:rPr>
              <a:t>V</a:t>
            </a:r>
            <a:endParaRPr sz="4000">
              <a:latin typeface="Times New Roman"/>
              <a:cs typeface="Times New Roman"/>
            </a:endParaRPr>
          </a:p>
          <a:p>
            <a:pPr marL="111125" marR="17780">
              <a:lnSpc>
                <a:spcPct val="100000"/>
              </a:lnSpc>
              <a:spcBef>
                <a:spcPts val="1365"/>
              </a:spcBef>
            </a:pPr>
            <a:r>
              <a:rPr sz="2200" spc="-5" dirty="0">
                <a:solidFill>
                  <a:srgbClr val="003265"/>
                </a:solidFill>
                <a:latin typeface="Arial"/>
                <a:cs typeface="Arial"/>
              </a:rPr>
              <a:t>Using this formula, Halstead and other researchers determined the  language level for various languages as shown </a:t>
            </a:r>
            <a:r>
              <a:rPr sz="2200" spc="-10" dirty="0">
                <a:solidFill>
                  <a:srgbClr val="003265"/>
                </a:solidFill>
                <a:latin typeface="Arial"/>
                <a:cs typeface="Arial"/>
              </a:rPr>
              <a:t>in </a:t>
            </a:r>
            <a:r>
              <a:rPr sz="2200" spc="-5" dirty="0">
                <a:solidFill>
                  <a:srgbClr val="003265"/>
                </a:solidFill>
                <a:latin typeface="Arial"/>
                <a:cs typeface="Arial"/>
              </a:rPr>
              <a:t>Table</a:t>
            </a:r>
            <a:r>
              <a:rPr sz="2200" spc="85" dirty="0">
                <a:solidFill>
                  <a:srgbClr val="003265"/>
                </a:solidFill>
                <a:latin typeface="Arial"/>
                <a:cs typeface="Arial"/>
              </a:rPr>
              <a:t> </a:t>
            </a:r>
            <a:r>
              <a:rPr sz="2200" spc="-5" dirty="0">
                <a:solidFill>
                  <a:srgbClr val="003265"/>
                </a:solidFill>
                <a:latin typeface="Arial"/>
                <a:cs typeface="Arial"/>
              </a:rPr>
              <a:t>1.</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24F782-F574-432B-9FE5-4BE4A79C1102}"/>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1569791" y="2121408"/>
            <a:ext cx="7062050" cy="351129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52518" y="5923277"/>
            <a:ext cx="2905125"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323299"/>
                </a:solidFill>
                <a:latin typeface="Arial"/>
                <a:cs typeface="Arial"/>
              </a:rPr>
              <a:t>Table </a:t>
            </a:r>
            <a:r>
              <a:rPr sz="2000" b="1" spc="-10" dirty="0">
                <a:solidFill>
                  <a:srgbClr val="323299"/>
                </a:solidFill>
                <a:latin typeface="Arial"/>
                <a:cs typeface="Arial"/>
              </a:rPr>
              <a:t>1: </a:t>
            </a:r>
            <a:r>
              <a:rPr sz="2000" spc="-5" dirty="0">
                <a:solidFill>
                  <a:srgbClr val="323299"/>
                </a:solidFill>
                <a:latin typeface="Arial"/>
                <a:cs typeface="Arial"/>
              </a:rPr>
              <a:t>Language</a:t>
            </a:r>
            <a:r>
              <a:rPr sz="2000" spc="-35" dirty="0">
                <a:solidFill>
                  <a:srgbClr val="323299"/>
                </a:solidFill>
                <a:latin typeface="Arial"/>
                <a:cs typeface="Arial"/>
              </a:rPr>
              <a:t> </a:t>
            </a:r>
            <a:r>
              <a:rPr sz="2000" spc="-5" dirty="0">
                <a:solidFill>
                  <a:srgbClr val="323299"/>
                </a:solidFill>
                <a:latin typeface="Arial"/>
                <a:cs typeface="Arial"/>
              </a:rPr>
              <a:t>levels</a:t>
            </a:r>
            <a:endParaRPr sz="2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44</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32A4A6-A25B-457C-9DF7-08CD59DD554C}"/>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20337" y="2113279"/>
            <a:ext cx="8512175" cy="1936750"/>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0000FF"/>
                </a:solidFill>
                <a:uFill>
                  <a:solidFill>
                    <a:srgbClr val="0000FF"/>
                  </a:solidFill>
                </a:uFill>
                <a:latin typeface="Arial"/>
                <a:cs typeface="Arial"/>
              </a:rPr>
              <a:t>Example- </a:t>
            </a:r>
            <a:r>
              <a:rPr sz="2200" b="1" u="heavy" dirty="0">
                <a:solidFill>
                  <a:srgbClr val="0000FF"/>
                </a:solidFill>
                <a:uFill>
                  <a:solidFill>
                    <a:srgbClr val="0000FF"/>
                  </a:solidFill>
                </a:uFill>
                <a:latin typeface="Arial"/>
                <a:cs typeface="Arial"/>
              </a:rPr>
              <a:t>6.I</a:t>
            </a:r>
            <a:endParaRPr sz="2200">
              <a:latin typeface="Arial"/>
              <a:cs typeface="Arial"/>
            </a:endParaRPr>
          </a:p>
          <a:p>
            <a:pPr>
              <a:lnSpc>
                <a:spcPct val="100000"/>
              </a:lnSpc>
              <a:spcBef>
                <a:spcPts val="35"/>
              </a:spcBef>
            </a:pPr>
            <a:endParaRPr sz="2400">
              <a:latin typeface="Times New Roman"/>
              <a:cs typeface="Times New Roman"/>
            </a:endParaRPr>
          </a:p>
          <a:p>
            <a:pPr marL="12700">
              <a:lnSpc>
                <a:spcPct val="100000"/>
              </a:lnSpc>
              <a:tabLst>
                <a:tab pos="1268095" algn="l"/>
                <a:tab pos="1793875" algn="l"/>
                <a:tab pos="2770505" algn="l"/>
                <a:tab pos="3949065" algn="l"/>
                <a:tab pos="4304030" algn="l"/>
                <a:tab pos="4907280" algn="l"/>
                <a:tab pos="5200015" algn="l"/>
                <a:tab pos="5570220" algn="l"/>
                <a:tab pos="6638925" algn="l"/>
                <a:tab pos="7010400" algn="l"/>
                <a:tab pos="7583805" algn="l"/>
                <a:tab pos="8110855" algn="l"/>
              </a:tabLst>
            </a:pPr>
            <a:r>
              <a:rPr sz="2200" spc="-10" dirty="0">
                <a:latin typeface="Arial"/>
                <a:cs typeface="Arial"/>
              </a:rPr>
              <a:t>C</a:t>
            </a:r>
            <a:r>
              <a:rPr sz="2200" spc="-5" dirty="0">
                <a:latin typeface="Arial"/>
                <a:cs typeface="Arial"/>
              </a:rPr>
              <a:t>on</a:t>
            </a:r>
            <a:r>
              <a:rPr sz="2200" dirty="0">
                <a:latin typeface="Arial"/>
                <a:cs typeface="Arial"/>
              </a:rPr>
              <a:t>s</a:t>
            </a:r>
            <a:r>
              <a:rPr sz="2200" spc="-5" dirty="0">
                <a:latin typeface="Arial"/>
                <a:cs typeface="Arial"/>
              </a:rPr>
              <a:t>ider</a:t>
            </a:r>
            <a:r>
              <a:rPr sz="2200" dirty="0">
                <a:latin typeface="Arial"/>
                <a:cs typeface="Arial"/>
              </a:rPr>
              <a:t>	</a:t>
            </a:r>
            <a:r>
              <a:rPr sz="2200" spc="-5" dirty="0">
                <a:latin typeface="Arial"/>
                <a:cs typeface="Arial"/>
              </a:rPr>
              <a:t>the</a:t>
            </a:r>
            <a:r>
              <a:rPr sz="2200" dirty="0">
                <a:latin typeface="Arial"/>
                <a:cs typeface="Arial"/>
              </a:rPr>
              <a:t>	s</a:t>
            </a:r>
            <a:r>
              <a:rPr sz="2200" spc="-5" dirty="0">
                <a:latin typeface="Arial"/>
                <a:cs typeface="Arial"/>
              </a:rPr>
              <a:t>orting</a:t>
            </a:r>
            <a:r>
              <a:rPr sz="2200" dirty="0">
                <a:latin typeface="Arial"/>
                <a:cs typeface="Arial"/>
              </a:rPr>
              <a:t>	</a:t>
            </a:r>
            <a:r>
              <a:rPr sz="2200" spc="-5" dirty="0">
                <a:latin typeface="Arial"/>
                <a:cs typeface="Arial"/>
              </a:rPr>
              <a:t>progr</a:t>
            </a:r>
            <a:r>
              <a:rPr sz="2200" spc="10" dirty="0">
                <a:latin typeface="Arial"/>
                <a:cs typeface="Arial"/>
              </a:rPr>
              <a:t>a</a:t>
            </a:r>
            <a:r>
              <a:rPr sz="2200" spc="-5" dirty="0">
                <a:latin typeface="Arial"/>
                <a:cs typeface="Arial"/>
              </a:rPr>
              <a:t>m</a:t>
            </a:r>
            <a:r>
              <a:rPr sz="2200" dirty="0">
                <a:latin typeface="Arial"/>
                <a:cs typeface="Arial"/>
              </a:rPr>
              <a:t>	</a:t>
            </a:r>
            <a:r>
              <a:rPr sz="2200" spc="-5" dirty="0">
                <a:latin typeface="Arial"/>
                <a:cs typeface="Arial"/>
              </a:rPr>
              <a:t>in</a:t>
            </a:r>
            <a:r>
              <a:rPr sz="2200" dirty="0">
                <a:latin typeface="Arial"/>
                <a:cs typeface="Arial"/>
              </a:rPr>
              <a:t>	</a:t>
            </a:r>
            <a:r>
              <a:rPr sz="2200" spc="-5" dirty="0">
                <a:latin typeface="Arial"/>
                <a:cs typeface="Arial"/>
              </a:rPr>
              <a:t>Fig.</a:t>
            </a:r>
            <a:r>
              <a:rPr sz="2200" dirty="0">
                <a:latin typeface="Arial"/>
                <a:cs typeface="Arial"/>
              </a:rPr>
              <a:t>	</a:t>
            </a:r>
            <a:r>
              <a:rPr sz="2200" spc="-5" dirty="0">
                <a:latin typeface="Arial"/>
                <a:cs typeface="Arial"/>
              </a:rPr>
              <a:t>2</a:t>
            </a:r>
            <a:r>
              <a:rPr sz="2200" dirty="0">
                <a:latin typeface="Arial"/>
                <a:cs typeface="Arial"/>
              </a:rPr>
              <a:t>	</a:t>
            </a:r>
            <a:r>
              <a:rPr sz="2200" spc="-5" dirty="0">
                <a:latin typeface="Arial"/>
                <a:cs typeface="Arial"/>
              </a:rPr>
              <a:t>of</a:t>
            </a:r>
            <a:r>
              <a:rPr sz="2200" dirty="0">
                <a:latin typeface="Arial"/>
                <a:cs typeface="Arial"/>
              </a:rPr>
              <a:t>	c</a:t>
            </a:r>
            <a:r>
              <a:rPr sz="2200" spc="-5" dirty="0">
                <a:latin typeface="Arial"/>
                <a:cs typeface="Arial"/>
              </a:rPr>
              <a:t>h</a:t>
            </a:r>
            <a:r>
              <a:rPr sz="2200" spc="-15" dirty="0">
                <a:latin typeface="Arial"/>
                <a:cs typeface="Arial"/>
              </a:rPr>
              <a:t>a</a:t>
            </a:r>
            <a:r>
              <a:rPr sz="2200" spc="-5" dirty="0">
                <a:latin typeface="Arial"/>
                <a:cs typeface="Arial"/>
              </a:rPr>
              <a:t>pter</a:t>
            </a:r>
            <a:r>
              <a:rPr sz="2200" dirty="0">
                <a:latin typeface="Arial"/>
                <a:cs typeface="Arial"/>
              </a:rPr>
              <a:t>	</a:t>
            </a:r>
            <a:r>
              <a:rPr sz="2200" spc="-5" dirty="0">
                <a:latin typeface="Arial"/>
                <a:cs typeface="Arial"/>
              </a:rPr>
              <a:t>4.</a:t>
            </a:r>
            <a:r>
              <a:rPr sz="2200" dirty="0">
                <a:latin typeface="Arial"/>
                <a:cs typeface="Arial"/>
              </a:rPr>
              <a:t>	</a:t>
            </a:r>
            <a:r>
              <a:rPr sz="2200" spc="-5" dirty="0">
                <a:latin typeface="Arial"/>
                <a:cs typeface="Arial"/>
              </a:rPr>
              <a:t>Li</a:t>
            </a:r>
            <a:r>
              <a:rPr sz="2200" dirty="0">
                <a:latin typeface="Arial"/>
                <a:cs typeface="Arial"/>
              </a:rPr>
              <a:t>s</a:t>
            </a:r>
            <a:r>
              <a:rPr sz="2200" spc="-5" dirty="0">
                <a:latin typeface="Arial"/>
                <a:cs typeface="Arial"/>
              </a:rPr>
              <a:t>t</a:t>
            </a:r>
            <a:r>
              <a:rPr sz="2200" dirty="0">
                <a:latin typeface="Arial"/>
                <a:cs typeface="Arial"/>
              </a:rPr>
              <a:t>	</a:t>
            </a:r>
            <a:r>
              <a:rPr sz="2200" spc="-5" dirty="0">
                <a:latin typeface="Arial"/>
                <a:cs typeface="Arial"/>
              </a:rPr>
              <a:t>out</a:t>
            </a:r>
            <a:r>
              <a:rPr sz="2200" dirty="0">
                <a:latin typeface="Arial"/>
                <a:cs typeface="Arial"/>
              </a:rPr>
              <a:t>	</a:t>
            </a:r>
            <a:r>
              <a:rPr sz="2200" spc="-5" dirty="0">
                <a:latin typeface="Arial"/>
                <a:cs typeface="Arial"/>
              </a:rPr>
              <a:t>the</a:t>
            </a:r>
            <a:endParaRPr sz="2200">
              <a:latin typeface="Arial"/>
              <a:cs typeface="Arial"/>
            </a:endParaRPr>
          </a:p>
          <a:p>
            <a:pPr marL="12700" marR="6350">
              <a:lnSpc>
                <a:spcPct val="106800"/>
              </a:lnSpc>
              <a:spcBef>
                <a:spcPts val="615"/>
              </a:spcBef>
            </a:pPr>
            <a:r>
              <a:rPr sz="2200" spc="-5" dirty="0">
                <a:latin typeface="Arial"/>
                <a:cs typeface="Arial"/>
              </a:rPr>
              <a:t>operators </a:t>
            </a:r>
            <a:r>
              <a:rPr sz="2200" dirty="0">
                <a:latin typeface="Arial"/>
                <a:cs typeface="Arial"/>
              </a:rPr>
              <a:t>and </a:t>
            </a:r>
            <a:r>
              <a:rPr sz="2200" spc="-5" dirty="0">
                <a:latin typeface="Arial"/>
                <a:cs typeface="Arial"/>
              </a:rPr>
              <a:t>operands and also calculate </a:t>
            </a:r>
            <a:r>
              <a:rPr sz="2200" spc="-10" dirty="0">
                <a:latin typeface="Arial"/>
                <a:cs typeface="Arial"/>
              </a:rPr>
              <a:t>the </a:t>
            </a:r>
            <a:r>
              <a:rPr sz="2200" spc="-5" dirty="0">
                <a:latin typeface="Arial"/>
                <a:cs typeface="Arial"/>
              </a:rPr>
              <a:t>values of software  </a:t>
            </a:r>
            <a:r>
              <a:rPr sz="2200" dirty="0">
                <a:latin typeface="Arial"/>
                <a:cs typeface="Arial"/>
              </a:rPr>
              <a:t>science</a:t>
            </a:r>
            <a:r>
              <a:rPr sz="2200" spc="-5" dirty="0">
                <a:latin typeface="Arial"/>
                <a:cs typeface="Arial"/>
              </a:rPr>
              <a:t> measures</a:t>
            </a:r>
            <a:r>
              <a:rPr sz="2200" spc="5" dirty="0">
                <a:latin typeface="Arial"/>
                <a:cs typeface="Arial"/>
              </a:rPr>
              <a:t> </a:t>
            </a:r>
            <a:r>
              <a:rPr sz="2200" spc="-5" dirty="0">
                <a:latin typeface="Arial"/>
                <a:cs typeface="Arial"/>
              </a:rPr>
              <a:t>like</a:t>
            </a:r>
            <a:r>
              <a:rPr sz="2200" spc="-35" dirty="0">
                <a:latin typeface="Arial"/>
                <a:cs typeface="Arial"/>
              </a:rPr>
              <a:t> </a:t>
            </a:r>
            <a:r>
              <a:rPr sz="4200" i="1" spc="75" baseline="-2976" dirty="0">
                <a:latin typeface="Symbol"/>
                <a:cs typeface="Symbol"/>
              </a:rPr>
              <a:t></a:t>
            </a:r>
            <a:r>
              <a:rPr sz="3975" spc="75" baseline="-3144" dirty="0">
                <a:latin typeface="Times New Roman"/>
                <a:cs typeface="Times New Roman"/>
              </a:rPr>
              <a:t>,</a:t>
            </a:r>
            <a:r>
              <a:rPr sz="3975" spc="-307" baseline="-3144" dirty="0">
                <a:latin typeface="Times New Roman"/>
                <a:cs typeface="Times New Roman"/>
              </a:rPr>
              <a:t> </a:t>
            </a:r>
            <a:r>
              <a:rPr sz="3975" i="1" spc="22" baseline="-3144" dirty="0">
                <a:latin typeface="Times New Roman"/>
                <a:cs typeface="Times New Roman"/>
              </a:rPr>
              <a:t>N</a:t>
            </a:r>
            <a:r>
              <a:rPr sz="3975" i="1" spc="-615" baseline="-3144" dirty="0">
                <a:latin typeface="Times New Roman"/>
                <a:cs typeface="Times New Roman"/>
              </a:rPr>
              <a:t> </a:t>
            </a:r>
            <a:r>
              <a:rPr sz="3975" spc="75" baseline="-3144" dirty="0">
                <a:latin typeface="Times New Roman"/>
                <a:cs typeface="Times New Roman"/>
              </a:rPr>
              <a:t>,</a:t>
            </a:r>
            <a:r>
              <a:rPr sz="3975" i="1" spc="75" baseline="-3144" dirty="0">
                <a:latin typeface="Times New Roman"/>
                <a:cs typeface="Times New Roman"/>
              </a:rPr>
              <a:t>V</a:t>
            </a:r>
            <a:r>
              <a:rPr sz="3975" i="1" spc="-442" baseline="-3144" dirty="0">
                <a:latin typeface="Times New Roman"/>
                <a:cs typeface="Times New Roman"/>
              </a:rPr>
              <a:t> </a:t>
            </a:r>
            <a:r>
              <a:rPr sz="3975" spc="7" baseline="-3144" dirty="0">
                <a:latin typeface="Times New Roman"/>
                <a:cs typeface="Times New Roman"/>
              </a:rPr>
              <a:t>,</a:t>
            </a:r>
            <a:r>
              <a:rPr sz="3975" spc="-382" baseline="-3144" dirty="0">
                <a:latin typeface="Times New Roman"/>
                <a:cs typeface="Times New Roman"/>
              </a:rPr>
              <a:t> </a:t>
            </a:r>
            <a:r>
              <a:rPr sz="3975" i="1" spc="97" baseline="-3144" dirty="0">
                <a:latin typeface="Times New Roman"/>
                <a:cs typeface="Times New Roman"/>
              </a:rPr>
              <a:t>E</a:t>
            </a:r>
            <a:r>
              <a:rPr sz="3975" spc="97" baseline="-3144" dirty="0">
                <a:latin typeface="Times New Roman"/>
                <a:cs typeface="Times New Roman"/>
              </a:rPr>
              <a:t>,</a:t>
            </a:r>
            <a:r>
              <a:rPr sz="3975" spc="-562" baseline="-3144" dirty="0">
                <a:latin typeface="Times New Roman"/>
                <a:cs typeface="Times New Roman"/>
              </a:rPr>
              <a:t> </a:t>
            </a:r>
            <a:r>
              <a:rPr sz="4200" i="1" spc="-104" baseline="-2976" dirty="0">
                <a:latin typeface="Symbol"/>
                <a:cs typeface="Symbol"/>
              </a:rPr>
              <a:t></a:t>
            </a:r>
            <a:r>
              <a:rPr sz="4200" i="1" spc="60" baseline="-2976" dirty="0">
                <a:latin typeface="Times New Roman"/>
                <a:cs typeface="Times New Roman"/>
              </a:rPr>
              <a:t> </a:t>
            </a:r>
            <a:r>
              <a:rPr sz="3975" i="1" spc="-22" baseline="-3144" dirty="0">
                <a:latin typeface="Times New Roman"/>
                <a:cs typeface="Times New Roman"/>
              </a:rPr>
              <a:t>etc</a:t>
            </a:r>
            <a:r>
              <a:rPr sz="3975" spc="-22" baseline="-3144" dirty="0">
                <a:latin typeface="Times New Roman"/>
                <a:cs typeface="Times New Roman"/>
              </a:rPr>
              <a:t>.</a:t>
            </a:r>
            <a:endParaRPr sz="3975" baseline="-3144">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806E74-FEAC-4A66-BF17-31675A66D307}"/>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0337" y="1808479"/>
            <a:ext cx="7060565" cy="894080"/>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FF3200"/>
                </a:solidFill>
                <a:uFill>
                  <a:solidFill>
                    <a:srgbClr val="FF3200"/>
                  </a:solidFill>
                </a:uFill>
                <a:latin typeface="Arial"/>
                <a:cs typeface="Arial"/>
              </a:rPr>
              <a:t>Solution</a:t>
            </a:r>
            <a:endParaRPr sz="2200">
              <a:latin typeface="Arial"/>
              <a:cs typeface="Arial"/>
            </a:endParaRPr>
          </a:p>
          <a:p>
            <a:pPr marL="469265">
              <a:lnSpc>
                <a:spcPct val="100000"/>
              </a:lnSpc>
              <a:spcBef>
                <a:spcPts val="1560"/>
              </a:spcBef>
            </a:pPr>
            <a:r>
              <a:rPr sz="2200" spc="-5" dirty="0">
                <a:latin typeface="Arial"/>
                <a:cs typeface="Arial"/>
              </a:rPr>
              <a:t>The list of operators </a:t>
            </a:r>
            <a:r>
              <a:rPr sz="2200" dirty="0">
                <a:latin typeface="Arial"/>
                <a:cs typeface="Arial"/>
              </a:rPr>
              <a:t>and </a:t>
            </a:r>
            <a:r>
              <a:rPr sz="2200" spc="-5" dirty="0">
                <a:latin typeface="Arial"/>
                <a:cs typeface="Arial"/>
              </a:rPr>
              <a:t>operands is given in table</a:t>
            </a:r>
            <a:r>
              <a:rPr sz="2200" spc="80" dirty="0">
                <a:latin typeface="Arial"/>
                <a:cs typeface="Arial"/>
              </a:rPr>
              <a:t> </a:t>
            </a:r>
            <a:r>
              <a:rPr sz="2200" spc="-5" dirty="0">
                <a:latin typeface="Arial"/>
                <a:cs typeface="Arial"/>
              </a:rPr>
              <a:t>2.</a:t>
            </a:r>
            <a:endParaRPr sz="2200">
              <a:latin typeface="Arial"/>
              <a:cs typeface="Arial"/>
            </a:endParaRPr>
          </a:p>
        </p:txBody>
      </p:sp>
      <p:sp>
        <p:nvSpPr>
          <p:cNvPr id="3" name="object 3"/>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p:nvPr/>
        </p:nvSpPr>
        <p:spPr>
          <a:xfrm>
            <a:off x="924863" y="3106385"/>
            <a:ext cx="8165994" cy="276124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742149" y="6392164"/>
            <a:ext cx="987912" cy="180170"/>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46</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EBCF9E-C652-4C3C-B704-7AA58ED7FF4A}"/>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1042306" y="2133599"/>
            <a:ext cx="8049871" cy="361492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907789" y="6075677"/>
            <a:ext cx="8241665"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3265"/>
                </a:solidFill>
                <a:latin typeface="Arial"/>
                <a:cs typeface="Arial"/>
              </a:rPr>
              <a:t>Table </a:t>
            </a:r>
            <a:r>
              <a:rPr sz="2000" b="1" spc="-10" dirty="0">
                <a:solidFill>
                  <a:srgbClr val="003265"/>
                </a:solidFill>
                <a:latin typeface="Arial"/>
                <a:cs typeface="Arial"/>
              </a:rPr>
              <a:t>2: </a:t>
            </a:r>
            <a:r>
              <a:rPr sz="2000" spc="-5" dirty="0">
                <a:solidFill>
                  <a:srgbClr val="003265"/>
                </a:solidFill>
                <a:latin typeface="Arial"/>
                <a:cs typeface="Arial"/>
              </a:rPr>
              <a:t>Operators and operands </a:t>
            </a:r>
            <a:r>
              <a:rPr sz="2000" dirty="0">
                <a:solidFill>
                  <a:srgbClr val="003265"/>
                </a:solidFill>
                <a:latin typeface="Arial"/>
                <a:cs typeface="Arial"/>
              </a:rPr>
              <a:t>of </a:t>
            </a:r>
            <a:r>
              <a:rPr sz="2000" spc="-5" dirty="0">
                <a:solidFill>
                  <a:srgbClr val="003265"/>
                </a:solidFill>
                <a:latin typeface="Arial"/>
                <a:cs typeface="Arial"/>
              </a:rPr>
              <a:t>sorting program </a:t>
            </a:r>
            <a:r>
              <a:rPr sz="2000" dirty="0">
                <a:solidFill>
                  <a:srgbClr val="003265"/>
                </a:solidFill>
                <a:latin typeface="Arial"/>
                <a:cs typeface="Arial"/>
              </a:rPr>
              <a:t>of </a:t>
            </a:r>
            <a:r>
              <a:rPr sz="2000" spc="-5" dirty="0">
                <a:solidFill>
                  <a:srgbClr val="003265"/>
                </a:solidFill>
                <a:latin typeface="Arial"/>
                <a:cs typeface="Arial"/>
              </a:rPr>
              <a:t>fig. </a:t>
            </a:r>
            <a:r>
              <a:rPr sz="2000" dirty="0">
                <a:solidFill>
                  <a:srgbClr val="003265"/>
                </a:solidFill>
                <a:latin typeface="Arial"/>
                <a:cs typeface="Arial"/>
              </a:rPr>
              <a:t>2 of </a:t>
            </a:r>
            <a:r>
              <a:rPr sz="2000" spc="-5" dirty="0">
                <a:solidFill>
                  <a:srgbClr val="003265"/>
                </a:solidFill>
                <a:latin typeface="Arial"/>
                <a:cs typeface="Arial"/>
              </a:rPr>
              <a:t>chapter</a:t>
            </a:r>
            <a:r>
              <a:rPr sz="2000" spc="-85" dirty="0">
                <a:solidFill>
                  <a:srgbClr val="003265"/>
                </a:solidFill>
                <a:latin typeface="Arial"/>
                <a:cs typeface="Arial"/>
              </a:rPr>
              <a:t> </a:t>
            </a:r>
            <a:r>
              <a:rPr sz="2000" dirty="0">
                <a:solidFill>
                  <a:srgbClr val="003265"/>
                </a:solidFill>
                <a:latin typeface="Arial"/>
                <a:cs typeface="Arial"/>
              </a:rPr>
              <a:t>4</a:t>
            </a:r>
            <a:endParaRPr sz="2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47</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B3C89F-FAC0-44D6-AD56-7A180138EB71}"/>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901693" y="3209034"/>
            <a:ext cx="105918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V</a:t>
            </a:r>
            <a:r>
              <a:rPr sz="2400" dirty="0">
                <a:latin typeface="Arial"/>
                <a:cs typeface="Arial"/>
              </a:rPr>
              <a:t>o</a:t>
            </a:r>
            <a:r>
              <a:rPr sz="2400" spc="-10" dirty="0">
                <a:latin typeface="Arial"/>
                <a:cs typeface="Arial"/>
              </a:rPr>
              <a:t>lu</a:t>
            </a:r>
            <a:r>
              <a:rPr sz="2400" dirty="0">
                <a:latin typeface="Arial"/>
                <a:cs typeface="Arial"/>
              </a:rPr>
              <a:t>m</a:t>
            </a:r>
            <a:r>
              <a:rPr sz="2400" spc="-5" dirty="0">
                <a:latin typeface="Arial"/>
                <a:cs typeface="Arial"/>
              </a:rPr>
              <a:t>e</a:t>
            </a:r>
            <a:endParaRPr sz="24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48</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800093" y="1780411"/>
            <a:ext cx="8028940" cy="1193165"/>
          </a:xfrm>
          <a:prstGeom prst="rect">
            <a:avLst/>
          </a:prstGeom>
        </p:spPr>
        <p:txBody>
          <a:bodyPr vert="horz" wrap="square" lIns="0" tIns="115570" rIns="0" bIns="0" rtlCol="0">
            <a:spAutoFit/>
          </a:bodyPr>
          <a:lstStyle/>
          <a:p>
            <a:pPr marL="38100">
              <a:lnSpc>
                <a:spcPct val="100000"/>
              </a:lnSpc>
              <a:spcBef>
                <a:spcPts val="910"/>
              </a:spcBef>
            </a:pPr>
            <a:r>
              <a:rPr sz="2400" spc="-5" dirty="0">
                <a:solidFill>
                  <a:srgbClr val="003265"/>
                </a:solidFill>
                <a:latin typeface="Arial"/>
                <a:cs typeface="Arial"/>
              </a:rPr>
              <a:t>Here N</a:t>
            </a:r>
            <a:r>
              <a:rPr sz="2400" spc="-7" baseline="-20833" dirty="0">
                <a:solidFill>
                  <a:srgbClr val="003265"/>
                </a:solidFill>
                <a:latin typeface="Arial"/>
                <a:cs typeface="Arial"/>
              </a:rPr>
              <a:t>1</a:t>
            </a:r>
            <a:r>
              <a:rPr sz="2400" spc="-5" dirty="0">
                <a:solidFill>
                  <a:srgbClr val="003265"/>
                </a:solidFill>
                <a:latin typeface="Arial"/>
                <a:cs typeface="Arial"/>
              </a:rPr>
              <a:t>=53 and N</a:t>
            </a:r>
            <a:r>
              <a:rPr sz="2400" spc="-7" baseline="-20833" dirty="0">
                <a:solidFill>
                  <a:srgbClr val="003265"/>
                </a:solidFill>
                <a:latin typeface="Arial"/>
                <a:cs typeface="Arial"/>
              </a:rPr>
              <a:t>2</a:t>
            </a:r>
            <a:r>
              <a:rPr sz="2400" spc="-5" dirty="0">
                <a:solidFill>
                  <a:srgbClr val="003265"/>
                </a:solidFill>
                <a:latin typeface="Arial"/>
                <a:cs typeface="Arial"/>
              </a:rPr>
              <a:t>=38. The program length</a:t>
            </a:r>
            <a:r>
              <a:rPr sz="2400" spc="60" dirty="0">
                <a:solidFill>
                  <a:srgbClr val="003265"/>
                </a:solidFill>
                <a:latin typeface="Arial"/>
                <a:cs typeface="Arial"/>
              </a:rPr>
              <a:t> </a:t>
            </a:r>
            <a:r>
              <a:rPr sz="2400" spc="-5" dirty="0">
                <a:solidFill>
                  <a:srgbClr val="003265"/>
                </a:solidFill>
                <a:latin typeface="Arial"/>
                <a:cs typeface="Arial"/>
              </a:rPr>
              <a:t>N=N</a:t>
            </a:r>
            <a:r>
              <a:rPr sz="2400" spc="-7" baseline="-20833" dirty="0">
                <a:solidFill>
                  <a:srgbClr val="003265"/>
                </a:solidFill>
                <a:latin typeface="Arial"/>
                <a:cs typeface="Arial"/>
              </a:rPr>
              <a:t>1</a:t>
            </a:r>
            <a:r>
              <a:rPr sz="2400" spc="-5" dirty="0">
                <a:solidFill>
                  <a:srgbClr val="003265"/>
                </a:solidFill>
                <a:latin typeface="Arial"/>
                <a:cs typeface="Arial"/>
              </a:rPr>
              <a:t>+N</a:t>
            </a:r>
            <a:r>
              <a:rPr sz="2400" spc="-7" baseline="-20833" dirty="0">
                <a:solidFill>
                  <a:srgbClr val="003265"/>
                </a:solidFill>
                <a:latin typeface="Arial"/>
                <a:cs typeface="Arial"/>
              </a:rPr>
              <a:t>2</a:t>
            </a:r>
            <a:r>
              <a:rPr sz="2400" spc="-5" dirty="0">
                <a:solidFill>
                  <a:srgbClr val="003265"/>
                </a:solidFill>
                <a:latin typeface="Arial"/>
                <a:cs typeface="Arial"/>
              </a:rPr>
              <a:t>=91</a:t>
            </a:r>
            <a:endParaRPr sz="2400">
              <a:latin typeface="Arial"/>
              <a:cs typeface="Arial"/>
            </a:endParaRPr>
          </a:p>
          <a:p>
            <a:pPr marL="38100">
              <a:lnSpc>
                <a:spcPct val="100000"/>
              </a:lnSpc>
              <a:spcBef>
                <a:spcPts val="1235"/>
              </a:spcBef>
              <a:tabLst>
                <a:tab pos="5652135" algn="l"/>
              </a:tabLst>
            </a:pPr>
            <a:r>
              <a:rPr sz="2400" spc="-5" dirty="0">
                <a:latin typeface="Arial"/>
                <a:cs typeface="Arial"/>
              </a:rPr>
              <a:t>Vocabulary of the program </a:t>
            </a:r>
            <a:r>
              <a:rPr sz="3550" i="1" spc="-100" dirty="0">
                <a:latin typeface="Symbol"/>
                <a:cs typeface="Symbol"/>
              </a:rPr>
              <a:t></a:t>
            </a:r>
            <a:r>
              <a:rPr sz="3550" i="1" spc="-100" dirty="0">
                <a:latin typeface="Times New Roman"/>
                <a:cs typeface="Times New Roman"/>
              </a:rPr>
              <a:t> </a:t>
            </a:r>
            <a:r>
              <a:rPr sz="3350" spc="20" dirty="0">
                <a:latin typeface="Symbol"/>
                <a:cs typeface="Symbol"/>
              </a:rPr>
              <a:t></a:t>
            </a:r>
            <a:r>
              <a:rPr sz="3350" spc="-275" dirty="0">
                <a:latin typeface="Times New Roman"/>
                <a:cs typeface="Times New Roman"/>
              </a:rPr>
              <a:t> </a:t>
            </a:r>
            <a:r>
              <a:rPr sz="3550" i="1" spc="-85" dirty="0">
                <a:latin typeface="Symbol"/>
                <a:cs typeface="Symbol"/>
              </a:rPr>
              <a:t></a:t>
            </a:r>
            <a:r>
              <a:rPr sz="2925" spc="-127" baseline="-24216" dirty="0">
                <a:latin typeface="Times New Roman"/>
                <a:cs typeface="Times New Roman"/>
              </a:rPr>
              <a:t>1</a:t>
            </a:r>
            <a:r>
              <a:rPr sz="2925" spc="405" baseline="-24216" dirty="0">
                <a:latin typeface="Times New Roman"/>
                <a:cs typeface="Times New Roman"/>
              </a:rPr>
              <a:t> </a:t>
            </a:r>
            <a:r>
              <a:rPr sz="3350" spc="90" dirty="0">
                <a:latin typeface="Symbol"/>
                <a:cs typeface="Symbol"/>
              </a:rPr>
              <a:t></a:t>
            </a:r>
            <a:r>
              <a:rPr sz="3550" i="1" spc="90" dirty="0">
                <a:latin typeface="Symbol"/>
                <a:cs typeface="Symbol"/>
              </a:rPr>
              <a:t></a:t>
            </a:r>
            <a:r>
              <a:rPr sz="2925" spc="135" baseline="-24216" dirty="0">
                <a:latin typeface="Times New Roman"/>
                <a:cs typeface="Times New Roman"/>
              </a:rPr>
              <a:t>2	</a:t>
            </a:r>
            <a:r>
              <a:rPr sz="3350" spc="20" dirty="0">
                <a:latin typeface="Symbol"/>
                <a:cs typeface="Symbol"/>
              </a:rPr>
              <a:t></a:t>
            </a:r>
            <a:r>
              <a:rPr sz="3350" spc="-455" dirty="0">
                <a:latin typeface="Times New Roman"/>
                <a:cs typeface="Times New Roman"/>
              </a:rPr>
              <a:t> </a:t>
            </a:r>
            <a:r>
              <a:rPr sz="3350" spc="15" dirty="0">
                <a:latin typeface="Times New Roman"/>
                <a:cs typeface="Times New Roman"/>
              </a:rPr>
              <a:t>14</a:t>
            </a:r>
            <a:r>
              <a:rPr sz="3350" spc="-330" dirty="0">
                <a:latin typeface="Times New Roman"/>
                <a:cs typeface="Times New Roman"/>
              </a:rPr>
              <a:t> </a:t>
            </a:r>
            <a:r>
              <a:rPr sz="3350" spc="95" dirty="0">
                <a:latin typeface="Symbol"/>
                <a:cs typeface="Symbol"/>
              </a:rPr>
              <a:t></a:t>
            </a:r>
            <a:r>
              <a:rPr sz="3350" spc="95" dirty="0">
                <a:latin typeface="Times New Roman"/>
                <a:cs typeface="Times New Roman"/>
              </a:rPr>
              <a:t>10</a:t>
            </a:r>
            <a:r>
              <a:rPr sz="3350" spc="-135" dirty="0">
                <a:latin typeface="Times New Roman"/>
                <a:cs typeface="Times New Roman"/>
              </a:rPr>
              <a:t> </a:t>
            </a:r>
            <a:r>
              <a:rPr sz="3350" spc="20" dirty="0">
                <a:latin typeface="Symbol"/>
                <a:cs typeface="Symbol"/>
              </a:rPr>
              <a:t></a:t>
            </a:r>
            <a:r>
              <a:rPr sz="3350" spc="-85" dirty="0">
                <a:latin typeface="Times New Roman"/>
                <a:cs typeface="Times New Roman"/>
              </a:rPr>
              <a:t> </a:t>
            </a:r>
            <a:r>
              <a:rPr sz="3350" spc="15" dirty="0">
                <a:latin typeface="Times New Roman"/>
                <a:cs typeface="Times New Roman"/>
              </a:rPr>
              <a:t>24</a:t>
            </a:r>
            <a:endParaRPr sz="3350">
              <a:latin typeface="Times New Roman"/>
              <a:cs typeface="Times New Roman"/>
            </a:endParaRPr>
          </a:p>
        </p:txBody>
      </p:sp>
      <p:sp>
        <p:nvSpPr>
          <p:cNvPr id="6" name="object 6"/>
          <p:cNvSpPr txBox="1"/>
          <p:nvPr/>
        </p:nvSpPr>
        <p:spPr>
          <a:xfrm>
            <a:off x="800099" y="3101729"/>
            <a:ext cx="6715759" cy="3074035"/>
          </a:xfrm>
          <a:prstGeom prst="rect">
            <a:avLst/>
          </a:prstGeom>
        </p:spPr>
        <p:txBody>
          <a:bodyPr vert="horz" wrap="square" lIns="0" tIns="16510" rIns="0" bIns="0" rtlCol="0">
            <a:spAutoFit/>
          </a:bodyPr>
          <a:lstStyle/>
          <a:p>
            <a:pPr marL="1510030">
              <a:lnSpc>
                <a:spcPct val="100000"/>
              </a:lnSpc>
              <a:spcBef>
                <a:spcPts val="130"/>
              </a:spcBef>
            </a:pPr>
            <a:r>
              <a:rPr sz="3350" i="1" spc="20" dirty="0">
                <a:latin typeface="Times New Roman"/>
                <a:cs typeface="Times New Roman"/>
              </a:rPr>
              <a:t>V </a:t>
            </a:r>
            <a:r>
              <a:rPr sz="3350" spc="20" dirty="0">
                <a:latin typeface="Symbol"/>
                <a:cs typeface="Symbol"/>
              </a:rPr>
              <a:t></a:t>
            </a:r>
            <a:r>
              <a:rPr sz="3350" spc="20" dirty="0">
                <a:latin typeface="Times New Roman"/>
                <a:cs typeface="Times New Roman"/>
              </a:rPr>
              <a:t> </a:t>
            </a:r>
            <a:r>
              <a:rPr sz="3350" i="1" spc="25" dirty="0">
                <a:latin typeface="Times New Roman"/>
                <a:cs typeface="Times New Roman"/>
              </a:rPr>
              <a:t>N </a:t>
            </a:r>
            <a:r>
              <a:rPr sz="3350" spc="130" dirty="0">
                <a:latin typeface="Symbol"/>
                <a:cs typeface="Symbol"/>
              </a:rPr>
              <a:t></a:t>
            </a:r>
            <a:r>
              <a:rPr sz="3350" spc="130" dirty="0">
                <a:latin typeface="Times New Roman"/>
                <a:cs typeface="Times New Roman"/>
              </a:rPr>
              <a:t>log</a:t>
            </a:r>
            <a:r>
              <a:rPr sz="2925" spc="195" baseline="-24216" dirty="0">
                <a:latin typeface="Times New Roman"/>
                <a:cs typeface="Times New Roman"/>
              </a:rPr>
              <a:t>2</a:t>
            </a:r>
            <a:r>
              <a:rPr sz="2925" spc="254" baseline="-24216" dirty="0">
                <a:latin typeface="Times New Roman"/>
                <a:cs typeface="Times New Roman"/>
              </a:rPr>
              <a:t> </a:t>
            </a:r>
            <a:r>
              <a:rPr sz="3550" i="1" spc="-100" dirty="0">
                <a:latin typeface="Symbol"/>
                <a:cs typeface="Symbol"/>
              </a:rPr>
              <a:t></a:t>
            </a:r>
            <a:endParaRPr sz="3550">
              <a:latin typeface="Symbol"/>
              <a:cs typeface="Symbol"/>
            </a:endParaRPr>
          </a:p>
          <a:p>
            <a:pPr marL="1942464">
              <a:lnSpc>
                <a:spcPct val="100000"/>
              </a:lnSpc>
              <a:spcBef>
                <a:spcPts val="1835"/>
              </a:spcBef>
            </a:pPr>
            <a:r>
              <a:rPr sz="2400" dirty="0">
                <a:solidFill>
                  <a:srgbClr val="003265"/>
                </a:solidFill>
                <a:latin typeface="Arial"/>
                <a:cs typeface="Arial"/>
              </a:rPr>
              <a:t>= </a:t>
            </a:r>
            <a:r>
              <a:rPr sz="2400" spc="-5" dirty="0">
                <a:solidFill>
                  <a:srgbClr val="003265"/>
                </a:solidFill>
                <a:latin typeface="Arial"/>
                <a:cs typeface="Arial"/>
              </a:rPr>
              <a:t>91 </a:t>
            </a:r>
            <a:r>
              <a:rPr sz="2400" dirty="0">
                <a:solidFill>
                  <a:srgbClr val="003265"/>
                </a:solidFill>
                <a:latin typeface="Arial"/>
                <a:cs typeface="Arial"/>
              </a:rPr>
              <a:t>x </a:t>
            </a:r>
            <a:r>
              <a:rPr sz="2400" spc="-5" dirty="0">
                <a:solidFill>
                  <a:srgbClr val="003265"/>
                </a:solidFill>
                <a:latin typeface="Arial"/>
                <a:cs typeface="Arial"/>
              </a:rPr>
              <a:t>log</a:t>
            </a:r>
            <a:r>
              <a:rPr sz="2400" spc="-7" baseline="-20833" dirty="0">
                <a:solidFill>
                  <a:srgbClr val="003265"/>
                </a:solidFill>
                <a:latin typeface="Arial"/>
                <a:cs typeface="Arial"/>
              </a:rPr>
              <a:t>2</a:t>
            </a:r>
            <a:r>
              <a:rPr sz="2400" spc="-5" dirty="0">
                <a:solidFill>
                  <a:srgbClr val="003265"/>
                </a:solidFill>
                <a:latin typeface="Arial"/>
                <a:cs typeface="Arial"/>
              </a:rPr>
              <a:t>24 </a:t>
            </a:r>
            <a:r>
              <a:rPr sz="2400" dirty="0">
                <a:solidFill>
                  <a:srgbClr val="003265"/>
                </a:solidFill>
                <a:latin typeface="Arial"/>
                <a:cs typeface="Arial"/>
              </a:rPr>
              <a:t>= </a:t>
            </a:r>
            <a:r>
              <a:rPr sz="2400" spc="-5" dirty="0">
                <a:solidFill>
                  <a:srgbClr val="003265"/>
                </a:solidFill>
                <a:latin typeface="Arial"/>
                <a:cs typeface="Arial"/>
              </a:rPr>
              <a:t>417 bits</a:t>
            </a:r>
            <a:endParaRPr sz="2400">
              <a:latin typeface="Arial"/>
              <a:cs typeface="Arial"/>
            </a:endParaRPr>
          </a:p>
          <a:p>
            <a:pPr marL="2052320" algn="ctr">
              <a:lnSpc>
                <a:spcPts val="1670"/>
              </a:lnSpc>
              <a:spcBef>
                <a:spcPts val="400"/>
              </a:spcBef>
            </a:pPr>
            <a:r>
              <a:rPr sz="1950" spc="15" dirty="0">
                <a:latin typeface="Symbol"/>
                <a:cs typeface="Symbol"/>
              </a:rPr>
              <a:t></a:t>
            </a:r>
            <a:endParaRPr sz="1950">
              <a:latin typeface="Symbol"/>
              <a:cs typeface="Symbol"/>
            </a:endParaRPr>
          </a:p>
          <a:p>
            <a:pPr marL="38100">
              <a:lnSpc>
                <a:spcPts val="3410"/>
              </a:lnSpc>
              <a:tabLst>
                <a:tab pos="4698365" algn="l"/>
              </a:tabLst>
            </a:pPr>
            <a:r>
              <a:rPr sz="2400" spc="-5" dirty="0">
                <a:latin typeface="Arial"/>
                <a:cs typeface="Arial"/>
              </a:rPr>
              <a:t>The estimated program</a:t>
            </a:r>
            <a:r>
              <a:rPr sz="2400" spc="45" dirty="0">
                <a:latin typeface="Arial"/>
                <a:cs typeface="Arial"/>
              </a:rPr>
              <a:t> </a:t>
            </a:r>
            <a:r>
              <a:rPr sz="2400" spc="-5" dirty="0">
                <a:latin typeface="Arial"/>
                <a:cs typeface="Arial"/>
              </a:rPr>
              <a:t>length</a:t>
            </a:r>
            <a:r>
              <a:rPr sz="2400" spc="340" dirty="0">
                <a:latin typeface="Arial"/>
                <a:cs typeface="Arial"/>
              </a:rPr>
              <a:t> </a:t>
            </a:r>
            <a:r>
              <a:rPr sz="5100" i="1" spc="-15" baseline="-10620" dirty="0">
                <a:latin typeface="Times New Roman"/>
                <a:cs typeface="Times New Roman"/>
              </a:rPr>
              <a:t>N	</a:t>
            </a:r>
            <a:r>
              <a:rPr sz="2400" spc="-10" dirty="0">
                <a:latin typeface="Arial"/>
                <a:cs typeface="Arial"/>
              </a:rPr>
              <a:t>of </a:t>
            </a:r>
            <a:r>
              <a:rPr sz="2400" spc="-5" dirty="0">
                <a:latin typeface="Arial"/>
                <a:cs typeface="Arial"/>
              </a:rPr>
              <a:t>the</a:t>
            </a:r>
            <a:r>
              <a:rPr sz="2400" spc="-60" dirty="0">
                <a:latin typeface="Arial"/>
                <a:cs typeface="Arial"/>
              </a:rPr>
              <a:t> </a:t>
            </a:r>
            <a:r>
              <a:rPr sz="2400" spc="-5" dirty="0">
                <a:latin typeface="Arial"/>
                <a:cs typeface="Arial"/>
              </a:rPr>
              <a:t>program</a:t>
            </a:r>
            <a:endParaRPr sz="2400">
              <a:latin typeface="Arial"/>
              <a:cs typeface="Arial"/>
            </a:endParaRPr>
          </a:p>
          <a:p>
            <a:pPr marL="1942464">
              <a:lnSpc>
                <a:spcPct val="100000"/>
              </a:lnSpc>
              <a:spcBef>
                <a:spcPts val="1720"/>
              </a:spcBef>
            </a:pPr>
            <a:r>
              <a:rPr sz="2400" dirty="0">
                <a:solidFill>
                  <a:srgbClr val="003265"/>
                </a:solidFill>
                <a:latin typeface="Arial"/>
                <a:cs typeface="Arial"/>
              </a:rPr>
              <a:t>= </a:t>
            </a:r>
            <a:r>
              <a:rPr sz="2400" spc="-5" dirty="0">
                <a:solidFill>
                  <a:srgbClr val="003265"/>
                </a:solidFill>
                <a:latin typeface="Arial"/>
                <a:cs typeface="Arial"/>
              </a:rPr>
              <a:t>14 log</a:t>
            </a:r>
            <a:r>
              <a:rPr sz="2400" spc="-7" baseline="-20833" dirty="0">
                <a:solidFill>
                  <a:srgbClr val="003265"/>
                </a:solidFill>
                <a:latin typeface="Arial"/>
                <a:cs typeface="Arial"/>
              </a:rPr>
              <a:t>2</a:t>
            </a:r>
            <a:r>
              <a:rPr sz="2400" spc="-5" dirty="0">
                <a:solidFill>
                  <a:srgbClr val="003265"/>
                </a:solidFill>
                <a:latin typeface="Arial"/>
                <a:cs typeface="Arial"/>
              </a:rPr>
              <a:t>14 </a:t>
            </a:r>
            <a:r>
              <a:rPr sz="2400" dirty="0">
                <a:solidFill>
                  <a:srgbClr val="003265"/>
                </a:solidFill>
                <a:latin typeface="Arial"/>
                <a:cs typeface="Arial"/>
              </a:rPr>
              <a:t>+ </a:t>
            </a:r>
            <a:r>
              <a:rPr sz="2400" spc="-5" dirty="0">
                <a:solidFill>
                  <a:srgbClr val="003265"/>
                </a:solidFill>
                <a:latin typeface="Arial"/>
                <a:cs typeface="Arial"/>
              </a:rPr>
              <a:t>10</a:t>
            </a:r>
            <a:r>
              <a:rPr sz="2400" spc="5" dirty="0">
                <a:solidFill>
                  <a:srgbClr val="003265"/>
                </a:solidFill>
                <a:latin typeface="Arial"/>
                <a:cs typeface="Arial"/>
              </a:rPr>
              <a:t> </a:t>
            </a:r>
            <a:r>
              <a:rPr sz="2400" spc="-5" dirty="0">
                <a:solidFill>
                  <a:srgbClr val="003265"/>
                </a:solidFill>
                <a:latin typeface="Arial"/>
                <a:cs typeface="Arial"/>
              </a:rPr>
              <a:t>log</a:t>
            </a:r>
            <a:r>
              <a:rPr sz="2400" spc="-7" baseline="-20833" dirty="0">
                <a:solidFill>
                  <a:srgbClr val="003265"/>
                </a:solidFill>
                <a:latin typeface="Arial"/>
                <a:cs typeface="Arial"/>
              </a:rPr>
              <a:t>2</a:t>
            </a:r>
            <a:r>
              <a:rPr sz="2400" spc="-5" dirty="0">
                <a:solidFill>
                  <a:srgbClr val="003265"/>
                </a:solidFill>
                <a:latin typeface="Arial"/>
                <a:cs typeface="Arial"/>
              </a:rPr>
              <a:t>10</a:t>
            </a:r>
            <a:endParaRPr sz="2400">
              <a:latin typeface="Arial"/>
              <a:cs typeface="Arial"/>
            </a:endParaRPr>
          </a:p>
          <a:p>
            <a:pPr marL="1942464">
              <a:lnSpc>
                <a:spcPct val="100000"/>
              </a:lnSpc>
              <a:spcBef>
                <a:spcPts val="2039"/>
              </a:spcBef>
            </a:pPr>
            <a:r>
              <a:rPr sz="2400" dirty="0">
                <a:solidFill>
                  <a:srgbClr val="003265"/>
                </a:solidFill>
                <a:latin typeface="Arial"/>
                <a:cs typeface="Arial"/>
              </a:rPr>
              <a:t>= </a:t>
            </a:r>
            <a:r>
              <a:rPr sz="2400" spc="-5" dirty="0">
                <a:solidFill>
                  <a:srgbClr val="003265"/>
                </a:solidFill>
                <a:latin typeface="Arial"/>
                <a:cs typeface="Arial"/>
              </a:rPr>
              <a:t>14 * 3.81 </a:t>
            </a:r>
            <a:r>
              <a:rPr sz="2400" dirty="0">
                <a:solidFill>
                  <a:srgbClr val="003265"/>
                </a:solidFill>
                <a:latin typeface="Arial"/>
                <a:cs typeface="Arial"/>
              </a:rPr>
              <a:t>+ </a:t>
            </a:r>
            <a:r>
              <a:rPr sz="2400" spc="-5" dirty="0">
                <a:solidFill>
                  <a:srgbClr val="003265"/>
                </a:solidFill>
                <a:latin typeface="Arial"/>
                <a:cs typeface="Arial"/>
              </a:rPr>
              <a:t>10 *</a:t>
            </a:r>
            <a:r>
              <a:rPr sz="2400" spc="5" dirty="0">
                <a:solidFill>
                  <a:srgbClr val="003265"/>
                </a:solidFill>
                <a:latin typeface="Arial"/>
                <a:cs typeface="Arial"/>
              </a:rPr>
              <a:t> </a:t>
            </a:r>
            <a:r>
              <a:rPr sz="2400" spc="-10" dirty="0">
                <a:solidFill>
                  <a:srgbClr val="003265"/>
                </a:solidFill>
                <a:latin typeface="Arial"/>
                <a:cs typeface="Arial"/>
              </a:rPr>
              <a:t>3.32</a:t>
            </a:r>
            <a:endParaRPr sz="2400">
              <a:latin typeface="Arial"/>
              <a:cs typeface="Arial"/>
            </a:endParaRPr>
          </a:p>
        </p:txBody>
      </p:sp>
      <p:sp>
        <p:nvSpPr>
          <p:cNvPr id="7" name="object 7"/>
          <p:cNvSpPr txBox="1"/>
          <p:nvPr/>
        </p:nvSpPr>
        <p:spPr>
          <a:xfrm>
            <a:off x="2730498" y="6394193"/>
            <a:ext cx="310007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265"/>
                </a:solidFill>
                <a:latin typeface="Arial"/>
                <a:cs typeface="Arial"/>
              </a:rPr>
              <a:t>= </a:t>
            </a:r>
            <a:r>
              <a:rPr sz="2400" spc="-5" dirty="0">
                <a:solidFill>
                  <a:srgbClr val="003265"/>
                </a:solidFill>
                <a:latin typeface="Arial"/>
                <a:cs typeface="Arial"/>
              </a:rPr>
              <a:t>53.34 </a:t>
            </a:r>
            <a:r>
              <a:rPr sz="2400" dirty="0">
                <a:solidFill>
                  <a:srgbClr val="003265"/>
                </a:solidFill>
                <a:latin typeface="Arial"/>
                <a:cs typeface="Arial"/>
              </a:rPr>
              <a:t>+ </a:t>
            </a:r>
            <a:r>
              <a:rPr sz="2400" spc="-10" dirty="0">
                <a:solidFill>
                  <a:srgbClr val="003265"/>
                </a:solidFill>
                <a:latin typeface="Arial"/>
                <a:cs typeface="Arial"/>
              </a:rPr>
              <a:t>33.2 </a:t>
            </a:r>
            <a:r>
              <a:rPr sz="2400" dirty="0">
                <a:solidFill>
                  <a:srgbClr val="003265"/>
                </a:solidFill>
                <a:latin typeface="Arial"/>
                <a:cs typeface="Arial"/>
              </a:rPr>
              <a:t>=</a:t>
            </a:r>
            <a:r>
              <a:rPr sz="2400" spc="-55" dirty="0">
                <a:solidFill>
                  <a:srgbClr val="003265"/>
                </a:solidFill>
                <a:latin typeface="Arial"/>
                <a:cs typeface="Arial"/>
              </a:rPr>
              <a:t> </a:t>
            </a:r>
            <a:r>
              <a:rPr sz="2400" spc="-5" dirty="0">
                <a:solidFill>
                  <a:srgbClr val="003265"/>
                </a:solidFill>
                <a:latin typeface="Arial"/>
                <a:cs typeface="Arial"/>
              </a:rPr>
              <a:t>86.45</a:t>
            </a:r>
            <a:endParaRPr sz="2400">
              <a:latin typeface="Arial"/>
              <a:cs typeface="Arial"/>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5B6E4A2-9121-41C5-BF8F-2915BD2A71CF}"/>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1971547"/>
            <a:ext cx="3016250" cy="391160"/>
          </a:xfrm>
          <a:prstGeom prst="rect">
            <a:avLst/>
          </a:prstGeom>
        </p:spPr>
        <p:txBody>
          <a:bodyPr vert="horz" wrap="square" lIns="0" tIns="12700" rIns="0" bIns="0" rtlCol="0">
            <a:spAutoFit/>
          </a:bodyPr>
          <a:lstStyle/>
          <a:p>
            <a:pPr marL="12700">
              <a:lnSpc>
                <a:spcPct val="100000"/>
              </a:lnSpc>
              <a:spcBef>
                <a:spcPts val="100"/>
              </a:spcBef>
              <a:tabLst>
                <a:tab pos="2086610" algn="l"/>
              </a:tabLst>
            </a:pPr>
            <a:r>
              <a:rPr sz="2400" spc="-5" dirty="0">
                <a:latin typeface="Arial"/>
                <a:cs typeface="Arial"/>
              </a:rPr>
              <a:t>Conceptually	unique</a:t>
            </a:r>
            <a:endParaRPr sz="24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49</a:t>
            </a:fld>
            <a:endParaRPr dirty="0"/>
          </a:p>
        </p:txBody>
      </p:sp>
      <p:sp>
        <p:nvSpPr>
          <p:cNvPr id="13" name="object 1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4126475" y="1971547"/>
            <a:ext cx="5259705" cy="391160"/>
          </a:xfrm>
          <a:prstGeom prst="rect">
            <a:avLst/>
          </a:prstGeom>
        </p:spPr>
        <p:txBody>
          <a:bodyPr vert="horz" wrap="square" lIns="0" tIns="12700" rIns="0" bIns="0" rtlCol="0">
            <a:spAutoFit/>
          </a:bodyPr>
          <a:lstStyle/>
          <a:p>
            <a:pPr marL="12700">
              <a:lnSpc>
                <a:spcPct val="100000"/>
              </a:lnSpc>
              <a:spcBef>
                <a:spcPts val="100"/>
              </a:spcBef>
              <a:tabLst>
                <a:tab pos="981710" algn="l"/>
                <a:tab pos="1798320" algn="l"/>
                <a:tab pos="2955290" algn="l"/>
                <a:tab pos="4805045" algn="l"/>
              </a:tabLst>
            </a:pPr>
            <a:r>
              <a:rPr sz="2400" spc="-10" dirty="0">
                <a:latin typeface="Arial"/>
                <a:cs typeface="Arial"/>
              </a:rPr>
              <a:t>inpu</a:t>
            </a:r>
            <a:r>
              <a:rPr sz="2400" dirty="0">
                <a:latin typeface="Arial"/>
                <a:cs typeface="Arial"/>
              </a:rPr>
              <a:t>t	</a:t>
            </a:r>
            <a:r>
              <a:rPr sz="2400" spc="-10" dirty="0">
                <a:latin typeface="Arial"/>
                <a:cs typeface="Arial"/>
              </a:rPr>
              <a:t>an</a:t>
            </a:r>
            <a:r>
              <a:rPr sz="2400" spc="-5" dirty="0">
                <a:latin typeface="Arial"/>
                <a:cs typeface="Arial"/>
              </a:rPr>
              <a:t>d</a:t>
            </a:r>
            <a:r>
              <a:rPr sz="2400" dirty="0">
                <a:latin typeface="Arial"/>
                <a:cs typeface="Arial"/>
              </a:rPr>
              <a:t>	</a:t>
            </a:r>
            <a:r>
              <a:rPr sz="2400" spc="-10" dirty="0">
                <a:latin typeface="Arial"/>
                <a:cs typeface="Arial"/>
              </a:rPr>
              <a:t>ou</a:t>
            </a:r>
            <a:r>
              <a:rPr sz="2400" dirty="0">
                <a:latin typeface="Arial"/>
                <a:cs typeface="Arial"/>
              </a:rPr>
              <a:t>t</a:t>
            </a:r>
            <a:r>
              <a:rPr sz="2400" spc="-10" dirty="0">
                <a:latin typeface="Arial"/>
                <a:cs typeface="Arial"/>
              </a:rPr>
              <a:t>pu</a:t>
            </a:r>
            <a:r>
              <a:rPr sz="2400" dirty="0">
                <a:latin typeface="Arial"/>
                <a:cs typeface="Arial"/>
              </a:rPr>
              <a:t>t	</a:t>
            </a:r>
            <a:r>
              <a:rPr sz="2400" spc="-10" dirty="0">
                <a:latin typeface="Arial"/>
                <a:cs typeface="Arial"/>
              </a:rPr>
              <a:t>pa</a:t>
            </a:r>
            <a:r>
              <a:rPr sz="2400" dirty="0">
                <a:latin typeface="Arial"/>
                <a:cs typeface="Arial"/>
              </a:rPr>
              <a:t>r</a:t>
            </a:r>
            <a:r>
              <a:rPr sz="2400" spc="-10" dirty="0">
                <a:latin typeface="Arial"/>
                <a:cs typeface="Arial"/>
              </a:rPr>
              <a:t>a</a:t>
            </a:r>
            <a:r>
              <a:rPr sz="2400" dirty="0">
                <a:latin typeface="Arial"/>
                <a:cs typeface="Arial"/>
              </a:rPr>
              <a:t>m</a:t>
            </a:r>
            <a:r>
              <a:rPr sz="2400" spc="-10" dirty="0">
                <a:latin typeface="Arial"/>
                <a:cs typeface="Arial"/>
              </a:rPr>
              <a:t>ete</a:t>
            </a:r>
            <a:r>
              <a:rPr sz="2400" dirty="0">
                <a:latin typeface="Arial"/>
                <a:cs typeface="Arial"/>
              </a:rPr>
              <a:t>rs	</a:t>
            </a:r>
            <a:r>
              <a:rPr sz="2400" spc="-10" dirty="0">
                <a:latin typeface="Arial"/>
                <a:cs typeface="Arial"/>
              </a:rPr>
              <a:t>a</a:t>
            </a:r>
            <a:r>
              <a:rPr sz="2400" dirty="0">
                <a:latin typeface="Arial"/>
                <a:cs typeface="Arial"/>
              </a:rPr>
              <a:t>r</a:t>
            </a:r>
            <a:r>
              <a:rPr sz="2400" spc="-5" dirty="0">
                <a:latin typeface="Arial"/>
                <a:cs typeface="Arial"/>
              </a:rPr>
              <a:t>e</a:t>
            </a:r>
            <a:endParaRPr sz="2400">
              <a:latin typeface="Arial"/>
              <a:cs typeface="Arial"/>
            </a:endParaRPr>
          </a:p>
        </p:txBody>
      </p:sp>
      <p:sp>
        <p:nvSpPr>
          <p:cNvPr id="6" name="object 6"/>
          <p:cNvSpPr txBox="1"/>
          <p:nvPr/>
        </p:nvSpPr>
        <p:spPr>
          <a:xfrm>
            <a:off x="2044692" y="3119118"/>
            <a:ext cx="7226934" cy="130429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{x: array holding the integer </a:t>
            </a:r>
            <a:r>
              <a:rPr sz="2400" dirty="0">
                <a:latin typeface="Arial"/>
                <a:cs typeface="Arial"/>
              </a:rPr>
              <a:t>to </a:t>
            </a:r>
            <a:r>
              <a:rPr sz="2400" spc="-5" dirty="0">
                <a:latin typeface="Arial"/>
                <a:cs typeface="Arial"/>
              </a:rPr>
              <a:t>be sorted. This is used  both as input and</a:t>
            </a:r>
            <a:r>
              <a:rPr sz="2400" spc="25" dirty="0">
                <a:latin typeface="Arial"/>
                <a:cs typeface="Arial"/>
              </a:rPr>
              <a:t> </a:t>
            </a:r>
            <a:r>
              <a:rPr sz="2400" spc="-5" dirty="0">
                <a:latin typeface="Arial"/>
                <a:cs typeface="Arial"/>
              </a:rPr>
              <a:t>output}.</a:t>
            </a:r>
            <a:endParaRPr sz="2400">
              <a:latin typeface="Arial"/>
              <a:cs typeface="Arial"/>
            </a:endParaRPr>
          </a:p>
          <a:p>
            <a:pPr marL="12700">
              <a:lnSpc>
                <a:spcPct val="100000"/>
              </a:lnSpc>
              <a:spcBef>
                <a:spcPts val="1425"/>
              </a:spcBef>
            </a:pPr>
            <a:r>
              <a:rPr sz="2400" spc="-5" dirty="0">
                <a:latin typeface="Arial"/>
                <a:cs typeface="Arial"/>
              </a:rPr>
              <a:t>{N: the size of the array </a:t>
            </a:r>
            <a:r>
              <a:rPr sz="2400" dirty="0">
                <a:latin typeface="Arial"/>
                <a:cs typeface="Arial"/>
              </a:rPr>
              <a:t>to </a:t>
            </a:r>
            <a:r>
              <a:rPr sz="2400" spc="-5" dirty="0">
                <a:latin typeface="Arial"/>
                <a:cs typeface="Arial"/>
              </a:rPr>
              <a:t>be sorted}.</a:t>
            </a:r>
            <a:endParaRPr sz="2400">
              <a:latin typeface="Arial"/>
              <a:cs typeface="Arial"/>
            </a:endParaRPr>
          </a:p>
        </p:txBody>
      </p:sp>
      <p:sp>
        <p:nvSpPr>
          <p:cNvPr id="7" name="object 7"/>
          <p:cNvSpPr txBox="1"/>
          <p:nvPr/>
        </p:nvSpPr>
        <p:spPr>
          <a:xfrm>
            <a:off x="3209034" y="2575812"/>
            <a:ext cx="151130" cy="326390"/>
          </a:xfrm>
          <a:prstGeom prst="rect">
            <a:avLst/>
          </a:prstGeom>
        </p:spPr>
        <p:txBody>
          <a:bodyPr vert="horz" wrap="square" lIns="0" tIns="15240" rIns="0" bIns="0" rtlCol="0">
            <a:spAutoFit/>
          </a:bodyPr>
          <a:lstStyle/>
          <a:p>
            <a:pPr marL="12700">
              <a:lnSpc>
                <a:spcPct val="100000"/>
              </a:lnSpc>
              <a:spcBef>
                <a:spcPts val="120"/>
              </a:spcBef>
            </a:pPr>
            <a:r>
              <a:rPr sz="1950" spc="10" dirty="0">
                <a:latin typeface="Times New Roman"/>
                <a:cs typeface="Times New Roman"/>
              </a:rPr>
              <a:t>2</a:t>
            </a:r>
            <a:endParaRPr sz="1950">
              <a:latin typeface="Times New Roman"/>
              <a:cs typeface="Times New Roman"/>
            </a:endParaRPr>
          </a:p>
        </p:txBody>
      </p:sp>
      <p:sp>
        <p:nvSpPr>
          <p:cNvPr id="8" name="object 8"/>
          <p:cNvSpPr txBox="1"/>
          <p:nvPr/>
        </p:nvSpPr>
        <p:spPr>
          <a:xfrm>
            <a:off x="800093" y="2297625"/>
            <a:ext cx="2602230" cy="570865"/>
          </a:xfrm>
          <a:prstGeom prst="rect">
            <a:avLst/>
          </a:prstGeom>
        </p:spPr>
        <p:txBody>
          <a:bodyPr vert="horz" wrap="square" lIns="0" tIns="15875" rIns="0" bIns="0" rtlCol="0">
            <a:spAutoFit/>
          </a:bodyPr>
          <a:lstStyle/>
          <a:p>
            <a:pPr marL="38100">
              <a:lnSpc>
                <a:spcPct val="100000"/>
              </a:lnSpc>
              <a:spcBef>
                <a:spcPts val="125"/>
              </a:spcBef>
            </a:pPr>
            <a:r>
              <a:rPr sz="2400" spc="-5" dirty="0">
                <a:latin typeface="Arial"/>
                <a:cs typeface="Arial"/>
              </a:rPr>
              <a:t>represented by</a:t>
            </a:r>
            <a:r>
              <a:rPr sz="2400" spc="-155" dirty="0">
                <a:latin typeface="Arial"/>
                <a:cs typeface="Arial"/>
              </a:rPr>
              <a:t> </a:t>
            </a:r>
            <a:r>
              <a:rPr sz="5325" i="1" spc="142" baseline="3912" dirty="0">
                <a:latin typeface="Symbol"/>
                <a:cs typeface="Symbol"/>
              </a:rPr>
              <a:t></a:t>
            </a:r>
            <a:r>
              <a:rPr sz="2925" spc="142" baseline="51282" dirty="0">
                <a:latin typeface="Times New Roman"/>
                <a:cs typeface="Times New Roman"/>
              </a:rPr>
              <a:t>*</a:t>
            </a:r>
            <a:endParaRPr sz="2925" baseline="51282">
              <a:latin typeface="Times New Roman"/>
              <a:cs typeface="Times New Roman"/>
            </a:endParaRPr>
          </a:p>
        </p:txBody>
      </p:sp>
      <p:sp>
        <p:nvSpPr>
          <p:cNvPr id="9" name="object 9"/>
          <p:cNvSpPr txBox="1"/>
          <p:nvPr/>
        </p:nvSpPr>
        <p:spPr>
          <a:xfrm>
            <a:off x="1136395" y="3459310"/>
            <a:ext cx="127635" cy="270510"/>
          </a:xfrm>
          <a:prstGeom prst="rect">
            <a:avLst/>
          </a:prstGeom>
        </p:spPr>
        <p:txBody>
          <a:bodyPr vert="horz" wrap="square" lIns="0" tIns="13335" rIns="0" bIns="0" rtlCol="0">
            <a:spAutoFit/>
          </a:bodyPr>
          <a:lstStyle/>
          <a:p>
            <a:pPr marL="12700">
              <a:lnSpc>
                <a:spcPct val="100000"/>
              </a:lnSpc>
              <a:spcBef>
                <a:spcPts val="105"/>
              </a:spcBef>
            </a:pPr>
            <a:r>
              <a:rPr sz="1600" dirty="0">
                <a:latin typeface="Times New Roman"/>
                <a:cs typeface="Times New Roman"/>
              </a:rPr>
              <a:t>2</a:t>
            </a:r>
            <a:endParaRPr sz="1600">
              <a:latin typeface="Times New Roman"/>
              <a:cs typeface="Times New Roman"/>
            </a:endParaRPr>
          </a:p>
        </p:txBody>
      </p:sp>
      <p:sp>
        <p:nvSpPr>
          <p:cNvPr id="10" name="object 10"/>
          <p:cNvSpPr txBox="1"/>
          <p:nvPr/>
        </p:nvSpPr>
        <p:spPr>
          <a:xfrm>
            <a:off x="885437" y="3205416"/>
            <a:ext cx="961390" cy="469265"/>
          </a:xfrm>
          <a:prstGeom prst="rect">
            <a:avLst/>
          </a:prstGeom>
        </p:spPr>
        <p:txBody>
          <a:bodyPr vert="horz" wrap="square" lIns="0" tIns="13335" rIns="0" bIns="0" rtlCol="0">
            <a:spAutoFit/>
          </a:bodyPr>
          <a:lstStyle/>
          <a:p>
            <a:pPr marL="38100">
              <a:lnSpc>
                <a:spcPct val="100000"/>
              </a:lnSpc>
              <a:spcBef>
                <a:spcPts val="105"/>
              </a:spcBef>
            </a:pPr>
            <a:r>
              <a:rPr sz="2900" i="1" spc="70" dirty="0">
                <a:latin typeface="Symbol"/>
                <a:cs typeface="Symbol"/>
              </a:rPr>
              <a:t></a:t>
            </a:r>
            <a:r>
              <a:rPr sz="2400" spc="104" baseline="41666" dirty="0">
                <a:latin typeface="Times New Roman"/>
                <a:cs typeface="Times New Roman"/>
              </a:rPr>
              <a:t>* </a:t>
            </a:r>
            <a:r>
              <a:rPr sz="2750" dirty="0">
                <a:latin typeface="Symbol"/>
                <a:cs typeface="Symbol"/>
              </a:rPr>
              <a:t></a:t>
            </a:r>
            <a:r>
              <a:rPr sz="2750" spc="-325" dirty="0">
                <a:latin typeface="Times New Roman"/>
                <a:cs typeface="Times New Roman"/>
              </a:rPr>
              <a:t> </a:t>
            </a:r>
            <a:r>
              <a:rPr sz="2750" dirty="0">
                <a:latin typeface="Times New Roman"/>
                <a:cs typeface="Times New Roman"/>
              </a:rPr>
              <a:t>3</a:t>
            </a:r>
            <a:endParaRPr sz="2750">
              <a:latin typeface="Times New Roman"/>
              <a:cs typeface="Times New Roman"/>
            </a:endParaRPr>
          </a:p>
        </p:txBody>
      </p:sp>
      <p:sp>
        <p:nvSpPr>
          <p:cNvPr id="11" name="object 11"/>
          <p:cNvSpPr txBox="1"/>
          <p:nvPr/>
        </p:nvSpPr>
        <p:spPr>
          <a:xfrm>
            <a:off x="787393" y="4717794"/>
            <a:ext cx="5572125" cy="1153160"/>
          </a:xfrm>
          <a:prstGeom prst="rect">
            <a:avLst/>
          </a:prstGeom>
        </p:spPr>
        <p:txBody>
          <a:bodyPr vert="horz" wrap="square" lIns="0" tIns="12700" rIns="0" bIns="0" rtlCol="0">
            <a:spAutoFit/>
          </a:bodyPr>
          <a:lstStyle/>
          <a:p>
            <a:pPr marL="50800">
              <a:lnSpc>
                <a:spcPct val="100000"/>
              </a:lnSpc>
              <a:spcBef>
                <a:spcPts val="100"/>
              </a:spcBef>
            </a:pPr>
            <a:r>
              <a:rPr sz="2400" spc="-5" dirty="0">
                <a:latin typeface="Arial"/>
                <a:cs typeface="Arial"/>
              </a:rPr>
              <a:t>The potential volume V* </a:t>
            </a:r>
            <a:r>
              <a:rPr sz="2400" dirty="0">
                <a:latin typeface="Arial"/>
                <a:cs typeface="Arial"/>
              </a:rPr>
              <a:t>= </a:t>
            </a:r>
            <a:r>
              <a:rPr sz="2400" spc="-5" dirty="0">
                <a:latin typeface="Arial"/>
                <a:cs typeface="Arial"/>
              </a:rPr>
              <a:t>5 log</a:t>
            </a:r>
            <a:r>
              <a:rPr sz="2400" spc="-7" baseline="-20833" dirty="0">
                <a:latin typeface="Arial"/>
                <a:cs typeface="Arial"/>
              </a:rPr>
              <a:t>2</a:t>
            </a:r>
            <a:r>
              <a:rPr sz="2400" spc="-5" dirty="0">
                <a:latin typeface="Arial"/>
                <a:cs typeface="Arial"/>
              </a:rPr>
              <a:t>5 </a:t>
            </a:r>
            <a:r>
              <a:rPr sz="2400" dirty="0">
                <a:latin typeface="Arial"/>
                <a:cs typeface="Arial"/>
              </a:rPr>
              <a:t>=</a:t>
            </a:r>
            <a:r>
              <a:rPr sz="2400" spc="20" dirty="0">
                <a:latin typeface="Arial"/>
                <a:cs typeface="Arial"/>
              </a:rPr>
              <a:t> </a:t>
            </a:r>
            <a:r>
              <a:rPr sz="2400" spc="-5" dirty="0">
                <a:latin typeface="Arial"/>
                <a:cs typeface="Arial"/>
              </a:rPr>
              <a:t>11.6</a:t>
            </a:r>
            <a:endParaRPr sz="2400">
              <a:latin typeface="Arial"/>
              <a:cs typeface="Arial"/>
            </a:endParaRPr>
          </a:p>
          <a:p>
            <a:pPr>
              <a:lnSpc>
                <a:spcPct val="100000"/>
              </a:lnSpc>
              <a:spcBef>
                <a:spcPts val="15"/>
              </a:spcBef>
            </a:pPr>
            <a:endParaRPr sz="2700">
              <a:latin typeface="Times New Roman"/>
              <a:cs typeface="Times New Roman"/>
            </a:endParaRPr>
          </a:p>
          <a:p>
            <a:pPr marL="126364">
              <a:lnSpc>
                <a:spcPct val="100000"/>
              </a:lnSpc>
              <a:tabLst>
                <a:tab pos="2945765" algn="l"/>
              </a:tabLst>
            </a:pPr>
            <a:r>
              <a:rPr sz="2400" spc="-5" dirty="0">
                <a:latin typeface="Arial"/>
                <a:cs typeface="Arial"/>
              </a:rPr>
              <a:t>Since	</a:t>
            </a:r>
            <a:r>
              <a:rPr sz="2400" spc="-5" dirty="0">
                <a:solidFill>
                  <a:srgbClr val="003265"/>
                </a:solidFill>
                <a:latin typeface="Arial"/>
                <a:cs typeface="Arial"/>
              </a:rPr>
              <a:t>L </a:t>
            </a:r>
            <a:r>
              <a:rPr sz="2400" dirty="0">
                <a:solidFill>
                  <a:srgbClr val="003265"/>
                </a:solidFill>
                <a:latin typeface="Arial"/>
                <a:cs typeface="Arial"/>
              </a:rPr>
              <a:t>= </a:t>
            </a:r>
            <a:r>
              <a:rPr sz="2400" spc="-5" dirty="0">
                <a:solidFill>
                  <a:srgbClr val="003265"/>
                </a:solidFill>
                <a:latin typeface="Arial"/>
                <a:cs typeface="Arial"/>
              </a:rPr>
              <a:t>V* </a:t>
            </a:r>
            <a:r>
              <a:rPr sz="2400" dirty="0">
                <a:solidFill>
                  <a:srgbClr val="003265"/>
                </a:solidFill>
                <a:latin typeface="Arial"/>
                <a:cs typeface="Arial"/>
              </a:rPr>
              <a:t>/</a:t>
            </a:r>
            <a:r>
              <a:rPr sz="2400" spc="-15" dirty="0">
                <a:solidFill>
                  <a:srgbClr val="003265"/>
                </a:solidFill>
                <a:latin typeface="Arial"/>
                <a:cs typeface="Arial"/>
              </a:rPr>
              <a:t> </a:t>
            </a:r>
            <a:r>
              <a:rPr sz="2400" dirty="0">
                <a:solidFill>
                  <a:srgbClr val="003265"/>
                </a:solidFill>
                <a:latin typeface="Arial"/>
                <a:cs typeface="Arial"/>
              </a:rPr>
              <a:t>V</a:t>
            </a:r>
            <a:endParaRPr sz="2400">
              <a:latin typeface="Arial"/>
              <a:cs typeface="Arial"/>
            </a:endParaRPr>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10B920-9846-4C36-B3BE-6375A41372F0}"/>
              </a:ext>
            </a:extLst>
          </p:cNvPr>
          <p:cNvSpPr txBox="1"/>
          <p:nvPr/>
        </p:nvSpPr>
        <p:spPr>
          <a:xfrm>
            <a:off x="7315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1206493" y="2341879"/>
            <a:ext cx="6811645" cy="3655060"/>
          </a:xfrm>
          <a:prstGeom prst="rect">
            <a:avLst/>
          </a:prstGeom>
        </p:spPr>
        <p:txBody>
          <a:bodyPr vert="horz" wrap="square" lIns="0" tIns="12065" rIns="0" bIns="0" rtlCol="0">
            <a:spAutoFit/>
          </a:bodyPr>
          <a:lstStyle/>
          <a:p>
            <a:pPr marL="469900" indent="-457200">
              <a:lnSpc>
                <a:spcPct val="100000"/>
              </a:lnSpc>
              <a:spcBef>
                <a:spcPts val="95"/>
              </a:spcBef>
              <a:buAutoNum type="arabicPeriod" startAt="6"/>
              <a:tabLst>
                <a:tab pos="469265" algn="l"/>
                <a:tab pos="469900" algn="l"/>
              </a:tabLst>
            </a:pPr>
            <a:r>
              <a:rPr sz="2200" spc="-5" dirty="0">
                <a:solidFill>
                  <a:srgbClr val="003265"/>
                </a:solidFill>
                <a:latin typeface="Arial"/>
                <a:cs typeface="Arial"/>
              </a:rPr>
              <a:t>What is the complexity </a:t>
            </a:r>
            <a:r>
              <a:rPr sz="2200" spc="5" dirty="0">
                <a:solidFill>
                  <a:srgbClr val="003265"/>
                </a:solidFill>
                <a:latin typeface="Arial"/>
                <a:cs typeface="Arial"/>
              </a:rPr>
              <a:t>of </a:t>
            </a:r>
            <a:r>
              <a:rPr sz="2200" spc="-5" dirty="0">
                <a:solidFill>
                  <a:srgbClr val="003265"/>
                </a:solidFill>
                <a:latin typeface="Arial"/>
                <a:cs typeface="Arial"/>
              </a:rPr>
              <a:t>a</a:t>
            </a:r>
            <a:r>
              <a:rPr sz="2200" spc="5" dirty="0">
                <a:solidFill>
                  <a:srgbClr val="003265"/>
                </a:solidFill>
                <a:latin typeface="Arial"/>
                <a:cs typeface="Arial"/>
              </a:rPr>
              <a:t> </a:t>
            </a:r>
            <a:r>
              <a:rPr sz="2200" spc="-5" dirty="0">
                <a:solidFill>
                  <a:srgbClr val="003265"/>
                </a:solidFill>
                <a:latin typeface="Arial"/>
                <a:cs typeface="Arial"/>
              </a:rPr>
              <a:t>module?</a:t>
            </a:r>
            <a:endParaRPr sz="2200" dirty="0">
              <a:latin typeface="Arial"/>
              <a:cs typeface="Arial"/>
            </a:endParaRPr>
          </a:p>
          <a:p>
            <a:pPr>
              <a:lnSpc>
                <a:spcPct val="100000"/>
              </a:lnSpc>
              <a:spcBef>
                <a:spcPts val="25"/>
              </a:spcBef>
              <a:buAutoNum type="arabicPeriod" startAt="6"/>
            </a:pPr>
            <a:endParaRPr sz="2200" dirty="0">
              <a:latin typeface="Times New Roman"/>
              <a:cs typeface="Times New Roman"/>
            </a:endParaRPr>
          </a:p>
          <a:p>
            <a:pPr marL="469900" indent="-457200">
              <a:lnSpc>
                <a:spcPct val="100000"/>
              </a:lnSpc>
              <a:buAutoNum type="arabicPeriod" startAt="6"/>
              <a:tabLst>
                <a:tab pos="469265" algn="l"/>
                <a:tab pos="469900" algn="l"/>
              </a:tabLst>
            </a:pPr>
            <a:r>
              <a:rPr sz="2200" spc="-5" dirty="0">
                <a:solidFill>
                  <a:srgbClr val="0000FF"/>
                </a:solidFill>
                <a:latin typeface="Arial"/>
                <a:cs typeface="Arial"/>
              </a:rPr>
              <a:t>What is the module </a:t>
            </a:r>
            <a:r>
              <a:rPr sz="2200" dirty="0">
                <a:solidFill>
                  <a:srgbClr val="0000FF"/>
                </a:solidFill>
                <a:latin typeface="Arial"/>
                <a:cs typeface="Arial"/>
              </a:rPr>
              <a:t>strength </a:t>
            </a:r>
            <a:r>
              <a:rPr sz="2200" spc="-5" dirty="0">
                <a:solidFill>
                  <a:srgbClr val="0000FF"/>
                </a:solidFill>
                <a:latin typeface="Arial"/>
                <a:cs typeface="Arial"/>
              </a:rPr>
              <a:t>and</a:t>
            </a:r>
            <a:r>
              <a:rPr sz="2200" spc="15" dirty="0">
                <a:solidFill>
                  <a:srgbClr val="0000FF"/>
                </a:solidFill>
                <a:latin typeface="Arial"/>
                <a:cs typeface="Arial"/>
              </a:rPr>
              <a:t> </a:t>
            </a:r>
            <a:r>
              <a:rPr sz="2200" spc="-5" dirty="0">
                <a:solidFill>
                  <a:srgbClr val="0000FF"/>
                </a:solidFill>
                <a:latin typeface="Arial"/>
                <a:cs typeface="Arial"/>
              </a:rPr>
              <a:t>coupling?</a:t>
            </a:r>
            <a:endParaRPr sz="2200" dirty="0">
              <a:latin typeface="Arial"/>
              <a:cs typeface="Arial"/>
            </a:endParaRPr>
          </a:p>
          <a:p>
            <a:pPr>
              <a:lnSpc>
                <a:spcPct val="100000"/>
              </a:lnSpc>
              <a:spcBef>
                <a:spcPts val="25"/>
              </a:spcBef>
              <a:buAutoNum type="arabicPeriod" startAt="6"/>
            </a:pPr>
            <a:endParaRPr sz="2200" dirty="0">
              <a:latin typeface="Times New Roman"/>
              <a:cs typeface="Times New Roman"/>
            </a:endParaRPr>
          </a:p>
          <a:p>
            <a:pPr marL="469900" indent="-457200">
              <a:lnSpc>
                <a:spcPct val="100000"/>
              </a:lnSpc>
              <a:buAutoNum type="arabicPeriod" startAt="6"/>
              <a:tabLst>
                <a:tab pos="469265" algn="l"/>
                <a:tab pos="469900" algn="l"/>
              </a:tabLst>
            </a:pPr>
            <a:r>
              <a:rPr sz="2200" spc="-5" dirty="0">
                <a:solidFill>
                  <a:srgbClr val="003265"/>
                </a:solidFill>
                <a:latin typeface="Arial"/>
                <a:cs typeface="Arial"/>
              </a:rPr>
              <a:t>What is the reliability at the time of</a:t>
            </a:r>
            <a:r>
              <a:rPr sz="2200" spc="35" dirty="0">
                <a:solidFill>
                  <a:srgbClr val="003265"/>
                </a:solidFill>
                <a:latin typeface="Arial"/>
                <a:cs typeface="Arial"/>
              </a:rPr>
              <a:t> </a:t>
            </a:r>
            <a:r>
              <a:rPr sz="2200" dirty="0">
                <a:solidFill>
                  <a:srgbClr val="003265"/>
                </a:solidFill>
                <a:latin typeface="Arial"/>
                <a:cs typeface="Arial"/>
              </a:rPr>
              <a:t>release?</a:t>
            </a:r>
            <a:endParaRPr sz="2200" dirty="0">
              <a:latin typeface="Arial"/>
              <a:cs typeface="Arial"/>
            </a:endParaRPr>
          </a:p>
          <a:p>
            <a:pPr>
              <a:lnSpc>
                <a:spcPct val="100000"/>
              </a:lnSpc>
              <a:spcBef>
                <a:spcPts val="40"/>
              </a:spcBef>
              <a:buAutoNum type="arabicPeriod" startAt="6"/>
            </a:pPr>
            <a:endParaRPr sz="2200" dirty="0">
              <a:latin typeface="Times New Roman"/>
              <a:cs typeface="Times New Roman"/>
            </a:endParaRPr>
          </a:p>
          <a:p>
            <a:pPr marL="469900" indent="-457200">
              <a:lnSpc>
                <a:spcPct val="100000"/>
              </a:lnSpc>
              <a:buAutoNum type="arabicPeriod" startAt="6"/>
              <a:tabLst>
                <a:tab pos="469265" algn="l"/>
                <a:tab pos="469900" algn="l"/>
              </a:tabLst>
            </a:pPr>
            <a:r>
              <a:rPr sz="2200" spc="-5" dirty="0">
                <a:solidFill>
                  <a:srgbClr val="965025"/>
                </a:solidFill>
                <a:latin typeface="Arial"/>
                <a:cs typeface="Arial"/>
              </a:rPr>
              <a:t>Which test technique is more</a:t>
            </a:r>
            <a:r>
              <a:rPr sz="2200" spc="10" dirty="0">
                <a:solidFill>
                  <a:srgbClr val="965025"/>
                </a:solidFill>
                <a:latin typeface="Arial"/>
                <a:cs typeface="Arial"/>
              </a:rPr>
              <a:t> </a:t>
            </a:r>
            <a:r>
              <a:rPr sz="2200" spc="-5" dirty="0">
                <a:solidFill>
                  <a:srgbClr val="965025"/>
                </a:solidFill>
                <a:latin typeface="Arial"/>
                <a:cs typeface="Arial"/>
              </a:rPr>
              <a:t>effective?</a:t>
            </a:r>
            <a:endParaRPr sz="2200" dirty="0">
              <a:latin typeface="Arial"/>
              <a:cs typeface="Arial"/>
            </a:endParaRPr>
          </a:p>
          <a:p>
            <a:pPr>
              <a:lnSpc>
                <a:spcPct val="100000"/>
              </a:lnSpc>
              <a:spcBef>
                <a:spcPts val="25"/>
              </a:spcBef>
              <a:buAutoNum type="arabicPeriod" startAt="6"/>
            </a:pPr>
            <a:endParaRPr sz="2200" dirty="0">
              <a:latin typeface="Times New Roman"/>
              <a:cs typeface="Times New Roman"/>
            </a:endParaRPr>
          </a:p>
          <a:p>
            <a:pPr marL="469900" indent="-457200">
              <a:lnSpc>
                <a:spcPct val="100000"/>
              </a:lnSpc>
              <a:buAutoNum type="arabicPeriod" startAt="6"/>
              <a:tabLst>
                <a:tab pos="469900" algn="l"/>
              </a:tabLst>
            </a:pPr>
            <a:r>
              <a:rPr sz="2200" spc="-5" dirty="0">
                <a:solidFill>
                  <a:srgbClr val="003265"/>
                </a:solidFill>
                <a:latin typeface="Arial"/>
                <a:cs typeface="Arial"/>
              </a:rPr>
              <a:t>Are </a:t>
            </a:r>
            <a:r>
              <a:rPr sz="2200" spc="-10" dirty="0">
                <a:solidFill>
                  <a:srgbClr val="003265"/>
                </a:solidFill>
                <a:latin typeface="Arial"/>
                <a:cs typeface="Arial"/>
              </a:rPr>
              <a:t>we </a:t>
            </a:r>
            <a:r>
              <a:rPr sz="2200" spc="-5" dirty="0">
                <a:solidFill>
                  <a:srgbClr val="003265"/>
                </a:solidFill>
                <a:latin typeface="Arial"/>
                <a:cs typeface="Arial"/>
              </a:rPr>
              <a:t>testing hard or </a:t>
            </a:r>
            <a:r>
              <a:rPr sz="2200" dirty="0">
                <a:solidFill>
                  <a:srgbClr val="003265"/>
                </a:solidFill>
                <a:latin typeface="Arial"/>
                <a:cs typeface="Arial"/>
              </a:rPr>
              <a:t>are </a:t>
            </a:r>
            <a:r>
              <a:rPr sz="2200" spc="-10" dirty="0">
                <a:solidFill>
                  <a:srgbClr val="003265"/>
                </a:solidFill>
                <a:latin typeface="Arial"/>
                <a:cs typeface="Arial"/>
              </a:rPr>
              <a:t>we </a:t>
            </a:r>
            <a:r>
              <a:rPr sz="2200" dirty="0">
                <a:solidFill>
                  <a:srgbClr val="003265"/>
                </a:solidFill>
                <a:latin typeface="Arial"/>
                <a:cs typeface="Arial"/>
              </a:rPr>
              <a:t>testing</a:t>
            </a:r>
            <a:r>
              <a:rPr sz="2200" spc="50" dirty="0">
                <a:solidFill>
                  <a:srgbClr val="003265"/>
                </a:solidFill>
                <a:latin typeface="Arial"/>
                <a:cs typeface="Arial"/>
              </a:rPr>
              <a:t> </a:t>
            </a:r>
            <a:r>
              <a:rPr sz="2200" spc="-5" dirty="0">
                <a:solidFill>
                  <a:srgbClr val="003265"/>
                </a:solidFill>
                <a:latin typeface="Arial"/>
                <a:cs typeface="Arial"/>
              </a:rPr>
              <a:t>smart?</a:t>
            </a:r>
            <a:endParaRPr sz="2200" dirty="0">
              <a:latin typeface="Arial"/>
              <a:cs typeface="Arial"/>
            </a:endParaRPr>
          </a:p>
          <a:p>
            <a:pPr>
              <a:lnSpc>
                <a:spcPct val="100000"/>
              </a:lnSpc>
              <a:spcBef>
                <a:spcPts val="35"/>
              </a:spcBef>
              <a:buAutoNum type="arabicPeriod" startAt="6"/>
            </a:pPr>
            <a:endParaRPr sz="2150" dirty="0">
              <a:latin typeface="Times New Roman"/>
              <a:cs typeface="Times New Roman"/>
            </a:endParaRPr>
          </a:p>
          <a:p>
            <a:pPr marL="469900" indent="-457200">
              <a:lnSpc>
                <a:spcPct val="100000"/>
              </a:lnSpc>
              <a:buAutoNum type="arabicPeriod" startAt="6"/>
              <a:tabLst>
                <a:tab pos="469900" algn="l"/>
              </a:tabLst>
            </a:pPr>
            <a:r>
              <a:rPr sz="2200" spc="-10" dirty="0">
                <a:solidFill>
                  <a:srgbClr val="965025"/>
                </a:solidFill>
                <a:latin typeface="Arial"/>
                <a:cs typeface="Arial"/>
              </a:rPr>
              <a:t>Do we </a:t>
            </a:r>
            <a:r>
              <a:rPr sz="2200" spc="-5" dirty="0">
                <a:solidFill>
                  <a:srgbClr val="965025"/>
                </a:solidFill>
                <a:latin typeface="Arial"/>
                <a:cs typeface="Arial"/>
              </a:rPr>
              <a:t>have a strong </a:t>
            </a:r>
            <a:r>
              <a:rPr sz="2200" dirty="0">
                <a:solidFill>
                  <a:srgbClr val="965025"/>
                </a:solidFill>
                <a:latin typeface="Arial"/>
                <a:cs typeface="Arial"/>
              </a:rPr>
              <a:t>program </a:t>
            </a:r>
            <a:r>
              <a:rPr sz="2200" spc="-5" dirty="0">
                <a:solidFill>
                  <a:srgbClr val="965025"/>
                </a:solidFill>
                <a:latin typeface="Arial"/>
                <a:cs typeface="Arial"/>
              </a:rPr>
              <a:t>or a week test</a:t>
            </a:r>
            <a:r>
              <a:rPr sz="2200" spc="105" dirty="0">
                <a:solidFill>
                  <a:srgbClr val="965025"/>
                </a:solidFill>
                <a:latin typeface="Arial"/>
                <a:cs typeface="Arial"/>
              </a:rPr>
              <a:t> </a:t>
            </a:r>
            <a:r>
              <a:rPr sz="2200" spc="-5" dirty="0">
                <a:solidFill>
                  <a:srgbClr val="965025"/>
                </a:solidFill>
                <a:latin typeface="Arial"/>
                <a:cs typeface="Arial"/>
              </a:rPr>
              <a:t>suite?</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4717794"/>
            <a:ext cx="3313429"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FF"/>
                </a:solidFill>
                <a:latin typeface="Arial"/>
                <a:cs typeface="Arial"/>
              </a:rPr>
              <a:t>Estimated program</a:t>
            </a:r>
            <a:r>
              <a:rPr sz="2400" spc="-25" dirty="0">
                <a:solidFill>
                  <a:srgbClr val="0000FF"/>
                </a:solidFill>
                <a:latin typeface="Arial"/>
                <a:cs typeface="Arial"/>
              </a:rPr>
              <a:t> </a:t>
            </a:r>
            <a:r>
              <a:rPr sz="2400" spc="-5" dirty="0">
                <a:solidFill>
                  <a:srgbClr val="0000FF"/>
                </a:solidFill>
                <a:latin typeface="Arial"/>
                <a:cs typeface="Arial"/>
              </a:rPr>
              <a:t>level</a:t>
            </a:r>
            <a:endParaRPr sz="2400">
              <a:latin typeface="Arial"/>
              <a:cs typeface="Arial"/>
            </a:endParaRPr>
          </a:p>
        </p:txBody>
      </p:sp>
      <p:sp>
        <p:nvSpPr>
          <p:cNvPr id="5" name="object 5"/>
          <p:cNvSpPr/>
          <p:nvPr/>
        </p:nvSpPr>
        <p:spPr>
          <a:xfrm>
            <a:off x="3435089" y="2267717"/>
            <a:ext cx="573405" cy="0"/>
          </a:xfrm>
          <a:custGeom>
            <a:avLst/>
            <a:gdLst/>
            <a:ahLst/>
            <a:cxnLst/>
            <a:rect l="l" t="t" r="r" b="b"/>
            <a:pathLst>
              <a:path w="573404">
                <a:moveTo>
                  <a:pt x="0" y="0"/>
                </a:moveTo>
                <a:lnTo>
                  <a:pt x="573031" y="0"/>
                </a:lnTo>
              </a:path>
            </a:pathLst>
          </a:custGeom>
          <a:ln w="13728">
            <a:solidFill>
              <a:srgbClr val="000000"/>
            </a:solidFill>
          </a:ln>
        </p:spPr>
        <p:txBody>
          <a:bodyPr wrap="square" lIns="0" tIns="0" rIns="0" bIns="0" rtlCol="0"/>
          <a:lstStyle/>
          <a:p>
            <a:endParaRPr/>
          </a:p>
        </p:txBody>
      </p:sp>
      <p:sp>
        <p:nvSpPr>
          <p:cNvPr id="6" name="object 6"/>
          <p:cNvSpPr txBox="1"/>
          <p:nvPr/>
        </p:nvSpPr>
        <p:spPr>
          <a:xfrm>
            <a:off x="3465066" y="2265679"/>
            <a:ext cx="519430"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Times New Roman"/>
                <a:cs typeface="Times New Roman"/>
              </a:rPr>
              <a:t>417</a:t>
            </a:r>
            <a:endParaRPr sz="2600">
              <a:latin typeface="Times New Roman"/>
              <a:cs typeface="Times New Roman"/>
            </a:endParaRPr>
          </a:p>
        </p:txBody>
      </p:sp>
      <p:sp>
        <p:nvSpPr>
          <p:cNvPr id="7" name="object 7"/>
          <p:cNvSpPr txBox="1"/>
          <p:nvPr/>
        </p:nvSpPr>
        <p:spPr>
          <a:xfrm>
            <a:off x="3136390" y="2008123"/>
            <a:ext cx="1988820" cy="421005"/>
          </a:xfrm>
          <a:prstGeom prst="rect">
            <a:avLst/>
          </a:prstGeom>
        </p:spPr>
        <p:txBody>
          <a:bodyPr vert="horz" wrap="square" lIns="0" tIns="11430" rIns="0" bIns="0" rtlCol="0">
            <a:spAutoFit/>
          </a:bodyPr>
          <a:lstStyle/>
          <a:p>
            <a:pPr marL="38100">
              <a:lnSpc>
                <a:spcPct val="100000"/>
              </a:lnSpc>
              <a:spcBef>
                <a:spcPts val="90"/>
              </a:spcBef>
            </a:pPr>
            <a:r>
              <a:rPr sz="2600" spc="-5" dirty="0">
                <a:latin typeface="Symbol"/>
                <a:cs typeface="Symbol"/>
              </a:rPr>
              <a:t></a:t>
            </a:r>
            <a:r>
              <a:rPr sz="2600" spc="-5" dirty="0">
                <a:latin typeface="Times New Roman"/>
                <a:cs typeface="Times New Roman"/>
              </a:rPr>
              <a:t> </a:t>
            </a:r>
            <a:r>
              <a:rPr sz="3900" spc="-7" baseline="35256" dirty="0">
                <a:latin typeface="Times New Roman"/>
                <a:cs typeface="Times New Roman"/>
              </a:rPr>
              <a:t>11.6 </a:t>
            </a:r>
            <a:r>
              <a:rPr sz="2600" spc="-5" dirty="0">
                <a:latin typeface="Symbol"/>
                <a:cs typeface="Symbol"/>
              </a:rPr>
              <a:t></a:t>
            </a:r>
            <a:r>
              <a:rPr sz="2600" spc="-150" dirty="0">
                <a:latin typeface="Times New Roman"/>
                <a:cs typeface="Times New Roman"/>
              </a:rPr>
              <a:t> </a:t>
            </a:r>
            <a:r>
              <a:rPr sz="2600" spc="-10" dirty="0">
                <a:latin typeface="Times New Roman"/>
                <a:cs typeface="Times New Roman"/>
              </a:rPr>
              <a:t>0.027</a:t>
            </a:r>
            <a:endParaRPr sz="2600">
              <a:latin typeface="Times New Roman"/>
              <a:cs typeface="Times New Roman"/>
            </a:endParaRPr>
          </a:p>
        </p:txBody>
      </p:sp>
      <p:sp>
        <p:nvSpPr>
          <p:cNvPr id="8" name="object 8"/>
          <p:cNvSpPr txBox="1"/>
          <p:nvPr/>
        </p:nvSpPr>
        <p:spPr>
          <a:xfrm>
            <a:off x="3187698" y="2949955"/>
            <a:ext cx="11004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3265"/>
                </a:solidFill>
                <a:latin typeface="Arial"/>
                <a:cs typeface="Arial"/>
              </a:rPr>
              <a:t>D </a:t>
            </a:r>
            <a:r>
              <a:rPr sz="2400" dirty="0">
                <a:solidFill>
                  <a:srgbClr val="003265"/>
                </a:solidFill>
                <a:latin typeface="Arial"/>
                <a:cs typeface="Arial"/>
              </a:rPr>
              <a:t>= I /</a:t>
            </a:r>
            <a:r>
              <a:rPr sz="2400" spc="-95" dirty="0">
                <a:solidFill>
                  <a:srgbClr val="003265"/>
                </a:solidFill>
                <a:latin typeface="Arial"/>
                <a:cs typeface="Arial"/>
              </a:rPr>
              <a:t> </a:t>
            </a:r>
            <a:r>
              <a:rPr sz="2400" spc="-5" dirty="0">
                <a:solidFill>
                  <a:srgbClr val="003265"/>
                </a:solidFill>
                <a:latin typeface="Arial"/>
                <a:cs typeface="Arial"/>
              </a:rPr>
              <a:t>L</a:t>
            </a:r>
            <a:endParaRPr sz="2400">
              <a:latin typeface="Arial"/>
              <a:cs typeface="Arial"/>
            </a:endParaRPr>
          </a:p>
        </p:txBody>
      </p:sp>
      <p:sp>
        <p:nvSpPr>
          <p:cNvPr id="9" name="object 9"/>
          <p:cNvSpPr/>
          <p:nvPr/>
        </p:nvSpPr>
        <p:spPr>
          <a:xfrm>
            <a:off x="3386328" y="4008128"/>
            <a:ext cx="772795" cy="0"/>
          </a:xfrm>
          <a:custGeom>
            <a:avLst/>
            <a:gdLst/>
            <a:ahLst/>
            <a:cxnLst/>
            <a:rect l="l" t="t" r="r" b="b"/>
            <a:pathLst>
              <a:path w="772795">
                <a:moveTo>
                  <a:pt x="0" y="0"/>
                </a:moveTo>
                <a:lnTo>
                  <a:pt x="772662" y="0"/>
                </a:lnTo>
              </a:path>
            </a:pathLst>
          </a:custGeom>
          <a:ln w="13728">
            <a:solidFill>
              <a:srgbClr val="000000"/>
            </a:solidFill>
          </a:ln>
        </p:spPr>
        <p:txBody>
          <a:bodyPr wrap="square" lIns="0" tIns="0" rIns="0" bIns="0" rtlCol="0"/>
          <a:lstStyle/>
          <a:p>
            <a:endParaRPr/>
          </a:p>
        </p:txBody>
      </p:sp>
      <p:sp>
        <p:nvSpPr>
          <p:cNvPr id="10" name="object 10"/>
          <p:cNvSpPr txBox="1"/>
          <p:nvPr/>
        </p:nvSpPr>
        <p:spPr>
          <a:xfrm>
            <a:off x="3390390" y="4006086"/>
            <a:ext cx="766445"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Times New Roman"/>
                <a:cs typeface="Times New Roman"/>
              </a:rPr>
              <a:t>0.027</a:t>
            </a:r>
            <a:endParaRPr sz="2600">
              <a:latin typeface="Times New Roman"/>
              <a:cs typeface="Times New Roman"/>
            </a:endParaRPr>
          </a:p>
        </p:txBody>
      </p:sp>
      <p:sp>
        <p:nvSpPr>
          <p:cNvPr id="11" name="object 11"/>
          <p:cNvSpPr txBox="1"/>
          <p:nvPr/>
        </p:nvSpPr>
        <p:spPr>
          <a:xfrm>
            <a:off x="3678426" y="3541266"/>
            <a:ext cx="190500"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Times New Roman"/>
                <a:cs typeface="Times New Roman"/>
              </a:rPr>
              <a:t>1</a:t>
            </a:r>
            <a:endParaRPr sz="2600">
              <a:latin typeface="Times New Roman"/>
              <a:cs typeface="Times New Roman"/>
            </a:endParaRPr>
          </a:p>
        </p:txBody>
      </p:sp>
      <p:sp>
        <p:nvSpPr>
          <p:cNvPr id="12" name="object 12"/>
          <p:cNvSpPr txBox="1"/>
          <p:nvPr/>
        </p:nvSpPr>
        <p:spPr>
          <a:xfrm>
            <a:off x="4234686" y="3748530"/>
            <a:ext cx="1010285"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Symbol"/>
                <a:cs typeface="Symbol"/>
              </a:rPr>
              <a:t></a:t>
            </a:r>
            <a:r>
              <a:rPr sz="2600" spc="-215" dirty="0">
                <a:latin typeface="Times New Roman"/>
                <a:cs typeface="Times New Roman"/>
              </a:rPr>
              <a:t> </a:t>
            </a:r>
            <a:r>
              <a:rPr sz="2600" spc="-10" dirty="0">
                <a:latin typeface="Times New Roman"/>
                <a:cs typeface="Times New Roman"/>
              </a:rPr>
              <a:t>37.03</a:t>
            </a:r>
            <a:endParaRPr sz="2600">
              <a:latin typeface="Times New Roman"/>
              <a:cs typeface="Times New Roman"/>
            </a:endParaRPr>
          </a:p>
        </p:txBody>
      </p:sp>
      <p:sp>
        <p:nvSpPr>
          <p:cNvPr id="13" name="object 13"/>
          <p:cNvSpPr txBox="1"/>
          <p:nvPr/>
        </p:nvSpPr>
        <p:spPr>
          <a:xfrm>
            <a:off x="3113022" y="3748530"/>
            <a:ext cx="206375"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Symbol"/>
                <a:cs typeface="Symbol"/>
              </a:rPr>
              <a:t></a:t>
            </a:r>
            <a:endParaRPr sz="2600">
              <a:latin typeface="Symbol"/>
              <a:cs typeface="Symbol"/>
            </a:endParaRPr>
          </a:p>
        </p:txBody>
      </p:sp>
      <p:sp>
        <p:nvSpPr>
          <p:cNvPr id="14" name="object 14"/>
          <p:cNvSpPr/>
          <p:nvPr/>
        </p:nvSpPr>
        <p:spPr>
          <a:xfrm>
            <a:off x="3241547" y="5925311"/>
            <a:ext cx="338455" cy="0"/>
          </a:xfrm>
          <a:custGeom>
            <a:avLst/>
            <a:gdLst/>
            <a:ahLst/>
            <a:cxnLst/>
            <a:rect l="l" t="t" r="r" b="b"/>
            <a:pathLst>
              <a:path w="338454">
                <a:moveTo>
                  <a:pt x="0" y="0"/>
                </a:moveTo>
                <a:lnTo>
                  <a:pt x="338327" y="0"/>
                </a:lnTo>
              </a:path>
            </a:pathLst>
          </a:custGeom>
          <a:ln w="15239">
            <a:solidFill>
              <a:srgbClr val="000000"/>
            </a:solidFill>
          </a:ln>
        </p:spPr>
        <p:txBody>
          <a:bodyPr wrap="square" lIns="0" tIns="0" rIns="0" bIns="0" rtlCol="0"/>
          <a:lstStyle/>
          <a:p>
            <a:endParaRPr/>
          </a:p>
        </p:txBody>
      </p:sp>
      <p:sp>
        <p:nvSpPr>
          <p:cNvPr id="15" name="object 15"/>
          <p:cNvSpPr/>
          <p:nvPr/>
        </p:nvSpPr>
        <p:spPr>
          <a:xfrm>
            <a:off x="3889247" y="5925311"/>
            <a:ext cx="474345" cy="0"/>
          </a:xfrm>
          <a:custGeom>
            <a:avLst/>
            <a:gdLst/>
            <a:ahLst/>
            <a:cxnLst/>
            <a:rect l="l" t="t" r="r" b="b"/>
            <a:pathLst>
              <a:path w="474345">
                <a:moveTo>
                  <a:pt x="0" y="0"/>
                </a:moveTo>
                <a:lnTo>
                  <a:pt x="473963" y="0"/>
                </a:lnTo>
              </a:path>
            </a:pathLst>
          </a:custGeom>
          <a:ln w="15239">
            <a:solidFill>
              <a:srgbClr val="000000"/>
            </a:solidFill>
          </a:ln>
        </p:spPr>
        <p:txBody>
          <a:bodyPr wrap="square" lIns="0" tIns="0" rIns="0" bIns="0" rtlCol="0"/>
          <a:lstStyle/>
          <a:p>
            <a:endParaRPr/>
          </a:p>
        </p:txBody>
      </p:sp>
      <p:sp>
        <p:nvSpPr>
          <p:cNvPr id="16" name="object 16"/>
          <p:cNvSpPr/>
          <p:nvPr/>
        </p:nvSpPr>
        <p:spPr>
          <a:xfrm>
            <a:off x="4753355" y="5925311"/>
            <a:ext cx="364490" cy="0"/>
          </a:xfrm>
          <a:custGeom>
            <a:avLst/>
            <a:gdLst/>
            <a:ahLst/>
            <a:cxnLst/>
            <a:rect l="l" t="t" r="r" b="b"/>
            <a:pathLst>
              <a:path w="364489">
                <a:moveTo>
                  <a:pt x="0" y="0"/>
                </a:moveTo>
                <a:lnTo>
                  <a:pt x="364235" y="0"/>
                </a:lnTo>
              </a:path>
            </a:pathLst>
          </a:custGeom>
          <a:ln w="15239">
            <a:solidFill>
              <a:srgbClr val="000000"/>
            </a:solidFill>
          </a:ln>
        </p:spPr>
        <p:txBody>
          <a:bodyPr wrap="square" lIns="0" tIns="0" rIns="0" bIns="0" rtlCol="0"/>
          <a:lstStyle/>
          <a:p>
            <a:endParaRPr/>
          </a:p>
        </p:txBody>
      </p:sp>
      <p:sp>
        <p:nvSpPr>
          <p:cNvPr id="17" name="object 17"/>
          <p:cNvSpPr/>
          <p:nvPr/>
        </p:nvSpPr>
        <p:spPr>
          <a:xfrm>
            <a:off x="5428488" y="5925311"/>
            <a:ext cx="387350" cy="0"/>
          </a:xfrm>
          <a:custGeom>
            <a:avLst/>
            <a:gdLst/>
            <a:ahLst/>
            <a:cxnLst/>
            <a:rect l="l" t="t" r="r" b="b"/>
            <a:pathLst>
              <a:path w="387350">
                <a:moveTo>
                  <a:pt x="0" y="0"/>
                </a:moveTo>
                <a:lnTo>
                  <a:pt x="387095" y="0"/>
                </a:lnTo>
              </a:path>
            </a:pathLst>
          </a:custGeom>
          <a:ln w="15239">
            <a:solidFill>
              <a:srgbClr val="000000"/>
            </a:solidFill>
          </a:ln>
        </p:spPr>
        <p:txBody>
          <a:bodyPr wrap="square" lIns="0" tIns="0" rIns="0" bIns="0" rtlCol="0"/>
          <a:lstStyle/>
          <a:p>
            <a:endParaRPr/>
          </a:p>
        </p:txBody>
      </p:sp>
      <p:sp>
        <p:nvSpPr>
          <p:cNvPr id="18" name="object 18"/>
          <p:cNvSpPr txBox="1"/>
          <p:nvPr/>
        </p:nvSpPr>
        <p:spPr>
          <a:xfrm>
            <a:off x="4725414" y="5924711"/>
            <a:ext cx="1096645" cy="466725"/>
          </a:xfrm>
          <a:prstGeom prst="rect">
            <a:avLst/>
          </a:prstGeom>
        </p:spPr>
        <p:txBody>
          <a:bodyPr vert="horz" wrap="square" lIns="0" tIns="11430" rIns="0" bIns="0" rtlCol="0">
            <a:spAutoFit/>
          </a:bodyPr>
          <a:lstStyle/>
          <a:p>
            <a:pPr marL="12700">
              <a:lnSpc>
                <a:spcPct val="100000"/>
              </a:lnSpc>
              <a:spcBef>
                <a:spcPts val="90"/>
              </a:spcBef>
              <a:tabLst>
                <a:tab pos="715010" algn="l"/>
              </a:tabLst>
            </a:pPr>
            <a:r>
              <a:rPr sz="2900" dirty="0">
                <a:latin typeface="Times New Roman"/>
                <a:cs typeface="Times New Roman"/>
              </a:rPr>
              <a:t>1</a:t>
            </a:r>
            <a:r>
              <a:rPr sz="2900" spc="-5" dirty="0">
                <a:latin typeface="Times New Roman"/>
                <a:cs typeface="Times New Roman"/>
              </a:rPr>
              <a:t>4</a:t>
            </a:r>
            <a:r>
              <a:rPr sz="2900" dirty="0">
                <a:latin typeface="Times New Roman"/>
                <a:cs typeface="Times New Roman"/>
              </a:rPr>
              <a:t>	3</a:t>
            </a:r>
            <a:r>
              <a:rPr sz="2900" spc="-5" dirty="0">
                <a:latin typeface="Times New Roman"/>
                <a:cs typeface="Times New Roman"/>
              </a:rPr>
              <a:t>8</a:t>
            </a:r>
            <a:endParaRPr sz="2900">
              <a:latin typeface="Times New Roman"/>
              <a:cs typeface="Times New Roman"/>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50</a:t>
            </a:fld>
            <a:endParaRPr dirty="0"/>
          </a:p>
        </p:txBody>
      </p:sp>
      <p:sp>
        <p:nvSpPr>
          <p:cNvPr id="24" name="object 2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9" name="object 19"/>
          <p:cNvSpPr txBox="1"/>
          <p:nvPr/>
        </p:nvSpPr>
        <p:spPr>
          <a:xfrm>
            <a:off x="4448046" y="5638199"/>
            <a:ext cx="2586990" cy="466725"/>
          </a:xfrm>
          <a:prstGeom prst="rect">
            <a:avLst/>
          </a:prstGeom>
        </p:spPr>
        <p:txBody>
          <a:bodyPr vert="horz" wrap="square" lIns="0" tIns="11430" rIns="0" bIns="0" rtlCol="0">
            <a:spAutoFit/>
          </a:bodyPr>
          <a:lstStyle/>
          <a:p>
            <a:pPr marL="12700">
              <a:lnSpc>
                <a:spcPct val="100000"/>
              </a:lnSpc>
              <a:spcBef>
                <a:spcPts val="90"/>
              </a:spcBef>
              <a:tabLst>
                <a:tab pos="720725" algn="l"/>
                <a:tab pos="1464945" algn="l"/>
              </a:tabLst>
            </a:pPr>
            <a:r>
              <a:rPr sz="2900" spc="-5" dirty="0">
                <a:latin typeface="Symbol"/>
                <a:cs typeface="Symbol"/>
              </a:rPr>
              <a:t></a:t>
            </a:r>
            <a:r>
              <a:rPr sz="2900" spc="-5" dirty="0">
                <a:latin typeface="Times New Roman"/>
                <a:cs typeface="Times New Roman"/>
              </a:rPr>
              <a:t>	</a:t>
            </a:r>
            <a:r>
              <a:rPr sz="2900" spc="-5" dirty="0">
                <a:latin typeface="Symbol"/>
                <a:cs typeface="Symbol"/>
              </a:rPr>
              <a:t></a:t>
            </a:r>
            <a:r>
              <a:rPr sz="2900" spc="-5" dirty="0">
                <a:latin typeface="Times New Roman"/>
                <a:cs typeface="Times New Roman"/>
              </a:rPr>
              <a:t>	</a:t>
            </a:r>
            <a:r>
              <a:rPr sz="2900" spc="-5" dirty="0">
                <a:latin typeface="Symbol"/>
                <a:cs typeface="Symbol"/>
              </a:rPr>
              <a:t></a:t>
            </a:r>
            <a:r>
              <a:rPr sz="2900" spc="-180" dirty="0">
                <a:latin typeface="Times New Roman"/>
                <a:cs typeface="Times New Roman"/>
              </a:rPr>
              <a:t> </a:t>
            </a:r>
            <a:r>
              <a:rPr sz="2900" spc="-5" dirty="0">
                <a:latin typeface="Times New Roman"/>
                <a:cs typeface="Times New Roman"/>
              </a:rPr>
              <a:t>0.038</a:t>
            </a:r>
            <a:endParaRPr sz="2900">
              <a:latin typeface="Times New Roman"/>
              <a:cs typeface="Times New Roman"/>
            </a:endParaRPr>
          </a:p>
        </p:txBody>
      </p:sp>
      <p:sp>
        <p:nvSpPr>
          <p:cNvPr id="20" name="object 20"/>
          <p:cNvSpPr txBox="1"/>
          <p:nvPr/>
        </p:nvSpPr>
        <p:spPr>
          <a:xfrm>
            <a:off x="2643630" y="5455994"/>
            <a:ext cx="1202690" cy="648970"/>
          </a:xfrm>
          <a:prstGeom prst="rect">
            <a:avLst/>
          </a:prstGeom>
        </p:spPr>
        <p:txBody>
          <a:bodyPr vert="horz" wrap="square" lIns="0" tIns="17145" rIns="0" bIns="0" rtlCol="0">
            <a:spAutoFit/>
          </a:bodyPr>
          <a:lstStyle/>
          <a:p>
            <a:pPr marL="44450">
              <a:lnSpc>
                <a:spcPts val="1685"/>
              </a:lnSpc>
              <a:spcBef>
                <a:spcPts val="135"/>
              </a:spcBef>
            </a:pPr>
            <a:r>
              <a:rPr sz="1650" spc="20" dirty="0">
                <a:latin typeface="Symbol"/>
                <a:cs typeface="Symbol"/>
              </a:rPr>
              <a:t></a:t>
            </a:r>
            <a:endParaRPr sz="1650">
              <a:latin typeface="Symbol"/>
              <a:cs typeface="Symbol"/>
            </a:endParaRPr>
          </a:p>
          <a:p>
            <a:pPr marL="12700">
              <a:lnSpc>
                <a:spcPts val="3185"/>
              </a:lnSpc>
              <a:tabLst>
                <a:tab pos="987425" algn="l"/>
              </a:tabLst>
            </a:pPr>
            <a:r>
              <a:rPr sz="2900" i="1" spc="-5" dirty="0">
                <a:latin typeface="Times New Roman"/>
                <a:cs typeface="Times New Roman"/>
              </a:rPr>
              <a:t>L</a:t>
            </a:r>
            <a:r>
              <a:rPr sz="2900" i="1" spc="-30" dirty="0">
                <a:latin typeface="Times New Roman"/>
                <a:cs typeface="Times New Roman"/>
              </a:rPr>
              <a:t> </a:t>
            </a:r>
            <a:r>
              <a:rPr sz="2900" spc="-5" dirty="0">
                <a:latin typeface="Symbol"/>
                <a:cs typeface="Symbol"/>
              </a:rPr>
              <a:t></a:t>
            </a:r>
            <a:r>
              <a:rPr sz="2900" dirty="0">
                <a:latin typeface="Times New Roman"/>
                <a:cs typeface="Times New Roman"/>
              </a:rPr>
              <a:t>	</a:t>
            </a:r>
            <a:r>
              <a:rPr sz="2900" spc="-5" dirty="0">
                <a:latin typeface="Symbol"/>
                <a:cs typeface="Symbol"/>
              </a:rPr>
              <a:t></a:t>
            </a:r>
            <a:endParaRPr sz="2900">
              <a:latin typeface="Symbol"/>
              <a:cs typeface="Symbol"/>
            </a:endParaRPr>
          </a:p>
        </p:txBody>
      </p:sp>
      <p:sp>
        <p:nvSpPr>
          <p:cNvPr id="21" name="object 21"/>
          <p:cNvSpPr txBox="1"/>
          <p:nvPr/>
        </p:nvSpPr>
        <p:spPr>
          <a:xfrm>
            <a:off x="3285742" y="5385660"/>
            <a:ext cx="2557145" cy="491490"/>
          </a:xfrm>
          <a:prstGeom prst="rect">
            <a:avLst/>
          </a:prstGeom>
        </p:spPr>
        <p:txBody>
          <a:bodyPr vert="horz" wrap="square" lIns="0" tIns="13335" rIns="0" bIns="0" rtlCol="0">
            <a:spAutoFit/>
          </a:bodyPr>
          <a:lstStyle/>
          <a:p>
            <a:pPr marL="38100">
              <a:lnSpc>
                <a:spcPct val="100000"/>
              </a:lnSpc>
              <a:spcBef>
                <a:spcPts val="105"/>
              </a:spcBef>
              <a:tabLst>
                <a:tab pos="629285" algn="l"/>
                <a:tab pos="1563370" algn="l"/>
                <a:tab pos="2138045" algn="l"/>
              </a:tabLst>
            </a:pPr>
            <a:r>
              <a:rPr sz="2900" spc="-5" dirty="0">
                <a:latin typeface="Times New Roman"/>
                <a:cs typeface="Times New Roman"/>
              </a:rPr>
              <a:t>2	</a:t>
            </a:r>
            <a:r>
              <a:rPr sz="3050" i="1" spc="20" dirty="0">
                <a:latin typeface="Symbol"/>
                <a:cs typeface="Symbol"/>
              </a:rPr>
              <a:t></a:t>
            </a:r>
            <a:r>
              <a:rPr sz="2475" spc="30" baseline="-23569" dirty="0">
                <a:latin typeface="Times New Roman"/>
                <a:cs typeface="Times New Roman"/>
              </a:rPr>
              <a:t>2	</a:t>
            </a:r>
            <a:r>
              <a:rPr sz="2900" spc="-5" dirty="0">
                <a:latin typeface="Times New Roman"/>
                <a:cs typeface="Times New Roman"/>
              </a:rPr>
              <a:t>2	10</a:t>
            </a:r>
            <a:endParaRPr sz="2900">
              <a:latin typeface="Times New Roman"/>
              <a:cs typeface="Times New Roman"/>
            </a:endParaRPr>
          </a:p>
        </p:txBody>
      </p:sp>
      <p:sp>
        <p:nvSpPr>
          <p:cNvPr id="22" name="object 22"/>
          <p:cNvSpPr txBox="1"/>
          <p:nvPr/>
        </p:nvSpPr>
        <p:spPr>
          <a:xfrm>
            <a:off x="3169410" y="5903820"/>
            <a:ext cx="1190625" cy="491490"/>
          </a:xfrm>
          <a:prstGeom prst="rect">
            <a:avLst/>
          </a:prstGeom>
        </p:spPr>
        <p:txBody>
          <a:bodyPr vert="horz" wrap="square" lIns="0" tIns="13335" rIns="0" bIns="0" rtlCol="0">
            <a:spAutoFit/>
          </a:bodyPr>
          <a:lstStyle/>
          <a:p>
            <a:pPr marL="50800">
              <a:lnSpc>
                <a:spcPct val="100000"/>
              </a:lnSpc>
              <a:spcBef>
                <a:spcPts val="105"/>
              </a:spcBef>
              <a:tabLst>
                <a:tab pos="762000" algn="l"/>
              </a:tabLst>
            </a:pPr>
            <a:r>
              <a:rPr sz="3050" i="1" spc="-70" dirty="0">
                <a:latin typeface="Symbol"/>
                <a:cs typeface="Symbol"/>
              </a:rPr>
              <a:t></a:t>
            </a:r>
            <a:r>
              <a:rPr sz="2475" spc="-104" baseline="-23569" dirty="0">
                <a:latin typeface="Times New Roman"/>
                <a:cs typeface="Times New Roman"/>
              </a:rPr>
              <a:t>1	</a:t>
            </a:r>
            <a:r>
              <a:rPr sz="2900" i="1" spc="100" dirty="0">
                <a:latin typeface="Times New Roman"/>
                <a:cs typeface="Times New Roman"/>
              </a:rPr>
              <a:t>N</a:t>
            </a:r>
            <a:r>
              <a:rPr sz="2475" spc="150" baseline="-23569" dirty="0">
                <a:latin typeface="Times New Roman"/>
                <a:cs typeface="Times New Roman"/>
              </a:rPr>
              <a:t>2</a:t>
            </a:r>
            <a:endParaRPr sz="2475" baseline="-23569">
              <a:latin typeface="Times New Roman"/>
              <a:cs typeface="Times New Roman"/>
            </a:endParaRPr>
          </a:p>
        </p:txBody>
      </p:sp>
      <p:pic>
        <p:nvPicPr>
          <p:cNvPr id="2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270697E-6EE4-4966-8377-17576484FEDB}"/>
              </a:ext>
            </a:extLst>
          </p:cNvPr>
          <p:cNvSpPr txBox="1"/>
          <p:nvPr/>
        </p:nvSpPr>
        <p:spPr>
          <a:xfrm>
            <a:off x="7239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1730755"/>
            <a:ext cx="6514465" cy="2387600"/>
          </a:xfrm>
          <a:prstGeom prst="rect">
            <a:avLst/>
          </a:prstGeom>
        </p:spPr>
        <p:txBody>
          <a:bodyPr vert="horz" wrap="square" lIns="0" tIns="12700" rIns="0" bIns="0" rtlCol="0">
            <a:spAutoFit/>
          </a:bodyPr>
          <a:lstStyle/>
          <a:p>
            <a:pPr marL="12700">
              <a:lnSpc>
                <a:spcPts val="2815"/>
              </a:lnSpc>
              <a:spcBef>
                <a:spcPts val="100"/>
              </a:spcBef>
            </a:pPr>
            <a:r>
              <a:rPr sz="2400" dirty="0">
                <a:solidFill>
                  <a:srgbClr val="0000FF"/>
                </a:solidFill>
                <a:latin typeface="Arial"/>
                <a:cs typeface="Arial"/>
              </a:rPr>
              <a:t>We </a:t>
            </a:r>
            <a:r>
              <a:rPr sz="2400" spc="-5" dirty="0">
                <a:solidFill>
                  <a:srgbClr val="0000FF"/>
                </a:solidFill>
                <a:latin typeface="Arial"/>
                <a:cs typeface="Arial"/>
              </a:rPr>
              <a:t>may </a:t>
            </a:r>
            <a:r>
              <a:rPr sz="2400" spc="-10" dirty="0">
                <a:solidFill>
                  <a:srgbClr val="0000FF"/>
                </a:solidFill>
                <a:latin typeface="Arial"/>
                <a:cs typeface="Arial"/>
              </a:rPr>
              <a:t>use </a:t>
            </a:r>
            <a:r>
              <a:rPr sz="2400" spc="-5" dirty="0">
                <a:solidFill>
                  <a:srgbClr val="0000FF"/>
                </a:solidFill>
                <a:latin typeface="Arial"/>
                <a:cs typeface="Arial"/>
              </a:rPr>
              <a:t>another</a:t>
            </a:r>
            <a:r>
              <a:rPr sz="2400" spc="20" dirty="0">
                <a:solidFill>
                  <a:srgbClr val="0000FF"/>
                </a:solidFill>
                <a:latin typeface="Arial"/>
                <a:cs typeface="Arial"/>
              </a:rPr>
              <a:t> </a:t>
            </a:r>
            <a:r>
              <a:rPr sz="2400" spc="-5" dirty="0">
                <a:solidFill>
                  <a:srgbClr val="0000FF"/>
                </a:solidFill>
                <a:latin typeface="Arial"/>
                <a:cs typeface="Arial"/>
              </a:rPr>
              <a:t>formula</a:t>
            </a:r>
            <a:endParaRPr sz="2400">
              <a:latin typeface="Arial"/>
              <a:cs typeface="Arial"/>
            </a:endParaRPr>
          </a:p>
          <a:p>
            <a:pPr marL="1803400">
              <a:lnSpc>
                <a:spcPts val="1735"/>
              </a:lnSpc>
              <a:tabLst>
                <a:tab pos="2990215" algn="l"/>
              </a:tabLst>
            </a:pPr>
            <a:r>
              <a:rPr sz="1750" spc="5" dirty="0">
                <a:latin typeface="Symbol"/>
                <a:cs typeface="Symbol"/>
              </a:rPr>
              <a:t></a:t>
            </a:r>
            <a:r>
              <a:rPr sz="1750" spc="5" dirty="0">
                <a:latin typeface="Times New Roman"/>
                <a:cs typeface="Times New Roman"/>
              </a:rPr>
              <a:t>	</a:t>
            </a:r>
            <a:r>
              <a:rPr sz="1750" spc="5" dirty="0">
                <a:latin typeface="Symbol"/>
                <a:cs typeface="Symbol"/>
              </a:rPr>
              <a:t></a:t>
            </a:r>
            <a:endParaRPr sz="1750">
              <a:latin typeface="Symbol"/>
              <a:cs typeface="Symbol"/>
            </a:endParaRPr>
          </a:p>
          <a:p>
            <a:pPr marL="1710055">
              <a:lnSpc>
                <a:spcPts val="3300"/>
              </a:lnSpc>
              <a:tabLst>
                <a:tab pos="2087880" algn="l"/>
              </a:tabLst>
            </a:pPr>
            <a:r>
              <a:rPr sz="3000" i="1" spc="10" dirty="0">
                <a:latin typeface="Times New Roman"/>
                <a:cs typeface="Times New Roman"/>
              </a:rPr>
              <a:t>V	</a:t>
            </a:r>
            <a:r>
              <a:rPr sz="3000" spc="10" dirty="0">
                <a:latin typeface="Symbol"/>
                <a:cs typeface="Symbol"/>
              </a:rPr>
              <a:t></a:t>
            </a:r>
            <a:r>
              <a:rPr sz="3000" spc="-340" dirty="0">
                <a:latin typeface="Times New Roman"/>
                <a:cs typeface="Times New Roman"/>
              </a:rPr>
              <a:t> </a:t>
            </a:r>
            <a:r>
              <a:rPr sz="3000" i="1" spc="10" dirty="0">
                <a:latin typeface="Times New Roman"/>
                <a:cs typeface="Times New Roman"/>
              </a:rPr>
              <a:t>V</a:t>
            </a:r>
            <a:r>
              <a:rPr sz="3000" i="1" dirty="0">
                <a:latin typeface="Times New Roman"/>
                <a:cs typeface="Times New Roman"/>
              </a:rPr>
              <a:t> </a:t>
            </a:r>
            <a:r>
              <a:rPr sz="3000" spc="10" dirty="0">
                <a:latin typeface="Symbol"/>
                <a:cs typeface="Symbol"/>
              </a:rPr>
              <a:t></a:t>
            </a:r>
            <a:r>
              <a:rPr sz="3000" spc="-240" dirty="0">
                <a:latin typeface="Times New Roman"/>
                <a:cs typeface="Times New Roman"/>
              </a:rPr>
              <a:t> </a:t>
            </a:r>
            <a:r>
              <a:rPr sz="3000" i="1" spc="5" dirty="0">
                <a:latin typeface="Times New Roman"/>
                <a:cs typeface="Times New Roman"/>
              </a:rPr>
              <a:t>L</a:t>
            </a:r>
            <a:r>
              <a:rPr sz="3000" i="1" spc="-40" dirty="0">
                <a:latin typeface="Times New Roman"/>
                <a:cs typeface="Times New Roman"/>
              </a:rPr>
              <a:t> </a:t>
            </a:r>
            <a:r>
              <a:rPr sz="3000" spc="10" dirty="0">
                <a:latin typeface="Symbol"/>
                <a:cs typeface="Symbol"/>
              </a:rPr>
              <a:t></a:t>
            </a:r>
            <a:r>
              <a:rPr sz="3000" spc="-50" dirty="0">
                <a:latin typeface="Times New Roman"/>
                <a:cs typeface="Times New Roman"/>
              </a:rPr>
              <a:t> </a:t>
            </a:r>
            <a:r>
              <a:rPr sz="3000" spc="5" dirty="0">
                <a:latin typeface="Times New Roman"/>
                <a:cs typeface="Times New Roman"/>
              </a:rPr>
              <a:t>417</a:t>
            </a:r>
            <a:r>
              <a:rPr sz="3000" spc="-430" dirty="0">
                <a:latin typeface="Times New Roman"/>
                <a:cs typeface="Times New Roman"/>
              </a:rPr>
              <a:t> </a:t>
            </a:r>
            <a:r>
              <a:rPr sz="3000" spc="10" dirty="0">
                <a:latin typeface="Symbol"/>
                <a:cs typeface="Symbol"/>
              </a:rPr>
              <a:t></a:t>
            </a:r>
            <a:r>
              <a:rPr sz="3000" spc="-385" dirty="0">
                <a:latin typeface="Times New Roman"/>
                <a:cs typeface="Times New Roman"/>
              </a:rPr>
              <a:t> </a:t>
            </a:r>
            <a:r>
              <a:rPr sz="3000" spc="5" dirty="0">
                <a:latin typeface="Times New Roman"/>
                <a:cs typeface="Times New Roman"/>
              </a:rPr>
              <a:t>0.038</a:t>
            </a:r>
            <a:r>
              <a:rPr sz="3000" spc="-140" dirty="0">
                <a:latin typeface="Times New Roman"/>
                <a:cs typeface="Times New Roman"/>
              </a:rPr>
              <a:t> </a:t>
            </a:r>
            <a:r>
              <a:rPr sz="3000" spc="10" dirty="0">
                <a:latin typeface="Symbol"/>
                <a:cs typeface="Symbol"/>
              </a:rPr>
              <a:t></a:t>
            </a:r>
            <a:r>
              <a:rPr sz="3000" spc="-385" dirty="0">
                <a:latin typeface="Times New Roman"/>
                <a:cs typeface="Times New Roman"/>
              </a:rPr>
              <a:t> </a:t>
            </a:r>
            <a:r>
              <a:rPr sz="3000" spc="5" dirty="0">
                <a:latin typeface="Times New Roman"/>
                <a:cs typeface="Times New Roman"/>
              </a:rPr>
              <a:t>15.67</a:t>
            </a:r>
            <a:endParaRPr sz="3000">
              <a:latin typeface="Times New Roman"/>
              <a:cs typeface="Times New Roman"/>
            </a:endParaRPr>
          </a:p>
          <a:p>
            <a:pPr marL="1732914">
              <a:lnSpc>
                <a:spcPts val="1800"/>
              </a:lnSpc>
              <a:spcBef>
                <a:spcPts val="1370"/>
              </a:spcBef>
              <a:tabLst>
                <a:tab pos="2854325" algn="l"/>
                <a:tab pos="3505200" algn="l"/>
              </a:tabLst>
            </a:pPr>
            <a:r>
              <a:rPr sz="1750" spc="5" dirty="0">
                <a:latin typeface="Symbol"/>
                <a:cs typeface="Symbol"/>
              </a:rPr>
              <a:t></a:t>
            </a:r>
            <a:r>
              <a:rPr sz="1750" spc="5" dirty="0">
                <a:latin typeface="Times New Roman"/>
                <a:cs typeface="Times New Roman"/>
              </a:rPr>
              <a:t>	</a:t>
            </a:r>
            <a:r>
              <a:rPr sz="1750" spc="5" dirty="0">
                <a:latin typeface="Symbol"/>
                <a:cs typeface="Symbol"/>
              </a:rPr>
              <a:t></a:t>
            </a:r>
            <a:r>
              <a:rPr sz="1750" spc="5" dirty="0">
                <a:latin typeface="Times New Roman"/>
                <a:cs typeface="Times New Roman"/>
              </a:rPr>
              <a:t>	</a:t>
            </a:r>
            <a:r>
              <a:rPr sz="1750" spc="5" dirty="0">
                <a:latin typeface="Symbol"/>
                <a:cs typeface="Symbol"/>
              </a:rPr>
              <a:t></a:t>
            </a:r>
            <a:endParaRPr sz="1750">
              <a:latin typeface="Symbol"/>
              <a:cs typeface="Symbol"/>
            </a:endParaRPr>
          </a:p>
          <a:p>
            <a:pPr marL="1682750">
              <a:lnSpc>
                <a:spcPts val="3300"/>
              </a:lnSpc>
            </a:pPr>
            <a:r>
              <a:rPr sz="3000" i="1" spc="10" dirty="0">
                <a:latin typeface="Times New Roman"/>
                <a:cs typeface="Times New Roman"/>
              </a:rPr>
              <a:t>E </a:t>
            </a:r>
            <a:r>
              <a:rPr sz="3000" spc="10" dirty="0">
                <a:latin typeface="Symbol"/>
                <a:cs typeface="Symbol"/>
              </a:rPr>
              <a:t></a:t>
            </a:r>
            <a:r>
              <a:rPr sz="3000" spc="10" dirty="0">
                <a:latin typeface="Times New Roman"/>
                <a:cs typeface="Times New Roman"/>
              </a:rPr>
              <a:t> </a:t>
            </a:r>
            <a:r>
              <a:rPr sz="3000" i="1" spc="10" dirty="0">
                <a:latin typeface="Times New Roman"/>
                <a:cs typeface="Times New Roman"/>
              </a:rPr>
              <a:t>V </a:t>
            </a:r>
            <a:r>
              <a:rPr sz="3000" spc="5" dirty="0">
                <a:latin typeface="Times New Roman"/>
                <a:cs typeface="Times New Roman"/>
              </a:rPr>
              <a:t>/ </a:t>
            </a:r>
            <a:r>
              <a:rPr sz="3000" i="1" spc="5" dirty="0">
                <a:latin typeface="Times New Roman"/>
                <a:cs typeface="Times New Roman"/>
              </a:rPr>
              <a:t>L </a:t>
            </a:r>
            <a:r>
              <a:rPr sz="3000" spc="10" dirty="0">
                <a:latin typeface="Symbol"/>
                <a:cs typeface="Symbol"/>
              </a:rPr>
              <a:t></a:t>
            </a:r>
            <a:r>
              <a:rPr sz="3000" spc="-265" dirty="0">
                <a:latin typeface="Times New Roman"/>
                <a:cs typeface="Times New Roman"/>
              </a:rPr>
              <a:t> </a:t>
            </a:r>
            <a:r>
              <a:rPr sz="3000" i="1" spc="35" dirty="0">
                <a:latin typeface="Times New Roman"/>
                <a:cs typeface="Times New Roman"/>
              </a:rPr>
              <a:t>D</a:t>
            </a:r>
            <a:r>
              <a:rPr sz="3000" spc="35" dirty="0">
                <a:latin typeface="Symbol"/>
                <a:cs typeface="Symbol"/>
              </a:rPr>
              <a:t></a:t>
            </a:r>
            <a:r>
              <a:rPr sz="3000" i="1" spc="35" dirty="0">
                <a:latin typeface="Times New Roman"/>
                <a:cs typeface="Times New Roman"/>
              </a:rPr>
              <a:t>V</a:t>
            </a:r>
            <a:endParaRPr sz="3000">
              <a:latin typeface="Times New Roman"/>
              <a:cs typeface="Times New Roman"/>
            </a:endParaRPr>
          </a:p>
          <a:p>
            <a:pPr marL="1993900">
              <a:lnSpc>
                <a:spcPct val="100000"/>
              </a:lnSpc>
              <a:spcBef>
                <a:spcPts val="1400"/>
              </a:spcBef>
            </a:pPr>
            <a:r>
              <a:rPr sz="2400" spc="-5" dirty="0">
                <a:solidFill>
                  <a:srgbClr val="003265"/>
                </a:solidFill>
                <a:latin typeface="Arial"/>
                <a:cs typeface="Arial"/>
              </a:rPr>
              <a:t>=417 </a:t>
            </a:r>
            <a:r>
              <a:rPr sz="2400" dirty="0">
                <a:solidFill>
                  <a:srgbClr val="003265"/>
                </a:solidFill>
                <a:latin typeface="Arial"/>
                <a:cs typeface="Arial"/>
              </a:rPr>
              <a:t>/ </a:t>
            </a:r>
            <a:r>
              <a:rPr sz="2400" spc="-10" dirty="0">
                <a:solidFill>
                  <a:srgbClr val="003265"/>
                </a:solidFill>
                <a:latin typeface="Arial"/>
                <a:cs typeface="Arial"/>
              </a:rPr>
              <a:t>0.038 </a:t>
            </a:r>
            <a:r>
              <a:rPr sz="2400" dirty="0">
                <a:solidFill>
                  <a:srgbClr val="003265"/>
                </a:solidFill>
                <a:latin typeface="Arial"/>
                <a:cs typeface="Arial"/>
              </a:rPr>
              <a:t>=</a:t>
            </a:r>
            <a:r>
              <a:rPr sz="2400" spc="15" dirty="0">
                <a:solidFill>
                  <a:srgbClr val="003265"/>
                </a:solidFill>
                <a:latin typeface="Arial"/>
                <a:cs typeface="Arial"/>
              </a:rPr>
              <a:t> </a:t>
            </a:r>
            <a:r>
              <a:rPr sz="2400" spc="-5" dirty="0">
                <a:solidFill>
                  <a:srgbClr val="003265"/>
                </a:solidFill>
                <a:latin typeface="Arial"/>
                <a:cs typeface="Arial"/>
              </a:rPr>
              <a:t>10973.68</a:t>
            </a:r>
            <a:endParaRPr sz="2400">
              <a:latin typeface="Arial"/>
              <a:cs typeface="Arial"/>
            </a:endParaRPr>
          </a:p>
        </p:txBody>
      </p:sp>
      <p:sp>
        <p:nvSpPr>
          <p:cNvPr id="5" name="object 5"/>
          <p:cNvSpPr txBox="1"/>
          <p:nvPr/>
        </p:nvSpPr>
        <p:spPr>
          <a:xfrm>
            <a:off x="825493" y="4397754"/>
            <a:ext cx="2543810" cy="391160"/>
          </a:xfrm>
          <a:prstGeom prst="rect">
            <a:avLst/>
          </a:prstGeom>
        </p:spPr>
        <p:txBody>
          <a:bodyPr vert="horz" wrap="square" lIns="0" tIns="12700" rIns="0" bIns="0" rtlCol="0">
            <a:spAutoFit/>
          </a:bodyPr>
          <a:lstStyle/>
          <a:p>
            <a:pPr marL="12700">
              <a:lnSpc>
                <a:spcPct val="100000"/>
              </a:lnSpc>
              <a:spcBef>
                <a:spcPts val="100"/>
              </a:spcBef>
              <a:tabLst>
                <a:tab pos="1684020" algn="l"/>
              </a:tabLst>
            </a:pPr>
            <a:r>
              <a:rPr sz="2400" spc="-5" dirty="0">
                <a:solidFill>
                  <a:srgbClr val="965025"/>
                </a:solidFill>
                <a:latin typeface="Arial"/>
                <a:cs typeface="Arial"/>
              </a:rPr>
              <a:t>T</a:t>
            </a:r>
            <a:r>
              <a:rPr sz="2400" spc="-10" dirty="0">
                <a:solidFill>
                  <a:srgbClr val="965025"/>
                </a:solidFill>
                <a:latin typeface="Arial"/>
                <a:cs typeface="Arial"/>
              </a:rPr>
              <a:t>he</a:t>
            </a:r>
            <a:r>
              <a:rPr sz="2400" dirty="0">
                <a:solidFill>
                  <a:srgbClr val="965025"/>
                </a:solidFill>
                <a:latin typeface="Arial"/>
                <a:cs typeface="Arial"/>
              </a:rPr>
              <a:t>r</a:t>
            </a:r>
            <a:r>
              <a:rPr sz="2400" spc="-10" dirty="0">
                <a:solidFill>
                  <a:srgbClr val="965025"/>
                </a:solidFill>
                <a:latin typeface="Arial"/>
                <a:cs typeface="Arial"/>
              </a:rPr>
              <a:t>e</a:t>
            </a:r>
            <a:r>
              <a:rPr sz="2400" dirty="0">
                <a:solidFill>
                  <a:srgbClr val="965025"/>
                </a:solidFill>
                <a:latin typeface="Arial"/>
                <a:cs typeface="Arial"/>
              </a:rPr>
              <a:t>f</a:t>
            </a:r>
            <a:r>
              <a:rPr sz="2400" spc="-10" dirty="0">
                <a:solidFill>
                  <a:srgbClr val="965025"/>
                </a:solidFill>
                <a:latin typeface="Arial"/>
                <a:cs typeface="Arial"/>
              </a:rPr>
              <a:t>o</a:t>
            </a:r>
            <a:r>
              <a:rPr sz="2400" dirty="0">
                <a:solidFill>
                  <a:srgbClr val="965025"/>
                </a:solidFill>
                <a:latin typeface="Arial"/>
                <a:cs typeface="Arial"/>
              </a:rPr>
              <a:t>r</a:t>
            </a:r>
            <a:r>
              <a:rPr sz="2400" spc="-10" dirty="0">
                <a:solidFill>
                  <a:srgbClr val="965025"/>
                </a:solidFill>
                <a:latin typeface="Arial"/>
                <a:cs typeface="Arial"/>
              </a:rPr>
              <a:t>e</a:t>
            </a:r>
            <a:r>
              <a:rPr sz="2400" dirty="0">
                <a:solidFill>
                  <a:srgbClr val="965025"/>
                </a:solidFill>
                <a:latin typeface="Arial"/>
                <a:cs typeface="Arial"/>
              </a:rPr>
              <a:t>,	</a:t>
            </a:r>
            <a:r>
              <a:rPr sz="2400" spc="-10" dirty="0">
                <a:solidFill>
                  <a:srgbClr val="965025"/>
                </a:solidFill>
                <a:latin typeface="Arial"/>
                <a:cs typeface="Arial"/>
              </a:rPr>
              <a:t>1097</a:t>
            </a:r>
            <a:r>
              <a:rPr sz="2400" spc="-5" dirty="0">
                <a:solidFill>
                  <a:srgbClr val="965025"/>
                </a:solidFill>
                <a:latin typeface="Arial"/>
                <a:cs typeface="Arial"/>
              </a:rPr>
              <a:t>4</a:t>
            </a:r>
            <a:endParaRPr sz="2400">
              <a:latin typeface="Arial"/>
              <a:cs typeface="Arial"/>
            </a:endParaRPr>
          </a:p>
        </p:txBody>
      </p:sp>
      <p:sp>
        <p:nvSpPr>
          <p:cNvPr id="6" name="object 6"/>
          <p:cNvSpPr txBox="1"/>
          <p:nvPr/>
        </p:nvSpPr>
        <p:spPr>
          <a:xfrm>
            <a:off x="3608316" y="4397754"/>
            <a:ext cx="5549265" cy="391160"/>
          </a:xfrm>
          <a:prstGeom prst="rect">
            <a:avLst/>
          </a:prstGeom>
        </p:spPr>
        <p:txBody>
          <a:bodyPr vert="horz" wrap="square" lIns="0" tIns="12700" rIns="0" bIns="0" rtlCol="0">
            <a:spAutoFit/>
          </a:bodyPr>
          <a:lstStyle/>
          <a:p>
            <a:pPr marL="12700">
              <a:lnSpc>
                <a:spcPct val="100000"/>
              </a:lnSpc>
              <a:spcBef>
                <a:spcPts val="100"/>
              </a:spcBef>
              <a:tabLst>
                <a:tab pos="1787525" algn="l"/>
                <a:tab pos="2966085" algn="l"/>
                <a:tab pos="5094605" algn="l"/>
              </a:tabLst>
            </a:pPr>
            <a:r>
              <a:rPr sz="2400" dirty="0">
                <a:solidFill>
                  <a:srgbClr val="965025"/>
                </a:solidFill>
                <a:latin typeface="Arial"/>
                <a:cs typeface="Arial"/>
              </a:rPr>
              <a:t>e</a:t>
            </a:r>
            <a:r>
              <a:rPr sz="2400" spc="-10" dirty="0">
                <a:solidFill>
                  <a:srgbClr val="965025"/>
                </a:solidFill>
                <a:latin typeface="Arial"/>
                <a:cs typeface="Arial"/>
              </a:rPr>
              <a:t>le</a:t>
            </a:r>
            <a:r>
              <a:rPr sz="2400" dirty="0">
                <a:solidFill>
                  <a:srgbClr val="965025"/>
                </a:solidFill>
                <a:latin typeface="Arial"/>
                <a:cs typeface="Arial"/>
              </a:rPr>
              <a:t>me</a:t>
            </a:r>
            <a:r>
              <a:rPr sz="2400" spc="-10" dirty="0">
                <a:solidFill>
                  <a:srgbClr val="965025"/>
                </a:solidFill>
                <a:latin typeface="Arial"/>
                <a:cs typeface="Arial"/>
              </a:rPr>
              <a:t>n</a:t>
            </a:r>
            <a:r>
              <a:rPr sz="2400" dirty="0">
                <a:solidFill>
                  <a:srgbClr val="965025"/>
                </a:solidFill>
                <a:latin typeface="Arial"/>
                <a:cs typeface="Arial"/>
              </a:rPr>
              <a:t>t</a:t>
            </a:r>
            <a:r>
              <a:rPr sz="2400" spc="-10" dirty="0">
                <a:solidFill>
                  <a:srgbClr val="965025"/>
                </a:solidFill>
                <a:latin typeface="Arial"/>
                <a:cs typeface="Arial"/>
              </a:rPr>
              <a:t>a</a:t>
            </a:r>
            <a:r>
              <a:rPr sz="2400" dirty="0">
                <a:solidFill>
                  <a:srgbClr val="965025"/>
                </a:solidFill>
                <a:latin typeface="Arial"/>
                <a:cs typeface="Arial"/>
              </a:rPr>
              <a:t>ry	m</a:t>
            </a:r>
            <a:r>
              <a:rPr sz="2400" spc="-10" dirty="0">
                <a:solidFill>
                  <a:srgbClr val="965025"/>
                </a:solidFill>
                <a:latin typeface="Arial"/>
                <a:cs typeface="Arial"/>
              </a:rPr>
              <a:t>en</a:t>
            </a:r>
            <a:r>
              <a:rPr sz="2400" dirty="0">
                <a:solidFill>
                  <a:srgbClr val="965025"/>
                </a:solidFill>
                <a:latin typeface="Arial"/>
                <a:cs typeface="Arial"/>
              </a:rPr>
              <a:t>t</a:t>
            </a:r>
            <a:r>
              <a:rPr sz="2400" spc="-10" dirty="0">
                <a:solidFill>
                  <a:srgbClr val="965025"/>
                </a:solidFill>
                <a:latin typeface="Arial"/>
                <a:cs typeface="Arial"/>
              </a:rPr>
              <a:t>a</a:t>
            </a:r>
            <a:r>
              <a:rPr sz="2400" spc="-5" dirty="0">
                <a:solidFill>
                  <a:srgbClr val="965025"/>
                </a:solidFill>
                <a:latin typeface="Arial"/>
                <a:cs typeface="Arial"/>
              </a:rPr>
              <a:t>l</a:t>
            </a:r>
            <a:r>
              <a:rPr sz="2400" dirty="0">
                <a:solidFill>
                  <a:srgbClr val="965025"/>
                </a:solidFill>
                <a:latin typeface="Arial"/>
                <a:cs typeface="Arial"/>
              </a:rPr>
              <a:t>	</a:t>
            </a:r>
            <a:r>
              <a:rPr sz="2400" spc="-10" dirty="0">
                <a:solidFill>
                  <a:srgbClr val="965025"/>
                </a:solidFill>
                <a:latin typeface="Arial"/>
                <a:cs typeface="Arial"/>
              </a:rPr>
              <a:t>di</a:t>
            </a:r>
            <a:r>
              <a:rPr sz="2400" dirty="0">
                <a:solidFill>
                  <a:srgbClr val="965025"/>
                </a:solidFill>
                <a:latin typeface="Arial"/>
                <a:cs typeface="Arial"/>
              </a:rPr>
              <a:t>sc</a:t>
            </a:r>
            <a:r>
              <a:rPr sz="2400" spc="15" dirty="0">
                <a:solidFill>
                  <a:srgbClr val="965025"/>
                </a:solidFill>
                <a:latin typeface="Arial"/>
                <a:cs typeface="Arial"/>
              </a:rPr>
              <a:t>r</a:t>
            </a:r>
            <a:r>
              <a:rPr sz="2400" spc="-10" dirty="0">
                <a:solidFill>
                  <a:srgbClr val="965025"/>
                </a:solidFill>
                <a:latin typeface="Arial"/>
                <a:cs typeface="Arial"/>
              </a:rPr>
              <a:t>i</a:t>
            </a:r>
            <a:r>
              <a:rPr sz="2400" dirty="0">
                <a:solidFill>
                  <a:srgbClr val="965025"/>
                </a:solidFill>
                <a:latin typeface="Arial"/>
                <a:cs typeface="Arial"/>
              </a:rPr>
              <a:t>mi</a:t>
            </a:r>
            <a:r>
              <a:rPr sz="2400" spc="-10" dirty="0">
                <a:solidFill>
                  <a:srgbClr val="965025"/>
                </a:solidFill>
                <a:latin typeface="Arial"/>
                <a:cs typeface="Arial"/>
              </a:rPr>
              <a:t>na</a:t>
            </a:r>
            <a:r>
              <a:rPr sz="2400" dirty="0">
                <a:solidFill>
                  <a:srgbClr val="965025"/>
                </a:solidFill>
                <a:latin typeface="Arial"/>
                <a:cs typeface="Arial"/>
              </a:rPr>
              <a:t>ti</a:t>
            </a:r>
            <a:r>
              <a:rPr sz="2400" spc="-10" dirty="0">
                <a:solidFill>
                  <a:srgbClr val="965025"/>
                </a:solidFill>
                <a:latin typeface="Arial"/>
                <a:cs typeface="Arial"/>
              </a:rPr>
              <a:t>o</a:t>
            </a:r>
            <a:r>
              <a:rPr sz="2400" spc="-5" dirty="0">
                <a:solidFill>
                  <a:srgbClr val="965025"/>
                </a:solidFill>
                <a:latin typeface="Arial"/>
                <a:cs typeface="Arial"/>
              </a:rPr>
              <a:t>n</a:t>
            </a:r>
            <a:r>
              <a:rPr sz="2400" dirty="0">
                <a:solidFill>
                  <a:srgbClr val="965025"/>
                </a:solidFill>
                <a:latin typeface="Arial"/>
                <a:cs typeface="Arial"/>
              </a:rPr>
              <a:t>	</a:t>
            </a:r>
            <a:r>
              <a:rPr sz="2400" spc="-10" dirty="0">
                <a:solidFill>
                  <a:srgbClr val="965025"/>
                </a:solidFill>
                <a:latin typeface="Arial"/>
                <a:cs typeface="Arial"/>
              </a:rPr>
              <a:t>a</a:t>
            </a:r>
            <a:r>
              <a:rPr sz="2400" dirty="0">
                <a:solidFill>
                  <a:srgbClr val="965025"/>
                </a:solidFill>
                <a:latin typeface="Arial"/>
                <a:cs typeface="Arial"/>
              </a:rPr>
              <a:t>r</a:t>
            </a:r>
            <a:r>
              <a:rPr sz="2400" spc="-5" dirty="0">
                <a:solidFill>
                  <a:srgbClr val="965025"/>
                </a:solidFill>
                <a:latin typeface="Arial"/>
                <a:cs typeface="Arial"/>
              </a:rPr>
              <a:t>e</a:t>
            </a:r>
            <a:endParaRPr sz="2400">
              <a:latin typeface="Arial"/>
              <a:cs typeface="Arial"/>
            </a:endParaRPr>
          </a:p>
        </p:txBody>
      </p:sp>
      <p:sp>
        <p:nvSpPr>
          <p:cNvPr id="7" name="object 7"/>
          <p:cNvSpPr/>
          <p:nvPr/>
        </p:nvSpPr>
        <p:spPr>
          <a:xfrm>
            <a:off x="3517391" y="5711951"/>
            <a:ext cx="919480" cy="0"/>
          </a:xfrm>
          <a:custGeom>
            <a:avLst/>
            <a:gdLst/>
            <a:ahLst/>
            <a:cxnLst/>
            <a:rect l="l" t="t" r="r" b="b"/>
            <a:pathLst>
              <a:path w="919479">
                <a:moveTo>
                  <a:pt x="0" y="0"/>
                </a:moveTo>
                <a:lnTo>
                  <a:pt x="918971" y="0"/>
                </a:lnTo>
              </a:path>
            </a:pathLst>
          </a:custGeom>
          <a:ln w="15337">
            <a:solidFill>
              <a:srgbClr val="000000"/>
            </a:solidFill>
          </a:ln>
        </p:spPr>
        <p:txBody>
          <a:bodyPr wrap="square" lIns="0" tIns="0" rIns="0" bIns="0" rtlCol="0"/>
          <a:lstStyle/>
          <a:p>
            <a:endParaRPr/>
          </a:p>
        </p:txBody>
      </p:sp>
      <p:sp>
        <p:nvSpPr>
          <p:cNvPr id="8" name="object 8"/>
          <p:cNvSpPr txBox="1"/>
          <p:nvPr/>
        </p:nvSpPr>
        <p:spPr>
          <a:xfrm>
            <a:off x="800093" y="4548247"/>
            <a:ext cx="7712075" cy="1346200"/>
          </a:xfrm>
          <a:prstGeom prst="rect">
            <a:avLst/>
          </a:prstGeom>
        </p:spPr>
        <p:txBody>
          <a:bodyPr vert="horz" wrap="square" lIns="0" tIns="226060" rIns="0" bIns="0" rtlCol="0">
            <a:spAutoFit/>
          </a:bodyPr>
          <a:lstStyle/>
          <a:p>
            <a:pPr marL="38100">
              <a:lnSpc>
                <a:spcPct val="100000"/>
              </a:lnSpc>
              <a:spcBef>
                <a:spcPts val="1780"/>
              </a:spcBef>
            </a:pPr>
            <a:r>
              <a:rPr sz="2400" spc="-5" dirty="0">
                <a:solidFill>
                  <a:srgbClr val="965025"/>
                </a:solidFill>
                <a:latin typeface="Arial"/>
                <a:cs typeface="Arial"/>
              </a:rPr>
              <a:t>required </a:t>
            </a:r>
            <a:r>
              <a:rPr sz="2400" dirty="0">
                <a:solidFill>
                  <a:srgbClr val="965025"/>
                </a:solidFill>
                <a:latin typeface="Arial"/>
                <a:cs typeface="Arial"/>
              </a:rPr>
              <a:t>to </a:t>
            </a:r>
            <a:r>
              <a:rPr sz="2400" spc="-5" dirty="0">
                <a:solidFill>
                  <a:srgbClr val="965025"/>
                </a:solidFill>
                <a:latin typeface="Arial"/>
                <a:cs typeface="Arial"/>
              </a:rPr>
              <a:t>construct </a:t>
            </a:r>
            <a:r>
              <a:rPr sz="2400" spc="-10" dirty="0">
                <a:solidFill>
                  <a:srgbClr val="965025"/>
                </a:solidFill>
                <a:latin typeface="Arial"/>
                <a:cs typeface="Arial"/>
              </a:rPr>
              <a:t>the </a:t>
            </a:r>
            <a:r>
              <a:rPr sz="2400" spc="-5" dirty="0">
                <a:solidFill>
                  <a:srgbClr val="965025"/>
                </a:solidFill>
                <a:latin typeface="Arial"/>
                <a:cs typeface="Arial"/>
              </a:rPr>
              <a:t>program.</a:t>
            </a:r>
            <a:endParaRPr sz="2400">
              <a:latin typeface="Arial"/>
              <a:cs typeface="Arial"/>
            </a:endParaRPr>
          </a:p>
          <a:p>
            <a:pPr>
              <a:lnSpc>
                <a:spcPct val="100000"/>
              </a:lnSpc>
              <a:spcBef>
                <a:spcPts val="45"/>
              </a:spcBef>
            </a:pPr>
            <a:endParaRPr sz="1850">
              <a:latin typeface="Times New Roman"/>
              <a:cs typeface="Times New Roman"/>
            </a:endParaRPr>
          </a:p>
          <a:p>
            <a:pPr marL="984250">
              <a:lnSpc>
                <a:spcPct val="100000"/>
              </a:lnSpc>
            </a:pPr>
            <a:r>
              <a:rPr sz="2900" i="1" dirty="0">
                <a:latin typeface="Times New Roman"/>
                <a:cs typeface="Times New Roman"/>
              </a:rPr>
              <a:t>T</a:t>
            </a:r>
            <a:r>
              <a:rPr sz="2900" i="1" spc="280" dirty="0">
                <a:latin typeface="Times New Roman"/>
                <a:cs typeface="Times New Roman"/>
              </a:rPr>
              <a:t> </a:t>
            </a:r>
            <a:r>
              <a:rPr sz="2900" dirty="0">
                <a:latin typeface="Symbol"/>
                <a:cs typeface="Symbol"/>
              </a:rPr>
              <a:t></a:t>
            </a:r>
            <a:r>
              <a:rPr sz="2900" spc="45" dirty="0">
                <a:latin typeface="Times New Roman"/>
                <a:cs typeface="Times New Roman"/>
              </a:rPr>
              <a:t> </a:t>
            </a:r>
            <a:r>
              <a:rPr sz="2900" i="1" dirty="0">
                <a:latin typeface="Times New Roman"/>
                <a:cs typeface="Times New Roman"/>
              </a:rPr>
              <a:t>E</a:t>
            </a:r>
            <a:r>
              <a:rPr sz="2900" i="1" spc="-150" dirty="0">
                <a:latin typeface="Times New Roman"/>
                <a:cs typeface="Times New Roman"/>
              </a:rPr>
              <a:t> </a:t>
            </a:r>
            <a:r>
              <a:rPr sz="2900" dirty="0">
                <a:latin typeface="Times New Roman"/>
                <a:cs typeface="Times New Roman"/>
              </a:rPr>
              <a:t>/</a:t>
            </a:r>
            <a:r>
              <a:rPr sz="2900" spc="-180" dirty="0">
                <a:latin typeface="Times New Roman"/>
                <a:cs typeface="Times New Roman"/>
              </a:rPr>
              <a:t> </a:t>
            </a:r>
            <a:r>
              <a:rPr sz="3050" i="1" spc="-85" dirty="0">
                <a:latin typeface="Symbol"/>
                <a:cs typeface="Symbol"/>
              </a:rPr>
              <a:t></a:t>
            </a:r>
            <a:r>
              <a:rPr sz="3050" i="1" spc="270" dirty="0">
                <a:latin typeface="Times New Roman"/>
                <a:cs typeface="Times New Roman"/>
              </a:rPr>
              <a:t> </a:t>
            </a:r>
            <a:r>
              <a:rPr sz="2900" dirty="0">
                <a:latin typeface="Symbol"/>
                <a:cs typeface="Symbol"/>
              </a:rPr>
              <a:t></a:t>
            </a:r>
            <a:r>
              <a:rPr sz="2900" spc="-125" dirty="0">
                <a:latin typeface="Times New Roman"/>
                <a:cs typeface="Times New Roman"/>
              </a:rPr>
              <a:t> </a:t>
            </a:r>
            <a:r>
              <a:rPr sz="4350" baseline="34482" dirty="0">
                <a:latin typeface="Times New Roman"/>
                <a:cs typeface="Times New Roman"/>
              </a:rPr>
              <a:t>10974</a:t>
            </a:r>
            <a:r>
              <a:rPr sz="4350" spc="195" baseline="34482" dirty="0">
                <a:latin typeface="Times New Roman"/>
                <a:cs typeface="Times New Roman"/>
              </a:rPr>
              <a:t> </a:t>
            </a:r>
            <a:r>
              <a:rPr sz="2900" dirty="0">
                <a:latin typeface="Symbol"/>
                <a:cs typeface="Symbol"/>
              </a:rPr>
              <a:t></a:t>
            </a:r>
            <a:r>
              <a:rPr sz="2900" spc="-100" dirty="0">
                <a:latin typeface="Times New Roman"/>
                <a:cs typeface="Times New Roman"/>
              </a:rPr>
              <a:t> </a:t>
            </a:r>
            <a:r>
              <a:rPr sz="2900" dirty="0">
                <a:latin typeface="Times New Roman"/>
                <a:cs typeface="Times New Roman"/>
              </a:rPr>
              <a:t>610</a:t>
            </a:r>
            <a:r>
              <a:rPr sz="2900" spc="-465" dirty="0">
                <a:latin typeface="Times New Roman"/>
                <a:cs typeface="Times New Roman"/>
              </a:rPr>
              <a:t> </a:t>
            </a:r>
            <a:r>
              <a:rPr sz="2900" spc="-5" dirty="0">
                <a:latin typeface="Times New Roman"/>
                <a:cs typeface="Times New Roman"/>
              </a:rPr>
              <a:t>seconds</a:t>
            </a:r>
            <a:r>
              <a:rPr sz="2900" spc="-80" dirty="0">
                <a:latin typeface="Times New Roman"/>
                <a:cs typeface="Times New Roman"/>
              </a:rPr>
              <a:t> </a:t>
            </a:r>
            <a:r>
              <a:rPr sz="2900" dirty="0">
                <a:latin typeface="Symbol"/>
                <a:cs typeface="Symbol"/>
              </a:rPr>
              <a:t></a:t>
            </a:r>
            <a:r>
              <a:rPr sz="2900" spc="-365" dirty="0">
                <a:latin typeface="Times New Roman"/>
                <a:cs typeface="Times New Roman"/>
              </a:rPr>
              <a:t> </a:t>
            </a:r>
            <a:r>
              <a:rPr sz="2900" dirty="0">
                <a:latin typeface="Times New Roman"/>
                <a:cs typeface="Times New Roman"/>
              </a:rPr>
              <a:t>10</a:t>
            </a:r>
            <a:r>
              <a:rPr sz="2900" spc="-380" dirty="0">
                <a:latin typeface="Times New Roman"/>
                <a:cs typeface="Times New Roman"/>
              </a:rPr>
              <a:t> </a:t>
            </a:r>
            <a:r>
              <a:rPr sz="2900" spc="-10" dirty="0">
                <a:latin typeface="Times New Roman"/>
                <a:cs typeface="Times New Roman"/>
              </a:rPr>
              <a:t>minutes</a:t>
            </a:r>
            <a:endParaRPr sz="2900">
              <a:latin typeface="Times New Roman"/>
              <a:cs typeface="Times New Roman"/>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51</a:t>
            </a:fld>
            <a:endParaRPr dirty="0"/>
          </a:p>
        </p:txBody>
      </p:sp>
      <p:sp>
        <p:nvSpPr>
          <p:cNvPr id="11" name="object 11"/>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9" name="object 9"/>
          <p:cNvSpPr txBox="1"/>
          <p:nvPr/>
        </p:nvSpPr>
        <p:spPr>
          <a:xfrm>
            <a:off x="825493" y="5675703"/>
            <a:ext cx="8331200" cy="1262380"/>
          </a:xfrm>
          <a:prstGeom prst="rect">
            <a:avLst/>
          </a:prstGeom>
        </p:spPr>
        <p:txBody>
          <a:bodyPr vert="horz" wrap="square" lIns="0" tIns="46990" rIns="0" bIns="0" rtlCol="0">
            <a:spAutoFit/>
          </a:bodyPr>
          <a:lstStyle/>
          <a:p>
            <a:pPr marR="2042795" algn="ctr">
              <a:lnSpc>
                <a:spcPct val="100000"/>
              </a:lnSpc>
              <a:spcBef>
                <a:spcPts val="370"/>
              </a:spcBef>
            </a:pPr>
            <a:r>
              <a:rPr sz="2900" dirty="0">
                <a:latin typeface="Times New Roman"/>
                <a:cs typeface="Times New Roman"/>
              </a:rPr>
              <a:t>18</a:t>
            </a:r>
            <a:endParaRPr sz="2900">
              <a:latin typeface="Times New Roman"/>
              <a:cs typeface="Times New Roman"/>
            </a:endParaRPr>
          </a:p>
          <a:p>
            <a:pPr marL="12700" marR="5080">
              <a:lnSpc>
                <a:spcPct val="100000"/>
              </a:lnSpc>
              <a:spcBef>
                <a:spcPts val="225"/>
              </a:spcBef>
            </a:pPr>
            <a:r>
              <a:rPr sz="2400" spc="-5" dirty="0">
                <a:solidFill>
                  <a:srgbClr val="965025"/>
                </a:solidFill>
                <a:latin typeface="Arial"/>
                <a:cs typeface="Arial"/>
              </a:rPr>
              <a:t>This is probably a reasonable time </a:t>
            </a:r>
            <a:r>
              <a:rPr sz="2400" dirty="0">
                <a:solidFill>
                  <a:srgbClr val="965025"/>
                </a:solidFill>
                <a:latin typeface="Arial"/>
                <a:cs typeface="Arial"/>
              </a:rPr>
              <a:t>to </a:t>
            </a:r>
            <a:r>
              <a:rPr sz="2400" spc="-5" dirty="0">
                <a:solidFill>
                  <a:srgbClr val="965025"/>
                </a:solidFill>
                <a:latin typeface="Arial"/>
                <a:cs typeface="Arial"/>
              </a:rPr>
              <a:t>produce the program,  which is </a:t>
            </a:r>
            <a:r>
              <a:rPr sz="2400" dirty="0">
                <a:solidFill>
                  <a:srgbClr val="965025"/>
                </a:solidFill>
                <a:latin typeface="Arial"/>
                <a:cs typeface="Arial"/>
              </a:rPr>
              <a:t>very</a:t>
            </a:r>
            <a:r>
              <a:rPr sz="2400" spc="15" dirty="0">
                <a:solidFill>
                  <a:srgbClr val="965025"/>
                </a:solidFill>
                <a:latin typeface="Arial"/>
                <a:cs typeface="Arial"/>
              </a:rPr>
              <a:t> </a:t>
            </a:r>
            <a:r>
              <a:rPr sz="2400" spc="-5" dirty="0">
                <a:solidFill>
                  <a:srgbClr val="965025"/>
                </a:solidFill>
                <a:latin typeface="Arial"/>
                <a:cs typeface="Arial"/>
              </a:rPr>
              <a:t>simple</a:t>
            </a:r>
            <a:endParaRPr sz="2400">
              <a:latin typeface="Arial"/>
              <a:cs typeface="Arial"/>
            </a:endParaRPr>
          </a:p>
        </p:txBody>
      </p:sp>
      <p:pic>
        <p:nvPicPr>
          <p:cNvPr id="12"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3B2ABDC-814C-4D1E-BC57-B7E76BDD40A3}"/>
              </a:ext>
            </a:extLst>
          </p:cNvPr>
          <p:cNvSpPr txBox="1"/>
          <p:nvPr/>
        </p:nvSpPr>
        <p:spPr>
          <a:xfrm>
            <a:off x="71628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52</a:t>
            </a:fld>
            <a:endParaRPr dirty="0"/>
          </a:p>
        </p:txBody>
      </p:sp>
      <p:pic>
        <p:nvPicPr>
          <p:cNvPr id="12"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7286167-D4BF-4415-8018-DC5DC754F80C}"/>
              </a:ext>
            </a:extLst>
          </p:cNvPr>
          <p:cNvPicPr>
            <a:picLocks noChangeAspect="1"/>
          </p:cNvPicPr>
          <p:nvPr/>
        </p:nvPicPr>
        <p:blipFill>
          <a:blip r:embed="rId3"/>
          <a:stretch>
            <a:fillRect/>
          </a:stretch>
        </p:blipFill>
        <p:spPr>
          <a:xfrm>
            <a:off x="152400" y="1910589"/>
            <a:ext cx="2971800" cy="2432811"/>
          </a:xfrm>
          <a:prstGeom prst="rect">
            <a:avLst/>
          </a:prstGeom>
        </p:spPr>
      </p:pic>
      <p:sp>
        <p:nvSpPr>
          <p:cNvPr id="15" name="TextBox 14">
            <a:extLst>
              <a:ext uri="{FF2B5EF4-FFF2-40B4-BE49-F238E27FC236}">
                <a16:creationId xmlns:a16="http://schemas.microsoft.com/office/drawing/2014/main" id="{774CCDFF-7374-4839-82DC-96BCE0654178}"/>
              </a:ext>
            </a:extLst>
          </p:cNvPr>
          <p:cNvSpPr txBox="1"/>
          <p:nvPr/>
        </p:nvSpPr>
        <p:spPr>
          <a:xfrm>
            <a:off x="4267200" y="2133600"/>
            <a:ext cx="2514600" cy="923330"/>
          </a:xfrm>
          <a:prstGeom prst="rect">
            <a:avLst/>
          </a:prstGeom>
          <a:noFill/>
        </p:spPr>
        <p:txBody>
          <a:bodyPr wrap="square" rtlCol="0">
            <a:spAutoFit/>
          </a:bodyPr>
          <a:lstStyle/>
          <a:p>
            <a:r>
              <a:rPr lang="en-US" dirty="0"/>
              <a:t>Calculate the Halstead Metrics for this piece of code.</a:t>
            </a:r>
            <a:endParaRPr lang="en-IN" dirty="0"/>
          </a:p>
        </p:txBody>
      </p:sp>
      <p:sp>
        <p:nvSpPr>
          <p:cNvPr id="8" name="TextBox 7">
            <a:extLst>
              <a:ext uri="{FF2B5EF4-FFF2-40B4-BE49-F238E27FC236}">
                <a16:creationId xmlns:a16="http://schemas.microsoft.com/office/drawing/2014/main" id="{EC3BF836-B6D3-4219-8D72-82B9054A5CA8}"/>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1680675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1557120" y="1828963"/>
            <a:ext cx="7163608" cy="47591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742149" y="6773164"/>
            <a:ext cx="987912" cy="18017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276347" y="6810764"/>
            <a:ext cx="4970145" cy="380365"/>
          </a:xfrm>
          <a:prstGeom prst="rect">
            <a:avLst/>
          </a:prstGeom>
        </p:spPr>
        <p:txBody>
          <a:bodyPr vert="horz" wrap="square" lIns="0" tIns="0" rIns="0" bIns="0" rtlCol="0">
            <a:spAutoFit/>
          </a:bodyPr>
          <a:lstStyle/>
          <a:p>
            <a:pPr marL="2670175">
              <a:lnSpc>
                <a:spcPts val="1650"/>
              </a:lnSpc>
            </a:pPr>
            <a:r>
              <a:rPr sz="1600" b="1" spc="-5" dirty="0">
                <a:solidFill>
                  <a:srgbClr val="003265"/>
                </a:solidFill>
                <a:latin typeface="Arial"/>
                <a:cs typeface="Arial"/>
              </a:rPr>
              <a:t>Table 3</a:t>
            </a:r>
            <a:endParaRPr sz="1600" dirty="0">
              <a:latin typeface="Arial"/>
              <a:cs typeface="Arial"/>
            </a:endParaRPr>
          </a:p>
          <a:p>
            <a:pPr marL="12700">
              <a:lnSpc>
                <a:spcPct val="100000"/>
              </a:lnSpc>
              <a:spcBef>
                <a:spcPts val="245"/>
              </a:spcBef>
            </a:pPr>
            <a:r>
              <a:rPr lang="en-IN" sz="800" spc="-5" dirty="0">
                <a:latin typeface="Times New Roman"/>
                <a:cs typeface="Times New Roman"/>
              </a:rPr>
              <a:t>Software Engineering</a:t>
            </a:r>
            <a:endParaRPr sz="800" dirty="0">
              <a:latin typeface="Times New Roman"/>
              <a:cs typeface="Times New Roman"/>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53</a:t>
            </a:fld>
            <a:endParaRPr dirty="0"/>
          </a:p>
        </p:txBody>
      </p:sp>
      <p:pic>
        <p:nvPicPr>
          <p:cNvPr id="8"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D3C5215-740E-4788-87BA-10783DF2528A}"/>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770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563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2242414" y="1556534"/>
            <a:ext cx="6115125" cy="5010363"/>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276347" y="6810764"/>
            <a:ext cx="4970145" cy="380365"/>
          </a:xfrm>
          <a:prstGeom prst="rect">
            <a:avLst/>
          </a:prstGeom>
        </p:spPr>
        <p:txBody>
          <a:bodyPr vert="horz" wrap="square" lIns="0" tIns="0" rIns="0" bIns="0" rtlCol="0">
            <a:spAutoFit/>
          </a:bodyPr>
          <a:lstStyle/>
          <a:p>
            <a:pPr marL="2670175">
              <a:lnSpc>
                <a:spcPts val="1650"/>
              </a:lnSpc>
            </a:pPr>
            <a:r>
              <a:rPr sz="1600" b="1" spc="-5" dirty="0">
                <a:solidFill>
                  <a:srgbClr val="003265"/>
                </a:solidFill>
                <a:latin typeface="Arial"/>
                <a:cs typeface="Arial"/>
              </a:rPr>
              <a:t>Table 3</a:t>
            </a:r>
            <a:endParaRPr sz="1600" dirty="0">
              <a:latin typeface="Arial"/>
              <a:cs typeface="Arial"/>
            </a:endParaRPr>
          </a:p>
          <a:p>
            <a:pPr marL="12700">
              <a:lnSpc>
                <a:spcPct val="100000"/>
              </a:lnSpc>
              <a:spcBef>
                <a:spcPts val="245"/>
              </a:spcBef>
            </a:pPr>
            <a:r>
              <a:rPr lang="en-IN" sz="800" spc="-5" dirty="0">
                <a:latin typeface="Times New Roman"/>
                <a:cs typeface="Times New Roman"/>
              </a:rPr>
              <a:t>Software Engineering</a:t>
            </a:r>
            <a:endParaRPr sz="800" dirty="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54</a:t>
            </a:fld>
            <a:endParaRPr dirty="0"/>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99B2D3-DDE0-46A9-872F-0F0AB3884C1E}"/>
              </a:ext>
            </a:extLst>
          </p:cNvPr>
          <p:cNvSpPr txBox="1"/>
          <p:nvPr/>
        </p:nvSpPr>
        <p:spPr>
          <a:xfrm>
            <a:off x="67818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57411" y="2803650"/>
            <a:ext cx="4473575" cy="360680"/>
          </a:xfrm>
          <a:prstGeom prst="rect">
            <a:avLst/>
          </a:prstGeom>
        </p:spPr>
        <p:txBody>
          <a:bodyPr vert="horz" wrap="square" lIns="0" tIns="12065" rIns="0" bIns="0" rtlCol="0">
            <a:spAutoFit/>
          </a:bodyPr>
          <a:lstStyle/>
          <a:p>
            <a:pPr marL="12700">
              <a:lnSpc>
                <a:spcPct val="100000"/>
              </a:lnSpc>
              <a:spcBef>
                <a:spcPts val="95"/>
              </a:spcBef>
              <a:tabLst>
                <a:tab pos="398145" algn="l"/>
                <a:tab pos="1266825" algn="l"/>
                <a:tab pos="1667510" algn="l"/>
                <a:tab pos="3002280" algn="l"/>
                <a:tab pos="3560445" algn="l"/>
              </a:tabLst>
            </a:pPr>
            <a:r>
              <a:rPr sz="2200" spc="-5" dirty="0">
                <a:latin typeface="Arial"/>
                <a:cs typeface="Arial"/>
              </a:rPr>
              <a:t>in	</a:t>
            </a:r>
            <a:r>
              <a:rPr sz="2200" spc="5" dirty="0">
                <a:latin typeface="Arial"/>
                <a:cs typeface="Arial"/>
              </a:rPr>
              <a:t>T</a:t>
            </a:r>
            <a:r>
              <a:rPr sz="2200" spc="-5" dirty="0">
                <a:latin typeface="Arial"/>
                <a:cs typeface="Arial"/>
              </a:rPr>
              <a:t>able</a:t>
            </a:r>
            <a:r>
              <a:rPr sz="2200" dirty="0">
                <a:latin typeface="Arial"/>
                <a:cs typeface="Arial"/>
              </a:rPr>
              <a:t>	</a:t>
            </a:r>
            <a:r>
              <a:rPr sz="2200" spc="-5" dirty="0">
                <a:latin typeface="Arial"/>
                <a:cs typeface="Arial"/>
              </a:rPr>
              <a:t>3.</a:t>
            </a:r>
            <a:r>
              <a:rPr sz="2200" dirty="0">
                <a:latin typeface="Arial"/>
                <a:cs typeface="Arial"/>
              </a:rPr>
              <a:t>	</a:t>
            </a:r>
            <a:r>
              <a:rPr sz="2200" spc="-10" dirty="0">
                <a:latin typeface="Arial"/>
                <a:cs typeface="Arial"/>
              </a:rPr>
              <a:t>C</a:t>
            </a:r>
            <a:r>
              <a:rPr sz="2200" spc="-5" dirty="0">
                <a:latin typeface="Arial"/>
                <a:cs typeface="Arial"/>
              </a:rPr>
              <a:t>a</a:t>
            </a:r>
            <a:r>
              <a:rPr sz="2200" spc="10" dirty="0">
                <a:latin typeface="Arial"/>
                <a:cs typeface="Arial"/>
              </a:rPr>
              <a:t>l</a:t>
            </a:r>
            <a:r>
              <a:rPr sz="2200" dirty="0">
                <a:latin typeface="Arial"/>
                <a:cs typeface="Arial"/>
              </a:rPr>
              <a:t>c</a:t>
            </a:r>
            <a:r>
              <a:rPr sz="2200" spc="-5" dirty="0">
                <a:latin typeface="Arial"/>
                <a:cs typeface="Arial"/>
              </a:rPr>
              <a:t>ulate</a:t>
            </a:r>
            <a:r>
              <a:rPr sz="2200" dirty="0">
                <a:latin typeface="Arial"/>
                <a:cs typeface="Arial"/>
              </a:rPr>
              <a:t>	</a:t>
            </a:r>
            <a:r>
              <a:rPr sz="2200" spc="-5" dirty="0">
                <a:latin typeface="Arial"/>
                <a:cs typeface="Arial"/>
              </a:rPr>
              <a:t>the</a:t>
            </a:r>
            <a:r>
              <a:rPr sz="2200" dirty="0">
                <a:latin typeface="Arial"/>
                <a:cs typeface="Arial"/>
              </a:rPr>
              <a:t>	</a:t>
            </a:r>
            <a:r>
              <a:rPr sz="2200" spc="-15" dirty="0">
                <a:latin typeface="Arial"/>
                <a:cs typeface="Arial"/>
              </a:rPr>
              <a:t>v</a:t>
            </a:r>
            <a:r>
              <a:rPr sz="2200" spc="-5" dirty="0">
                <a:latin typeface="Arial"/>
                <a:cs typeface="Arial"/>
              </a:rPr>
              <a:t>arious</a:t>
            </a:r>
            <a:endParaRPr sz="2200">
              <a:latin typeface="Arial"/>
              <a:cs typeface="Arial"/>
            </a:endParaRPr>
          </a:p>
        </p:txBody>
      </p:sp>
      <p:sp>
        <p:nvSpPr>
          <p:cNvPr id="3" name="object 3"/>
          <p:cNvSpPr txBox="1"/>
          <p:nvPr/>
        </p:nvSpPr>
        <p:spPr>
          <a:xfrm>
            <a:off x="720337" y="2113279"/>
            <a:ext cx="3893185" cy="1486535"/>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0000FF"/>
                </a:solidFill>
                <a:uFill>
                  <a:solidFill>
                    <a:srgbClr val="0000FF"/>
                  </a:solidFill>
                </a:uFill>
                <a:latin typeface="Arial"/>
                <a:cs typeface="Arial"/>
              </a:rPr>
              <a:t>Example- </a:t>
            </a:r>
            <a:r>
              <a:rPr sz="2200" b="1" u="heavy" dirty="0">
                <a:solidFill>
                  <a:srgbClr val="0000FF"/>
                </a:solidFill>
                <a:uFill>
                  <a:solidFill>
                    <a:srgbClr val="0000FF"/>
                  </a:solidFill>
                </a:uFill>
                <a:latin typeface="Arial"/>
                <a:cs typeface="Arial"/>
              </a:rPr>
              <a:t>6.2</a:t>
            </a:r>
            <a:endParaRPr sz="2200">
              <a:latin typeface="Arial"/>
              <a:cs typeface="Arial"/>
            </a:endParaRPr>
          </a:p>
          <a:p>
            <a:pPr>
              <a:lnSpc>
                <a:spcPct val="100000"/>
              </a:lnSpc>
              <a:spcBef>
                <a:spcPts val="50"/>
              </a:spcBef>
            </a:pPr>
            <a:endParaRPr sz="1700">
              <a:latin typeface="Times New Roman"/>
              <a:cs typeface="Times New Roman"/>
            </a:endParaRPr>
          </a:p>
          <a:p>
            <a:pPr marL="12700" marR="5080">
              <a:lnSpc>
                <a:spcPct val="130000"/>
              </a:lnSpc>
              <a:tabLst>
                <a:tab pos="1299845" algn="l"/>
                <a:tab pos="1859280" algn="l"/>
                <a:tab pos="3072765" algn="l"/>
              </a:tabLst>
            </a:pPr>
            <a:r>
              <a:rPr sz="2200" spc="-10" dirty="0">
                <a:latin typeface="Arial"/>
                <a:cs typeface="Arial"/>
              </a:rPr>
              <a:t>C</a:t>
            </a:r>
            <a:r>
              <a:rPr sz="2200" spc="-5" dirty="0">
                <a:latin typeface="Arial"/>
                <a:cs typeface="Arial"/>
              </a:rPr>
              <a:t>on</a:t>
            </a:r>
            <a:r>
              <a:rPr sz="2200" dirty="0">
                <a:latin typeface="Arial"/>
                <a:cs typeface="Arial"/>
              </a:rPr>
              <a:t>s</a:t>
            </a:r>
            <a:r>
              <a:rPr sz="2200" spc="-5" dirty="0">
                <a:latin typeface="Arial"/>
                <a:cs typeface="Arial"/>
              </a:rPr>
              <a:t>ider</a:t>
            </a:r>
            <a:r>
              <a:rPr sz="2200" dirty="0">
                <a:latin typeface="Arial"/>
                <a:cs typeface="Arial"/>
              </a:rPr>
              <a:t>	</a:t>
            </a:r>
            <a:r>
              <a:rPr sz="2200" spc="-5" dirty="0">
                <a:latin typeface="Arial"/>
                <a:cs typeface="Arial"/>
              </a:rPr>
              <a:t>t</a:t>
            </a:r>
            <a:r>
              <a:rPr sz="2200" spc="10" dirty="0">
                <a:latin typeface="Arial"/>
                <a:cs typeface="Arial"/>
              </a:rPr>
              <a:t>h</a:t>
            </a:r>
            <a:r>
              <a:rPr sz="2200" spc="-5" dirty="0">
                <a:latin typeface="Arial"/>
                <a:cs typeface="Arial"/>
              </a:rPr>
              <a:t>e</a:t>
            </a:r>
            <a:r>
              <a:rPr sz="2200" dirty="0">
                <a:latin typeface="Arial"/>
                <a:cs typeface="Arial"/>
              </a:rPr>
              <a:t>	</a:t>
            </a:r>
            <a:r>
              <a:rPr sz="2200" spc="-5" dirty="0">
                <a:latin typeface="Arial"/>
                <a:cs typeface="Arial"/>
              </a:rPr>
              <a:t>pro</a:t>
            </a:r>
            <a:r>
              <a:rPr sz="2200" spc="10" dirty="0">
                <a:latin typeface="Arial"/>
                <a:cs typeface="Arial"/>
              </a:rPr>
              <a:t>g</a:t>
            </a:r>
            <a:r>
              <a:rPr sz="2200" spc="-5" dirty="0">
                <a:latin typeface="Arial"/>
                <a:cs typeface="Arial"/>
              </a:rPr>
              <a:t>r</a:t>
            </a:r>
            <a:r>
              <a:rPr sz="2200" spc="10" dirty="0">
                <a:latin typeface="Arial"/>
                <a:cs typeface="Arial"/>
              </a:rPr>
              <a:t>a</a:t>
            </a:r>
            <a:r>
              <a:rPr sz="2200" spc="-5" dirty="0">
                <a:latin typeface="Arial"/>
                <a:cs typeface="Arial"/>
              </a:rPr>
              <a:t>m</a:t>
            </a:r>
            <a:r>
              <a:rPr sz="2200" dirty="0">
                <a:latin typeface="Arial"/>
                <a:cs typeface="Arial"/>
              </a:rPr>
              <a:t>	s</a:t>
            </a:r>
            <a:r>
              <a:rPr sz="2200" spc="-5" dirty="0">
                <a:latin typeface="Arial"/>
                <a:cs typeface="Arial"/>
              </a:rPr>
              <a:t>ho</a:t>
            </a:r>
            <a:r>
              <a:rPr sz="2200" spc="-10" dirty="0">
                <a:latin typeface="Arial"/>
                <a:cs typeface="Arial"/>
              </a:rPr>
              <a:t>w</a:t>
            </a:r>
            <a:r>
              <a:rPr sz="2200" spc="-5" dirty="0">
                <a:latin typeface="Arial"/>
                <a:cs typeface="Arial"/>
              </a:rPr>
              <a:t>n  software </a:t>
            </a:r>
            <a:r>
              <a:rPr sz="2200" dirty="0">
                <a:latin typeface="Arial"/>
                <a:cs typeface="Arial"/>
              </a:rPr>
              <a:t>science</a:t>
            </a:r>
            <a:r>
              <a:rPr sz="2200" spc="-5" dirty="0">
                <a:latin typeface="Arial"/>
                <a:cs typeface="Arial"/>
              </a:rPr>
              <a:t> metrics.</a:t>
            </a:r>
            <a:endParaRPr sz="2200">
              <a:latin typeface="Arial"/>
              <a:cs typeface="Arial"/>
            </a:endParaRPr>
          </a:p>
        </p:txBody>
      </p:sp>
      <p:sp>
        <p:nvSpPr>
          <p:cNvPr id="4" name="object 4"/>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55</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C7EE6C-D83B-45C3-B60B-7545947B70D7}"/>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0337" y="1808479"/>
            <a:ext cx="6891020" cy="894080"/>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FF3200"/>
                </a:solidFill>
                <a:uFill>
                  <a:solidFill>
                    <a:srgbClr val="FF3200"/>
                  </a:solidFill>
                </a:uFill>
                <a:latin typeface="Arial"/>
                <a:cs typeface="Arial"/>
              </a:rPr>
              <a:t>Solution</a:t>
            </a:r>
            <a:endParaRPr sz="2200">
              <a:latin typeface="Arial"/>
              <a:cs typeface="Arial"/>
            </a:endParaRPr>
          </a:p>
          <a:p>
            <a:pPr marL="469265">
              <a:lnSpc>
                <a:spcPct val="100000"/>
              </a:lnSpc>
              <a:spcBef>
                <a:spcPts val="1560"/>
              </a:spcBef>
            </a:pPr>
            <a:r>
              <a:rPr sz="2200" spc="-5" dirty="0">
                <a:latin typeface="Arial"/>
                <a:cs typeface="Arial"/>
              </a:rPr>
              <a:t>List of operators and operands are given in Table</a:t>
            </a:r>
            <a:r>
              <a:rPr sz="2200" spc="110" dirty="0">
                <a:latin typeface="Arial"/>
                <a:cs typeface="Arial"/>
              </a:rPr>
              <a:t> </a:t>
            </a:r>
            <a:r>
              <a:rPr sz="2200" spc="-5" dirty="0">
                <a:latin typeface="Arial"/>
                <a:cs typeface="Arial"/>
              </a:rPr>
              <a:t>4.</a:t>
            </a:r>
            <a:endParaRPr sz="2200">
              <a:latin typeface="Arial"/>
              <a:cs typeface="Arial"/>
            </a:endParaRPr>
          </a:p>
        </p:txBody>
      </p:sp>
      <p:sp>
        <p:nvSpPr>
          <p:cNvPr id="3" name="object 3"/>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p:nvPr/>
        </p:nvSpPr>
        <p:spPr>
          <a:xfrm>
            <a:off x="7818349" y="6087364"/>
            <a:ext cx="987912" cy="18017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32248" y="3388390"/>
            <a:ext cx="8239833" cy="229559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591302" y="5850125"/>
            <a:ext cx="7239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3265"/>
                </a:solidFill>
                <a:latin typeface="Arial"/>
                <a:cs typeface="Arial"/>
              </a:rPr>
              <a:t>Table</a:t>
            </a:r>
            <a:r>
              <a:rPr sz="1600" b="1" spc="-75" dirty="0">
                <a:solidFill>
                  <a:srgbClr val="003265"/>
                </a:solidFill>
                <a:latin typeface="Arial"/>
                <a:cs typeface="Arial"/>
              </a:rPr>
              <a:t> </a:t>
            </a:r>
            <a:r>
              <a:rPr sz="1600" b="1" spc="-5" dirty="0">
                <a:solidFill>
                  <a:srgbClr val="003265"/>
                </a:solidFill>
                <a:latin typeface="Arial"/>
                <a:cs typeface="Arial"/>
              </a:rPr>
              <a:t>4</a:t>
            </a:r>
            <a:endParaRPr sz="16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56</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40C6D6-8315-4829-BAAF-757FD6DFF895}"/>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4477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4743701" y="6749284"/>
            <a:ext cx="7239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3265"/>
                </a:solidFill>
                <a:latin typeface="Arial"/>
                <a:cs typeface="Arial"/>
              </a:rPr>
              <a:t>Table</a:t>
            </a:r>
            <a:r>
              <a:rPr sz="1600" b="1" spc="-75" dirty="0">
                <a:solidFill>
                  <a:srgbClr val="003265"/>
                </a:solidFill>
                <a:latin typeface="Arial"/>
                <a:cs typeface="Arial"/>
              </a:rPr>
              <a:t> </a:t>
            </a:r>
            <a:r>
              <a:rPr sz="1600" b="1" spc="-5" dirty="0">
                <a:solidFill>
                  <a:srgbClr val="003265"/>
                </a:solidFill>
                <a:latin typeface="Arial"/>
                <a:cs typeface="Arial"/>
              </a:rPr>
              <a:t>5</a:t>
            </a:r>
            <a:endParaRPr sz="1600">
              <a:latin typeface="Arial"/>
              <a:cs typeface="Arial"/>
            </a:endParaRPr>
          </a:p>
        </p:txBody>
      </p:sp>
      <p:sp>
        <p:nvSpPr>
          <p:cNvPr id="5" name="object 5"/>
          <p:cNvSpPr/>
          <p:nvPr/>
        </p:nvSpPr>
        <p:spPr>
          <a:xfrm>
            <a:off x="1811358" y="1658821"/>
            <a:ext cx="6774058" cy="503307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57</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DC4DB6-5EE2-42BD-8C57-98502889E0A8}"/>
              </a:ext>
            </a:extLst>
          </p:cNvPr>
          <p:cNvSpPr txBox="1"/>
          <p:nvPr/>
        </p:nvSpPr>
        <p:spPr>
          <a:xfrm>
            <a:off x="7162800" y="9144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05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6857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49293" y="2090419"/>
            <a:ext cx="21107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Program</a:t>
            </a:r>
            <a:r>
              <a:rPr sz="2400" spc="-50" dirty="0">
                <a:latin typeface="Arial"/>
                <a:cs typeface="Arial"/>
              </a:rPr>
              <a:t> </a:t>
            </a:r>
            <a:r>
              <a:rPr sz="2400" spc="-5" dirty="0">
                <a:latin typeface="Arial"/>
                <a:cs typeface="Arial"/>
              </a:rPr>
              <a:t>length</a:t>
            </a:r>
            <a:endParaRPr sz="2400">
              <a:latin typeface="Arial"/>
              <a:cs typeface="Arial"/>
            </a:endParaRPr>
          </a:p>
        </p:txBody>
      </p:sp>
      <p:sp>
        <p:nvSpPr>
          <p:cNvPr id="5" name="object 5"/>
          <p:cNvSpPr txBox="1"/>
          <p:nvPr/>
        </p:nvSpPr>
        <p:spPr>
          <a:xfrm>
            <a:off x="749293" y="1270450"/>
            <a:ext cx="4013835" cy="570865"/>
          </a:xfrm>
          <a:prstGeom prst="rect">
            <a:avLst/>
          </a:prstGeom>
        </p:spPr>
        <p:txBody>
          <a:bodyPr vert="horz" wrap="square" lIns="0" tIns="15875" rIns="0" bIns="0" rtlCol="0">
            <a:spAutoFit/>
          </a:bodyPr>
          <a:lstStyle/>
          <a:p>
            <a:pPr marL="12700">
              <a:lnSpc>
                <a:spcPct val="100000"/>
              </a:lnSpc>
              <a:spcBef>
                <a:spcPts val="125"/>
              </a:spcBef>
            </a:pPr>
            <a:r>
              <a:rPr sz="2400" spc="-5" dirty="0">
                <a:latin typeface="Arial"/>
                <a:cs typeface="Arial"/>
              </a:rPr>
              <a:t>Program vocabulary </a:t>
            </a:r>
            <a:r>
              <a:rPr sz="5325" i="1" spc="-157" baseline="-3912" dirty="0">
                <a:latin typeface="Symbol"/>
                <a:cs typeface="Symbol"/>
              </a:rPr>
              <a:t></a:t>
            </a:r>
            <a:r>
              <a:rPr sz="5325" i="1" spc="-157" baseline="-3912" dirty="0">
                <a:latin typeface="Times New Roman"/>
                <a:cs typeface="Times New Roman"/>
              </a:rPr>
              <a:t> </a:t>
            </a:r>
            <a:r>
              <a:rPr sz="5025" spc="22" baseline="-4145" dirty="0">
                <a:latin typeface="Symbol"/>
                <a:cs typeface="Symbol"/>
              </a:rPr>
              <a:t></a:t>
            </a:r>
            <a:r>
              <a:rPr sz="5025" spc="480" baseline="-4145" dirty="0">
                <a:latin typeface="Times New Roman"/>
                <a:cs typeface="Times New Roman"/>
              </a:rPr>
              <a:t> </a:t>
            </a:r>
            <a:r>
              <a:rPr sz="5025" spc="22" baseline="-4145" dirty="0">
                <a:latin typeface="Times New Roman"/>
                <a:cs typeface="Times New Roman"/>
              </a:rPr>
              <a:t>42</a:t>
            </a:r>
            <a:endParaRPr sz="5025" baseline="-4145">
              <a:latin typeface="Times New Roman"/>
              <a:cs typeface="Times New Roman"/>
            </a:endParaRPr>
          </a:p>
        </p:txBody>
      </p:sp>
      <p:sp>
        <p:nvSpPr>
          <p:cNvPr id="6" name="object 6"/>
          <p:cNvSpPr txBox="1"/>
          <p:nvPr/>
        </p:nvSpPr>
        <p:spPr>
          <a:xfrm>
            <a:off x="692905" y="3096259"/>
            <a:ext cx="2296795" cy="1551305"/>
          </a:xfrm>
          <a:prstGeom prst="rect">
            <a:avLst/>
          </a:prstGeom>
        </p:spPr>
        <p:txBody>
          <a:bodyPr vert="horz" wrap="square" lIns="0" tIns="134620" rIns="0" bIns="0" rtlCol="0">
            <a:spAutoFit/>
          </a:bodyPr>
          <a:lstStyle/>
          <a:p>
            <a:pPr marL="12700">
              <a:lnSpc>
                <a:spcPct val="100000"/>
              </a:lnSpc>
              <a:spcBef>
                <a:spcPts val="1060"/>
              </a:spcBef>
            </a:pPr>
            <a:r>
              <a:rPr sz="2400" spc="-5" dirty="0">
                <a:latin typeface="Arial"/>
                <a:cs typeface="Arial"/>
              </a:rPr>
              <a:t>Estimated</a:t>
            </a:r>
            <a:r>
              <a:rPr sz="2400" spc="-50" dirty="0">
                <a:latin typeface="Arial"/>
                <a:cs typeface="Arial"/>
              </a:rPr>
              <a:t> </a:t>
            </a:r>
            <a:r>
              <a:rPr sz="2400" spc="-5" dirty="0">
                <a:latin typeface="Arial"/>
                <a:cs typeface="Arial"/>
              </a:rPr>
              <a:t>length</a:t>
            </a:r>
            <a:endParaRPr sz="2400">
              <a:latin typeface="Arial"/>
              <a:cs typeface="Arial"/>
            </a:endParaRPr>
          </a:p>
          <a:p>
            <a:pPr marL="21590">
              <a:lnSpc>
                <a:spcPct val="100000"/>
              </a:lnSpc>
              <a:spcBef>
                <a:spcPts val="960"/>
              </a:spcBef>
            </a:pPr>
            <a:r>
              <a:rPr sz="2400" spc="-5" dirty="0">
                <a:latin typeface="Arial"/>
                <a:cs typeface="Arial"/>
              </a:rPr>
              <a:t>% error</a:t>
            </a:r>
            <a:endParaRPr sz="2400">
              <a:latin typeface="Arial"/>
              <a:cs typeface="Arial"/>
            </a:endParaRPr>
          </a:p>
          <a:p>
            <a:pPr marL="21590">
              <a:lnSpc>
                <a:spcPct val="100000"/>
              </a:lnSpc>
              <a:spcBef>
                <a:spcPts val="1450"/>
              </a:spcBef>
            </a:pPr>
            <a:r>
              <a:rPr sz="2400" spc="-5" dirty="0">
                <a:latin typeface="Arial"/>
                <a:cs typeface="Arial"/>
              </a:rPr>
              <a:t>Program</a:t>
            </a:r>
            <a:r>
              <a:rPr sz="2400" spc="-35" dirty="0">
                <a:latin typeface="Arial"/>
                <a:cs typeface="Arial"/>
              </a:rPr>
              <a:t> </a:t>
            </a:r>
            <a:r>
              <a:rPr sz="2400" spc="-5" dirty="0">
                <a:latin typeface="Arial"/>
                <a:cs typeface="Arial"/>
              </a:rPr>
              <a:t>volume</a:t>
            </a:r>
            <a:endParaRPr sz="2400">
              <a:latin typeface="Arial"/>
              <a:cs typeface="Arial"/>
            </a:endParaRPr>
          </a:p>
        </p:txBody>
      </p:sp>
      <p:sp>
        <p:nvSpPr>
          <p:cNvPr id="7" name="object 7"/>
          <p:cNvSpPr txBox="1"/>
          <p:nvPr/>
        </p:nvSpPr>
        <p:spPr>
          <a:xfrm>
            <a:off x="3477766" y="1919731"/>
            <a:ext cx="5130800" cy="2727960"/>
          </a:xfrm>
          <a:prstGeom prst="rect">
            <a:avLst/>
          </a:prstGeom>
        </p:spPr>
        <p:txBody>
          <a:bodyPr vert="horz" wrap="square" lIns="0" tIns="227329" rIns="0" bIns="0" rtlCol="0">
            <a:spAutoFit/>
          </a:bodyPr>
          <a:lstStyle/>
          <a:p>
            <a:pPr marL="179705">
              <a:lnSpc>
                <a:spcPct val="100000"/>
              </a:lnSpc>
              <a:spcBef>
                <a:spcPts val="1789"/>
              </a:spcBef>
            </a:pPr>
            <a:r>
              <a:rPr sz="2400" spc="-5" dirty="0">
                <a:solidFill>
                  <a:srgbClr val="003265"/>
                </a:solidFill>
                <a:latin typeface="Arial"/>
                <a:cs typeface="Arial"/>
              </a:rPr>
              <a:t>N </a:t>
            </a:r>
            <a:r>
              <a:rPr sz="2400" dirty="0">
                <a:solidFill>
                  <a:srgbClr val="003265"/>
                </a:solidFill>
                <a:latin typeface="Arial"/>
                <a:cs typeface="Arial"/>
              </a:rPr>
              <a:t>= </a:t>
            </a:r>
            <a:r>
              <a:rPr sz="2400" spc="-5" dirty="0">
                <a:solidFill>
                  <a:srgbClr val="003265"/>
                </a:solidFill>
                <a:latin typeface="Arial"/>
                <a:cs typeface="Arial"/>
              </a:rPr>
              <a:t>N</a:t>
            </a:r>
            <a:r>
              <a:rPr sz="2400" spc="-7" baseline="-20833" dirty="0">
                <a:solidFill>
                  <a:srgbClr val="003265"/>
                </a:solidFill>
                <a:latin typeface="Arial"/>
                <a:cs typeface="Arial"/>
              </a:rPr>
              <a:t>1</a:t>
            </a:r>
            <a:r>
              <a:rPr sz="2400" spc="322" baseline="-20833" dirty="0">
                <a:solidFill>
                  <a:srgbClr val="003265"/>
                </a:solidFill>
                <a:latin typeface="Arial"/>
                <a:cs typeface="Arial"/>
              </a:rPr>
              <a:t> </a:t>
            </a:r>
            <a:r>
              <a:rPr sz="2400" spc="-5" dirty="0">
                <a:solidFill>
                  <a:srgbClr val="003265"/>
                </a:solidFill>
                <a:latin typeface="Arial"/>
                <a:cs typeface="Arial"/>
              </a:rPr>
              <a:t>+N</a:t>
            </a:r>
            <a:r>
              <a:rPr sz="2400" spc="-7" baseline="-20833" dirty="0">
                <a:solidFill>
                  <a:srgbClr val="003265"/>
                </a:solidFill>
                <a:latin typeface="Arial"/>
                <a:cs typeface="Arial"/>
              </a:rPr>
              <a:t>2</a:t>
            </a:r>
            <a:endParaRPr sz="2400" baseline="-20833">
              <a:latin typeface="Arial"/>
              <a:cs typeface="Arial"/>
            </a:endParaRPr>
          </a:p>
          <a:p>
            <a:pPr marL="484505">
              <a:lnSpc>
                <a:spcPts val="2620"/>
              </a:lnSpc>
              <a:spcBef>
                <a:spcPts val="1689"/>
              </a:spcBef>
            </a:pPr>
            <a:r>
              <a:rPr sz="2400" dirty="0">
                <a:solidFill>
                  <a:srgbClr val="003265"/>
                </a:solidFill>
                <a:latin typeface="Arial"/>
                <a:cs typeface="Arial"/>
              </a:rPr>
              <a:t>= </a:t>
            </a:r>
            <a:r>
              <a:rPr sz="2400" spc="-5" dirty="0">
                <a:solidFill>
                  <a:srgbClr val="003265"/>
                </a:solidFill>
                <a:latin typeface="Arial"/>
                <a:cs typeface="Arial"/>
              </a:rPr>
              <a:t>84 </a:t>
            </a:r>
            <a:r>
              <a:rPr sz="2400" dirty="0">
                <a:solidFill>
                  <a:srgbClr val="003265"/>
                </a:solidFill>
                <a:latin typeface="Arial"/>
                <a:cs typeface="Arial"/>
              </a:rPr>
              <a:t>+ </a:t>
            </a:r>
            <a:r>
              <a:rPr sz="2400" spc="-5" dirty="0">
                <a:solidFill>
                  <a:srgbClr val="003265"/>
                </a:solidFill>
                <a:latin typeface="Arial"/>
                <a:cs typeface="Arial"/>
              </a:rPr>
              <a:t>55 </a:t>
            </a:r>
            <a:r>
              <a:rPr sz="2400" dirty="0">
                <a:solidFill>
                  <a:srgbClr val="003265"/>
                </a:solidFill>
                <a:latin typeface="Arial"/>
                <a:cs typeface="Arial"/>
              </a:rPr>
              <a:t>=</a:t>
            </a:r>
            <a:r>
              <a:rPr sz="2400" spc="-10" dirty="0">
                <a:solidFill>
                  <a:srgbClr val="003265"/>
                </a:solidFill>
                <a:latin typeface="Arial"/>
                <a:cs typeface="Arial"/>
              </a:rPr>
              <a:t> </a:t>
            </a:r>
            <a:r>
              <a:rPr sz="2400" spc="-5" dirty="0">
                <a:solidFill>
                  <a:srgbClr val="003265"/>
                </a:solidFill>
                <a:latin typeface="Arial"/>
                <a:cs typeface="Arial"/>
              </a:rPr>
              <a:t>139</a:t>
            </a:r>
            <a:endParaRPr sz="2400">
              <a:latin typeface="Arial"/>
              <a:cs typeface="Arial"/>
            </a:endParaRPr>
          </a:p>
          <a:p>
            <a:pPr marL="100330">
              <a:lnSpc>
                <a:spcPts val="1380"/>
              </a:lnSpc>
            </a:pPr>
            <a:r>
              <a:rPr sz="1600" dirty="0">
                <a:latin typeface="Symbol"/>
                <a:cs typeface="Symbol"/>
              </a:rPr>
              <a:t></a:t>
            </a:r>
            <a:endParaRPr sz="1600">
              <a:latin typeface="Symbol"/>
              <a:cs typeface="Symbol"/>
            </a:endParaRPr>
          </a:p>
          <a:p>
            <a:pPr marL="38100">
              <a:lnSpc>
                <a:spcPts val="3020"/>
              </a:lnSpc>
            </a:pPr>
            <a:r>
              <a:rPr sz="2750" i="1" spc="-5" dirty="0">
                <a:latin typeface="Times New Roman"/>
                <a:cs typeface="Times New Roman"/>
              </a:rPr>
              <a:t>N</a:t>
            </a:r>
            <a:r>
              <a:rPr sz="2750" i="1" spc="220" dirty="0">
                <a:latin typeface="Times New Roman"/>
                <a:cs typeface="Times New Roman"/>
              </a:rPr>
              <a:t> </a:t>
            </a:r>
            <a:r>
              <a:rPr sz="2750" spc="-5" dirty="0">
                <a:latin typeface="Symbol"/>
                <a:cs typeface="Symbol"/>
              </a:rPr>
              <a:t></a:t>
            </a:r>
            <a:r>
              <a:rPr sz="2750" spc="-65" dirty="0">
                <a:latin typeface="Times New Roman"/>
                <a:cs typeface="Times New Roman"/>
              </a:rPr>
              <a:t> </a:t>
            </a:r>
            <a:r>
              <a:rPr sz="2750" dirty="0">
                <a:latin typeface="Times New Roman"/>
                <a:cs typeface="Times New Roman"/>
              </a:rPr>
              <a:t>24</a:t>
            </a:r>
            <a:r>
              <a:rPr sz="2750" spc="-409" dirty="0">
                <a:latin typeface="Times New Roman"/>
                <a:cs typeface="Times New Roman"/>
              </a:rPr>
              <a:t> </a:t>
            </a:r>
            <a:r>
              <a:rPr sz="2750" spc="35" dirty="0">
                <a:latin typeface="Times New Roman"/>
                <a:cs typeface="Times New Roman"/>
              </a:rPr>
              <a:t>log</a:t>
            </a:r>
            <a:r>
              <a:rPr sz="2400" spc="52" baseline="-24305" dirty="0">
                <a:latin typeface="Times New Roman"/>
                <a:cs typeface="Times New Roman"/>
              </a:rPr>
              <a:t>2</a:t>
            </a:r>
            <a:r>
              <a:rPr sz="2400" spc="352" baseline="-24305" dirty="0">
                <a:latin typeface="Times New Roman"/>
                <a:cs typeface="Times New Roman"/>
              </a:rPr>
              <a:t> </a:t>
            </a:r>
            <a:r>
              <a:rPr sz="2750" dirty="0">
                <a:latin typeface="Times New Roman"/>
                <a:cs typeface="Times New Roman"/>
              </a:rPr>
              <a:t>24</a:t>
            </a:r>
            <a:r>
              <a:rPr sz="2750" spc="-280" dirty="0">
                <a:latin typeface="Times New Roman"/>
                <a:cs typeface="Times New Roman"/>
              </a:rPr>
              <a:t> </a:t>
            </a:r>
            <a:r>
              <a:rPr sz="2750" spc="65" dirty="0">
                <a:latin typeface="Symbol"/>
                <a:cs typeface="Symbol"/>
              </a:rPr>
              <a:t></a:t>
            </a:r>
            <a:r>
              <a:rPr sz="2750" spc="65" dirty="0">
                <a:latin typeface="Times New Roman"/>
                <a:cs typeface="Times New Roman"/>
              </a:rPr>
              <a:t>18</a:t>
            </a:r>
            <a:r>
              <a:rPr sz="2750" spc="-445" dirty="0">
                <a:latin typeface="Times New Roman"/>
                <a:cs typeface="Times New Roman"/>
              </a:rPr>
              <a:t> </a:t>
            </a:r>
            <a:r>
              <a:rPr sz="2750" spc="30" dirty="0">
                <a:latin typeface="Times New Roman"/>
                <a:cs typeface="Times New Roman"/>
              </a:rPr>
              <a:t>log</a:t>
            </a:r>
            <a:r>
              <a:rPr sz="2400" spc="44" baseline="-24305" dirty="0">
                <a:latin typeface="Times New Roman"/>
                <a:cs typeface="Times New Roman"/>
              </a:rPr>
              <a:t>2</a:t>
            </a:r>
            <a:r>
              <a:rPr sz="2400" spc="-75" baseline="-24305" dirty="0">
                <a:latin typeface="Times New Roman"/>
                <a:cs typeface="Times New Roman"/>
              </a:rPr>
              <a:t> </a:t>
            </a:r>
            <a:r>
              <a:rPr sz="2750" dirty="0">
                <a:latin typeface="Times New Roman"/>
                <a:cs typeface="Times New Roman"/>
              </a:rPr>
              <a:t>18</a:t>
            </a:r>
            <a:r>
              <a:rPr sz="2750" spc="-145" dirty="0">
                <a:latin typeface="Times New Roman"/>
                <a:cs typeface="Times New Roman"/>
              </a:rPr>
              <a:t> </a:t>
            </a:r>
            <a:r>
              <a:rPr sz="2750" spc="-5" dirty="0">
                <a:latin typeface="Symbol"/>
                <a:cs typeface="Symbol"/>
              </a:rPr>
              <a:t></a:t>
            </a:r>
            <a:r>
              <a:rPr sz="2750" spc="-365" dirty="0">
                <a:latin typeface="Times New Roman"/>
                <a:cs typeface="Times New Roman"/>
              </a:rPr>
              <a:t> </a:t>
            </a:r>
            <a:r>
              <a:rPr sz="2750" spc="-5" dirty="0">
                <a:latin typeface="Times New Roman"/>
                <a:cs typeface="Times New Roman"/>
              </a:rPr>
              <a:t>185.115</a:t>
            </a:r>
            <a:endParaRPr sz="2750">
              <a:latin typeface="Times New Roman"/>
              <a:cs typeface="Times New Roman"/>
            </a:endParaRPr>
          </a:p>
          <a:p>
            <a:pPr marL="401955">
              <a:lnSpc>
                <a:spcPct val="100000"/>
              </a:lnSpc>
              <a:spcBef>
                <a:spcPts val="785"/>
              </a:spcBef>
            </a:pPr>
            <a:r>
              <a:rPr sz="2400" dirty="0">
                <a:latin typeface="Arial"/>
                <a:cs typeface="Arial"/>
              </a:rPr>
              <a:t>=</a:t>
            </a:r>
            <a:r>
              <a:rPr sz="2400" spc="-10" dirty="0">
                <a:latin typeface="Arial"/>
                <a:cs typeface="Arial"/>
              </a:rPr>
              <a:t> </a:t>
            </a:r>
            <a:r>
              <a:rPr sz="2400" spc="-5" dirty="0">
                <a:latin typeface="Arial"/>
                <a:cs typeface="Arial"/>
              </a:rPr>
              <a:t>24.91</a:t>
            </a:r>
            <a:endParaRPr sz="2400">
              <a:latin typeface="Arial"/>
              <a:cs typeface="Arial"/>
            </a:endParaRPr>
          </a:p>
          <a:p>
            <a:pPr marL="65405">
              <a:lnSpc>
                <a:spcPct val="100000"/>
              </a:lnSpc>
              <a:spcBef>
                <a:spcPts val="1450"/>
              </a:spcBef>
              <a:tabLst>
                <a:tab pos="436880" algn="l"/>
              </a:tabLst>
            </a:pPr>
            <a:r>
              <a:rPr sz="2400" dirty="0">
                <a:latin typeface="Arial"/>
                <a:cs typeface="Arial"/>
              </a:rPr>
              <a:t>V	= </a:t>
            </a:r>
            <a:r>
              <a:rPr sz="2400" spc="-5" dirty="0">
                <a:latin typeface="Arial"/>
                <a:cs typeface="Arial"/>
              </a:rPr>
              <a:t>749.605</a:t>
            </a:r>
            <a:r>
              <a:rPr sz="2400" spc="-10" dirty="0">
                <a:latin typeface="Arial"/>
                <a:cs typeface="Arial"/>
              </a:rPr>
              <a:t> </a:t>
            </a:r>
            <a:r>
              <a:rPr sz="2400" spc="-5" dirty="0">
                <a:latin typeface="Arial"/>
                <a:cs typeface="Arial"/>
              </a:rPr>
              <a:t>bits</a:t>
            </a:r>
            <a:endParaRPr sz="2400">
              <a:latin typeface="Arial"/>
              <a:cs typeface="Arial"/>
            </a:endParaRPr>
          </a:p>
        </p:txBody>
      </p:sp>
      <p:sp>
        <p:nvSpPr>
          <p:cNvPr id="8" name="object 8"/>
          <p:cNvSpPr txBox="1"/>
          <p:nvPr/>
        </p:nvSpPr>
        <p:spPr>
          <a:xfrm>
            <a:off x="705097" y="5018022"/>
            <a:ext cx="3313429"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Estimated program</a:t>
            </a:r>
            <a:r>
              <a:rPr sz="2400" spc="-25" dirty="0">
                <a:latin typeface="Arial"/>
                <a:cs typeface="Arial"/>
              </a:rPr>
              <a:t> </a:t>
            </a:r>
            <a:r>
              <a:rPr sz="2400" spc="-5" dirty="0">
                <a:latin typeface="Arial"/>
                <a:cs typeface="Arial"/>
              </a:rPr>
              <a:t>level</a:t>
            </a:r>
            <a:endParaRPr sz="2400">
              <a:latin typeface="Arial"/>
              <a:cs typeface="Arial"/>
            </a:endParaRPr>
          </a:p>
        </p:txBody>
      </p:sp>
      <p:sp>
        <p:nvSpPr>
          <p:cNvPr id="9" name="object 9"/>
          <p:cNvSpPr/>
          <p:nvPr/>
        </p:nvSpPr>
        <p:spPr>
          <a:xfrm>
            <a:off x="4527796" y="5256294"/>
            <a:ext cx="363220" cy="0"/>
          </a:xfrm>
          <a:custGeom>
            <a:avLst/>
            <a:gdLst/>
            <a:ahLst/>
            <a:cxnLst/>
            <a:rect l="l" t="t" r="r" b="b"/>
            <a:pathLst>
              <a:path w="363220">
                <a:moveTo>
                  <a:pt x="0" y="0"/>
                </a:moveTo>
                <a:lnTo>
                  <a:pt x="362708" y="0"/>
                </a:lnTo>
              </a:path>
            </a:pathLst>
          </a:custGeom>
          <a:ln w="16386">
            <a:solidFill>
              <a:srgbClr val="000000"/>
            </a:solidFill>
          </a:ln>
        </p:spPr>
        <p:txBody>
          <a:bodyPr wrap="square" lIns="0" tIns="0" rIns="0" bIns="0" rtlCol="0"/>
          <a:lstStyle/>
          <a:p>
            <a:endParaRPr/>
          </a:p>
        </p:txBody>
      </p:sp>
      <p:sp>
        <p:nvSpPr>
          <p:cNvPr id="10" name="object 10"/>
          <p:cNvSpPr/>
          <p:nvPr/>
        </p:nvSpPr>
        <p:spPr>
          <a:xfrm>
            <a:off x="5221213" y="5256294"/>
            <a:ext cx="506095" cy="0"/>
          </a:xfrm>
          <a:custGeom>
            <a:avLst/>
            <a:gdLst/>
            <a:ahLst/>
            <a:cxnLst/>
            <a:rect l="l" t="t" r="r" b="b"/>
            <a:pathLst>
              <a:path w="506095">
                <a:moveTo>
                  <a:pt x="0" y="0"/>
                </a:moveTo>
                <a:lnTo>
                  <a:pt x="505977" y="0"/>
                </a:lnTo>
              </a:path>
            </a:pathLst>
          </a:custGeom>
          <a:ln w="16386">
            <a:solidFill>
              <a:srgbClr val="000000"/>
            </a:solidFill>
          </a:ln>
        </p:spPr>
        <p:txBody>
          <a:bodyPr wrap="square" lIns="0" tIns="0" rIns="0" bIns="0" rtlCol="0"/>
          <a:lstStyle/>
          <a:p>
            <a:endParaRPr/>
          </a:p>
        </p:txBody>
      </p:sp>
      <p:sp>
        <p:nvSpPr>
          <p:cNvPr id="11" name="object 11"/>
          <p:cNvSpPr txBox="1"/>
          <p:nvPr/>
        </p:nvSpPr>
        <p:spPr>
          <a:xfrm>
            <a:off x="4454142" y="5232838"/>
            <a:ext cx="1266825" cy="525145"/>
          </a:xfrm>
          <a:prstGeom prst="rect">
            <a:avLst/>
          </a:prstGeom>
        </p:spPr>
        <p:txBody>
          <a:bodyPr vert="horz" wrap="square" lIns="0" tIns="15875" rIns="0" bIns="0" rtlCol="0">
            <a:spAutoFit/>
          </a:bodyPr>
          <a:lstStyle/>
          <a:p>
            <a:pPr marL="50800">
              <a:lnSpc>
                <a:spcPct val="100000"/>
              </a:lnSpc>
              <a:spcBef>
                <a:spcPts val="125"/>
              </a:spcBef>
              <a:tabLst>
                <a:tab pos="812165" algn="l"/>
              </a:tabLst>
            </a:pPr>
            <a:r>
              <a:rPr sz="3250" i="1" spc="-75" dirty="0">
                <a:latin typeface="Symbol"/>
                <a:cs typeface="Symbol"/>
              </a:rPr>
              <a:t></a:t>
            </a:r>
            <a:r>
              <a:rPr sz="2700" spc="-112" baseline="-24691" dirty="0">
                <a:latin typeface="Times New Roman"/>
                <a:cs typeface="Times New Roman"/>
              </a:rPr>
              <a:t>1	</a:t>
            </a:r>
            <a:r>
              <a:rPr sz="3100" i="1" spc="100" dirty="0">
                <a:latin typeface="Times New Roman"/>
                <a:cs typeface="Times New Roman"/>
              </a:rPr>
              <a:t>N</a:t>
            </a:r>
            <a:r>
              <a:rPr sz="2700" spc="150" baseline="-24691" dirty="0">
                <a:latin typeface="Times New Roman"/>
                <a:cs typeface="Times New Roman"/>
              </a:rPr>
              <a:t>2</a:t>
            </a:r>
            <a:endParaRPr sz="2700" baseline="-24691">
              <a:latin typeface="Times New Roman"/>
              <a:cs typeface="Times New Roman"/>
            </a:endParaRPr>
          </a:p>
        </p:txBody>
      </p:sp>
      <p:sp>
        <p:nvSpPr>
          <p:cNvPr id="12" name="object 12"/>
          <p:cNvSpPr txBox="1"/>
          <p:nvPr/>
        </p:nvSpPr>
        <p:spPr>
          <a:xfrm>
            <a:off x="4177282" y="4676578"/>
            <a:ext cx="1478915" cy="525145"/>
          </a:xfrm>
          <a:prstGeom prst="rect">
            <a:avLst/>
          </a:prstGeom>
        </p:spPr>
        <p:txBody>
          <a:bodyPr vert="horz" wrap="square" lIns="0" tIns="15875" rIns="0" bIns="0" rtlCol="0">
            <a:spAutoFit/>
          </a:bodyPr>
          <a:lstStyle/>
          <a:p>
            <a:pPr marL="38100">
              <a:lnSpc>
                <a:spcPct val="100000"/>
              </a:lnSpc>
              <a:spcBef>
                <a:spcPts val="125"/>
              </a:spcBef>
              <a:tabLst>
                <a:tab pos="440055" algn="l"/>
              </a:tabLst>
            </a:pPr>
            <a:r>
              <a:rPr sz="4650" baseline="-34946" dirty="0">
                <a:latin typeface="Symbol"/>
                <a:cs typeface="Symbol"/>
              </a:rPr>
              <a:t></a:t>
            </a:r>
            <a:r>
              <a:rPr sz="4650" baseline="-34946" dirty="0">
                <a:latin typeface="Times New Roman"/>
                <a:cs typeface="Times New Roman"/>
              </a:rPr>
              <a:t>	</a:t>
            </a:r>
            <a:r>
              <a:rPr sz="3100" dirty="0">
                <a:latin typeface="Times New Roman"/>
                <a:cs typeface="Times New Roman"/>
              </a:rPr>
              <a:t>2 </a:t>
            </a:r>
            <a:r>
              <a:rPr sz="4650" baseline="-34946" dirty="0">
                <a:latin typeface="Symbol"/>
                <a:cs typeface="Symbol"/>
              </a:rPr>
              <a:t></a:t>
            </a:r>
            <a:r>
              <a:rPr sz="4650" spc="112" baseline="-34946" dirty="0">
                <a:latin typeface="Times New Roman"/>
                <a:cs typeface="Times New Roman"/>
              </a:rPr>
              <a:t> </a:t>
            </a:r>
            <a:r>
              <a:rPr sz="3250" i="1" spc="20" dirty="0">
                <a:latin typeface="Symbol"/>
                <a:cs typeface="Symbol"/>
              </a:rPr>
              <a:t></a:t>
            </a:r>
            <a:r>
              <a:rPr sz="2700" spc="30" baseline="-24691" dirty="0">
                <a:latin typeface="Times New Roman"/>
                <a:cs typeface="Times New Roman"/>
              </a:rPr>
              <a:t>2</a:t>
            </a:r>
            <a:endParaRPr sz="2700" baseline="-24691">
              <a:latin typeface="Times New Roman"/>
              <a:cs typeface="Times New Roman"/>
            </a:endParaRPr>
          </a:p>
        </p:txBody>
      </p:sp>
      <p:sp>
        <p:nvSpPr>
          <p:cNvPr id="13" name="object 13"/>
          <p:cNvSpPr/>
          <p:nvPr/>
        </p:nvSpPr>
        <p:spPr>
          <a:xfrm>
            <a:off x="3692645" y="6469402"/>
            <a:ext cx="434340" cy="0"/>
          </a:xfrm>
          <a:custGeom>
            <a:avLst/>
            <a:gdLst/>
            <a:ahLst/>
            <a:cxnLst/>
            <a:rect l="l" t="t" r="r" b="b"/>
            <a:pathLst>
              <a:path w="434339">
                <a:moveTo>
                  <a:pt x="0" y="0"/>
                </a:moveTo>
                <a:lnTo>
                  <a:pt x="434335" y="0"/>
                </a:lnTo>
              </a:path>
            </a:pathLst>
          </a:custGeom>
          <a:ln w="16386">
            <a:solidFill>
              <a:srgbClr val="000000"/>
            </a:solidFill>
          </a:ln>
        </p:spPr>
        <p:txBody>
          <a:bodyPr wrap="square" lIns="0" tIns="0" rIns="0" bIns="0" rtlCol="0"/>
          <a:lstStyle/>
          <a:p>
            <a:endParaRPr/>
          </a:p>
        </p:txBody>
      </p:sp>
      <p:sp>
        <p:nvSpPr>
          <p:cNvPr id="14" name="object 14"/>
          <p:cNvSpPr/>
          <p:nvPr/>
        </p:nvSpPr>
        <p:spPr>
          <a:xfrm>
            <a:off x="4457689" y="6469402"/>
            <a:ext cx="414655" cy="0"/>
          </a:xfrm>
          <a:custGeom>
            <a:avLst/>
            <a:gdLst/>
            <a:ahLst/>
            <a:cxnLst/>
            <a:rect l="l" t="t" r="r" b="b"/>
            <a:pathLst>
              <a:path w="414654">
                <a:moveTo>
                  <a:pt x="0" y="0"/>
                </a:moveTo>
                <a:lnTo>
                  <a:pt x="414536" y="0"/>
                </a:lnTo>
              </a:path>
            </a:pathLst>
          </a:custGeom>
          <a:ln w="16386">
            <a:solidFill>
              <a:srgbClr val="000000"/>
            </a:solidFill>
          </a:ln>
        </p:spPr>
        <p:txBody>
          <a:bodyPr wrap="square" lIns="0" tIns="0" rIns="0" bIns="0" rtlCol="0"/>
          <a:lstStyle/>
          <a:p>
            <a:endParaRPr/>
          </a:p>
        </p:txBody>
      </p:sp>
      <p:sp>
        <p:nvSpPr>
          <p:cNvPr id="15" name="object 15"/>
          <p:cNvSpPr txBox="1"/>
          <p:nvPr/>
        </p:nvSpPr>
        <p:spPr>
          <a:xfrm>
            <a:off x="3329430" y="6160140"/>
            <a:ext cx="3282950" cy="806450"/>
          </a:xfrm>
          <a:prstGeom prst="rect">
            <a:avLst/>
          </a:prstGeom>
        </p:spPr>
        <p:txBody>
          <a:bodyPr vert="horz" wrap="square" lIns="0" tIns="12700" rIns="0" bIns="0" rtlCol="0">
            <a:spAutoFit/>
          </a:bodyPr>
          <a:lstStyle/>
          <a:p>
            <a:pPr marL="50800">
              <a:lnSpc>
                <a:spcPts val="3070"/>
              </a:lnSpc>
              <a:spcBef>
                <a:spcPts val="100"/>
              </a:spcBef>
              <a:tabLst>
                <a:tab pos="487680" algn="l"/>
                <a:tab pos="852169" algn="l"/>
              </a:tabLst>
            </a:pPr>
            <a:r>
              <a:rPr sz="3100" dirty="0">
                <a:latin typeface="Symbol"/>
                <a:cs typeface="Symbol"/>
              </a:rPr>
              <a:t></a:t>
            </a:r>
            <a:r>
              <a:rPr sz="3100" dirty="0">
                <a:latin typeface="Times New Roman"/>
                <a:cs typeface="Times New Roman"/>
              </a:rPr>
              <a:t>	</a:t>
            </a:r>
            <a:r>
              <a:rPr sz="4650" baseline="34946" dirty="0">
                <a:latin typeface="Times New Roman"/>
                <a:cs typeface="Times New Roman"/>
              </a:rPr>
              <a:t>2	</a:t>
            </a:r>
            <a:r>
              <a:rPr sz="3100" dirty="0">
                <a:latin typeface="Symbol"/>
                <a:cs typeface="Symbol"/>
              </a:rPr>
              <a:t></a:t>
            </a:r>
            <a:r>
              <a:rPr sz="3100" dirty="0">
                <a:latin typeface="Times New Roman"/>
                <a:cs typeface="Times New Roman"/>
              </a:rPr>
              <a:t> </a:t>
            </a:r>
            <a:r>
              <a:rPr sz="4650" baseline="34946" dirty="0">
                <a:latin typeface="Times New Roman"/>
                <a:cs typeface="Times New Roman"/>
              </a:rPr>
              <a:t>18 </a:t>
            </a:r>
            <a:r>
              <a:rPr sz="3100" dirty="0">
                <a:latin typeface="Symbol"/>
                <a:cs typeface="Symbol"/>
              </a:rPr>
              <a:t></a:t>
            </a:r>
            <a:r>
              <a:rPr sz="3100" spc="-285" dirty="0">
                <a:latin typeface="Times New Roman"/>
                <a:cs typeface="Times New Roman"/>
              </a:rPr>
              <a:t> </a:t>
            </a:r>
            <a:r>
              <a:rPr sz="3100" dirty="0">
                <a:latin typeface="Times New Roman"/>
                <a:cs typeface="Times New Roman"/>
              </a:rPr>
              <a:t>0.02727</a:t>
            </a:r>
            <a:endParaRPr sz="3100">
              <a:latin typeface="Times New Roman"/>
              <a:cs typeface="Times New Roman"/>
            </a:endParaRPr>
          </a:p>
          <a:p>
            <a:pPr marL="390525">
              <a:lnSpc>
                <a:spcPts val="3070"/>
              </a:lnSpc>
              <a:tabLst>
                <a:tab pos="1141730" algn="l"/>
              </a:tabLst>
            </a:pPr>
            <a:r>
              <a:rPr sz="3100" dirty="0">
                <a:latin typeface="Times New Roman"/>
                <a:cs typeface="Times New Roman"/>
              </a:rPr>
              <a:t>24	55</a:t>
            </a:r>
            <a:endParaRPr sz="3100">
              <a:latin typeface="Times New Roman"/>
              <a:cs typeface="Times New Roman"/>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58</a:t>
            </a:fld>
            <a:endParaRPr dirty="0"/>
          </a:p>
        </p:txBody>
      </p:sp>
      <p:sp>
        <p:nvSpPr>
          <p:cNvPr id="17" name="object 1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8F33606-E2FF-4A47-82C8-C1879DC20F79}"/>
              </a:ext>
            </a:extLst>
          </p:cNvPr>
          <p:cNvSpPr txBox="1"/>
          <p:nvPr/>
        </p:nvSpPr>
        <p:spPr>
          <a:xfrm>
            <a:off x="7010400" y="7620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770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4706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2337307"/>
            <a:ext cx="7537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E</a:t>
            </a:r>
            <a:r>
              <a:rPr sz="2400" dirty="0">
                <a:latin typeface="Arial"/>
                <a:cs typeface="Arial"/>
              </a:rPr>
              <a:t>ff</a:t>
            </a:r>
            <a:r>
              <a:rPr sz="2400" spc="-10" dirty="0">
                <a:latin typeface="Arial"/>
                <a:cs typeface="Arial"/>
              </a:rPr>
              <a:t>or</a:t>
            </a:r>
            <a:r>
              <a:rPr sz="2400" dirty="0">
                <a:latin typeface="Arial"/>
                <a:cs typeface="Arial"/>
              </a:rPr>
              <a:t>t</a:t>
            </a:r>
            <a:endParaRPr sz="2400">
              <a:latin typeface="Arial"/>
              <a:cs typeface="Arial"/>
            </a:endParaRPr>
          </a:p>
        </p:txBody>
      </p:sp>
      <p:sp>
        <p:nvSpPr>
          <p:cNvPr id="5" name="object 5"/>
          <p:cNvSpPr txBox="1"/>
          <p:nvPr/>
        </p:nvSpPr>
        <p:spPr>
          <a:xfrm>
            <a:off x="2076696" y="4793994"/>
            <a:ext cx="123698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Time </a:t>
            </a:r>
            <a:r>
              <a:rPr sz="2400" dirty="0">
                <a:latin typeface="Arial"/>
                <a:cs typeface="Arial"/>
              </a:rPr>
              <a:t>T</a:t>
            </a:r>
            <a:r>
              <a:rPr sz="2400" spc="-80" dirty="0">
                <a:latin typeface="Arial"/>
                <a:cs typeface="Arial"/>
              </a:rPr>
              <a:t> </a:t>
            </a:r>
            <a:r>
              <a:rPr sz="2400" dirty="0">
                <a:latin typeface="Arial"/>
                <a:cs typeface="Arial"/>
              </a:rPr>
              <a:t>=</a:t>
            </a:r>
            <a:endParaRPr sz="2400">
              <a:latin typeface="Arial"/>
              <a:cs typeface="Arial"/>
            </a:endParaRPr>
          </a:p>
        </p:txBody>
      </p:sp>
      <p:sp>
        <p:nvSpPr>
          <p:cNvPr id="6" name="object 6"/>
          <p:cNvSpPr/>
          <p:nvPr/>
        </p:nvSpPr>
        <p:spPr>
          <a:xfrm>
            <a:off x="3493005" y="3421383"/>
            <a:ext cx="1303020" cy="0"/>
          </a:xfrm>
          <a:custGeom>
            <a:avLst/>
            <a:gdLst/>
            <a:ahLst/>
            <a:cxnLst/>
            <a:rect l="l" t="t" r="r" b="b"/>
            <a:pathLst>
              <a:path w="1303020">
                <a:moveTo>
                  <a:pt x="0" y="0"/>
                </a:moveTo>
                <a:lnTo>
                  <a:pt x="1303020" y="0"/>
                </a:lnTo>
              </a:path>
            </a:pathLst>
          </a:custGeom>
          <a:ln w="16386">
            <a:solidFill>
              <a:srgbClr val="000000"/>
            </a:solidFill>
          </a:ln>
        </p:spPr>
        <p:txBody>
          <a:bodyPr wrap="square" lIns="0" tIns="0" rIns="0" bIns="0" rtlCol="0"/>
          <a:lstStyle/>
          <a:p>
            <a:endParaRPr/>
          </a:p>
        </p:txBody>
      </p:sp>
      <p:sp>
        <p:nvSpPr>
          <p:cNvPr id="7" name="object 7"/>
          <p:cNvSpPr txBox="1"/>
          <p:nvPr/>
        </p:nvSpPr>
        <p:spPr>
          <a:xfrm>
            <a:off x="3140448" y="3240125"/>
            <a:ext cx="6342380" cy="1183640"/>
          </a:xfrm>
          <a:prstGeom prst="rect">
            <a:avLst/>
          </a:prstGeom>
        </p:spPr>
        <p:txBody>
          <a:bodyPr vert="horz" wrap="square" lIns="0" tIns="193040" rIns="0" bIns="0" rtlCol="0">
            <a:spAutoFit/>
          </a:bodyPr>
          <a:lstStyle/>
          <a:p>
            <a:pPr marL="455930">
              <a:lnSpc>
                <a:spcPct val="100000"/>
              </a:lnSpc>
              <a:spcBef>
                <a:spcPts val="1520"/>
              </a:spcBef>
            </a:pPr>
            <a:r>
              <a:rPr sz="3100" dirty="0">
                <a:latin typeface="Times New Roman"/>
                <a:cs typeface="Times New Roman"/>
              </a:rPr>
              <a:t>.02727</a:t>
            </a:r>
            <a:endParaRPr sz="3100">
              <a:latin typeface="Times New Roman"/>
              <a:cs typeface="Times New Roman"/>
            </a:endParaRPr>
          </a:p>
          <a:p>
            <a:pPr marL="12700">
              <a:lnSpc>
                <a:spcPct val="100000"/>
              </a:lnSpc>
              <a:spcBef>
                <a:spcPts val="1095"/>
              </a:spcBef>
            </a:pPr>
            <a:r>
              <a:rPr sz="2400" dirty="0">
                <a:latin typeface="Arial"/>
                <a:cs typeface="Arial"/>
              </a:rPr>
              <a:t>= </a:t>
            </a:r>
            <a:r>
              <a:rPr sz="2400" spc="-5" dirty="0">
                <a:latin typeface="Arial"/>
                <a:cs typeface="Arial"/>
              </a:rPr>
              <a:t>27488.33 elementary mental</a:t>
            </a:r>
            <a:r>
              <a:rPr sz="2400" spc="45" dirty="0">
                <a:latin typeface="Arial"/>
                <a:cs typeface="Arial"/>
              </a:rPr>
              <a:t> </a:t>
            </a:r>
            <a:r>
              <a:rPr sz="2400" spc="-5" dirty="0">
                <a:latin typeface="Arial"/>
                <a:cs typeface="Arial"/>
              </a:rPr>
              <a:t>discriminations.</a:t>
            </a:r>
            <a:endParaRPr sz="2400">
              <a:latin typeface="Arial"/>
              <a:cs typeface="Arial"/>
            </a:endParaRPr>
          </a:p>
        </p:txBody>
      </p:sp>
      <p:sp>
        <p:nvSpPr>
          <p:cNvPr id="8" name="object 8"/>
          <p:cNvSpPr/>
          <p:nvPr/>
        </p:nvSpPr>
        <p:spPr>
          <a:xfrm>
            <a:off x="4748785" y="5021599"/>
            <a:ext cx="1499870" cy="0"/>
          </a:xfrm>
          <a:custGeom>
            <a:avLst/>
            <a:gdLst/>
            <a:ahLst/>
            <a:cxnLst/>
            <a:rect l="l" t="t" r="r" b="b"/>
            <a:pathLst>
              <a:path w="1499870">
                <a:moveTo>
                  <a:pt x="0" y="0"/>
                </a:moveTo>
                <a:lnTo>
                  <a:pt x="1499606" y="0"/>
                </a:lnTo>
              </a:path>
            </a:pathLst>
          </a:custGeom>
          <a:ln w="16386">
            <a:solidFill>
              <a:srgbClr val="000000"/>
            </a:solidFill>
          </a:ln>
        </p:spPr>
        <p:txBody>
          <a:bodyPr wrap="square" lIns="0" tIns="0" rIns="0" bIns="0" rtlCol="0"/>
          <a:lstStyle/>
          <a:p>
            <a:endParaRPr/>
          </a:p>
        </p:txBody>
      </p:sp>
      <p:sp>
        <p:nvSpPr>
          <p:cNvPr id="9" name="object 9"/>
          <p:cNvSpPr txBox="1"/>
          <p:nvPr/>
        </p:nvSpPr>
        <p:spPr>
          <a:xfrm>
            <a:off x="5277101" y="5020188"/>
            <a:ext cx="421005" cy="498475"/>
          </a:xfrm>
          <a:prstGeom prst="rect">
            <a:avLst/>
          </a:prstGeom>
        </p:spPr>
        <p:txBody>
          <a:bodyPr vert="horz" wrap="square" lIns="0" tIns="12700" rIns="0" bIns="0" rtlCol="0">
            <a:spAutoFit/>
          </a:bodyPr>
          <a:lstStyle/>
          <a:p>
            <a:pPr marL="12700">
              <a:lnSpc>
                <a:spcPct val="100000"/>
              </a:lnSpc>
              <a:spcBef>
                <a:spcPts val="100"/>
              </a:spcBef>
            </a:pPr>
            <a:r>
              <a:rPr sz="3100" spc="5" dirty="0">
                <a:latin typeface="Times New Roman"/>
                <a:cs typeface="Times New Roman"/>
              </a:rPr>
              <a:t>1</a:t>
            </a:r>
            <a:r>
              <a:rPr sz="3100" dirty="0">
                <a:latin typeface="Times New Roman"/>
                <a:cs typeface="Times New Roman"/>
              </a:rPr>
              <a:t>8</a:t>
            </a:r>
            <a:endParaRPr sz="3100">
              <a:latin typeface="Times New Roman"/>
              <a:cs typeface="Times New Roman"/>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59</a:t>
            </a:fld>
            <a:endParaRPr dirty="0"/>
          </a:p>
        </p:txBody>
      </p:sp>
      <p:sp>
        <p:nvSpPr>
          <p:cNvPr id="16" name="object 1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0" name="object 10"/>
          <p:cNvSpPr txBox="1"/>
          <p:nvPr/>
        </p:nvSpPr>
        <p:spPr>
          <a:xfrm>
            <a:off x="4761989" y="4463929"/>
            <a:ext cx="1499870" cy="498475"/>
          </a:xfrm>
          <a:prstGeom prst="rect">
            <a:avLst/>
          </a:prstGeom>
        </p:spPr>
        <p:txBody>
          <a:bodyPr vert="horz" wrap="square" lIns="0" tIns="12700" rIns="0" bIns="0" rtlCol="0">
            <a:spAutoFit/>
          </a:bodyPr>
          <a:lstStyle/>
          <a:p>
            <a:pPr marL="12700">
              <a:lnSpc>
                <a:spcPct val="100000"/>
              </a:lnSpc>
              <a:spcBef>
                <a:spcPts val="100"/>
              </a:spcBef>
            </a:pPr>
            <a:r>
              <a:rPr sz="3100" spc="5" dirty="0">
                <a:latin typeface="Times New Roman"/>
                <a:cs typeface="Times New Roman"/>
              </a:rPr>
              <a:t>2748</a:t>
            </a:r>
            <a:r>
              <a:rPr sz="3100" spc="-65" dirty="0">
                <a:latin typeface="Times New Roman"/>
                <a:cs typeface="Times New Roman"/>
              </a:rPr>
              <a:t>8</a:t>
            </a:r>
            <a:r>
              <a:rPr sz="3100" spc="-10" dirty="0">
                <a:latin typeface="Times New Roman"/>
                <a:cs typeface="Times New Roman"/>
              </a:rPr>
              <a:t>.</a:t>
            </a:r>
            <a:r>
              <a:rPr sz="3100" spc="5" dirty="0">
                <a:latin typeface="Times New Roman"/>
                <a:cs typeface="Times New Roman"/>
              </a:rPr>
              <a:t>3</a:t>
            </a:r>
            <a:r>
              <a:rPr sz="3100" dirty="0">
                <a:latin typeface="Times New Roman"/>
                <a:cs typeface="Times New Roman"/>
              </a:rPr>
              <a:t>3</a:t>
            </a:r>
            <a:endParaRPr sz="3100">
              <a:latin typeface="Times New Roman"/>
              <a:cs typeface="Times New Roman"/>
            </a:endParaRPr>
          </a:p>
        </p:txBody>
      </p:sp>
      <p:sp>
        <p:nvSpPr>
          <p:cNvPr id="11" name="object 11"/>
          <p:cNvSpPr txBox="1"/>
          <p:nvPr/>
        </p:nvSpPr>
        <p:spPr>
          <a:xfrm>
            <a:off x="3564126" y="4689930"/>
            <a:ext cx="1099820" cy="525780"/>
          </a:xfrm>
          <a:prstGeom prst="rect">
            <a:avLst/>
          </a:prstGeom>
        </p:spPr>
        <p:txBody>
          <a:bodyPr vert="horz" wrap="square" lIns="0" tIns="16510" rIns="0" bIns="0" rtlCol="0">
            <a:spAutoFit/>
          </a:bodyPr>
          <a:lstStyle/>
          <a:p>
            <a:pPr marL="12700">
              <a:lnSpc>
                <a:spcPct val="100000"/>
              </a:lnSpc>
              <a:spcBef>
                <a:spcPts val="130"/>
              </a:spcBef>
            </a:pPr>
            <a:r>
              <a:rPr sz="3100" i="1" dirty="0">
                <a:latin typeface="Times New Roman"/>
                <a:cs typeface="Times New Roman"/>
              </a:rPr>
              <a:t>E </a:t>
            </a:r>
            <a:r>
              <a:rPr sz="3100" dirty="0">
                <a:latin typeface="Times New Roman"/>
                <a:cs typeface="Times New Roman"/>
              </a:rPr>
              <a:t>/ </a:t>
            </a:r>
            <a:r>
              <a:rPr sz="3250" i="1" spc="-85" dirty="0">
                <a:latin typeface="Symbol"/>
                <a:cs typeface="Symbol"/>
              </a:rPr>
              <a:t></a:t>
            </a:r>
            <a:r>
              <a:rPr sz="3250" i="1" spc="-165" dirty="0">
                <a:latin typeface="Times New Roman"/>
                <a:cs typeface="Times New Roman"/>
              </a:rPr>
              <a:t> </a:t>
            </a:r>
            <a:r>
              <a:rPr sz="3100" dirty="0">
                <a:latin typeface="Symbol"/>
                <a:cs typeface="Symbol"/>
              </a:rPr>
              <a:t></a:t>
            </a:r>
            <a:endParaRPr sz="3100">
              <a:latin typeface="Symbol"/>
              <a:cs typeface="Symbol"/>
            </a:endParaRPr>
          </a:p>
        </p:txBody>
      </p:sp>
      <p:sp>
        <p:nvSpPr>
          <p:cNvPr id="12" name="object 12"/>
          <p:cNvSpPr txBox="1"/>
          <p:nvPr/>
        </p:nvSpPr>
        <p:spPr>
          <a:xfrm>
            <a:off x="825493" y="1625599"/>
            <a:ext cx="214566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Minimal</a:t>
            </a:r>
            <a:r>
              <a:rPr sz="2400" spc="-40" dirty="0">
                <a:latin typeface="Arial"/>
                <a:cs typeface="Arial"/>
              </a:rPr>
              <a:t> </a:t>
            </a:r>
            <a:r>
              <a:rPr sz="2400" spc="-5" dirty="0">
                <a:latin typeface="Arial"/>
                <a:cs typeface="Arial"/>
              </a:rPr>
              <a:t>volume</a:t>
            </a:r>
            <a:endParaRPr sz="2400">
              <a:latin typeface="Arial"/>
              <a:cs typeface="Arial"/>
            </a:endParaRPr>
          </a:p>
        </p:txBody>
      </p:sp>
      <p:sp>
        <p:nvSpPr>
          <p:cNvPr id="13" name="object 13"/>
          <p:cNvSpPr txBox="1"/>
          <p:nvPr/>
        </p:nvSpPr>
        <p:spPr>
          <a:xfrm>
            <a:off x="3101338" y="1590108"/>
            <a:ext cx="1730375" cy="1772285"/>
          </a:xfrm>
          <a:prstGeom prst="rect">
            <a:avLst/>
          </a:prstGeom>
        </p:spPr>
        <p:txBody>
          <a:bodyPr vert="horz" wrap="square" lIns="0" tIns="92075" rIns="0" bIns="0" rtlCol="0">
            <a:spAutoFit/>
          </a:bodyPr>
          <a:lstStyle/>
          <a:p>
            <a:pPr marL="38100">
              <a:lnSpc>
                <a:spcPct val="100000"/>
              </a:lnSpc>
              <a:spcBef>
                <a:spcPts val="725"/>
              </a:spcBef>
            </a:pPr>
            <a:r>
              <a:rPr sz="2400" spc="-5" dirty="0">
                <a:solidFill>
                  <a:srgbClr val="003265"/>
                </a:solidFill>
                <a:latin typeface="Arial"/>
                <a:cs typeface="Arial"/>
              </a:rPr>
              <a:t>V*=20.4417</a:t>
            </a:r>
            <a:endParaRPr sz="2400">
              <a:latin typeface="Arial"/>
              <a:cs typeface="Arial"/>
            </a:endParaRPr>
          </a:p>
          <a:p>
            <a:pPr marL="132715" algn="ctr">
              <a:lnSpc>
                <a:spcPts val="1705"/>
              </a:lnSpc>
              <a:spcBef>
                <a:spcPts val="475"/>
              </a:spcBef>
            </a:pPr>
            <a:r>
              <a:rPr sz="1650" spc="20" dirty="0">
                <a:latin typeface="Symbol"/>
                <a:cs typeface="Symbol"/>
              </a:rPr>
              <a:t></a:t>
            </a:r>
            <a:endParaRPr sz="1650">
              <a:latin typeface="Symbol"/>
              <a:cs typeface="Symbol"/>
            </a:endParaRPr>
          </a:p>
          <a:p>
            <a:pPr marL="74295">
              <a:lnSpc>
                <a:spcPts val="3145"/>
              </a:lnSpc>
            </a:pPr>
            <a:r>
              <a:rPr sz="2850" spc="20" dirty="0">
                <a:latin typeface="Symbol"/>
                <a:cs typeface="Symbol"/>
              </a:rPr>
              <a:t></a:t>
            </a:r>
            <a:r>
              <a:rPr sz="2850" spc="20" dirty="0">
                <a:latin typeface="Times New Roman"/>
                <a:cs typeface="Times New Roman"/>
              </a:rPr>
              <a:t> </a:t>
            </a:r>
            <a:r>
              <a:rPr sz="2850" i="1" spc="20" dirty="0">
                <a:latin typeface="Times New Roman"/>
                <a:cs typeface="Times New Roman"/>
              </a:rPr>
              <a:t>V </a:t>
            </a:r>
            <a:r>
              <a:rPr sz="2850" spc="10" dirty="0">
                <a:latin typeface="Times New Roman"/>
                <a:cs typeface="Times New Roman"/>
              </a:rPr>
              <a:t>/</a:t>
            </a:r>
            <a:r>
              <a:rPr sz="2850" spc="-375" dirty="0">
                <a:latin typeface="Times New Roman"/>
                <a:cs typeface="Times New Roman"/>
              </a:rPr>
              <a:t> </a:t>
            </a:r>
            <a:r>
              <a:rPr sz="2850" i="1" spc="15" dirty="0">
                <a:latin typeface="Times New Roman"/>
                <a:cs typeface="Times New Roman"/>
              </a:rPr>
              <a:t>L</a:t>
            </a:r>
            <a:endParaRPr sz="2850">
              <a:latin typeface="Times New Roman"/>
              <a:cs typeface="Times New Roman"/>
            </a:endParaRPr>
          </a:p>
          <a:p>
            <a:pPr marL="78740">
              <a:lnSpc>
                <a:spcPct val="100000"/>
              </a:lnSpc>
              <a:spcBef>
                <a:spcPts val="1200"/>
              </a:spcBef>
            </a:pPr>
            <a:r>
              <a:rPr sz="4650" baseline="-34946" dirty="0">
                <a:latin typeface="Symbol"/>
                <a:cs typeface="Symbol"/>
              </a:rPr>
              <a:t></a:t>
            </a:r>
            <a:r>
              <a:rPr sz="4650" spc="120" baseline="-34946" dirty="0">
                <a:latin typeface="Times New Roman"/>
                <a:cs typeface="Times New Roman"/>
              </a:rPr>
              <a:t> </a:t>
            </a:r>
            <a:r>
              <a:rPr sz="3100" spc="-5" dirty="0">
                <a:latin typeface="Times New Roman"/>
                <a:cs typeface="Times New Roman"/>
              </a:rPr>
              <a:t>748.605</a:t>
            </a:r>
            <a:endParaRPr sz="3100">
              <a:latin typeface="Times New Roman"/>
              <a:cs typeface="Times New Roman"/>
            </a:endParaRPr>
          </a:p>
        </p:txBody>
      </p:sp>
      <p:sp>
        <p:nvSpPr>
          <p:cNvPr id="14" name="object 14"/>
          <p:cNvSpPr txBox="1"/>
          <p:nvPr/>
        </p:nvSpPr>
        <p:spPr>
          <a:xfrm>
            <a:off x="3111498" y="5374637"/>
            <a:ext cx="2948940" cy="1120140"/>
          </a:xfrm>
          <a:prstGeom prst="rect">
            <a:avLst/>
          </a:prstGeom>
        </p:spPr>
        <p:txBody>
          <a:bodyPr vert="horz" wrap="square" lIns="0" tIns="193675" rIns="0" bIns="0" rtlCol="0">
            <a:spAutoFit/>
          </a:bodyPr>
          <a:lstStyle/>
          <a:p>
            <a:pPr marL="12700">
              <a:lnSpc>
                <a:spcPct val="100000"/>
              </a:lnSpc>
              <a:spcBef>
                <a:spcPts val="1525"/>
              </a:spcBef>
            </a:pPr>
            <a:r>
              <a:rPr sz="2400" dirty="0">
                <a:latin typeface="Arial"/>
                <a:cs typeface="Arial"/>
              </a:rPr>
              <a:t>= </a:t>
            </a:r>
            <a:r>
              <a:rPr sz="2400" spc="-5" dirty="0">
                <a:latin typeface="Arial"/>
                <a:cs typeface="Arial"/>
              </a:rPr>
              <a:t>1527.1295</a:t>
            </a:r>
            <a:r>
              <a:rPr sz="2400" spc="-60" dirty="0">
                <a:latin typeface="Arial"/>
                <a:cs typeface="Arial"/>
              </a:rPr>
              <a:t> </a:t>
            </a:r>
            <a:r>
              <a:rPr sz="2400" spc="-5" dirty="0">
                <a:latin typeface="Arial"/>
                <a:cs typeface="Arial"/>
              </a:rPr>
              <a:t>seconds</a:t>
            </a:r>
            <a:endParaRPr sz="2400">
              <a:latin typeface="Arial"/>
              <a:cs typeface="Arial"/>
            </a:endParaRPr>
          </a:p>
          <a:p>
            <a:pPr marL="12700">
              <a:lnSpc>
                <a:spcPct val="100000"/>
              </a:lnSpc>
              <a:spcBef>
                <a:spcPts val="1430"/>
              </a:spcBef>
            </a:pPr>
            <a:r>
              <a:rPr sz="2400" dirty="0">
                <a:latin typeface="Arial"/>
                <a:cs typeface="Arial"/>
              </a:rPr>
              <a:t>= </a:t>
            </a:r>
            <a:r>
              <a:rPr sz="2400" spc="-5" dirty="0">
                <a:latin typeface="Arial"/>
                <a:cs typeface="Arial"/>
              </a:rPr>
              <a:t>25.452</a:t>
            </a:r>
            <a:r>
              <a:rPr sz="2400" spc="-15" dirty="0">
                <a:latin typeface="Arial"/>
                <a:cs typeface="Arial"/>
              </a:rPr>
              <a:t> </a:t>
            </a:r>
            <a:r>
              <a:rPr sz="2400" spc="-5" dirty="0">
                <a:latin typeface="Arial"/>
                <a:cs typeface="Arial"/>
              </a:rPr>
              <a:t>minutes</a:t>
            </a:r>
            <a:endParaRPr sz="2400">
              <a:latin typeface="Arial"/>
              <a:cs typeface="Arial"/>
            </a:endParaRPr>
          </a:p>
        </p:txBody>
      </p:sp>
      <p:pic>
        <p:nvPicPr>
          <p:cNvPr id="1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FBB8C40-FC23-4842-9499-A9CF77C2B987}"/>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977893" y="2341879"/>
            <a:ext cx="8026400" cy="2037080"/>
          </a:xfrm>
          <a:prstGeom prst="rect">
            <a:avLst/>
          </a:prstGeom>
        </p:spPr>
        <p:txBody>
          <a:bodyPr vert="horz" wrap="square" lIns="0" tIns="12700" rIns="0" bIns="0" rtlCol="0">
            <a:spAutoFit/>
          </a:bodyPr>
          <a:lstStyle/>
          <a:p>
            <a:pPr marL="469265" marR="5080" indent="-457200" algn="just">
              <a:lnSpc>
                <a:spcPct val="99800"/>
              </a:lnSpc>
              <a:spcBef>
                <a:spcPts val="100"/>
              </a:spcBef>
              <a:buFont typeface="MS UI Gothic"/>
              <a:buChar char="❖"/>
              <a:tabLst>
                <a:tab pos="469900" algn="l"/>
              </a:tabLst>
            </a:pPr>
            <a:r>
              <a:rPr sz="2200" spc="-5" dirty="0">
                <a:solidFill>
                  <a:srgbClr val="003265"/>
                </a:solidFill>
                <a:latin typeface="Arial"/>
                <a:cs typeface="Arial"/>
              </a:rPr>
              <a:t>Pressman explained as “A measure provides a quantitative  indication of the extent, amount, </a:t>
            </a:r>
            <a:r>
              <a:rPr sz="2200" dirty="0">
                <a:solidFill>
                  <a:srgbClr val="003265"/>
                </a:solidFill>
                <a:latin typeface="Arial"/>
                <a:cs typeface="Arial"/>
              </a:rPr>
              <a:t>dimension, </a:t>
            </a:r>
            <a:r>
              <a:rPr sz="2200" spc="-5" dirty="0">
                <a:solidFill>
                  <a:srgbClr val="003265"/>
                </a:solidFill>
                <a:latin typeface="Arial"/>
                <a:cs typeface="Arial"/>
              </a:rPr>
              <a:t>capacity, or </a:t>
            </a:r>
            <a:r>
              <a:rPr sz="2200" dirty="0">
                <a:solidFill>
                  <a:srgbClr val="003265"/>
                </a:solidFill>
                <a:latin typeface="Arial"/>
                <a:cs typeface="Arial"/>
              </a:rPr>
              <a:t>size  </a:t>
            </a:r>
            <a:r>
              <a:rPr sz="2200" spc="-5" dirty="0">
                <a:solidFill>
                  <a:srgbClr val="003265"/>
                </a:solidFill>
                <a:latin typeface="Arial"/>
                <a:cs typeface="Arial"/>
              </a:rPr>
              <a:t>of some attribute of the </a:t>
            </a:r>
            <a:r>
              <a:rPr sz="2200" dirty="0">
                <a:solidFill>
                  <a:srgbClr val="003265"/>
                </a:solidFill>
                <a:latin typeface="Arial"/>
                <a:cs typeface="Arial"/>
              </a:rPr>
              <a:t>product </a:t>
            </a:r>
            <a:r>
              <a:rPr sz="2200" spc="-5" dirty="0">
                <a:solidFill>
                  <a:srgbClr val="003265"/>
                </a:solidFill>
                <a:latin typeface="Arial"/>
                <a:cs typeface="Arial"/>
              </a:rPr>
              <a:t>or</a:t>
            </a:r>
            <a:r>
              <a:rPr sz="2200" spc="25" dirty="0">
                <a:solidFill>
                  <a:srgbClr val="003265"/>
                </a:solidFill>
                <a:latin typeface="Arial"/>
                <a:cs typeface="Arial"/>
              </a:rPr>
              <a:t> </a:t>
            </a:r>
            <a:r>
              <a:rPr sz="2200" dirty="0">
                <a:solidFill>
                  <a:srgbClr val="003265"/>
                </a:solidFill>
                <a:latin typeface="Arial"/>
                <a:cs typeface="Arial"/>
              </a:rPr>
              <a:t>process”.</a:t>
            </a:r>
            <a:endParaRPr sz="2200" dirty="0">
              <a:latin typeface="Arial"/>
              <a:cs typeface="Arial"/>
            </a:endParaRPr>
          </a:p>
          <a:p>
            <a:pPr marL="469900" indent="-457200">
              <a:lnSpc>
                <a:spcPct val="100000"/>
              </a:lnSpc>
              <a:spcBef>
                <a:spcPts val="1330"/>
              </a:spcBef>
              <a:buFont typeface="MS UI Gothic"/>
              <a:buChar char="❖"/>
              <a:tabLst>
                <a:tab pos="469265" algn="l"/>
                <a:tab pos="469900" algn="l"/>
              </a:tabLst>
            </a:pPr>
            <a:r>
              <a:rPr sz="2200" spc="-5" dirty="0">
                <a:solidFill>
                  <a:srgbClr val="965025"/>
                </a:solidFill>
                <a:latin typeface="Arial"/>
                <a:cs typeface="Arial"/>
              </a:rPr>
              <a:t>Measurement is the act of determine a</a:t>
            </a:r>
            <a:r>
              <a:rPr sz="2200" spc="60" dirty="0">
                <a:solidFill>
                  <a:srgbClr val="965025"/>
                </a:solidFill>
                <a:latin typeface="Arial"/>
                <a:cs typeface="Arial"/>
              </a:rPr>
              <a:t> </a:t>
            </a:r>
            <a:r>
              <a:rPr sz="2200" spc="-5" dirty="0">
                <a:solidFill>
                  <a:srgbClr val="965025"/>
                </a:solidFill>
                <a:latin typeface="Arial"/>
                <a:cs typeface="Arial"/>
              </a:rPr>
              <a:t>measure</a:t>
            </a:r>
            <a:endParaRPr sz="2200" dirty="0">
              <a:latin typeface="Arial"/>
              <a:cs typeface="Arial"/>
            </a:endParaRPr>
          </a:p>
          <a:p>
            <a:pPr marL="469900" indent="-457200">
              <a:lnSpc>
                <a:spcPct val="100000"/>
              </a:lnSpc>
              <a:spcBef>
                <a:spcPts val="1320"/>
              </a:spcBef>
              <a:buFont typeface="MS UI Gothic"/>
              <a:buChar char="❖"/>
              <a:tabLst>
                <a:tab pos="469265" algn="l"/>
                <a:tab pos="469900" algn="l"/>
              </a:tabLst>
            </a:pPr>
            <a:r>
              <a:rPr sz="2200" spc="-5" dirty="0">
                <a:solidFill>
                  <a:srgbClr val="0000FF"/>
                </a:solidFill>
                <a:latin typeface="Arial"/>
                <a:cs typeface="Arial"/>
              </a:rPr>
              <a:t>The</a:t>
            </a:r>
            <a:r>
              <a:rPr sz="2200" spc="155" dirty="0">
                <a:solidFill>
                  <a:srgbClr val="0000FF"/>
                </a:solidFill>
                <a:latin typeface="Arial"/>
                <a:cs typeface="Arial"/>
              </a:rPr>
              <a:t> </a:t>
            </a:r>
            <a:r>
              <a:rPr sz="2200" spc="-5" dirty="0">
                <a:solidFill>
                  <a:srgbClr val="0000FF"/>
                </a:solidFill>
                <a:latin typeface="Arial"/>
                <a:cs typeface="Arial"/>
              </a:rPr>
              <a:t>metric</a:t>
            </a:r>
            <a:r>
              <a:rPr sz="2200" spc="150" dirty="0">
                <a:solidFill>
                  <a:srgbClr val="0000FF"/>
                </a:solidFill>
                <a:latin typeface="Arial"/>
                <a:cs typeface="Arial"/>
              </a:rPr>
              <a:t> </a:t>
            </a:r>
            <a:r>
              <a:rPr sz="2200" spc="-5" dirty="0">
                <a:solidFill>
                  <a:srgbClr val="0000FF"/>
                </a:solidFill>
                <a:latin typeface="Arial"/>
                <a:cs typeface="Arial"/>
              </a:rPr>
              <a:t>is</a:t>
            </a:r>
            <a:r>
              <a:rPr sz="2200" spc="175" dirty="0">
                <a:solidFill>
                  <a:srgbClr val="0000FF"/>
                </a:solidFill>
                <a:latin typeface="Arial"/>
                <a:cs typeface="Arial"/>
              </a:rPr>
              <a:t> </a:t>
            </a:r>
            <a:r>
              <a:rPr sz="2200" spc="-5" dirty="0">
                <a:solidFill>
                  <a:srgbClr val="0000FF"/>
                </a:solidFill>
                <a:latin typeface="Arial"/>
                <a:cs typeface="Arial"/>
              </a:rPr>
              <a:t>a</a:t>
            </a:r>
            <a:r>
              <a:rPr sz="2200" spc="170" dirty="0">
                <a:solidFill>
                  <a:srgbClr val="0000FF"/>
                </a:solidFill>
                <a:latin typeface="Arial"/>
                <a:cs typeface="Arial"/>
              </a:rPr>
              <a:t> </a:t>
            </a:r>
            <a:r>
              <a:rPr sz="2200" spc="-5" dirty="0">
                <a:solidFill>
                  <a:srgbClr val="0000FF"/>
                </a:solidFill>
                <a:latin typeface="Arial"/>
                <a:cs typeface="Arial"/>
              </a:rPr>
              <a:t>quantitative</a:t>
            </a:r>
            <a:r>
              <a:rPr sz="2200" spc="170" dirty="0">
                <a:solidFill>
                  <a:srgbClr val="0000FF"/>
                </a:solidFill>
                <a:latin typeface="Arial"/>
                <a:cs typeface="Arial"/>
              </a:rPr>
              <a:t> </a:t>
            </a:r>
            <a:r>
              <a:rPr sz="2200" spc="-5" dirty="0">
                <a:solidFill>
                  <a:srgbClr val="0000FF"/>
                </a:solidFill>
                <a:latin typeface="Arial"/>
                <a:cs typeface="Arial"/>
              </a:rPr>
              <a:t>measure</a:t>
            </a:r>
            <a:r>
              <a:rPr sz="2200" spc="175" dirty="0">
                <a:solidFill>
                  <a:srgbClr val="0000FF"/>
                </a:solidFill>
                <a:latin typeface="Arial"/>
                <a:cs typeface="Arial"/>
              </a:rPr>
              <a:t> </a:t>
            </a:r>
            <a:r>
              <a:rPr sz="2200" spc="-5" dirty="0">
                <a:solidFill>
                  <a:srgbClr val="0000FF"/>
                </a:solidFill>
                <a:latin typeface="Arial"/>
                <a:cs typeface="Arial"/>
              </a:rPr>
              <a:t>of</a:t>
            </a:r>
            <a:r>
              <a:rPr sz="2200" spc="170" dirty="0">
                <a:solidFill>
                  <a:srgbClr val="0000FF"/>
                </a:solidFill>
                <a:latin typeface="Arial"/>
                <a:cs typeface="Arial"/>
              </a:rPr>
              <a:t> </a:t>
            </a:r>
            <a:r>
              <a:rPr sz="2200" spc="-5" dirty="0">
                <a:solidFill>
                  <a:srgbClr val="0000FF"/>
                </a:solidFill>
                <a:latin typeface="Arial"/>
                <a:cs typeface="Arial"/>
              </a:rPr>
              <a:t>the</a:t>
            </a:r>
            <a:r>
              <a:rPr sz="2200" spc="170" dirty="0">
                <a:solidFill>
                  <a:srgbClr val="0000FF"/>
                </a:solidFill>
                <a:latin typeface="Arial"/>
                <a:cs typeface="Arial"/>
              </a:rPr>
              <a:t> </a:t>
            </a:r>
            <a:r>
              <a:rPr sz="2200" spc="-5" dirty="0">
                <a:solidFill>
                  <a:srgbClr val="0000FF"/>
                </a:solidFill>
                <a:latin typeface="Arial"/>
                <a:cs typeface="Arial"/>
              </a:rPr>
              <a:t>degree</a:t>
            </a:r>
            <a:r>
              <a:rPr sz="2200" spc="175" dirty="0">
                <a:solidFill>
                  <a:srgbClr val="0000FF"/>
                </a:solidFill>
                <a:latin typeface="Arial"/>
                <a:cs typeface="Arial"/>
              </a:rPr>
              <a:t> </a:t>
            </a:r>
            <a:r>
              <a:rPr sz="2200" spc="-5" dirty="0">
                <a:solidFill>
                  <a:srgbClr val="0000FF"/>
                </a:solidFill>
                <a:latin typeface="Arial"/>
                <a:cs typeface="Arial"/>
              </a:rPr>
              <a:t>to</a:t>
            </a:r>
            <a:r>
              <a:rPr sz="2200" spc="170" dirty="0">
                <a:solidFill>
                  <a:srgbClr val="0000FF"/>
                </a:solidFill>
                <a:latin typeface="Arial"/>
                <a:cs typeface="Arial"/>
              </a:rPr>
              <a:t> </a:t>
            </a:r>
            <a:r>
              <a:rPr sz="2200" spc="-5" dirty="0">
                <a:solidFill>
                  <a:srgbClr val="0000FF"/>
                </a:solidFill>
                <a:latin typeface="Arial"/>
                <a:cs typeface="Arial"/>
              </a:rPr>
              <a:t>which</a:t>
            </a:r>
            <a:endParaRPr sz="2200" dirty="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6</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1435093" y="4353558"/>
            <a:ext cx="7567295" cy="360680"/>
          </a:xfrm>
          <a:prstGeom prst="rect">
            <a:avLst/>
          </a:prstGeom>
        </p:spPr>
        <p:txBody>
          <a:bodyPr vert="horz" wrap="square" lIns="0" tIns="12065" rIns="0" bIns="0" rtlCol="0">
            <a:spAutoFit/>
          </a:bodyPr>
          <a:lstStyle/>
          <a:p>
            <a:pPr marL="12700">
              <a:lnSpc>
                <a:spcPct val="100000"/>
              </a:lnSpc>
              <a:spcBef>
                <a:spcPts val="95"/>
              </a:spcBef>
              <a:tabLst>
                <a:tab pos="394970" algn="l"/>
                <a:tab pos="1584960" algn="l"/>
                <a:tab pos="3273425" algn="l"/>
                <a:tab pos="3749040" algn="l"/>
                <a:tab pos="4957445" algn="l"/>
                <a:tab pos="6504305" algn="l"/>
                <a:tab pos="6887209" algn="l"/>
              </a:tabLst>
            </a:pPr>
            <a:r>
              <a:rPr sz="2200" spc="-5" dirty="0">
                <a:solidFill>
                  <a:srgbClr val="0000FF"/>
                </a:solidFill>
                <a:latin typeface="Arial"/>
                <a:cs typeface="Arial"/>
              </a:rPr>
              <a:t>a	</a:t>
            </a:r>
            <a:r>
              <a:rPr sz="2200" dirty="0">
                <a:solidFill>
                  <a:srgbClr val="0000FF"/>
                </a:solidFill>
                <a:latin typeface="Arial"/>
                <a:cs typeface="Arial"/>
              </a:rPr>
              <a:t>s</a:t>
            </a:r>
            <a:r>
              <a:rPr sz="2200" spc="-15" dirty="0">
                <a:solidFill>
                  <a:srgbClr val="0000FF"/>
                </a:solidFill>
                <a:latin typeface="Arial"/>
                <a:cs typeface="Arial"/>
              </a:rPr>
              <a:t>y</a:t>
            </a:r>
            <a:r>
              <a:rPr sz="2200" dirty="0">
                <a:solidFill>
                  <a:srgbClr val="0000FF"/>
                </a:solidFill>
                <a:latin typeface="Arial"/>
                <a:cs typeface="Arial"/>
              </a:rPr>
              <a:t>s</a:t>
            </a:r>
            <a:r>
              <a:rPr sz="2200" spc="-5" dirty="0">
                <a:solidFill>
                  <a:srgbClr val="0000FF"/>
                </a:solidFill>
                <a:latin typeface="Arial"/>
                <a:cs typeface="Arial"/>
              </a:rPr>
              <a:t>te</a:t>
            </a:r>
            <a:r>
              <a:rPr sz="2200" spc="-15" dirty="0">
                <a:solidFill>
                  <a:srgbClr val="0000FF"/>
                </a:solidFill>
                <a:latin typeface="Arial"/>
                <a:cs typeface="Arial"/>
              </a:rPr>
              <a:t>m</a:t>
            </a:r>
            <a:r>
              <a:rPr sz="2200" spc="-5" dirty="0">
                <a:solidFill>
                  <a:srgbClr val="0000FF"/>
                </a:solidFill>
                <a:latin typeface="Arial"/>
                <a:cs typeface="Arial"/>
              </a:rPr>
              <a:t>,</a:t>
            </a:r>
            <a:r>
              <a:rPr sz="2200" dirty="0">
                <a:solidFill>
                  <a:srgbClr val="0000FF"/>
                </a:solidFill>
                <a:latin typeface="Arial"/>
                <a:cs typeface="Arial"/>
              </a:rPr>
              <a:t>	c</a:t>
            </a:r>
            <a:r>
              <a:rPr sz="2200" spc="-5" dirty="0">
                <a:solidFill>
                  <a:srgbClr val="0000FF"/>
                </a:solidFill>
                <a:latin typeface="Arial"/>
                <a:cs typeface="Arial"/>
              </a:rPr>
              <a:t>o</a:t>
            </a:r>
            <a:r>
              <a:rPr sz="2200" spc="-15" dirty="0">
                <a:solidFill>
                  <a:srgbClr val="0000FF"/>
                </a:solidFill>
                <a:latin typeface="Arial"/>
                <a:cs typeface="Arial"/>
              </a:rPr>
              <a:t>m</a:t>
            </a:r>
            <a:r>
              <a:rPr sz="2200" spc="-5" dirty="0">
                <a:solidFill>
                  <a:srgbClr val="0000FF"/>
                </a:solidFill>
                <a:latin typeface="Arial"/>
                <a:cs typeface="Arial"/>
              </a:rPr>
              <a:t>pone</a:t>
            </a:r>
            <a:r>
              <a:rPr sz="2200" spc="10" dirty="0">
                <a:solidFill>
                  <a:srgbClr val="0000FF"/>
                </a:solidFill>
                <a:latin typeface="Arial"/>
                <a:cs typeface="Arial"/>
              </a:rPr>
              <a:t>n</a:t>
            </a:r>
            <a:r>
              <a:rPr sz="2200" spc="-5" dirty="0">
                <a:solidFill>
                  <a:srgbClr val="0000FF"/>
                </a:solidFill>
                <a:latin typeface="Arial"/>
                <a:cs typeface="Arial"/>
              </a:rPr>
              <a:t>t,</a:t>
            </a:r>
            <a:r>
              <a:rPr sz="2200" dirty="0">
                <a:solidFill>
                  <a:srgbClr val="0000FF"/>
                </a:solidFill>
                <a:latin typeface="Arial"/>
                <a:cs typeface="Arial"/>
              </a:rPr>
              <a:t>	</a:t>
            </a:r>
            <a:r>
              <a:rPr sz="2200" spc="-5" dirty="0">
                <a:solidFill>
                  <a:srgbClr val="0000FF"/>
                </a:solidFill>
                <a:latin typeface="Arial"/>
                <a:cs typeface="Arial"/>
              </a:rPr>
              <a:t>or</a:t>
            </a:r>
            <a:r>
              <a:rPr sz="2200" dirty="0">
                <a:solidFill>
                  <a:srgbClr val="0000FF"/>
                </a:solidFill>
                <a:latin typeface="Arial"/>
                <a:cs typeface="Arial"/>
              </a:rPr>
              <a:t>	</a:t>
            </a:r>
            <a:r>
              <a:rPr sz="2200" spc="-5" dirty="0">
                <a:solidFill>
                  <a:srgbClr val="0000FF"/>
                </a:solidFill>
                <a:latin typeface="Arial"/>
                <a:cs typeface="Arial"/>
              </a:rPr>
              <a:t>pro</a:t>
            </a:r>
            <a:r>
              <a:rPr sz="2200" dirty="0">
                <a:solidFill>
                  <a:srgbClr val="0000FF"/>
                </a:solidFill>
                <a:latin typeface="Arial"/>
                <a:cs typeface="Arial"/>
              </a:rPr>
              <a:t>c</a:t>
            </a:r>
            <a:r>
              <a:rPr sz="2200" spc="10" dirty="0">
                <a:solidFill>
                  <a:srgbClr val="0000FF"/>
                </a:solidFill>
                <a:latin typeface="Arial"/>
                <a:cs typeface="Arial"/>
              </a:rPr>
              <a:t>e</a:t>
            </a:r>
            <a:r>
              <a:rPr sz="2200" dirty="0">
                <a:solidFill>
                  <a:srgbClr val="0000FF"/>
                </a:solidFill>
                <a:latin typeface="Arial"/>
                <a:cs typeface="Arial"/>
              </a:rPr>
              <a:t>s</a:t>
            </a:r>
            <a:r>
              <a:rPr sz="2200" spc="-5" dirty="0">
                <a:solidFill>
                  <a:srgbClr val="0000FF"/>
                </a:solidFill>
                <a:latin typeface="Arial"/>
                <a:cs typeface="Arial"/>
              </a:rPr>
              <a:t>s</a:t>
            </a:r>
            <a:r>
              <a:rPr sz="2200" dirty="0">
                <a:solidFill>
                  <a:srgbClr val="0000FF"/>
                </a:solidFill>
                <a:latin typeface="Arial"/>
                <a:cs typeface="Arial"/>
              </a:rPr>
              <a:t>	</a:t>
            </a:r>
            <a:r>
              <a:rPr sz="2200" spc="-5" dirty="0">
                <a:solidFill>
                  <a:srgbClr val="0000FF"/>
                </a:solidFill>
                <a:latin typeface="Arial"/>
                <a:cs typeface="Arial"/>
              </a:rPr>
              <a:t>po</a:t>
            </a:r>
            <a:r>
              <a:rPr sz="2200" dirty="0">
                <a:solidFill>
                  <a:srgbClr val="0000FF"/>
                </a:solidFill>
                <a:latin typeface="Arial"/>
                <a:cs typeface="Arial"/>
              </a:rPr>
              <a:t>ss</a:t>
            </a:r>
            <a:r>
              <a:rPr sz="2200" spc="-5" dirty="0">
                <a:solidFill>
                  <a:srgbClr val="0000FF"/>
                </a:solidFill>
                <a:latin typeface="Arial"/>
                <a:cs typeface="Arial"/>
              </a:rPr>
              <a:t>e</a:t>
            </a:r>
            <a:r>
              <a:rPr sz="2200" spc="-15" dirty="0">
                <a:solidFill>
                  <a:srgbClr val="0000FF"/>
                </a:solidFill>
                <a:latin typeface="Arial"/>
                <a:cs typeface="Arial"/>
              </a:rPr>
              <a:t>ss</a:t>
            </a:r>
            <a:r>
              <a:rPr sz="2200" spc="-5" dirty="0">
                <a:solidFill>
                  <a:srgbClr val="0000FF"/>
                </a:solidFill>
                <a:latin typeface="Arial"/>
                <a:cs typeface="Arial"/>
              </a:rPr>
              <a:t>es</a:t>
            </a:r>
            <a:r>
              <a:rPr sz="2200" dirty="0">
                <a:solidFill>
                  <a:srgbClr val="0000FF"/>
                </a:solidFill>
                <a:latin typeface="Arial"/>
                <a:cs typeface="Arial"/>
              </a:rPr>
              <a:t>	</a:t>
            </a:r>
            <a:r>
              <a:rPr sz="2200" spc="-5" dirty="0">
                <a:solidFill>
                  <a:srgbClr val="0000FF"/>
                </a:solidFill>
                <a:latin typeface="Arial"/>
                <a:cs typeface="Arial"/>
              </a:rPr>
              <a:t>a</a:t>
            </a:r>
            <a:r>
              <a:rPr sz="2200" dirty="0">
                <a:solidFill>
                  <a:srgbClr val="0000FF"/>
                </a:solidFill>
                <a:latin typeface="Arial"/>
                <a:cs typeface="Arial"/>
              </a:rPr>
              <a:t>	</a:t>
            </a:r>
            <a:r>
              <a:rPr sz="2200" spc="-5" dirty="0">
                <a:solidFill>
                  <a:srgbClr val="0000FF"/>
                </a:solidFill>
                <a:latin typeface="Arial"/>
                <a:cs typeface="Arial"/>
              </a:rPr>
              <a:t>gi</a:t>
            </a:r>
            <a:r>
              <a:rPr sz="2200" spc="-15" dirty="0">
                <a:solidFill>
                  <a:srgbClr val="0000FF"/>
                </a:solidFill>
                <a:latin typeface="Arial"/>
                <a:cs typeface="Arial"/>
              </a:rPr>
              <a:t>v</a:t>
            </a:r>
            <a:r>
              <a:rPr sz="2200" spc="-5" dirty="0">
                <a:solidFill>
                  <a:srgbClr val="0000FF"/>
                </a:solidFill>
                <a:latin typeface="Arial"/>
                <a:cs typeface="Arial"/>
              </a:rPr>
              <a:t>en</a:t>
            </a:r>
            <a:endParaRPr sz="2200" dirty="0">
              <a:latin typeface="Arial"/>
              <a:cs typeface="Arial"/>
            </a:endParaRPr>
          </a:p>
        </p:txBody>
      </p:sp>
      <p:sp>
        <p:nvSpPr>
          <p:cNvPr id="6" name="object 6"/>
          <p:cNvSpPr txBox="1"/>
          <p:nvPr/>
        </p:nvSpPr>
        <p:spPr>
          <a:xfrm>
            <a:off x="977893" y="4517540"/>
            <a:ext cx="8027670" cy="2038985"/>
          </a:xfrm>
          <a:prstGeom prst="rect">
            <a:avLst/>
          </a:prstGeom>
        </p:spPr>
        <p:txBody>
          <a:bodyPr vert="horz" wrap="square" lIns="0" tIns="181610" rIns="0" bIns="0" rtlCol="0">
            <a:spAutoFit/>
          </a:bodyPr>
          <a:lstStyle/>
          <a:p>
            <a:pPr marL="469265">
              <a:lnSpc>
                <a:spcPct val="100000"/>
              </a:lnSpc>
              <a:spcBef>
                <a:spcPts val="1430"/>
              </a:spcBef>
            </a:pPr>
            <a:r>
              <a:rPr sz="2200" spc="-5" dirty="0">
                <a:solidFill>
                  <a:srgbClr val="0000FF"/>
                </a:solidFill>
                <a:latin typeface="Arial"/>
                <a:cs typeface="Arial"/>
              </a:rPr>
              <a:t>attribute.</a:t>
            </a:r>
            <a:endParaRPr sz="2200" dirty="0">
              <a:latin typeface="Arial"/>
              <a:cs typeface="Arial"/>
            </a:endParaRPr>
          </a:p>
          <a:p>
            <a:pPr marL="469265" marR="5080" indent="-457200" algn="just">
              <a:lnSpc>
                <a:spcPct val="99800"/>
              </a:lnSpc>
              <a:spcBef>
                <a:spcPts val="1340"/>
              </a:spcBef>
              <a:buFont typeface="MS UI Gothic"/>
              <a:buChar char="❖"/>
              <a:tabLst>
                <a:tab pos="469900" algn="l"/>
              </a:tabLst>
            </a:pPr>
            <a:r>
              <a:rPr sz="2200" spc="-5" dirty="0">
                <a:solidFill>
                  <a:srgbClr val="003265"/>
                </a:solidFill>
                <a:latin typeface="Arial"/>
                <a:cs typeface="Arial"/>
              </a:rPr>
              <a:t>Fenton </a:t>
            </a:r>
            <a:r>
              <a:rPr sz="2200" dirty="0">
                <a:solidFill>
                  <a:srgbClr val="003265"/>
                </a:solidFill>
                <a:latin typeface="Arial"/>
                <a:cs typeface="Arial"/>
              </a:rPr>
              <a:t>defined </a:t>
            </a:r>
            <a:r>
              <a:rPr sz="2200" spc="-5" dirty="0">
                <a:solidFill>
                  <a:srgbClr val="003265"/>
                </a:solidFill>
                <a:latin typeface="Arial"/>
                <a:cs typeface="Arial"/>
              </a:rPr>
              <a:t>measurement as “ </a:t>
            </a:r>
            <a:r>
              <a:rPr sz="2200" spc="5" dirty="0">
                <a:solidFill>
                  <a:srgbClr val="003265"/>
                </a:solidFill>
                <a:latin typeface="Arial"/>
                <a:cs typeface="Arial"/>
              </a:rPr>
              <a:t>it </a:t>
            </a:r>
            <a:r>
              <a:rPr sz="2200" spc="-5" dirty="0">
                <a:solidFill>
                  <a:srgbClr val="003265"/>
                </a:solidFill>
                <a:latin typeface="Arial"/>
                <a:cs typeface="Arial"/>
              </a:rPr>
              <a:t>is the </a:t>
            </a:r>
            <a:r>
              <a:rPr sz="2200" dirty="0">
                <a:solidFill>
                  <a:srgbClr val="003265"/>
                </a:solidFill>
                <a:latin typeface="Arial"/>
                <a:cs typeface="Arial"/>
              </a:rPr>
              <a:t>process </a:t>
            </a:r>
            <a:r>
              <a:rPr sz="2200" spc="-5" dirty="0">
                <a:solidFill>
                  <a:srgbClr val="003265"/>
                </a:solidFill>
                <a:latin typeface="Arial"/>
                <a:cs typeface="Arial"/>
              </a:rPr>
              <a:t>by which  numbers or symbols are assigned to attributes of entities in  the real world in </a:t>
            </a:r>
            <a:r>
              <a:rPr sz="2200" dirty="0">
                <a:solidFill>
                  <a:srgbClr val="003265"/>
                </a:solidFill>
                <a:latin typeface="Arial"/>
                <a:cs typeface="Arial"/>
              </a:rPr>
              <a:t>such </a:t>
            </a:r>
            <a:r>
              <a:rPr sz="2200" spc="-5" dirty="0">
                <a:solidFill>
                  <a:srgbClr val="003265"/>
                </a:solidFill>
                <a:latin typeface="Arial"/>
                <a:cs typeface="Arial"/>
              </a:rPr>
              <a:t>a way as to describe them according  to clearly </a:t>
            </a:r>
            <a:r>
              <a:rPr sz="2200" dirty="0">
                <a:solidFill>
                  <a:srgbClr val="003265"/>
                </a:solidFill>
                <a:latin typeface="Arial"/>
                <a:cs typeface="Arial"/>
              </a:rPr>
              <a:t>defined</a:t>
            </a:r>
            <a:r>
              <a:rPr sz="2200" spc="-5" dirty="0">
                <a:solidFill>
                  <a:srgbClr val="003265"/>
                </a:solidFill>
                <a:latin typeface="Arial"/>
                <a:cs typeface="Arial"/>
              </a:rPr>
              <a:t> rules”.</a:t>
            </a:r>
            <a:endParaRPr sz="2200" dirty="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60</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058805260"/>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a:t>
                      </a:r>
                      <a:r>
                        <a:rPr lang="en-GB" b="1" dirty="0">
                          <a:highlight>
                            <a:srgbClr val="FFFF00"/>
                          </a:highlight>
                          <a:latin typeface="Times New Roman" panose="02020603050405020304" pitchFamily="18" charset="0"/>
                          <a:cs typeface="Times New Roman" panose="02020603050405020304" pitchFamily="18" charset="0"/>
                        </a:rPr>
                        <a:t>Function Count </a:t>
                      </a:r>
                      <a:endParaRPr lang="en-IN" b="1" dirty="0">
                        <a:highlight>
                          <a:srgbClr val="FFFF00"/>
                        </a:highligh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2424944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6537" y="1674509"/>
            <a:ext cx="8268970" cy="2929890"/>
          </a:xfrm>
          <a:prstGeom prst="rect">
            <a:avLst/>
          </a:prstGeom>
        </p:spPr>
        <p:txBody>
          <a:bodyPr vert="horz" wrap="square" lIns="0" tIns="192405" rIns="0" bIns="0" rtlCol="0">
            <a:spAutoFit/>
          </a:bodyPr>
          <a:lstStyle/>
          <a:p>
            <a:pPr marL="12700" algn="just">
              <a:lnSpc>
                <a:spcPct val="100000"/>
              </a:lnSpc>
              <a:spcBef>
                <a:spcPts val="1515"/>
              </a:spcBef>
            </a:pPr>
            <a:r>
              <a:rPr sz="2600" b="1" spc="-5" dirty="0">
                <a:solidFill>
                  <a:srgbClr val="CC0000"/>
                </a:solidFill>
                <a:latin typeface="Arial"/>
                <a:cs typeface="Arial"/>
              </a:rPr>
              <a:t>Function</a:t>
            </a:r>
            <a:r>
              <a:rPr sz="2600" b="1" spc="-15" dirty="0">
                <a:solidFill>
                  <a:srgbClr val="CC0000"/>
                </a:solidFill>
                <a:latin typeface="Arial"/>
                <a:cs typeface="Arial"/>
              </a:rPr>
              <a:t> </a:t>
            </a:r>
            <a:r>
              <a:rPr sz="2600" b="1" spc="-5" dirty="0">
                <a:solidFill>
                  <a:srgbClr val="CC0000"/>
                </a:solidFill>
                <a:latin typeface="Arial"/>
                <a:cs typeface="Arial"/>
              </a:rPr>
              <a:t>Count</a:t>
            </a:r>
            <a:endParaRPr sz="2600" dirty="0">
              <a:latin typeface="Arial"/>
              <a:cs typeface="Arial"/>
            </a:endParaRPr>
          </a:p>
          <a:p>
            <a:pPr marL="56515" marR="5080" algn="just">
              <a:lnSpc>
                <a:spcPct val="100099"/>
              </a:lnSpc>
              <a:spcBef>
                <a:spcPts val="1515"/>
              </a:spcBef>
            </a:pPr>
            <a:r>
              <a:rPr sz="2800" spc="-10" dirty="0">
                <a:solidFill>
                  <a:srgbClr val="0000CC"/>
                </a:solidFill>
                <a:latin typeface="Times New Roman"/>
                <a:cs typeface="Times New Roman"/>
              </a:rPr>
              <a:t>Alan </a:t>
            </a:r>
            <a:r>
              <a:rPr sz="2800" spc="-5" dirty="0">
                <a:solidFill>
                  <a:srgbClr val="0000CC"/>
                </a:solidFill>
                <a:latin typeface="Times New Roman"/>
                <a:cs typeface="Times New Roman"/>
              </a:rPr>
              <a:t>Albrecht while working </a:t>
            </a:r>
            <a:r>
              <a:rPr sz="2800" dirty="0">
                <a:solidFill>
                  <a:srgbClr val="0000CC"/>
                </a:solidFill>
                <a:latin typeface="Times New Roman"/>
                <a:cs typeface="Times New Roman"/>
              </a:rPr>
              <a:t>for </a:t>
            </a:r>
            <a:r>
              <a:rPr sz="2800" spc="-5" dirty="0">
                <a:solidFill>
                  <a:srgbClr val="0000CC"/>
                </a:solidFill>
                <a:latin typeface="Times New Roman"/>
                <a:cs typeface="Times New Roman"/>
              </a:rPr>
              <a:t>IBM, recognized </a:t>
            </a:r>
            <a:r>
              <a:rPr sz="2800" dirty="0">
                <a:solidFill>
                  <a:srgbClr val="0000CC"/>
                </a:solidFill>
                <a:latin typeface="Times New Roman"/>
                <a:cs typeface="Times New Roman"/>
              </a:rPr>
              <a:t>the  </a:t>
            </a:r>
            <a:r>
              <a:rPr sz="2800" spc="-5" dirty="0">
                <a:solidFill>
                  <a:srgbClr val="0000CC"/>
                </a:solidFill>
                <a:latin typeface="Times New Roman"/>
                <a:cs typeface="Times New Roman"/>
              </a:rPr>
              <a:t>problem in </a:t>
            </a:r>
            <a:r>
              <a:rPr sz="2800" spc="-10" dirty="0">
                <a:solidFill>
                  <a:srgbClr val="0000CC"/>
                </a:solidFill>
                <a:latin typeface="Times New Roman"/>
                <a:cs typeface="Times New Roman"/>
              </a:rPr>
              <a:t>size measurement </a:t>
            </a:r>
            <a:r>
              <a:rPr sz="2800" spc="-5" dirty="0">
                <a:solidFill>
                  <a:srgbClr val="0000CC"/>
                </a:solidFill>
                <a:latin typeface="Times New Roman"/>
                <a:cs typeface="Times New Roman"/>
              </a:rPr>
              <a:t>in the 1970s, and  developed a technique (which </a:t>
            </a:r>
            <a:r>
              <a:rPr sz="2800" dirty="0">
                <a:solidFill>
                  <a:srgbClr val="0000CC"/>
                </a:solidFill>
                <a:latin typeface="Times New Roman"/>
                <a:cs typeface="Times New Roman"/>
              </a:rPr>
              <a:t>he </a:t>
            </a:r>
            <a:r>
              <a:rPr sz="2800" spc="-10" dirty="0">
                <a:solidFill>
                  <a:srgbClr val="0000CC"/>
                </a:solidFill>
                <a:latin typeface="Times New Roman"/>
                <a:cs typeface="Times New Roman"/>
              </a:rPr>
              <a:t>called </a:t>
            </a:r>
            <a:r>
              <a:rPr sz="2800" spc="-5" dirty="0">
                <a:solidFill>
                  <a:srgbClr val="0000CC"/>
                </a:solidFill>
                <a:latin typeface="Times New Roman"/>
                <a:cs typeface="Times New Roman"/>
              </a:rPr>
              <a:t>Function Point  Analysis), which </a:t>
            </a:r>
            <a:r>
              <a:rPr sz="2800" spc="-10" dirty="0">
                <a:solidFill>
                  <a:srgbClr val="0000CC"/>
                </a:solidFill>
                <a:latin typeface="Times New Roman"/>
                <a:cs typeface="Times New Roman"/>
              </a:rPr>
              <a:t>appeared </a:t>
            </a:r>
            <a:r>
              <a:rPr sz="2800" spc="-5" dirty="0">
                <a:solidFill>
                  <a:srgbClr val="0000CC"/>
                </a:solidFill>
                <a:latin typeface="Times New Roman"/>
                <a:cs typeface="Times New Roman"/>
              </a:rPr>
              <a:t>to </a:t>
            </a:r>
            <a:r>
              <a:rPr sz="2800" dirty="0">
                <a:solidFill>
                  <a:srgbClr val="0000CC"/>
                </a:solidFill>
                <a:latin typeface="Times New Roman"/>
                <a:cs typeface="Times New Roman"/>
              </a:rPr>
              <a:t>be </a:t>
            </a:r>
            <a:r>
              <a:rPr sz="2800" spc="-5" dirty="0">
                <a:solidFill>
                  <a:srgbClr val="0000CC"/>
                </a:solidFill>
                <a:latin typeface="Times New Roman"/>
                <a:cs typeface="Times New Roman"/>
              </a:rPr>
              <a:t>a solution </a:t>
            </a:r>
            <a:r>
              <a:rPr sz="2800" spc="-10" dirty="0">
                <a:solidFill>
                  <a:srgbClr val="0000CC"/>
                </a:solidFill>
                <a:latin typeface="Times New Roman"/>
                <a:cs typeface="Times New Roman"/>
              </a:rPr>
              <a:t>to </a:t>
            </a:r>
            <a:r>
              <a:rPr sz="2800" dirty="0">
                <a:solidFill>
                  <a:srgbClr val="0000CC"/>
                </a:solidFill>
                <a:latin typeface="Times New Roman"/>
                <a:cs typeface="Times New Roman"/>
              </a:rPr>
              <a:t>the </a:t>
            </a:r>
            <a:r>
              <a:rPr sz="2800" spc="-5" dirty="0">
                <a:solidFill>
                  <a:srgbClr val="0000CC"/>
                </a:solidFill>
                <a:latin typeface="Times New Roman"/>
                <a:cs typeface="Times New Roman"/>
              </a:rPr>
              <a:t>size  </a:t>
            </a:r>
            <a:r>
              <a:rPr sz="2800" spc="-10" dirty="0">
                <a:solidFill>
                  <a:srgbClr val="0000CC"/>
                </a:solidFill>
                <a:latin typeface="Times New Roman"/>
                <a:cs typeface="Times New Roman"/>
              </a:rPr>
              <a:t>measurement </a:t>
            </a:r>
            <a:r>
              <a:rPr sz="2800" spc="-5" dirty="0">
                <a:solidFill>
                  <a:srgbClr val="0000CC"/>
                </a:solidFill>
                <a:latin typeface="Times New Roman"/>
                <a:cs typeface="Times New Roman"/>
              </a:rPr>
              <a:t>problem.</a:t>
            </a:r>
            <a:endParaRPr sz="2800" dirty="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61</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1057856-5071-41F5-AE73-BB67A23BB4A7}"/>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0" name="TextBox 9">
            <a:extLst>
              <a:ext uri="{FF2B5EF4-FFF2-40B4-BE49-F238E27FC236}">
                <a16:creationId xmlns:a16="http://schemas.microsoft.com/office/drawing/2014/main" id="{27FCC750-C45A-43D9-9F1A-E97D3B0F88C4}"/>
              </a:ext>
            </a:extLst>
          </p:cNvPr>
          <p:cNvSpPr txBox="1"/>
          <p:nvPr/>
        </p:nvSpPr>
        <p:spPr>
          <a:xfrm>
            <a:off x="6278627" y="1748135"/>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927351"/>
            <a:ext cx="8221345" cy="880110"/>
          </a:xfrm>
          <a:prstGeom prst="rect">
            <a:avLst/>
          </a:prstGeom>
        </p:spPr>
        <p:txBody>
          <a:bodyPr vert="horz" wrap="square" lIns="0" tIns="10160" rIns="0" bIns="0" rtlCol="0">
            <a:spAutoFit/>
          </a:bodyPr>
          <a:lstStyle/>
          <a:p>
            <a:pPr marL="12700" marR="5080">
              <a:lnSpc>
                <a:spcPct val="100400"/>
              </a:lnSpc>
              <a:spcBef>
                <a:spcPts val="80"/>
              </a:spcBef>
            </a:pPr>
            <a:r>
              <a:rPr sz="2800" spc="-5" dirty="0">
                <a:solidFill>
                  <a:srgbClr val="A50020"/>
                </a:solidFill>
                <a:latin typeface="Times New Roman"/>
                <a:cs typeface="Times New Roman"/>
              </a:rPr>
              <a:t>The principle </a:t>
            </a:r>
            <a:r>
              <a:rPr sz="2800" dirty="0">
                <a:solidFill>
                  <a:srgbClr val="A50020"/>
                </a:solidFill>
                <a:latin typeface="Times New Roman"/>
                <a:cs typeface="Times New Roman"/>
              </a:rPr>
              <a:t>of </a:t>
            </a:r>
            <a:r>
              <a:rPr sz="2800" spc="-5" dirty="0">
                <a:solidFill>
                  <a:srgbClr val="A50020"/>
                </a:solidFill>
                <a:latin typeface="Times New Roman"/>
                <a:cs typeface="Times New Roman"/>
              </a:rPr>
              <a:t>Albrecht’s function point analysis (FPA)  is that a system is decomposed into functional</a:t>
            </a:r>
            <a:r>
              <a:rPr sz="2800" spc="-20" dirty="0">
                <a:solidFill>
                  <a:srgbClr val="A50020"/>
                </a:solidFill>
                <a:latin typeface="Times New Roman"/>
                <a:cs typeface="Times New Roman"/>
              </a:rPr>
              <a:t> </a:t>
            </a:r>
            <a:r>
              <a:rPr sz="2800" spc="-5" dirty="0">
                <a:solidFill>
                  <a:srgbClr val="A50020"/>
                </a:solidFill>
                <a:latin typeface="Times New Roman"/>
                <a:cs typeface="Times New Roman"/>
              </a:rPr>
              <a:t>units.</a:t>
            </a:r>
            <a:endParaRPr sz="2800" dirty="0">
              <a:latin typeface="Times New Roman"/>
              <a:cs typeface="Times New Roman"/>
            </a:endParaRPr>
          </a:p>
        </p:txBody>
      </p:sp>
      <p:sp>
        <p:nvSpPr>
          <p:cNvPr id="3" name="object 3"/>
          <p:cNvSpPr txBox="1"/>
          <p:nvPr/>
        </p:nvSpPr>
        <p:spPr>
          <a:xfrm>
            <a:off x="840733" y="3091077"/>
            <a:ext cx="1438910" cy="1334770"/>
          </a:xfrm>
          <a:prstGeom prst="rect">
            <a:avLst/>
          </a:prstGeom>
        </p:spPr>
        <p:txBody>
          <a:bodyPr vert="horz" wrap="square" lIns="0" tIns="113030" rIns="0" bIns="0" rtlCol="0">
            <a:spAutoFit/>
          </a:bodyPr>
          <a:lstStyle/>
          <a:p>
            <a:pPr marL="353695" indent="-341630">
              <a:lnSpc>
                <a:spcPct val="100000"/>
              </a:lnSpc>
              <a:spcBef>
                <a:spcPts val="890"/>
              </a:spcBef>
              <a:buFont typeface="MS UI Gothic"/>
              <a:buChar char="▪"/>
              <a:tabLst>
                <a:tab pos="353695" algn="l"/>
                <a:tab pos="354330" algn="l"/>
              </a:tabLst>
            </a:pPr>
            <a:r>
              <a:rPr sz="2200" dirty="0">
                <a:latin typeface="Times New Roman"/>
                <a:cs typeface="Times New Roman"/>
              </a:rPr>
              <a:t>Inputs</a:t>
            </a:r>
            <a:endParaRPr sz="2200">
              <a:latin typeface="Times New Roman"/>
              <a:cs typeface="Times New Roman"/>
            </a:endParaRPr>
          </a:p>
          <a:p>
            <a:pPr marL="353695" indent="-341630">
              <a:lnSpc>
                <a:spcPct val="100000"/>
              </a:lnSpc>
              <a:spcBef>
                <a:spcPts val="795"/>
              </a:spcBef>
              <a:buFont typeface="MS UI Gothic"/>
              <a:buChar char="▪"/>
              <a:tabLst>
                <a:tab pos="353695" algn="l"/>
                <a:tab pos="354330" algn="l"/>
              </a:tabLst>
            </a:pPr>
            <a:r>
              <a:rPr sz="2200" spc="-5" dirty="0">
                <a:latin typeface="Times New Roman"/>
                <a:cs typeface="Times New Roman"/>
              </a:rPr>
              <a:t>Outputs</a:t>
            </a:r>
            <a:endParaRPr sz="2200">
              <a:latin typeface="Times New Roman"/>
              <a:cs typeface="Times New Roman"/>
            </a:endParaRPr>
          </a:p>
          <a:p>
            <a:pPr marL="353695" indent="-341630">
              <a:lnSpc>
                <a:spcPct val="100000"/>
              </a:lnSpc>
              <a:spcBef>
                <a:spcPts val="800"/>
              </a:spcBef>
              <a:buFont typeface="MS UI Gothic"/>
              <a:buChar char="▪"/>
              <a:tabLst>
                <a:tab pos="353695" algn="l"/>
                <a:tab pos="354330" algn="l"/>
              </a:tabLst>
            </a:pPr>
            <a:r>
              <a:rPr sz="2200" spc="-5" dirty="0">
                <a:latin typeface="Times New Roman"/>
                <a:cs typeface="Times New Roman"/>
              </a:rPr>
              <a:t>Enquiries</a:t>
            </a:r>
            <a:endParaRPr sz="2200">
              <a:latin typeface="Times New Roman"/>
              <a:cs typeface="Times New Roman"/>
            </a:endParaRPr>
          </a:p>
        </p:txBody>
      </p:sp>
      <p:sp>
        <p:nvSpPr>
          <p:cNvPr id="4" name="object 4"/>
          <p:cNvSpPr txBox="1"/>
          <p:nvPr/>
        </p:nvSpPr>
        <p:spPr>
          <a:xfrm>
            <a:off x="4498331" y="3091077"/>
            <a:ext cx="103505" cy="1334770"/>
          </a:xfrm>
          <a:prstGeom prst="rect">
            <a:avLst/>
          </a:prstGeom>
        </p:spPr>
        <p:txBody>
          <a:bodyPr vert="horz" wrap="square" lIns="0" tIns="113030" rIns="0" bIns="0" rtlCol="0">
            <a:spAutoFit/>
          </a:bodyPr>
          <a:lstStyle/>
          <a:p>
            <a:pPr marL="12700">
              <a:lnSpc>
                <a:spcPct val="100000"/>
              </a:lnSpc>
              <a:spcBef>
                <a:spcPts val="890"/>
              </a:spcBef>
            </a:pPr>
            <a:r>
              <a:rPr sz="2200" spc="-5" dirty="0">
                <a:latin typeface="Times New Roman"/>
                <a:cs typeface="Times New Roman"/>
              </a:rPr>
              <a:t>:</a:t>
            </a:r>
            <a:endParaRPr sz="2200">
              <a:latin typeface="Times New Roman"/>
              <a:cs typeface="Times New Roman"/>
            </a:endParaRPr>
          </a:p>
          <a:p>
            <a:pPr marL="12700">
              <a:lnSpc>
                <a:spcPct val="100000"/>
              </a:lnSpc>
              <a:spcBef>
                <a:spcPts val="795"/>
              </a:spcBef>
            </a:pPr>
            <a:r>
              <a:rPr sz="2200" spc="-5" dirty="0">
                <a:latin typeface="Times New Roman"/>
                <a:cs typeface="Times New Roman"/>
              </a:rPr>
              <a:t>:</a:t>
            </a:r>
            <a:endParaRPr sz="2200">
              <a:latin typeface="Times New Roman"/>
              <a:cs typeface="Times New Roman"/>
            </a:endParaRPr>
          </a:p>
          <a:p>
            <a:pPr marL="12700">
              <a:lnSpc>
                <a:spcPct val="100000"/>
              </a:lnSpc>
              <a:spcBef>
                <a:spcPts val="800"/>
              </a:spcBef>
            </a:pPr>
            <a:r>
              <a:rPr sz="2200" spc="-5" dirty="0">
                <a:latin typeface="Times New Roman"/>
                <a:cs typeface="Times New Roman"/>
              </a:rPr>
              <a:t>:</a:t>
            </a:r>
            <a:endParaRPr sz="2200">
              <a:latin typeface="Times New Roman"/>
              <a:cs typeface="Times New Roman"/>
            </a:endParaRPr>
          </a:p>
        </p:txBody>
      </p:sp>
      <p:sp>
        <p:nvSpPr>
          <p:cNvPr id="5" name="object 5"/>
          <p:cNvSpPr txBox="1"/>
          <p:nvPr/>
        </p:nvSpPr>
        <p:spPr>
          <a:xfrm>
            <a:off x="840733" y="4769610"/>
            <a:ext cx="2616835" cy="360680"/>
          </a:xfrm>
          <a:prstGeom prst="rect">
            <a:avLst/>
          </a:prstGeom>
        </p:spPr>
        <p:txBody>
          <a:bodyPr vert="horz" wrap="square" lIns="0" tIns="12065" rIns="0" bIns="0" rtlCol="0">
            <a:spAutoFit/>
          </a:bodyPr>
          <a:lstStyle/>
          <a:p>
            <a:pPr marL="353695" indent="-341630">
              <a:lnSpc>
                <a:spcPct val="100000"/>
              </a:lnSpc>
              <a:spcBef>
                <a:spcPts val="95"/>
              </a:spcBef>
              <a:buFont typeface="MS UI Gothic"/>
              <a:buChar char="▪"/>
              <a:tabLst>
                <a:tab pos="353695" algn="l"/>
                <a:tab pos="354330" algn="l"/>
              </a:tabLst>
            </a:pPr>
            <a:r>
              <a:rPr sz="2200" spc="-5" dirty="0">
                <a:latin typeface="Times New Roman"/>
                <a:cs typeface="Times New Roman"/>
              </a:rPr>
              <a:t>Internal logical</a:t>
            </a:r>
            <a:r>
              <a:rPr sz="2200" spc="-25" dirty="0">
                <a:latin typeface="Times New Roman"/>
                <a:cs typeface="Times New Roman"/>
              </a:rPr>
              <a:t> </a:t>
            </a:r>
            <a:r>
              <a:rPr sz="2200" spc="-5" dirty="0">
                <a:latin typeface="Times New Roman"/>
                <a:cs typeface="Times New Roman"/>
              </a:rPr>
              <a:t>files</a:t>
            </a:r>
            <a:endParaRPr sz="2200">
              <a:latin typeface="Times New Roman"/>
              <a:cs typeface="Times New Roman"/>
            </a:endParaRPr>
          </a:p>
        </p:txBody>
      </p:sp>
      <p:sp>
        <p:nvSpPr>
          <p:cNvPr id="6" name="object 6"/>
          <p:cNvSpPr txBox="1"/>
          <p:nvPr/>
        </p:nvSpPr>
        <p:spPr>
          <a:xfrm>
            <a:off x="4498330" y="4769610"/>
            <a:ext cx="103505"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Times New Roman"/>
                <a:cs typeface="Times New Roman"/>
              </a:rPr>
              <a:t>:</a:t>
            </a:r>
            <a:endParaRPr sz="2200">
              <a:latin typeface="Times New Roman"/>
              <a:cs typeface="Times New Roman"/>
            </a:endParaRPr>
          </a:p>
        </p:txBody>
      </p:sp>
      <p:sp>
        <p:nvSpPr>
          <p:cNvPr id="7" name="object 7"/>
          <p:cNvSpPr txBox="1"/>
          <p:nvPr/>
        </p:nvSpPr>
        <p:spPr>
          <a:xfrm>
            <a:off x="840733" y="5475222"/>
            <a:ext cx="2912745" cy="360680"/>
          </a:xfrm>
          <a:prstGeom prst="rect">
            <a:avLst/>
          </a:prstGeom>
        </p:spPr>
        <p:txBody>
          <a:bodyPr vert="horz" wrap="square" lIns="0" tIns="12065" rIns="0" bIns="0" rtlCol="0">
            <a:spAutoFit/>
          </a:bodyPr>
          <a:lstStyle/>
          <a:p>
            <a:pPr marL="353695" indent="-341630">
              <a:lnSpc>
                <a:spcPct val="100000"/>
              </a:lnSpc>
              <a:spcBef>
                <a:spcPts val="95"/>
              </a:spcBef>
              <a:buFont typeface="MS UI Gothic"/>
              <a:buChar char="▪"/>
              <a:tabLst>
                <a:tab pos="353695" algn="l"/>
                <a:tab pos="354330" algn="l"/>
              </a:tabLst>
            </a:pPr>
            <a:r>
              <a:rPr sz="2200" spc="-5" dirty="0">
                <a:latin typeface="Times New Roman"/>
                <a:cs typeface="Times New Roman"/>
              </a:rPr>
              <a:t>External interface</a:t>
            </a:r>
            <a:r>
              <a:rPr sz="2200" spc="-15" dirty="0">
                <a:latin typeface="Times New Roman"/>
                <a:cs typeface="Times New Roman"/>
              </a:rPr>
              <a:t> </a:t>
            </a:r>
            <a:r>
              <a:rPr sz="2200" spc="-5" dirty="0">
                <a:latin typeface="Times New Roman"/>
                <a:cs typeface="Times New Roman"/>
              </a:rPr>
              <a:t>files</a:t>
            </a:r>
            <a:endParaRPr sz="2200">
              <a:latin typeface="Times New Roman"/>
              <a:cs typeface="Times New Roman"/>
            </a:endParaRPr>
          </a:p>
        </p:txBody>
      </p:sp>
      <p:sp>
        <p:nvSpPr>
          <p:cNvPr id="8" name="object 8"/>
          <p:cNvSpPr txBox="1"/>
          <p:nvPr/>
        </p:nvSpPr>
        <p:spPr>
          <a:xfrm>
            <a:off x="4498333" y="5475222"/>
            <a:ext cx="103505"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Times New Roman"/>
                <a:cs typeface="Times New Roman"/>
              </a:rPr>
              <a:t>:</a:t>
            </a:r>
            <a:endParaRPr sz="2200">
              <a:latin typeface="Times New Roman"/>
              <a:cs typeface="Times New Roman"/>
            </a:endParaRPr>
          </a:p>
        </p:txBody>
      </p:sp>
      <p:sp>
        <p:nvSpPr>
          <p:cNvPr id="9" name="object 9"/>
          <p:cNvSpPr txBox="1"/>
          <p:nvPr/>
        </p:nvSpPr>
        <p:spPr>
          <a:xfrm>
            <a:off x="5412730" y="3091077"/>
            <a:ext cx="3880485" cy="3281045"/>
          </a:xfrm>
          <a:prstGeom prst="rect">
            <a:avLst/>
          </a:prstGeom>
        </p:spPr>
        <p:txBody>
          <a:bodyPr vert="horz" wrap="square" lIns="0" tIns="12700" rIns="0" bIns="0" rtlCol="0">
            <a:spAutoFit/>
          </a:bodyPr>
          <a:lstStyle/>
          <a:p>
            <a:pPr marL="12700" marR="295910">
              <a:lnSpc>
                <a:spcPct val="130000"/>
              </a:lnSpc>
              <a:spcBef>
                <a:spcPts val="100"/>
              </a:spcBef>
            </a:pPr>
            <a:r>
              <a:rPr sz="2200" spc="-5" dirty="0">
                <a:latin typeface="Times New Roman"/>
                <a:cs typeface="Times New Roman"/>
              </a:rPr>
              <a:t>information entering </a:t>
            </a:r>
            <a:r>
              <a:rPr sz="2200" dirty="0">
                <a:latin typeface="Times New Roman"/>
                <a:cs typeface="Times New Roman"/>
              </a:rPr>
              <a:t>the </a:t>
            </a:r>
            <a:r>
              <a:rPr sz="2200" spc="-5" dirty="0">
                <a:latin typeface="Times New Roman"/>
                <a:cs typeface="Times New Roman"/>
              </a:rPr>
              <a:t>system  information leaving </a:t>
            </a:r>
            <a:r>
              <a:rPr sz="2200" dirty="0">
                <a:latin typeface="Times New Roman"/>
                <a:cs typeface="Times New Roman"/>
              </a:rPr>
              <a:t>the </a:t>
            </a:r>
            <a:r>
              <a:rPr sz="2200" spc="-5" dirty="0">
                <a:latin typeface="Times New Roman"/>
                <a:cs typeface="Times New Roman"/>
              </a:rPr>
              <a:t>system</a:t>
            </a:r>
            <a:endParaRPr sz="2200">
              <a:latin typeface="Times New Roman"/>
              <a:cs typeface="Times New Roman"/>
            </a:endParaRPr>
          </a:p>
          <a:p>
            <a:pPr marL="12700" marR="666115">
              <a:lnSpc>
                <a:spcPct val="80000"/>
              </a:lnSpc>
              <a:spcBef>
                <a:spcPts val="1330"/>
              </a:spcBef>
            </a:pPr>
            <a:r>
              <a:rPr sz="2200" spc="-5" dirty="0">
                <a:latin typeface="Times New Roman"/>
                <a:cs typeface="Times New Roman"/>
              </a:rPr>
              <a:t>requests </a:t>
            </a:r>
            <a:r>
              <a:rPr sz="2200" dirty="0">
                <a:latin typeface="Times New Roman"/>
                <a:cs typeface="Times New Roman"/>
              </a:rPr>
              <a:t>for </a:t>
            </a:r>
            <a:r>
              <a:rPr sz="2200" spc="-5" dirty="0">
                <a:latin typeface="Times New Roman"/>
                <a:cs typeface="Times New Roman"/>
              </a:rPr>
              <a:t>instant </a:t>
            </a:r>
            <a:r>
              <a:rPr sz="2200" spc="-10" dirty="0">
                <a:latin typeface="Times New Roman"/>
                <a:cs typeface="Times New Roman"/>
              </a:rPr>
              <a:t>access </a:t>
            </a:r>
            <a:r>
              <a:rPr sz="2200" spc="-5" dirty="0">
                <a:latin typeface="Times New Roman"/>
                <a:cs typeface="Times New Roman"/>
              </a:rPr>
              <a:t>to  information</a:t>
            </a:r>
            <a:endParaRPr sz="2200">
              <a:latin typeface="Times New Roman"/>
              <a:cs typeface="Times New Roman"/>
            </a:endParaRPr>
          </a:p>
          <a:p>
            <a:pPr marL="12700" marR="791210">
              <a:lnSpc>
                <a:spcPct val="80000"/>
              </a:lnSpc>
              <a:spcBef>
                <a:spcPts val="1320"/>
              </a:spcBef>
            </a:pPr>
            <a:r>
              <a:rPr sz="2200" spc="-5" dirty="0">
                <a:latin typeface="Times New Roman"/>
                <a:cs typeface="Times New Roman"/>
              </a:rPr>
              <a:t>information held within </a:t>
            </a:r>
            <a:r>
              <a:rPr sz="2200" dirty="0">
                <a:latin typeface="Times New Roman"/>
                <a:cs typeface="Times New Roman"/>
              </a:rPr>
              <a:t>the  </a:t>
            </a:r>
            <a:r>
              <a:rPr sz="2200" spc="-5" dirty="0">
                <a:latin typeface="Times New Roman"/>
                <a:cs typeface="Times New Roman"/>
              </a:rPr>
              <a:t>system</a:t>
            </a:r>
            <a:endParaRPr sz="2200">
              <a:latin typeface="Times New Roman"/>
              <a:cs typeface="Times New Roman"/>
            </a:endParaRPr>
          </a:p>
          <a:p>
            <a:pPr marL="12700" marR="5080">
              <a:lnSpc>
                <a:spcPct val="80000"/>
              </a:lnSpc>
              <a:spcBef>
                <a:spcPts val="1335"/>
              </a:spcBef>
            </a:pPr>
            <a:r>
              <a:rPr sz="2200" spc="-5" dirty="0">
                <a:latin typeface="Times New Roman"/>
                <a:cs typeface="Times New Roman"/>
              </a:rPr>
              <a:t>information held </a:t>
            </a:r>
            <a:r>
              <a:rPr sz="2200" spc="-10" dirty="0">
                <a:latin typeface="Times New Roman"/>
                <a:cs typeface="Times New Roman"/>
              </a:rPr>
              <a:t>by </a:t>
            </a:r>
            <a:r>
              <a:rPr sz="2200" spc="-5" dirty="0">
                <a:latin typeface="Times New Roman"/>
                <a:cs typeface="Times New Roman"/>
              </a:rPr>
              <a:t>other system  that is used </a:t>
            </a:r>
            <a:r>
              <a:rPr sz="2200" spc="-10" dirty="0">
                <a:latin typeface="Times New Roman"/>
                <a:cs typeface="Times New Roman"/>
              </a:rPr>
              <a:t>by </a:t>
            </a:r>
            <a:r>
              <a:rPr sz="2200" dirty="0">
                <a:latin typeface="Times New Roman"/>
                <a:cs typeface="Times New Roman"/>
              </a:rPr>
              <a:t>the </a:t>
            </a:r>
            <a:r>
              <a:rPr sz="2200" spc="-5" dirty="0">
                <a:latin typeface="Times New Roman"/>
                <a:cs typeface="Times New Roman"/>
              </a:rPr>
              <a:t>system being  analyzed.</a:t>
            </a:r>
            <a:endParaRPr sz="2200">
              <a:latin typeface="Times New Roman"/>
              <a:cs typeface="Times New Roman"/>
            </a:endParaRPr>
          </a:p>
        </p:txBody>
      </p:sp>
      <p:sp>
        <p:nvSpPr>
          <p:cNvPr id="10" name="object 10"/>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11" name="object 11"/>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12" name="object 12"/>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62</a:t>
            </a:fld>
            <a:endParaRPr sz="1400">
              <a:latin typeface="Arial"/>
              <a:cs typeface="Arial"/>
            </a:endParaRPr>
          </a:p>
        </p:txBody>
      </p:sp>
      <p:sp>
        <p:nvSpPr>
          <p:cNvPr id="13" name="object 1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3598863-5A0B-49D0-B8C7-1BA35DF87491}"/>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6" name="TextBox 15">
            <a:extLst>
              <a:ext uri="{FF2B5EF4-FFF2-40B4-BE49-F238E27FC236}">
                <a16:creationId xmlns:a16="http://schemas.microsoft.com/office/drawing/2014/main" id="{6CB5B8E8-469E-4332-BB44-6DCB33647292}"/>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4191000"/>
            <a:ext cx="2209800" cy="2286000"/>
          </a:xfrm>
          <a:custGeom>
            <a:avLst/>
            <a:gdLst/>
            <a:ahLst/>
            <a:cxnLst/>
            <a:rect l="l" t="t" r="r" b="b"/>
            <a:pathLst>
              <a:path w="2209800" h="2286000">
                <a:moveTo>
                  <a:pt x="2209800" y="1143000"/>
                </a:moveTo>
                <a:lnTo>
                  <a:pt x="2208777" y="1093443"/>
                </a:lnTo>
                <a:lnTo>
                  <a:pt x="2205739" y="1044423"/>
                </a:lnTo>
                <a:lnTo>
                  <a:pt x="2200726" y="995983"/>
                </a:lnTo>
                <a:lnTo>
                  <a:pt x="2193780" y="948167"/>
                </a:lnTo>
                <a:lnTo>
                  <a:pt x="2184942" y="901016"/>
                </a:lnTo>
                <a:lnTo>
                  <a:pt x="2174255" y="854574"/>
                </a:lnTo>
                <a:lnTo>
                  <a:pt x="2161759" y="808883"/>
                </a:lnTo>
                <a:lnTo>
                  <a:pt x="2147498" y="763988"/>
                </a:lnTo>
                <a:lnTo>
                  <a:pt x="2131511" y="719931"/>
                </a:lnTo>
                <a:lnTo>
                  <a:pt x="2113841" y="676754"/>
                </a:lnTo>
                <a:lnTo>
                  <a:pt x="2094530" y="634502"/>
                </a:lnTo>
                <a:lnTo>
                  <a:pt x="2073619" y="593216"/>
                </a:lnTo>
                <a:lnTo>
                  <a:pt x="2051150" y="552940"/>
                </a:lnTo>
                <a:lnTo>
                  <a:pt x="2027165" y="513717"/>
                </a:lnTo>
                <a:lnTo>
                  <a:pt x="2001705" y="475589"/>
                </a:lnTo>
                <a:lnTo>
                  <a:pt x="1974812" y="438601"/>
                </a:lnTo>
                <a:lnTo>
                  <a:pt x="1946527" y="402794"/>
                </a:lnTo>
                <a:lnTo>
                  <a:pt x="1916892" y="368212"/>
                </a:lnTo>
                <a:lnTo>
                  <a:pt x="1885950" y="334899"/>
                </a:lnTo>
                <a:lnTo>
                  <a:pt x="1853740" y="302895"/>
                </a:lnTo>
                <a:lnTo>
                  <a:pt x="1820306" y="272246"/>
                </a:lnTo>
                <a:lnTo>
                  <a:pt x="1785689" y="242993"/>
                </a:lnTo>
                <a:lnTo>
                  <a:pt x="1749931" y="215181"/>
                </a:lnTo>
                <a:lnTo>
                  <a:pt x="1713072" y="188851"/>
                </a:lnTo>
                <a:lnTo>
                  <a:pt x="1675155" y="164046"/>
                </a:lnTo>
                <a:lnTo>
                  <a:pt x="1636222" y="140811"/>
                </a:lnTo>
                <a:lnTo>
                  <a:pt x="1596314" y="119187"/>
                </a:lnTo>
                <a:lnTo>
                  <a:pt x="1555473" y="99218"/>
                </a:lnTo>
                <a:lnTo>
                  <a:pt x="1513740" y="80947"/>
                </a:lnTo>
                <a:lnTo>
                  <a:pt x="1471157" y="64417"/>
                </a:lnTo>
                <a:lnTo>
                  <a:pt x="1427766" y="49670"/>
                </a:lnTo>
                <a:lnTo>
                  <a:pt x="1383609" y="36750"/>
                </a:lnTo>
                <a:lnTo>
                  <a:pt x="1338727" y="25700"/>
                </a:lnTo>
                <a:lnTo>
                  <a:pt x="1293161" y="16562"/>
                </a:lnTo>
                <a:lnTo>
                  <a:pt x="1246954" y="9381"/>
                </a:lnTo>
                <a:lnTo>
                  <a:pt x="1200147" y="4198"/>
                </a:lnTo>
                <a:lnTo>
                  <a:pt x="1152781" y="1056"/>
                </a:lnTo>
                <a:lnTo>
                  <a:pt x="1104900" y="0"/>
                </a:lnTo>
                <a:lnTo>
                  <a:pt x="1057018" y="1056"/>
                </a:lnTo>
                <a:lnTo>
                  <a:pt x="1009652" y="4198"/>
                </a:lnTo>
                <a:lnTo>
                  <a:pt x="962845" y="9381"/>
                </a:lnTo>
                <a:lnTo>
                  <a:pt x="916638" y="16562"/>
                </a:lnTo>
                <a:lnTo>
                  <a:pt x="871073" y="25700"/>
                </a:lnTo>
                <a:lnTo>
                  <a:pt x="826190" y="36750"/>
                </a:lnTo>
                <a:lnTo>
                  <a:pt x="782033" y="49670"/>
                </a:lnTo>
                <a:lnTo>
                  <a:pt x="738642" y="64417"/>
                </a:lnTo>
                <a:lnTo>
                  <a:pt x="696059" y="80947"/>
                </a:lnTo>
                <a:lnTo>
                  <a:pt x="654326" y="99218"/>
                </a:lnTo>
                <a:lnTo>
                  <a:pt x="613485" y="119187"/>
                </a:lnTo>
                <a:lnTo>
                  <a:pt x="573577" y="140811"/>
                </a:lnTo>
                <a:lnTo>
                  <a:pt x="534644" y="164046"/>
                </a:lnTo>
                <a:lnTo>
                  <a:pt x="496727" y="188851"/>
                </a:lnTo>
                <a:lnTo>
                  <a:pt x="459869" y="215181"/>
                </a:lnTo>
                <a:lnTo>
                  <a:pt x="424110" y="242993"/>
                </a:lnTo>
                <a:lnTo>
                  <a:pt x="389493" y="272246"/>
                </a:lnTo>
                <a:lnTo>
                  <a:pt x="356059" y="302895"/>
                </a:lnTo>
                <a:lnTo>
                  <a:pt x="323850" y="334899"/>
                </a:lnTo>
                <a:lnTo>
                  <a:pt x="292907" y="368212"/>
                </a:lnTo>
                <a:lnTo>
                  <a:pt x="263272" y="402794"/>
                </a:lnTo>
                <a:lnTo>
                  <a:pt x="234987" y="438601"/>
                </a:lnTo>
                <a:lnTo>
                  <a:pt x="208094" y="475589"/>
                </a:lnTo>
                <a:lnTo>
                  <a:pt x="182634" y="513717"/>
                </a:lnTo>
                <a:lnTo>
                  <a:pt x="158649" y="552940"/>
                </a:lnTo>
                <a:lnTo>
                  <a:pt x="136180" y="593216"/>
                </a:lnTo>
                <a:lnTo>
                  <a:pt x="115269" y="634502"/>
                </a:lnTo>
                <a:lnTo>
                  <a:pt x="95958" y="676754"/>
                </a:lnTo>
                <a:lnTo>
                  <a:pt x="78288" y="719931"/>
                </a:lnTo>
                <a:lnTo>
                  <a:pt x="62302" y="763988"/>
                </a:lnTo>
                <a:lnTo>
                  <a:pt x="48040" y="808883"/>
                </a:lnTo>
                <a:lnTo>
                  <a:pt x="35544" y="854574"/>
                </a:lnTo>
                <a:lnTo>
                  <a:pt x="24857" y="901016"/>
                </a:lnTo>
                <a:lnTo>
                  <a:pt x="16019" y="948167"/>
                </a:lnTo>
                <a:lnTo>
                  <a:pt x="9073" y="995983"/>
                </a:lnTo>
                <a:lnTo>
                  <a:pt x="4060" y="1044423"/>
                </a:lnTo>
                <a:lnTo>
                  <a:pt x="1022" y="1093443"/>
                </a:lnTo>
                <a:lnTo>
                  <a:pt x="0" y="1143000"/>
                </a:lnTo>
                <a:lnTo>
                  <a:pt x="1022" y="1192556"/>
                </a:lnTo>
                <a:lnTo>
                  <a:pt x="4060" y="1241576"/>
                </a:lnTo>
                <a:lnTo>
                  <a:pt x="9073" y="1290016"/>
                </a:lnTo>
                <a:lnTo>
                  <a:pt x="16019" y="1337832"/>
                </a:lnTo>
                <a:lnTo>
                  <a:pt x="24857" y="1384983"/>
                </a:lnTo>
                <a:lnTo>
                  <a:pt x="35544" y="1431425"/>
                </a:lnTo>
                <a:lnTo>
                  <a:pt x="48040" y="1477116"/>
                </a:lnTo>
                <a:lnTo>
                  <a:pt x="62302" y="1522011"/>
                </a:lnTo>
                <a:lnTo>
                  <a:pt x="78288" y="1566068"/>
                </a:lnTo>
                <a:lnTo>
                  <a:pt x="95958" y="1609245"/>
                </a:lnTo>
                <a:lnTo>
                  <a:pt x="115269" y="1651498"/>
                </a:lnTo>
                <a:lnTo>
                  <a:pt x="136180" y="1692783"/>
                </a:lnTo>
                <a:lnTo>
                  <a:pt x="158649" y="1733059"/>
                </a:lnTo>
                <a:lnTo>
                  <a:pt x="182634" y="1772282"/>
                </a:lnTo>
                <a:lnTo>
                  <a:pt x="208094" y="1810410"/>
                </a:lnTo>
                <a:lnTo>
                  <a:pt x="234987" y="1847398"/>
                </a:lnTo>
                <a:lnTo>
                  <a:pt x="263272" y="1883205"/>
                </a:lnTo>
                <a:lnTo>
                  <a:pt x="292907" y="1917787"/>
                </a:lnTo>
                <a:lnTo>
                  <a:pt x="323850" y="1951101"/>
                </a:lnTo>
                <a:lnTo>
                  <a:pt x="356059" y="1983104"/>
                </a:lnTo>
                <a:lnTo>
                  <a:pt x="389493" y="2013753"/>
                </a:lnTo>
                <a:lnTo>
                  <a:pt x="424110" y="2043006"/>
                </a:lnTo>
                <a:lnTo>
                  <a:pt x="459869" y="2070818"/>
                </a:lnTo>
                <a:lnTo>
                  <a:pt x="496727" y="2097148"/>
                </a:lnTo>
                <a:lnTo>
                  <a:pt x="534644" y="2121953"/>
                </a:lnTo>
                <a:lnTo>
                  <a:pt x="573577" y="2145188"/>
                </a:lnTo>
                <a:lnTo>
                  <a:pt x="613485" y="2166812"/>
                </a:lnTo>
                <a:lnTo>
                  <a:pt x="654326" y="2186781"/>
                </a:lnTo>
                <a:lnTo>
                  <a:pt x="696059" y="2205052"/>
                </a:lnTo>
                <a:lnTo>
                  <a:pt x="738642" y="2221582"/>
                </a:lnTo>
                <a:lnTo>
                  <a:pt x="782033" y="2236329"/>
                </a:lnTo>
                <a:lnTo>
                  <a:pt x="826190" y="2249249"/>
                </a:lnTo>
                <a:lnTo>
                  <a:pt x="871073" y="2260299"/>
                </a:lnTo>
                <a:lnTo>
                  <a:pt x="916638" y="2269437"/>
                </a:lnTo>
                <a:lnTo>
                  <a:pt x="962845" y="2276618"/>
                </a:lnTo>
                <a:lnTo>
                  <a:pt x="1009652" y="2281802"/>
                </a:lnTo>
                <a:lnTo>
                  <a:pt x="1057018" y="2284943"/>
                </a:lnTo>
                <a:lnTo>
                  <a:pt x="1104900" y="2286000"/>
                </a:lnTo>
                <a:lnTo>
                  <a:pt x="1152781" y="2284943"/>
                </a:lnTo>
                <a:lnTo>
                  <a:pt x="1200147" y="2281802"/>
                </a:lnTo>
                <a:lnTo>
                  <a:pt x="1246954" y="2276618"/>
                </a:lnTo>
                <a:lnTo>
                  <a:pt x="1293161" y="2269437"/>
                </a:lnTo>
                <a:lnTo>
                  <a:pt x="1338727" y="2260299"/>
                </a:lnTo>
                <a:lnTo>
                  <a:pt x="1383609" y="2249249"/>
                </a:lnTo>
                <a:lnTo>
                  <a:pt x="1427766" y="2236329"/>
                </a:lnTo>
                <a:lnTo>
                  <a:pt x="1471157" y="2221582"/>
                </a:lnTo>
                <a:lnTo>
                  <a:pt x="1513740" y="2205052"/>
                </a:lnTo>
                <a:lnTo>
                  <a:pt x="1555473" y="2186781"/>
                </a:lnTo>
                <a:lnTo>
                  <a:pt x="1596314" y="2166812"/>
                </a:lnTo>
                <a:lnTo>
                  <a:pt x="1636222" y="2145188"/>
                </a:lnTo>
                <a:lnTo>
                  <a:pt x="1675155" y="2121953"/>
                </a:lnTo>
                <a:lnTo>
                  <a:pt x="1713072" y="2097148"/>
                </a:lnTo>
                <a:lnTo>
                  <a:pt x="1749931" y="2070818"/>
                </a:lnTo>
                <a:lnTo>
                  <a:pt x="1785689" y="2043006"/>
                </a:lnTo>
                <a:lnTo>
                  <a:pt x="1820306" y="2013753"/>
                </a:lnTo>
                <a:lnTo>
                  <a:pt x="1853740" y="1983104"/>
                </a:lnTo>
                <a:lnTo>
                  <a:pt x="1885950" y="1951101"/>
                </a:lnTo>
                <a:lnTo>
                  <a:pt x="1916892" y="1917787"/>
                </a:lnTo>
                <a:lnTo>
                  <a:pt x="1946527" y="1883205"/>
                </a:lnTo>
                <a:lnTo>
                  <a:pt x="1974812" y="1847398"/>
                </a:lnTo>
                <a:lnTo>
                  <a:pt x="2001705" y="1810410"/>
                </a:lnTo>
                <a:lnTo>
                  <a:pt x="2027165" y="1772282"/>
                </a:lnTo>
                <a:lnTo>
                  <a:pt x="2051150" y="1733059"/>
                </a:lnTo>
                <a:lnTo>
                  <a:pt x="2073619" y="1692783"/>
                </a:lnTo>
                <a:lnTo>
                  <a:pt x="2094530" y="1651498"/>
                </a:lnTo>
                <a:lnTo>
                  <a:pt x="2113841" y="1609245"/>
                </a:lnTo>
                <a:lnTo>
                  <a:pt x="2131511" y="1566068"/>
                </a:lnTo>
                <a:lnTo>
                  <a:pt x="2147498" y="1522011"/>
                </a:lnTo>
                <a:lnTo>
                  <a:pt x="2161759" y="1477116"/>
                </a:lnTo>
                <a:lnTo>
                  <a:pt x="2174255" y="1431425"/>
                </a:lnTo>
                <a:lnTo>
                  <a:pt x="2184942" y="1384983"/>
                </a:lnTo>
                <a:lnTo>
                  <a:pt x="2193780" y="1337832"/>
                </a:lnTo>
                <a:lnTo>
                  <a:pt x="2200726" y="1290016"/>
                </a:lnTo>
                <a:lnTo>
                  <a:pt x="2205739" y="1241576"/>
                </a:lnTo>
                <a:lnTo>
                  <a:pt x="2208777" y="1192556"/>
                </a:lnTo>
                <a:lnTo>
                  <a:pt x="2209800" y="1143000"/>
                </a:lnTo>
                <a:close/>
              </a:path>
            </a:pathLst>
          </a:custGeom>
          <a:solidFill>
            <a:srgbClr val="BAE0E3"/>
          </a:solidFill>
        </p:spPr>
        <p:txBody>
          <a:bodyPr wrap="square" lIns="0" tIns="0" rIns="0" bIns="0" rtlCol="0"/>
          <a:lstStyle/>
          <a:p>
            <a:endParaRPr/>
          </a:p>
        </p:txBody>
      </p:sp>
      <p:sp>
        <p:nvSpPr>
          <p:cNvPr id="3" name="object 3"/>
          <p:cNvSpPr/>
          <p:nvPr/>
        </p:nvSpPr>
        <p:spPr>
          <a:xfrm>
            <a:off x="3352800" y="4191000"/>
            <a:ext cx="2209800" cy="2286000"/>
          </a:xfrm>
          <a:custGeom>
            <a:avLst/>
            <a:gdLst/>
            <a:ahLst/>
            <a:cxnLst/>
            <a:rect l="l" t="t" r="r" b="b"/>
            <a:pathLst>
              <a:path w="2209800" h="2286000">
                <a:moveTo>
                  <a:pt x="1104899" y="0"/>
                </a:moveTo>
                <a:lnTo>
                  <a:pt x="1057018" y="1056"/>
                </a:lnTo>
                <a:lnTo>
                  <a:pt x="1009652" y="4198"/>
                </a:lnTo>
                <a:lnTo>
                  <a:pt x="962845" y="9381"/>
                </a:lnTo>
                <a:lnTo>
                  <a:pt x="916638" y="16562"/>
                </a:lnTo>
                <a:lnTo>
                  <a:pt x="871072" y="25700"/>
                </a:lnTo>
                <a:lnTo>
                  <a:pt x="826190" y="36750"/>
                </a:lnTo>
                <a:lnTo>
                  <a:pt x="782033" y="49670"/>
                </a:lnTo>
                <a:lnTo>
                  <a:pt x="738642" y="64417"/>
                </a:lnTo>
                <a:lnTo>
                  <a:pt x="696059" y="80947"/>
                </a:lnTo>
                <a:lnTo>
                  <a:pt x="654326" y="99218"/>
                </a:lnTo>
                <a:lnTo>
                  <a:pt x="613485" y="119187"/>
                </a:lnTo>
                <a:lnTo>
                  <a:pt x="573577" y="140811"/>
                </a:lnTo>
                <a:lnTo>
                  <a:pt x="534644" y="164046"/>
                </a:lnTo>
                <a:lnTo>
                  <a:pt x="496727" y="188851"/>
                </a:lnTo>
                <a:lnTo>
                  <a:pt x="459869" y="215181"/>
                </a:lnTo>
                <a:lnTo>
                  <a:pt x="424110" y="242993"/>
                </a:lnTo>
                <a:lnTo>
                  <a:pt x="389493" y="272246"/>
                </a:lnTo>
                <a:lnTo>
                  <a:pt x="356059" y="302895"/>
                </a:lnTo>
                <a:lnTo>
                  <a:pt x="323849" y="334898"/>
                </a:lnTo>
                <a:lnTo>
                  <a:pt x="292907" y="368212"/>
                </a:lnTo>
                <a:lnTo>
                  <a:pt x="263272" y="402794"/>
                </a:lnTo>
                <a:lnTo>
                  <a:pt x="234987" y="438601"/>
                </a:lnTo>
                <a:lnTo>
                  <a:pt x="208094" y="475589"/>
                </a:lnTo>
                <a:lnTo>
                  <a:pt x="182634" y="513717"/>
                </a:lnTo>
                <a:lnTo>
                  <a:pt x="158649" y="552940"/>
                </a:lnTo>
                <a:lnTo>
                  <a:pt x="136180" y="593216"/>
                </a:lnTo>
                <a:lnTo>
                  <a:pt x="115269" y="634501"/>
                </a:lnTo>
                <a:lnTo>
                  <a:pt x="95958" y="676754"/>
                </a:lnTo>
                <a:lnTo>
                  <a:pt x="78288" y="719931"/>
                </a:lnTo>
                <a:lnTo>
                  <a:pt x="62302" y="763988"/>
                </a:lnTo>
                <a:lnTo>
                  <a:pt x="48040" y="808883"/>
                </a:lnTo>
                <a:lnTo>
                  <a:pt x="35544" y="854574"/>
                </a:lnTo>
                <a:lnTo>
                  <a:pt x="24857" y="901016"/>
                </a:lnTo>
                <a:lnTo>
                  <a:pt x="16019" y="948167"/>
                </a:lnTo>
                <a:lnTo>
                  <a:pt x="9073" y="995983"/>
                </a:lnTo>
                <a:lnTo>
                  <a:pt x="4060" y="1044423"/>
                </a:lnTo>
                <a:lnTo>
                  <a:pt x="1022" y="1093443"/>
                </a:lnTo>
                <a:lnTo>
                  <a:pt x="0" y="1142999"/>
                </a:lnTo>
                <a:lnTo>
                  <a:pt x="1022" y="1192556"/>
                </a:lnTo>
                <a:lnTo>
                  <a:pt x="4060" y="1241576"/>
                </a:lnTo>
                <a:lnTo>
                  <a:pt x="9073" y="1290016"/>
                </a:lnTo>
                <a:lnTo>
                  <a:pt x="16019" y="1337832"/>
                </a:lnTo>
                <a:lnTo>
                  <a:pt x="24857" y="1384983"/>
                </a:lnTo>
                <a:lnTo>
                  <a:pt x="35544" y="1431425"/>
                </a:lnTo>
                <a:lnTo>
                  <a:pt x="48040" y="1477116"/>
                </a:lnTo>
                <a:lnTo>
                  <a:pt x="62302" y="1522011"/>
                </a:lnTo>
                <a:lnTo>
                  <a:pt x="78288" y="1566068"/>
                </a:lnTo>
                <a:lnTo>
                  <a:pt x="95958" y="1609245"/>
                </a:lnTo>
                <a:lnTo>
                  <a:pt x="115269" y="1651497"/>
                </a:lnTo>
                <a:lnTo>
                  <a:pt x="136180" y="1692783"/>
                </a:lnTo>
                <a:lnTo>
                  <a:pt x="158649" y="1733059"/>
                </a:lnTo>
                <a:lnTo>
                  <a:pt x="182634" y="1772282"/>
                </a:lnTo>
                <a:lnTo>
                  <a:pt x="208094" y="1810410"/>
                </a:lnTo>
                <a:lnTo>
                  <a:pt x="234987" y="1847398"/>
                </a:lnTo>
                <a:lnTo>
                  <a:pt x="263272" y="1883205"/>
                </a:lnTo>
                <a:lnTo>
                  <a:pt x="292907" y="1917786"/>
                </a:lnTo>
                <a:lnTo>
                  <a:pt x="323849" y="1951100"/>
                </a:lnTo>
                <a:lnTo>
                  <a:pt x="356059" y="1983104"/>
                </a:lnTo>
                <a:lnTo>
                  <a:pt x="389493" y="2013753"/>
                </a:lnTo>
                <a:lnTo>
                  <a:pt x="424110" y="2043006"/>
                </a:lnTo>
                <a:lnTo>
                  <a:pt x="459869" y="2070818"/>
                </a:lnTo>
                <a:lnTo>
                  <a:pt x="496727" y="2097148"/>
                </a:lnTo>
                <a:lnTo>
                  <a:pt x="534644" y="2121953"/>
                </a:lnTo>
                <a:lnTo>
                  <a:pt x="573577" y="2145188"/>
                </a:lnTo>
                <a:lnTo>
                  <a:pt x="613485" y="2166812"/>
                </a:lnTo>
                <a:lnTo>
                  <a:pt x="654326" y="2186781"/>
                </a:lnTo>
                <a:lnTo>
                  <a:pt x="696059" y="2205052"/>
                </a:lnTo>
                <a:lnTo>
                  <a:pt x="738642" y="2221582"/>
                </a:lnTo>
                <a:lnTo>
                  <a:pt x="782033" y="2236329"/>
                </a:lnTo>
                <a:lnTo>
                  <a:pt x="826190" y="2249249"/>
                </a:lnTo>
                <a:lnTo>
                  <a:pt x="871072" y="2260299"/>
                </a:lnTo>
                <a:lnTo>
                  <a:pt x="916638" y="2269437"/>
                </a:lnTo>
                <a:lnTo>
                  <a:pt x="962845" y="2276618"/>
                </a:lnTo>
                <a:lnTo>
                  <a:pt x="1009652" y="2281801"/>
                </a:lnTo>
                <a:lnTo>
                  <a:pt x="1057018" y="2284943"/>
                </a:lnTo>
                <a:lnTo>
                  <a:pt x="1104899" y="2285999"/>
                </a:lnTo>
                <a:lnTo>
                  <a:pt x="1152781" y="2284943"/>
                </a:lnTo>
                <a:lnTo>
                  <a:pt x="1200147" y="2281801"/>
                </a:lnTo>
                <a:lnTo>
                  <a:pt x="1246954" y="2276618"/>
                </a:lnTo>
                <a:lnTo>
                  <a:pt x="1293161" y="2269437"/>
                </a:lnTo>
                <a:lnTo>
                  <a:pt x="1338726" y="2260299"/>
                </a:lnTo>
                <a:lnTo>
                  <a:pt x="1383609" y="2249249"/>
                </a:lnTo>
                <a:lnTo>
                  <a:pt x="1427766" y="2236329"/>
                </a:lnTo>
                <a:lnTo>
                  <a:pt x="1471157" y="2221582"/>
                </a:lnTo>
                <a:lnTo>
                  <a:pt x="1513740" y="2205052"/>
                </a:lnTo>
                <a:lnTo>
                  <a:pt x="1555473" y="2186781"/>
                </a:lnTo>
                <a:lnTo>
                  <a:pt x="1596314" y="2166812"/>
                </a:lnTo>
                <a:lnTo>
                  <a:pt x="1636222" y="2145188"/>
                </a:lnTo>
                <a:lnTo>
                  <a:pt x="1675155" y="2121953"/>
                </a:lnTo>
                <a:lnTo>
                  <a:pt x="1713072" y="2097148"/>
                </a:lnTo>
                <a:lnTo>
                  <a:pt x="1749930" y="2070818"/>
                </a:lnTo>
                <a:lnTo>
                  <a:pt x="1785689" y="2043006"/>
                </a:lnTo>
                <a:lnTo>
                  <a:pt x="1820306" y="2013753"/>
                </a:lnTo>
                <a:lnTo>
                  <a:pt x="1853740" y="1983104"/>
                </a:lnTo>
                <a:lnTo>
                  <a:pt x="1885949" y="1951100"/>
                </a:lnTo>
                <a:lnTo>
                  <a:pt x="1916892" y="1917786"/>
                </a:lnTo>
                <a:lnTo>
                  <a:pt x="1946527" y="1883205"/>
                </a:lnTo>
                <a:lnTo>
                  <a:pt x="1974811" y="1847398"/>
                </a:lnTo>
                <a:lnTo>
                  <a:pt x="2001705" y="1810410"/>
                </a:lnTo>
                <a:lnTo>
                  <a:pt x="2027165" y="1772282"/>
                </a:lnTo>
                <a:lnTo>
                  <a:pt x="2051150" y="1733059"/>
                </a:lnTo>
                <a:lnTo>
                  <a:pt x="2073619" y="1692783"/>
                </a:lnTo>
                <a:lnTo>
                  <a:pt x="2094530" y="1651497"/>
                </a:lnTo>
                <a:lnTo>
                  <a:pt x="2113841" y="1609245"/>
                </a:lnTo>
                <a:lnTo>
                  <a:pt x="2131511" y="1566068"/>
                </a:lnTo>
                <a:lnTo>
                  <a:pt x="2147497" y="1522011"/>
                </a:lnTo>
                <a:lnTo>
                  <a:pt x="2161759" y="1477116"/>
                </a:lnTo>
                <a:lnTo>
                  <a:pt x="2174255" y="1431425"/>
                </a:lnTo>
                <a:lnTo>
                  <a:pt x="2184942" y="1384983"/>
                </a:lnTo>
                <a:lnTo>
                  <a:pt x="2193780" y="1337832"/>
                </a:lnTo>
                <a:lnTo>
                  <a:pt x="2200726" y="1290016"/>
                </a:lnTo>
                <a:lnTo>
                  <a:pt x="2205739" y="1241576"/>
                </a:lnTo>
                <a:lnTo>
                  <a:pt x="2208777" y="1192556"/>
                </a:lnTo>
                <a:lnTo>
                  <a:pt x="2209799" y="1142999"/>
                </a:lnTo>
                <a:lnTo>
                  <a:pt x="2208777" y="1093443"/>
                </a:lnTo>
                <a:lnTo>
                  <a:pt x="2205739" y="1044423"/>
                </a:lnTo>
                <a:lnTo>
                  <a:pt x="2200726" y="995983"/>
                </a:lnTo>
                <a:lnTo>
                  <a:pt x="2193780" y="948167"/>
                </a:lnTo>
                <a:lnTo>
                  <a:pt x="2184942" y="901016"/>
                </a:lnTo>
                <a:lnTo>
                  <a:pt x="2174255" y="854574"/>
                </a:lnTo>
                <a:lnTo>
                  <a:pt x="2161759" y="808883"/>
                </a:lnTo>
                <a:lnTo>
                  <a:pt x="2147497" y="763988"/>
                </a:lnTo>
                <a:lnTo>
                  <a:pt x="2131511" y="719931"/>
                </a:lnTo>
                <a:lnTo>
                  <a:pt x="2113841" y="676754"/>
                </a:lnTo>
                <a:lnTo>
                  <a:pt x="2094530" y="634501"/>
                </a:lnTo>
                <a:lnTo>
                  <a:pt x="2073619" y="593216"/>
                </a:lnTo>
                <a:lnTo>
                  <a:pt x="2051150" y="552940"/>
                </a:lnTo>
                <a:lnTo>
                  <a:pt x="2027165" y="513717"/>
                </a:lnTo>
                <a:lnTo>
                  <a:pt x="2001705" y="475589"/>
                </a:lnTo>
                <a:lnTo>
                  <a:pt x="1974811" y="438601"/>
                </a:lnTo>
                <a:lnTo>
                  <a:pt x="1946527" y="402794"/>
                </a:lnTo>
                <a:lnTo>
                  <a:pt x="1916892" y="368212"/>
                </a:lnTo>
                <a:lnTo>
                  <a:pt x="1885949" y="334898"/>
                </a:lnTo>
                <a:lnTo>
                  <a:pt x="1853740" y="302895"/>
                </a:lnTo>
                <a:lnTo>
                  <a:pt x="1820306" y="272246"/>
                </a:lnTo>
                <a:lnTo>
                  <a:pt x="1785689" y="242993"/>
                </a:lnTo>
                <a:lnTo>
                  <a:pt x="1749930" y="215181"/>
                </a:lnTo>
                <a:lnTo>
                  <a:pt x="1713072" y="188851"/>
                </a:lnTo>
                <a:lnTo>
                  <a:pt x="1675155" y="164046"/>
                </a:lnTo>
                <a:lnTo>
                  <a:pt x="1636222" y="140811"/>
                </a:lnTo>
                <a:lnTo>
                  <a:pt x="1596314" y="119187"/>
                </a:lnTo>
                <a:lnTo>
                  <a:pt x="1555473" y="99218"/>
                </a:lnTo>
                <a:lnTo>
                  <a:pt x="1513740" y="80947"/>
                </a:lnTo>
                <a:lnTo>
                  <a:pt x="1471157" y="64417"/>
                </a:lnTo>
                <a:lnTo>
                  <a:pt x="1427766" y="49670"/>
                </a:lnTo>
                <a:lnTo>
                  <a:pt x="1383609" y="36750"/>
                </a:lnTo>
                <a:lnTo>
                  <a:pt x="1338726" y="25700"/>
                </a:lnTo>
                <a:lnTo>
                  <a:pt x="1293161" y="16562"/>
                </a:lnTo>
                <a:lnTo>
                  <a:pt x="1246954" y="9381"/>
                </a:lnTo>
                <a:lnTo>
                  <a:pt x="1200147" y="4198"/>
                </a:lnTo>
                <a:lnTo>
                  <a:pt x="1152781" y="1056"/>
                </a:lnTo>
                <a:lnTo>
                  <a:pt x="1104899" y="0"/>
                </a:lnTo>
                <a:close/>
              </a:path>
            </a:pathLst>
          </a:custGeom>
          <a:ln w="28574">
            <a:solidFill>
              <a:srgbClr val="000000"/>
            </a:solidFill>
          </a:ln>
        </p:spPr>
        <p:txBody>
          <a:bodyPr wrap="square" lIns="0" tIns="0" rIns="0" bIns="0" rtlCol="0"/>
          <a:lstStyle/>
          <a:p>
            <a:endParaRPr/>
          </a:p>
        </p:txBody>
      </p:sp>
      <p:sp>
        <p:nvSpPr>
          <p:cNvPr id="4" name="object 4"/>
          <p:cNvSpPr/>
          <p:nvPr/>
        </p:nvSpPr>
        <p:spPr>
          <a:xfrm>
            <a:off x="6400800" y="4279392"/>
            <a:ext cx="1600200" cy="1371600"/>
          </a:xfrm>
          <a:custGeom>
            <a:avLst/>
            <a:gdLst/>
            <a:ahLst/>
            <a:cxnLst/>
            <a:rect l="l" t="t" r="r" b="b"/>
            <a:pathLst>
              <a:path w="1600200" h="1371600">
                <a:moveTo>
                  <a:pt x="1600200" y="685800"/>
                </a:moveTo>
                <a:lnTo>
                  <a:pt x="1598498" y="640797"/>
                </a:lnTo>
                <a:lnTo>
                  <a:pt x="1593464" y="596559"/>
                </a:lnTo>
                <a:lnTo>
                  <a:pt x="1585202" y="553176"/>
                </a:lnTo>
                <a:lnTo>
                  <a:pt x="1573818" y="510740"/>
                </a:lnTo>
                <a:lnTo>
                  <a:pt x="1559417" y="469343"/>
                </a:lnTo>
                <a:lnTo>
                  <a:pt x="1542105" y="429075"/>
                </a:lnTo>
                <a:lnTo>
                  <a:pt x="1521987" y="390027"/>
                </a:lnTo>
                <a:lnTo>
                  <a:pt x="1499168" y="352292"/>
                </a:lnTo>
                <a:lnTo>
                  <a:pt x="1473753" y="315960"/>
                </a:lnTo>
                <a:lnTo>
                  <a:pt x="1445849" y="281123"/>
                </a:lnTo>
                <a:lnTo>
                  <a:pt x="1415560" y="247871"/>
                </a:lnTo>
                <a:lnTo>
                  <a:pt x="1382991" y="216297"/>
                </a:lnTo>
                <a:lnTo>
                  <a:pt x="1348248" y="186491"/>
                </a:lnTo>
                <a:lnTo>
                  <a:pt x="1311436" y="158546"/>
                </a:lnTo>
                <a:lnTo>
                  <a:pt x="1272661" y="132551"/>
                </a:lnTo>
                <a:lnTo>
                  <a:pt x="1232028" y="108599"/>
                </a:lnTo>
                <a:lnTo>
                  <a:pt x="1189643" y="86780"/>
                </a:lnTo>
                <a:lnTo>
                  <a:pt x="1145610" y="67186"/>
                </a:lnTo>
                <a:lnTo>
                  <a:pt x="1100034" y="49909"/>
                </a:lnTo>
                <a:lnTo>
                  <a:pt x="1053023" y="35039"/>
                </a:lnTo>
                <a:lnTo>
                  <a:pt x="1004679" y="22668"/>
                </a:lnTo>
                <a:lnTo>
                  <a:pt x="955110" y="12888"/>
                </a:lnTo>
                <a:lnTo>
                  <a:pt x="904420" y="5788"/>
                </a:lnTo>
                <a:lnTo>
                  <a:pt x="852715" y="1462"/>
                </a:lnTo>
                <a:lnTo>
                  <a:pt x="800100" y="0"/>
                </a:lnTo>
                <a:lnTo>
                  <a:pt x="747484" y="1462"/>
                </a:lnTo>
                <a:lnTo>
                  <a:pt x="695779" y="5788"/>
                </a:lnTo>
                <a:lnTo>
                  <a:pt x="645089" y="12888"/>
                </a:lnTo>
                <a:lnTo>
                  <a:pt x="595520" y="22668"/>
                </a:lnTo>
                <a:lnTo>
                  <a:pt x="547176" y="35039"/>
                </a:lnTo>
                <a:lnTo>
                  <a:pt x="500165" y="49909"/>
                </a:lnTo>
                <a:lnTo>
                  <a:pt x="454589" y="67186"/>
                </a:lnTo>
                <a:lnTo>
                  <a:pt x="410556" y="86780"/>
                </a:lnTo>
                <a:lnTo>
                  <a:pt x="368171" y="108599"/>
                </a:lnTo>
                <a:lnTo>
                  <a:pt x="327538" y="132551"/>
                </a:lnTo>
                <a:lnTo>
                  <a:pt x="288763" y="158546"/>
                </a:lnTo>
                <a:lnTo>
                  <a:pt x="251951" y="186491"/>
                </a:lnTo>
                <a:lnTo>
                  <a:pt x="217208" y="216297"/>
                </a:lnTo>
                <a:lnTo>
                  <a:pt x="184640" y="247871"/>
                </a:lnTo>
                <a:lnTo>
                  <a:pt x="154350" y="281123"/>
                </a:lnTo>
                <a:lnTo>
                  <a:pt x="126446" y="315960"/>
                </a:lnTo>
                <a:lnTo>
                  <a:pt x="101031" y="352292"/>
                </a:lnTo>
                <a:lnTo>
                  <a:pt x="78212" y="390027"/>
                </a:lnTo>
                <a:lnTo>
                  <a:pt x="58094" y="429075"/>
                </a:lnTo>
                <a:lnTo>
                  <a:pt x="40782" y="469343"/>
                </a:lnTo>
                <a:lnTo>
                  <a:pt x="26381" y="510740"/>
                </a:lnTo>
                <a:lnTo>
                  <a:pt x="14997" y="553176"/>
                </a:lnTo>
                <a:lnTo>
                  <a:pt x="6735" y="596559"/>
                </a:lnTo>
                <a:lnTo>
                  <a:pt x="1701" y="640797"/>
                </a:lnTo>
                <a:lnTo>
                  <a:pt x="0" y="685800"/>
                </a:lnTo>
                <a:lnTo>
                  <a:pt x="1701" y="730971"/>
                </a:lnTo>
                <a:lnTo>
                  <a:pt x="6735" y="775350"/>
                </a:lnTo>
                <a:lnTo>
                  <a:pt x="14997" y="818848"/>
                </a:lnTo>
                <a:lnTo>
                  <a:pt x="26381" y="861375"/>
                </a:lnTo>
                <a:lnTo>
                  <a:pt x="40782" y="902842"/>
                </a:lnTo>
                <a:lnTo>
                  <a:pt x="58094" y="943158"/>
                </a:lnTo>
                <a:lnTo>
                  <a:pt x="78212" y="982235"/>
                </a:lnTo>
                <a:lnTo>
                  <a:pt x="101031" y="1019984"/>
                </a:lnTo>
                <a:lnTo>
                  <a:pt x="126446" y="1056313"/>
                </a:lnTo>
                <a:lnTo>
                  <a:pt x="154350" y="1091135"/>
                </a:lnTo>
                <a:lnTo>
                  <a:pt x="184640" y="1124359"/>
                </a:lnTo>
                <a:lnTo>
                  <a:pt x="217208" y="1155895"/>
                </a:lnTo>
                <a:lnTo>
                  <a:pt x="251951" y="1185655"/>
                </a:lnTo>
                <a:lnTo>
                  <a:pt x="288763" y="1213549"/>
                </a:lnTo>
                <a:lnTo>
                  <a:pt x="327538" y="1239487"/>
                </a:lnTo>
                <a:lnTo>
                  <a:pt x="368171" y="1263380"/>
                </a:lnTo>
                <a:lnTo>
                  <a:pt x="410556" y="1285137"/>
                </a:lnTo>
                <a:lnTo>
                  <a:pt x="454589" y="1304671"/>
                </a:lnTo>
                <a:lnTo>
                  <a:pt x="500165" y="1321890"/>
                </a:lnTo>
                <a:lnTo>
                  <a:pt x="547176" y="1336706"/>
                </a:lnTo>
                <a:lnTo>
                  <a:pt x="595520" y="1349029"/>
                </a:lnTo>
                <a:lnTo>
                  <a:pt x="645089" y="1358769"/>
                </a:lnTo>
                <a:lnTo>
                  <a:pt x="695779" y="1365838"/>
                </a:lnTo>
                <a:lnTo>
                  <a:pt x="747484" y="1370144"/>
                </a:lnTo>
                <a:lnTo>
                  <a:pt x="800100" y="1371600"/>
                </a:lnTo>
                <a:lnTo>
                  <a:pt x="852715" y="1370144"/>
                </a:lnTo>
                <a:lnTo>
                  <a:pt x="904420" y="1365838"/>
                </a:lnTo>
                <a:lnTo>
                  <a:pt x="955110" y="1358769"/>
                </a:lnTo>
                <a:lnTo>
                  <a:pt x="1004679" y="1349029"/>
                </a:lnTo>
                <a:lnTo>
                  <a:pt x="1053023" y="1336706"/>
                </a:lnTo>
                <a:lnTo>
                  <a:pt x="1100034" y="1321890"/>
                </a:lnTo>
                <a:lnTo>
                  <a:pt x="1145610" y="1304671"/>
                </a:lnTo>
                <a:lnTo>
                  <a:pt x="1189643" y="1285137"/>
                </a:lnTo>
                <a:lnTo>
                  <a:pt x="1232028" y="1263380"/>
                </a:lnTo>
                <a:lnTo>
                  <a:pt x="1272661" y="1239487"/>
                </a:lnTo>
                <a:lnTo>
                  <a:pt x="1311436" y="1213549"/>
                </a:lnTo>
                <a:lnTo>
                  <a:pt x="1348248" y="1185655"/>
                </a:lnTo>
                <a:lnTo>
                  <a:pt x="1382991" y="1155895"/>
                </a:lnTo>
                <a:lnTo>
                  <a:pt x="1415560" y="1124359"/>
                </a:lnTo>
                <a:lnTo>
                  <a:pt x="1445849" y="1091135"/>
                </a:lnTo>
                <a:lnTo>
                  <a:pt x="1473753" y="1056313"/>
                </a:lnTo>
                <a:lnTo>
                  <a:pt x="1499168" y="1019984"/>
                </a:lnTo>
                <a:lnTo>
                  <a:pt x="1521987" y="982235"/>
                </a:lnTo>
                <a:lnTo>
                  <a:pt x="1542105" y="943158"/>
                </a:lnTo>
                <a:lnTo>
                  <a:pt x="1559417" y="902842"/>
                </a:lnTo>
                <a:lnTo>
                  <a:pt x="1573818" y="861375"/>
                </a:lnTo>
                <a:lnTo>
                  <a:pt x="1585202" y="818848"/>
                </a:lnTo>
                <a:lnTo>
                  <a:pt x="1593464" y="775350"/>
                </a:lnTo>
                <a:lnTo>
                  <a:pt x="1598498" y="730971"/>
                </a:lnTo>
                <a:lnTo>
                  <a:pt x="1600200" y="685800"/>
                </a:lnTo>
                <a:close/>
              </a:path>
            </a:pathLst>
          </a:custGeom>
          <a:solidFill>
            <a:srgbClr val="BAE0E3"/>
          </a:solidFill>
        </p:spPr>
        <p:txBody>
          <a:bodyPr wrap="square" lIns="0" tIns="0" rIns="0" bIns="0" rtlCol="0"/>
          <a:lstStyle/>
          <a:p>
            <a:endParaRPr/>
          </a:p>
        </p:txBody>
      </p:sp>
      <p:sp>
        <p:nvSpPr>
          <p:cNvPr id="5" name="object 5"/>
          <p:cNvSpPr/>
          <p:nvPr/>
        </p:nvSpPr>
        <p:spPr>
          <a:xfrm>
            <a:off x="6400800" y="4279391"/>
            <a:ext cx="1600200" cy="1371600"/>
          </a:xfrm>
          <a:custGeom>
            <a:avLst/>
            <a:gdLst/>
            <a:ahLst/>
            <a:cxnLst/>
            <a:rect l="l" t="t" r="r" b="b"/>
            <a:pathLst>
              <a:path w="1600200" h="1371600">
                <a:moveTo>
                  <a:pt x="800099" y="0"/>
                </a:moveTo>
                <a:lnTo>
                  <a:pt x="747484" y="1462"/>
                </a:lnTo>
                <a:lnTo>
                  <a:pt x="695779" y="5788"/>
                </a:lnTo>
                <a:lnTo>
                  <a:pt x="645089" y="12888"/>
                </a:lnTo>
                <a:lnTo>
                  <a:pt x="595520" y="22668"/>
                </a:lnTo>
                <a:lnTo>
                  <a:pt x="547176" y="35039"/>
                </a:lnTo>
                <a:lnTo>
                  <a:pt x="500165" y="49909"/>
                </a:lnTo>
                <a:lnTo>
                  <a:pt x="454589" y="67186"/>
                </a:lnTo>
                <a:lnTo>
                  <a:pt x="410556" y="86780"/>
                </a:lnTo>
                <a:lnTo>
                  <a:pt x="368171" y="108599"/>
                </a:lnTo>
                <a:lnTo>
                  <a:pt x="327538" y="132551"/>
                </a:lnTo>
                <a:lnTo>
                  <a:pt x="288763" y="158546"/>
                </a:lnTo>
                <a:lnTo>
                  <a:pt x="251951" y="186491"/>
                </a:lnTo>
                <a:lnTo>
                  <a:pt x="217208" y="216297"/>
                </a:lnTo>
                <a:lnTo>
                  <a:pt x="184640" y="247871"/>
                </a:lnTo>
                <a:lnTo>
                  <a:pt x="154350" y="281123"/>
                </a:lnTo>
                <a:lnTo>
                  <a:pt x="126446" y="315960"/>
                </a:lnTo>
                <a:lnTo>
                  <a:pt x="101031" y="352292"/>
                </a:lnTo>
                <a:lnTo>
                  <a:pt x="78212" y="390027"/>
                </a:lnTo>
                <a:lnTo>
                  <a:pt x="58094" y="429075"/>
                </a:lnTo>
                <a:lnTo>
                  <a:pt x="40782" y="469343"/>
                </a:lnTo>
                <a:lnTo>
                  <a:pt x="26381" y="510740"/>
                </a:lnTo>
                <a:lnTo>
                  <a:pt x="14997" y="553176"/>
                </a:lnTo>
                <a:lnTo>
                  <a:pt x="6735" y="596559"/>
                </a:lnTo>
                <a:lnTo>
                  <a:pt x="1701" y="640797"/>
                </a:lnTo>
                <a:lnTo>
                  <a:pt x="0" y="685799"/>
                </a:lnTo>
                <a:lnTo>
                  <a:pt x="1701" y="730971"/>
                </a:lnTo>
                <a:lnTo>
                  <a:pt x="6735" y="775350"/>
                </a:lnTo>
                <a:lnTo>
                  <a:pt x="14997" y="818848"/>
                </a:lnTo>
                <a:lnTo>
                  <a:pt x="26381" y="861375"/>
                </a:lnTo>
                <a:lnTo>
                  <a:pt x="40782" y="902841"/>
                </a:lnTo>
                <a:lnTo>
                  <a:pt x="58094" y="943158"/>
                </a:lnTo>
                <a:lnTo>
                  <a:pt x="78212" y="982235"/>
                </a:lnTo>
                <a:lnTo>
                  <a:pt x="101031" y="1019984"/>
                </a:lnTo>
                <a:lnTo>
                  <a:pt x="126446" y="1056313"/>
                </a:lnTo>
                <a:lnTo>
                  <a:pt x="154350" y="1091135"/>
                </a:lnTo>
                <a:lnTo>
                  <a:pt x="184640" y="1124359"/>
                </a:lnTo>
                <a:lnTo>
                  <a:pt x="217208" y="1155895"/>
                </a:lnTo>
                <a:lnTo>
                  <a:pt x="251951" y="1185655"/>
                </a:lnTo>
                <a:lnTo>
                  <a:pt x="288763" y="1213549"/>
                </a:lnTo>
                <a:lnTo>
                  <a:pt x="327538" y="1239487"/>
                </a:lnTo>
                <a:lnTo>
                  <a:pt x="368171" y="1263380"/>
                </a:lnTo>
                <a:lnTo>
                  <a:pt x="410556" y="1285137"/>
                </a:lnTo>
                <a:lnTo>
                  <a:pt x="454589" y="1304671"/>
                </a:lnTo>
                <a:lnTo>
                  <a:pt x="500165" y="1321890"/>
                </a:lnTo>
                <a:lnTo>
                  <a:pt x="547176" y="1336706"/>
                </a:lnTo>
                <a:lnTo>
                  <a:pt x="595520" y="1349029"/>
                </a:lnTo>
                <a:lnTo>
                  <a:pt x="645089" y="1358769"/>
                </a:lnTo>
                <a:lnTo>
                  <a:pt x="695779" y="1365837"/>
                </a:lnTo>
                <a:lnTo>
                  <a:pt x="747484" y="1370144"/>
                </a:lnTo>
                <a:lnTo>
                  <a:pt x="800099" y="1371599"/>
                </a:lnTo>
                <a:lnTo>
                  <a:pt x="852715" y="1370144"/>
                </a:lnTo>
                <a:lnTo>
                  <a:pt x="904420" y="1365837"/>
                </a:lnTo>
                <a:lnTo>
                  <a:pt x="955110" y="1358769"/>
                </a:lnTo>
                <a:lnTo>
                  <a:pt x="1004679" y="1349029"/>
                </a:lnTo>
                <a:lnTo>
                  <a:pt x="1053023" y="1336706"/>
                </a:lnTo>
                <a:lnTo>
                  <a:pt x="1100034" y="1321890"/>
                </a:lnTo>
                <a:lnTo>
                  <a:pt x="1145610" y="1304671"/>
                </a:lnTo>
                <a:lnTo>
                  <a:pt x="1189643" y="1285137"/>
                </a:lnTo>
                <a:lnTo>
                  <a:pt x="1232028" y="1263380"/>
                </a:lnTo>
                <a:lnTo>
                  <a:pt x="1272661" y="1239487"/>
                </a:lnTo>
                <a:lnTo>
                  <a:pt x="1311436" y="1213549"/>
                </a:lnTo>
                <a:lnTo>
                  <a:pt x="1348248" y="1185655"/>
                </a:lnTo>
                <a:lnTo>
                  <a:pt x="1382991" y="1155895"/>
                </a:lnTo>
                <a:lnTo>
                  <a:pt x="1415559" y="1124359"/>
                </a:lnTo>
                <a:lnTo>
                  <a:pt x="1445849" y="1091135"/>
                </a:lnTo>
                <a:lnTo>
                  <a:pt x="1473753" y="1056313"/>
                </a:lnTo>
                <a:lnTo>
                  <a:pt x="1499168" y="1019984"/>
                </a:lnTo>
                <a:lnTo>
                  <a:pt x="1521987" y="982235"/>
                </a:lnTo>
                <a:lnTo>
                  <a:pt x="1542105" y="943158"/>
                </a:lnTo>
                <a:lnTo>
                  <a:pt x="1559417" y="902841"/>
                </a:lnTo>
                <a:lnTo>
                  <a:pt x="1573818" y="861375"/>
                </a:lnTo>
                <a:lnTo>
                  <a:pt x="1585202" y="818848"/>
                </a:lnTo>
                <a:lnTo>
                  <a:pt x="1593464" y="775350"/>
                </a:lnTo>
                <a:lnTo>
                  <a:pt x="1598498" y="730971"/>
                </a:lnTo>
                <a:lnTo>
                  <a:pt x="1600199" y="685799"/>
                </a:lnTo>
                <a:lnTo>
                  <a:pt x="1598498" y="640797"/>
                </a:lnTo>
                <a:lnTo>
                  <a:pt x="1593464" y="596559"/>
                </a:lnTo>
                <a:lnTo>
                  <a:pt x="1585202" y="553176"/>
                </a:lnTo>
                <a:lnTo>
                  <a:pt x="1573818" y="510740"/>
                </a:lnTo>
                <a:lnTo>
                  <a:pt x="1559417" y="469343"/>
                </a:lnTo>
                <a:lnTo>
                  <a:pt x="1542105" y="429075"/>
                </a:lnTo>
                <a:lnTo>
                  <a:pt x="1521987" y="390027"/>
                </a:lnTo>
                <a:lnTo>
                  <a:pt x="1499168" y="352292"/>
                </a:lnTo>
                <a:lnTo>
                  <a:pt x="1473753" y="315960"/>
                </a:lnTo>
                <a:lnTo>
                  <a:pt x="1445849" y="281123"/>
                </a:lnTo>
                <a:lnTo>
                  <a:pt x="1415559" y="247871"/>
                </a:lnTo>
                <a:lnTo>
                  <a:pt x="1382991" y="216297"/>
                </a:lnTo>
                <a:lnTo>
                  <a:pt x="1348248" y="186491"/>
                </a:lnTo>
                <a:lnTo>
                  <a:pt x="1311436" y="158546"/>
                </a:lnTo>
                <a:lnTo>
                  <a:pt x="1272661" y="132551"/>
                </a:lnTo>
                <a:lnTo>
                  <a:pt x="1232028" y="108599"/>
                </a:lnTo>
                <a:lnTo>
                  <a:pt x="1189643" y="86780"/>
                </a:lnTo>
                <a:lnTo>
                  <a:pt x="1145610" y="67186"/>
                </a:lnTo>
                <a:lnTo>
                  <a:pt x="1100034" y="49909"/>
                </a:lnTo>
                <a:lnTo>
                  <a:pt x="1053023" y="35039"/>
                </a:lnTo>
                <a:lnTo>
                  <a:pt x="1004679" y="22668"/>
                </a:lnTo>
                <a:lnTo>
                  <a:pt x="955110" y="12888"/>
                </a:lnTo>
                <a:lnTo>
                  <a:pt x="904420" y="5788"/>
                </a:lnTo>
                <a:lnTo>
                  <a:pt x="852715" y="1462"/>
                </a:lnTo>
                <a:lnTo>
                  <a:pt x="800099" y="0"/>
                </a:lnTo>
                <a:close/>
              </a:path>
            </a:pathLst>
          </a:custGeom>
          <a:ln w="28574">
            <a:solidFill>
              <a:srgbClr val="000000"/>
            </a:solidFill>
          </a:ln>
        </p:spPr>
        <p:txBody>
          <a:bodyPr wrap="square" lIns="0" tIns="0" rIns="0" bIns="0" rtlCol="0"/>
          <a:lstStyle/>
          <a:p>
            <a:endParaRPr/>
          </a:p>
        </p:txBody>
      </p:sp>
      <p:sp>
        <p:nvSpPr>
          <p:cNvPr id="6" name="object 6"/>
          <p:cNvSpPr/>
          <p:nvPr/>
        </p:nvSpPr>
        <p:spPr>
          <a:xfrm>
            <a:off x="1371593" y="5117592"/>
            <a:ext cx="1143000" cy="685800"/>
          </a:xfrm>
          <a:custGeom>
            <a:avLst/>
            <a:gdLst/>
            <a:ahLst/>
            <a:cxnLst/>
            <a:rect l="l" t="t" r="r" b="b"/>
            <a:pathLst>
              <a:path w="1143000" h="685800">
                <a:moveTo>
                  <a:pt x="1143006" y="342900"/>
                </a:moveTo>
                <a:lnTo>
                  <a:pt x="1131388" y="273909"/>
                </a:lnTo>
                <a:lnTo>
                  <a:pt x="1098071" y="209597"/>
                </a:lnTo>
                <a:lnTo>
                  <a:pt x="1073996" y="179631"/>
                </a:lnTo>
                <a:lnTo>
                  <a:pt x="1045359" y="151358"/>
                </a:lnTo>
                <a:lnTo>
                  <a:pt x="1012450" y="124950"/>
                </a:lnTo>
                <a:lnTo>
                  <a:pt x="975556" y="100584"/>
                </a:lnTo>
                <a:lnTo>
                  <a:pt x="934965" y="78431"/>
                </a:lnTo>
                <a:lnTo>
                  <a:pt x="890965" y="58668"/>
                </a:lnTo>
                <a:lnTo>
                  <a:pt x="843844" y="41467"/>
                </a:lnTo>
                <a:lnTo>
                  <a:pt x="793891" y="27003"/>
                </a:lnTo>
                <a:lnTo>
                  <a:pt x="741392" y="15450"/>
                </a:lnTo>
                <a:lnTo>
                  <a:pt x="686636" y="6983"/>
                </a:lnTo>
                <a:lnTo>
                  <a:pt x="629911" y="1774"/>
                </a:lnTo>
                <a:lnTo>
                  <a:pt x="571506" y="0"/>
                </a:lnTo>
                <a:lnTo>
                  <a:pt x="513100" y="1774"/>
                </a:lnTo>
                <a:lnTo>
                  <a:pt x="456375" y="6983"/>
                </a:lnTo>
                <a:lnTo>
                  <a:pt x="401619" y="15450"/>
                </a:lnTo>
                <a:lnTo>
                  <a:pt x="349120" y="27003"/>
                </a:lnTo>
                <a:lnTo>
                  <a:pt x="299165" y="41467"/>
                </a:lnTo>
                <a:lnTo>
                  <a:pt x="252044" y="58668"/>
                </a:lnTo>
                <a:lnTo>
                  <a:pt x="208044" y="78431"/>
                </a:lnTo>
                <a:lnTo>
                  <a:pt x="167452" y="100584"/>
                </a:lnTo>
                <a:lnTo>
                  <a:pt x="130557" y="124950"/>
                </a:lnTo>
                <a:lnTo>
                  <a:pt x="97648" y="151358"/>
                </a:lnTo>
                <a:lnTo>
                  <a:pt x="69011" y="179631"/>
                </a:lnTo>
                <a:lnTo>
                  <a:pt x="44935" y="209597"/>
                </a:lnTo>
                <a:lnTo>
                  <a:pt x="11617" y="273909"/>
                </a:lnTo>
                <a:lnTo>
                  <a:pt x="0" y="342900"/>
                </a:lnTo>
                <a:lnTo>
                  <a:pt x="2952" y="378144"/>
                </a:lnTo>
                <a:lnTo>
                  <a:pt x="25708" y="445284"/>
                </a:lnTo>
                <a:lnTo>
                  <a:pt x="69011" y="506843"/>
                </a:lnTo>
                <a:lnTo>
                  <a:pt x="97648" y="535111"/>
                </a:lnTo>
                <a:lnTo>
                  <a:pt x="130557" y="561482"/>
                </a:lnTo>
                <a:lnTo>
                  <a:pt x="167452" y="585787"/>
                </a:lnTo>
                <a:lnTo>
                  <a:pt x="208044" y="607860"/>
                </a:lnTo>
                <a:lnTo>
                  <a:pt x="252044" y="627533"/>
                </a:lnTo>
                <a:lnTo>
                  <a:pt x="299165" y="644639"/>
                </a:lnTo>
                <a:lnTo>
                  <a:pt x="349120" y="659010"/>
                </a:lnTo>
                <a:lnTo>
                  <a:pt x="401619" y="670480"/>
                </a:lnTo>
                <a:lnTo>
                  <a:pt x="456375" y="678879"/>
                </a:lnTo>
                <a:lnTo>
                  <a:pt x="513100" y="684041"/>
                </a:lnTo>
                <a:lnTo>
                  <a:pt x="571506" y="685800"/>
                </a:lnTo>
                <a:lnTo>
                  <a:pt x="629911" y="684041"/>
                </a:lnTo>
                <a:lnTo>
                  <a:pt x="686636" y="678879"/>
                </a:lnTo>
                <a:lnTo>
                  <a:pt x="741392" y="670480"/>
                </a:lnTo>
                <a:lnTo>
                  <a:pt x="793891" y="659010"/>
                </a:lnTo>
                <a:lnTo>
                  <a:pt x="843844" y="644639"/>
                </a:lnTo>
                <a:lnTo>
                  <a:pt x="890965" y="627533"/>
                </a:lnTo>
                <a:lnTo>
                  <a:pt x="934965" y="607860"/>
                </a:lnTo>
                <a:lnTo>
                  <a:pt x="975556" y="585787"/>
                </a:lnTo>
                <a:lnTo>
                  <a:pt x="1012450" y="561482"/>
                </a:lnTo>
                <a:lnTo>
                  <a:pt x="1045359" y="535111"/>
                </a:lnTo>
                <a:lnTo>
                  <a:pt x="1073996" y="506843"/>
                </a:lnTo>
                <a:lnTo>
                  <a:pt x="1098071" y="476845"/>
                </a:lnTo>
                <a:lnTo>
                  <a:pt x="1131388" y="412328"/>
                </a:lnTo>
                <a:lnTo>
                  <a:pt x="1143006" y="342900"/>
                </a:lnTo>
                <a:close/>
              </a:path>
            </a:pathLst>
          </a:custGeom>
          <a:solidFill>
            <a:srgbClr val="BAE0E3"/>
          </a:solidFill>
        </p:spPr>
        <p:txBody>
          <a:bodyPr wrap="square" lIns="0" tIns="0" rIns="0" bIns="0" rtlCol="0"/>
          <a:lstStyle/>
          <a:p>
            <a:endParaRPr/>
          </a:p>
        </p:txBody>
      </p:sp>
      <p:sp>
        <p:nvSpPr>
          <p:cNvPr id="7" name="object 7"/>
          <p:cNvSpPr/>
          <p:nvPr/>
        </p:nvSpPr>
        <p:spPr>
          <a:xfrm>
            <a:off x="1371593" y="5117591"/>
            <a:ext cx="1143000" cy="685800"/>
          </a:xfrm>
          <a:custGeom>
            <a:avLst/>
            <a:gdLst/>
            <a:ahLst/>
            <a:cxnLst/>
            <a:rect l="l" t="t" r="r" b="b"/>
            <a:pathLst>
              <a:path w="1143000" h="685800">
                <a:moveTo>
                  <a:pt x="571506" y="0"/>
                </a:moveTo>
                <a:lnTo>
                  <a:pt x="513100" y="1774"/>
                </a:lnTo>
                <a:lnTo>
                  <a:pt x="456375" y="6983"/>
                </a:lnTo>
                <a:lnTo>
                  <a:pt x="401619" y="15450"/>
                </a:lnTo>
                <a:lnTo>
                  <a:pt x="349120" y="27003"/>
                </a:lnTo>
                <a:lnTo>
                  <a:pt x="299165" y="41467"/>
                </a:lnTo>
                <a:lnTo>
                  <a:pt x="252044" y="58668"/>
                </a:lnTo>
                <a:lnTo>
                  <a:pt x="208044" y="78431"/>
                </a:lnTo>
                <a:lnTo>
                  <a:pt x="167452" y="100583"/>
                </a:lnTo>
                <a:lnTo>
                  <a:pt x="130557" y="124950"/>
                </a:lnTo>
                <a:lnTo>
                  <a:pt x="97648" y="151358"/>
                </a:lnTo>
                <a:lnTo>
                  <a:pt x="69011" y="179631"/>
                </a:lnTo>
                <a:lnTo>
                  <a:pt x="44935" y="209597"/>
                </a:lnTo>
                <a:lnTo>
                  <a:pt x="11617" y="273909"/>
                </a:lnTo>
                <a:lnTo>
                  <a:pt x="0" y="342899"/>
                </a:lnTo>
                <a:lnTo>
                  <a:pt x="2952" y="378144"/>
                </a:lnTo>
                <a:lnTo>
                  <a:pt x="25708" y="445284"/>
                </a:lnTo>
                <a:lnTo>
                  <a:pt x="69011" y="506843"/>
                </a:lnTo>
                <a:lnTo>
                  <a:pt x="97648" y="535111"/>
                </a:lnTo>
                <a:lnTo>
                  <a:pt x="130557" y="561481"/>
                </a:lnTo>
                <a:lnTo>
                  <a:pt x="167452" y="585787"/>
                </a:lnTo>
                <a:lnTo>
                  <a:pt x="208044" y="607860"/>
                </a:lnTo>
                <a:lnTo>
                  <a:pt x="252044" y="627533"/>
                </a:lnTo>
                <a:lnTo>
                  <a:pt x="299165" y="644639"/>
                </a:lnTo>
                <a:lnTo>
                  <a:pt x="349120" y="659010"/>
                </a:lnTo>
                <a:lnTo>
                  <a:pt x="401619" y="670479"/>
                </a:lnTo>
                <a:lnTo>
                  <a:pt x="456375" y="678879"/>
                </a:lnTo>
                <a:lnTo>
                  <a:pt x="513100" y="684041"/>
                </a:lnTo>
                <a:lnTo>
                  <a:pt x="571506" y="685799"/>
                </a:lnTo>
                <a:lnTo>
                  <a:pt x="629911" y="684041"/>
                </a:lnTo>
                <a:lnTo>
                  <a:pt x="686636" y="678879"/>
                </a:lnTo>
                <a:lnTo>
                  <a:pt x="741392" y="670479"/>
                </a:lnTo>
                <a:lnTo>
                  <a:pt x="793891" y="659010"/>
                </a:lnTo>
                <a:lnTo>
                  <a:pt x="843844" y="644639"/>
                </a:lnTo>
                <a:lnTo>
                  <a:pt x="890965" y="627533"/>
                </a:lnTo>
                <a:lnTo>
                  <a:pt x="934965" y="607860"/>
                </a:lnTo>
                <a:lnTo>
                  <a:pt x="975556" y="585787"/>
                </a:lnTo>
                <a:lnTo>
                  <a:pt x="1012450" y="561481"/>
                </a:lnTo>
                <a:lnTo>
                  <a:pt x="1045359" y="535111"/>
                </a:lnTo>
                <a:lnTo>
                  <a:pt x="1073996" y="506843"/>
                </a:lnTo>
                <a:lnTo>
                  <a:pt x="1098071" y="476845"/>
                </a:lnTo>
                <a:lnTo>
                  <a:pt x="1131388" y="412328"/>
                </a:lnTo>
                <a:lnTo>
                  <a:pt x="1143006" y="342899"/>
                </a:lnTo>
                <a:lnTo>
                  <a:pt x="1140053" y="307906"/>
                </a:lnTo>
                <a:lnTo>
                  <a:pt x="1117298" y="241081"/>
                </a:lnTo>
                <a:lnTo>
                  <a:pt x="1073996" y="179631"/>
                </a:lnTo>
                <a:lnTo>
                  <a:pt x="1045359" y="151358"/>
                </a:lnTo>
                <a:lnTo>
                  <a:pt x="1012450" y="124950"/>
                </a:lnTo>
                <a:lnTo>
                  <a:pt x="975556" y="100583"/>
                </a:lnTo>
                <a:lnTo>
                  <a:pt x="934965" y="78431"/>
                </a:lnTo>
                <a:lnTo>
                  <a:pt x="890965" y="58668"/>
                </a:lnTo>
                <a:lnTo>
                  <a:pt x="843844" y="41467"/>
                </a:lnTo>
                <a:lnTo>
                  <a:pt x="793891" y="27003"/>
                </a:lnTo>
                <a:lnTo>
                  <a:pt x="741392" y="15450"/>
                </a:lnTo>
                <a:lnTo>
                  <a:pt x="686636" y="6983"/>
                </a:lnTo>
                <a:lnTo>
                  <a:pt x="629911" y="1774"/>
                </a:lnTo>
                <a:lnTo>
                  <a:pt x="571506" y="0"/>
                </a:lnTo>
                <a:close/>
              </a:path>
            </a:pathLst>
          </a:custGeom>
          <a:ln w="28574">
            <a:solidFill>
              <a:srgbClr val="000000"/>
            </a:solidFill>
          </a:ln>
        </p:spPr>
        <p:txBody>
          <a:bodyPr wrap="square" lIns="0" tIns="0" rIns="0" bIns="0" rtlCol="0"/>
          <a:lstStyle/>
          <a:p>
            <a:endParaRPr/>
          </a:p>
        </p:txBody>
      </p:sp>
      <p:sp>
        <p:nvSpPr>
          <p:cNvPr id="8" name="object 8"/>
          <p:cNvSpPr/>
          <p:nvPr/>
        </p:nvSpPr>
        <p:spPr>
          <a:xfrm>
            <a:off x="3886200" y="2282952"/>
            <a:ext cx="1143000" cy="685800"/>
          </a:xfrm>
          <a:custGeom>
            <a:avLst/>
            <a:gdLst/>
            <a:ahLst/>
            <a:cxnLst/>
            <a:rect l="l" t="t" r="r" b="b"/>
            <a:pathLst>
              <a:path w="1143000" h="685800">
                <a:moveTo>
                  <a:pt x="1143000" y="342900"/>
                </a:moveTo>
                <a:lnTo>
                  <a:pt x="1131382" y="273909"/>
                </a:lnTo>
                <a:lnTo>
                  <a:pt x="1098065" y="209597"/>
                </a:lnTo>
                <a:lnTo>
                  <a:pt x="1073990" y="179631"/>
                </a:lnTo>
                <a:lnTo>
                  <a:pt x="1045353" y="151358"/>
                </a:lnTo>
                <a:lnTo>
                  <a:pt x="1012444" y="124950"/>
                </a:lnTo>
                <a:lnTo>
                  <a:pt x="975550" y="100584"/>
                </a:lnTo>
                <a:lnTo>
                  <a:pt x="934959" y="78431"/>
                </a:lnTo>
                <a:lnTo>
                  <a:pt x="890959" y="58668"/>
                </a:lnTo>
                <a:lnTo>
                  <a:pt x="843838" y="41467"/>
                </a:lnTo>
                <a:lnTo>
                  <a:pt x="793884" y="27003"/>
                </a:lnTo>
                <a:lnTo>
                  <a:pt x="741386" y="15450"/>
                </a:lnTo>
                <a:lnTo>
                  <a:pt x="686630" y="6983"/>
                </a:lnTo>
                <a:lnTo>
                  <a:pt x="629905" y="1774"/>
                </a:lnTo>
                <a:lnTo>
                  <a:pt x="571500" y="0"/>
                </a:lnTo>
                <a:lnTo>
                  <a:pt x="513094" y="1774"/>
                </a:lnTo>
                <a:lnTo>
                  <a:pt x="456369" y="6983"/>
                </a:lnTo>
                <a:lnTo>
                  <a:pt x="401613" y="15450"/>
                </a:lnTo>
                <a:lnTo>
                  <a:pt x="349115" y="27003"/>
                </a:lnTo>
                <a:lnTo>
                  <a:pt x="299161" y="41467"/>
                </a:lnTo>
                <a:lnTo>
                  <a:pt x="252040" y="58668"/>
                </a:lnTo>
                <a:lnTo>
                  <a:pt x="208040" y="78431"/>
                </a:lnTo>
                <a:lnTo>
                  <a:pt x="167449" y="100584"/>
                </a:lnTo>
                <a:lnTo>
                  <a:pt x="130555" y="124950"/>
                </a:lnTo>
                <a:lnTo>
                  <a:pt x="97646" y="151358"/>
                </a:lnTo>
                <a:lnTo>
                  <a:pt x="69009" y="179631"/>
                </a:lnTo>
                <a:lnTo>
                  <a:pt x="44934" y="209597"/>
                </a:lnTo>
                <a:lnTo>
                  <a:pt x="11617" y="273909"/>
                </a:lnTo>
                <a:lnTo>
                  <a:pt x="0" y="342900"/>
                </a:lnTo>
                <a:lnTo>
                  <a:pt x="2952" y="377893"/>
                </a:lnTo>
                <a:lnTo>
                  <a:pt x="25707" y="444718"/>
                </a:lnTo>
                <a:lnTo>
                  <a:pt x="69009" y="506168"/>
                </a:lnTo>
                <a:lnTo>
                  <a:pt x="97646" y="534441"/>
                </a:lnTo>
                <a:lnTo>
                  <a:pt x="130555" y="560849"/>
                </a:lnTo>
                <a:lnTo>
                  <a:pt x="167449" y="585216"/>
                </a:lnTo>
                <a:lnTo>
                  <a:pt x="208040" y="607368"/>
                </a:lnTo>
                <a:lnTo>
                  <a:pt x="252040" y="627131"/>
                </a:lnTo>
                <a:lnTo>
                  <a:pt x="299161" y="644332"/>
                </a:lnTo>
                <a:lnTo>
                  <a:pt x="349115" y="658796"/>
                </a:lnTo>
                <a:lnTo>
                  <a:pt x="401613" y="670349"/>
                </a:lnTo>
                <a:lnTo>
                  <a:pt x="456369" y="678817"/>
                </a:lnTo>
                <a:lnTo>
                  <a:pt x="513094" y="684025"/>
                </a:lnTo>
                <a:lnTo>
                  <a:pt x="571500" y="685800"/>
                </a:lnTo>
                <a:lnTo>
                  <a:pt x="629905" y="684025"/>
                </a:lnTo>
                <a:lnTo>
                  <a:pt x="686630" y="678817"/>
                </a:lnTo>
                <a:lnTo>
                  <a:pt x="741386" y="670349"/>
                </a:lnTo>
                <a:lnTo>
                  <a:pt x="793884" y="658796"/>
                </a:lnTo>
                <a:lnTo>
                  <a:pt x="843838" y="644332"/>
                </a:lnTo>
                <a:lnTo>
                  <a:pt x="890959" y="627131"/>
                </a:lnTo>
                <a:lnTo>
                  <a:pt x="934959" y="607368"/>
                </a:lnTo>
                <a:lnTo>
                  <a:pt x="975550" y="585216"/>
                </a:lnTo>
                <a:lnTo>
                  <a:pt x="1012444" y="560849"/>
                </a:lnTo>
                <a:lnTo>
                  <a:pt x="1045353" y="534441"/>
                </a:lnTo>
                <a:lnTo>
                  <a:pt x="1073990" y="506168"/>
                </a:lnTo>
                <a:lnTo>
                  <a:pt x="1098065" y="476202"/>
                </a:lnTo>
                <a:lnTo>
                  <a:pt x="1131382" y="411890"/>
                </a:lnTo>
                <a:lnTo>
                  <a:pt x="1143000" y="342900"/>
                </a:lnTo>
                <a:close/>
              </a:path>
            </a:pathLst>
          </a:custGeom>
          <a:solidFill>
            <a:srgbClr val="BAE0E3"/>
          </a:solidFill>
        </p:spPr>
        <p:txBody>
          <a:bodyPr wrap="square" lIns="0" tIns="0" rIns="0" bIns="0" rtlCol="0"/>
          <a:lstStyle/>
          <a:p>
            <a:endParaRPr/>
          </a:p>
        </p:txBody>
      </p:sp>
      <p:sp>
        <p:nvSpPr>
          <p:cNvPr id="9" name="object 9"/>
          <p:cNvSpPr/>
          <p:nvPr/>
        </p:nvSpPr>
        <p:spPr>
          <a:xfrm>
            <a:off x="3886200" y="2282951"/>
            <a:ext cx="1143000" cy="685800"/>
          </a:xfrm>
          <a:custGeom>
            <a:avLst/>
            <a:gdLst/>
            <a:ahLst/>
            <a:cxnLst/>
            <a:rect l="l" t="t" r="r" b="b"/>
            <a:pathLst>
              <a:path w="1143000" h="685800">
                <a:moveTo>
                  <a:pt x="571499" y="0"/>
                </a:moveTo>
                <a:lnTo>
                  <a:pt x="513094" y="1774"/>
                </a:lnTo>
                <a:lnTo>
                  <a:pt x="456369" y="6983"/>
                </a:lnTo>
                <a:lnTo>
                  <a:pt x="401613" y="15450"/>
                </a:lnTo>
                <a:lnTo>
                  <a:pt x="349115" y="27003"/>
                </a:lnTo>
                <a:lnTo>
                  <a:pt x="299161" y="41467"/>
                </a:lnTo>
                <a:lnTo>
                  <a:pt x="252040" y="58668"/>
                </a:lnTo>
                <a:lnTo>
                  <a:pt x="208040" y="78431"/>
                </a:lnTo>
                <a:lnTo>
                  <a:pt x="167449" y="100583"/>
                </a:lnTo>
                <a:lnTo>
                  <a:pt x="130555" y="124950"/>
                </a:lnTo>
                <a:lnTo>
                  <a:pt x="97646" y="151358"/>
                </a:lnTo>
                <a:lnTo>
                  <a:pt x="69009" y="179631"/>
                </a:lnTo>
                <a:lnTo>
                  <a:pt x="44934" y="209597"/>
                </a:lnTo>
                <a:lnTo>
                  <a:pt x="11617" y="273909"/>
                </a:lnTo>
                <a:lnTo>
                  <a:pt x="0" y="342899"/>
                </a:lnTo>
                <a:lnTo>
                  <a:pt x="2952" y="377893"/>
                </a:lnTo>
                <a:lnTo>
                  <a:pt x="25707" y="444718"/>
                </a:lnTo>
                <a:lnTo>
                  <a:pt x="69009" y="506168"/>
                </a:lnTo>
                <a:lnTo>
                  <a:pt x="97646" y="534441"/>
                </a:lnTo>
                <a:lnTo>
                  <a:pt x="130555" y="560849"/>
                </a:lnTo>
                <a:lnTo>
                  <a:pt x="167449" y="585215"/>
                </a:lnTo>
                <a:lnTo>
                  <a:pt x="208040" y="607368"/>
                </a:lnTo>
                <a:lnTo>
                  <a:pt x="252040" y="627131"/>
                </a:lnTo>
                <a:lnTo>
                  <a:pt x="299161" y="644332"/>
                </a:lnTo>
                <a:lnTo>
                  <a:pt x="349115" y="658796"/>
                </a:lnTo>
                <a:lnTo>
                  <a:pt x="401613" y="670349"/>
                </a:lnTo>
                <a:lnTo>
                  <a:pt x="456369" y="678816"/>
                </a:lnTo>
                <a:lnTo>
                  <a:pt x="513094" y="684025"/>
                </a:lnTo>
                <a:lnTo>
                  <a:pt x="571499" y="685799"/>
                </a:lnTo>
                <a:lnTo>
                  <a:pt x="629905" y="684025"/>
                </a:lnTo>
                <a:lnTo>
                  <a:pt x="686630" y="678816"/>
                </a:lnTo>
                <a:lnTo>
                  <a:pt x="741386" y="670349"/>
                </a:lnTo>
                <a:lnTo>
                  <a:pt x="793884" y="658796"/>
                </a:lnTo>
                <a:lnTo>
                  <a:pt x="843838" y="644332"/>
                </a:lnTo>
                <a:lnTo>
                  <a:pt x="890959" y="627131"/>
                </a:lnTo>
                <a:lnTo>
                  <a:pt x="934959" y="607368"/>
                </a:lnTo>
                <a:lnTo>
                  <a:pt x="975550" y="585215"/>
                </a:lnTo>
                <a:lnTo>
                  <a:pt x="1012444" y="560849"/>
                </a:lnTo>
                <a:lnTo>
                  <a:pt x="1045353" y="534441"/>
                </a:lnTo>
                <a:lnTo>
                  <a:pt x="1073990" y="506168"/>
                </a:lnTo>
                <a:lnTo>
                  <a:pt x="1098065" y="476202"/>
                </a:lnTo>
                <a:lnTo>
                  <a:pt x="1131382" y="411890"/>
                </a:lnTo>
                <a:lnTo>
                  <a:pt x="1142999" y="342899"/>
                </a:lnTo>
                <a:lnTo>
                  <a:pt x="1140047" y="307906"/>
                </a:lnTo>
                <a:lnTo>
                  <a:pt x="1117292" y="241081"/>
                </a:lnTo>
                <a:lnTo>
                  <a:pt x="1073990" y="179631"/>
                </a:lnTo>
                <a:lnTo>
                  <a:pt x="1045353" y="151358"/>
                </a:lnTo>
                <a:lnTo>
                  <a:pt x="1012444" y="124950"/>
                </a:lnTo>
                <a:lnTo>
                  <a:pt x="975550" y="100583"/>
                </a:lnTo>
                <a:lnTo>
                  <a:pt x="934959" y="78431"/>
                </a:lnTo>
                <a:lnTo>
                  <a:pt x="890959" y="58668"/>
                </a:lnTo>
                <a:lnTo>
                  <a:pt x="843838" y="41467"/>
                </a:lnTo>
                <a:lnTo>
                  <a:pt x="793884" y="27003"/>
                </a:lnTo>
                <a:lnTo>
                  <a:pt x="741386" y="15450"/>
                </a:lnTo>
                <a:lnTo>
                  <a:pt x="686630" y="6983"/>
                </a:lnTo>
                <a:lnTo>
                  <a:pt x="629905" y="1774"/>
                </a:lnTo>
                <a:lnTo>
                  <a:pt x="571499" y="0"/>
                </a:lnTo>
                <a:close/>
              </a:path>
            </a:pathLst>
          </a:custGeom>
          <a:ln w="28574">
            <a:solidFill>
              <a:srgbClr val="000000"/>
            </a:solidFill>
          </a:ln>
        </p:spPr>
        <p:txBody>
          <a:bodyPr wrap="square" lIns="0" tIns="0" rIns="0" bIns="0" rtlCol="0"/>
          <a:lstStyle/>
          <a:p>
            <a:endParaRPr/>
          </a:p>
        </p:txBody>
      </p:sp>
      <p:sp>
        <p:nvSpPr>
          <p:cNvPr id="10" name="object 10"/>
          <p:cNvSpPr/>
          <p:nvPr/>
        </p:nvSpPr>
        <p:spPr>
          <a:xfrm>
            <a:off x="4379976" y="2971800"/>
            <a:ext cx="143510" cy="1600200"/>
          </a:xfrm>
          <a:custGeom>
            <a:avLst/>
            <a:gdLst/>
            <a:ahLst/>
            <a:cxnLst/>
            <a:rect l="l" t="t" r="r" b="b"/>
            <a:pathLst>
              <a:path w="143510" h="1600200">
                <a:moveTo>
                  <a:pt x="143256" y="143256"/>
                </a:moveTo>
                <a:lnTo>
                  <a:pt x="71628" y="0"/>
                </a:lnTo>
                <a:lnTo>
                  <a:pt x="0" y="143256"/>
                </a:lnTo>
                <a:lnTo>
                  <a:pt x="56388" y="143256"/>
                </a:lnTo>
                <a:lnTo>
                  <a:pt x="56388" y="128016"/>
                </a:lnTo>
                <a:lnTo>
                  <a:pt x="85344" y="128016"/>
                </a:lnTo>
                <a:lnTo>
                  <a:pt x="85344" y="143256"/>
                </a:lnTo>
                <a:lnTo>
                  <a:pt x="143256" y="143256"/>
                </a:lnTo>
                <a:close/>
              </a:path>
              <a:path w="143510" h="1600200">
                <a:moveTo>
                  <a:pt x="143256" y="1456944"/>
                </a:moveTo>
                <a:lnTo>
                  <a:pt x="0" y="1456944"/>
                </a:lnTo>
                <a:lnTo>
                  <a:pt x="56388" y="1569720"/>
                </a:lnTo>
                <a:lnTo>
                  <a:pt x="56388" y="1472184"/>
                </a:lnTo>
                <a:lnTo>
                  <a:pt x="85344" y="1472184"/>
                </a:lnTo>
                <a:lnTo>
                  <a:pt x="85344" y="1572768"/>
                </a:lnTo>
                <a:lnTo>
                  <a:pt x="143256" y="1456944"/>
                </a:lnTo>
                <a:close/>
              </a:path>
              <a:path w="143510" h="1600200">
                <a:moveTo>
                  <a:pt x="85344" y="143256"/>
                </a:moveTo>
                <a:lnTo>
                  <a:pt x="85344" y="128016"/>
                </a:lnTo>
                <a:lnTo>
                  <a:pt x="56388" y="128016"/>
                </a:lnTo>
                <a:lnTo>
                  <a:pt x="56388" y="143256"/>
                </a:lnTo>
                <a:lnTo>
                  <a:pt x="85344" y="143256"/>
                </a:lnTo>
                <a:close/>
              </a:path>
              <a:path w="143510" h="1600200">
                <a:moveTo>
                  <a:pt x="85344" y="1456944"/>
                </a:moveTo>
                <a:lnTo>
                  <a:pt x="85344" y="143256"/>
                </a:lnTo>
                <a:lnTo>
                  <a:pt x="56388" y="143256"/>
                </a:lnTo>
                <a:lnTo>
                  <a:pt x="56388" y="1456944"/>
                </a:lnTo>
                <a:lnTo>
                  <a:pt x="85344" y="1456944"/>
                </a:lnTo>
                <a:close/>
              </a:path>
              <a:path w="143510" h="1600200">
                <a:moveTo>
                  <a:pt x="85344" y="1572768"/>
                </a:moveTo>
                <a:lnTo>
                  <a:pt x="85344" y="1472184"/>
                </a:lnTo>
                <a:lnTo>
                  <a:pt x="56388" y="1472184"/>
                </a:lnTo>
                <a:lnTo>
                  <a:pt x="56388" y="1569720"/>
                </a:lnTo>
                <a:lnTo>
                  <a:pt x="71628" y="1600200"/>
                </a:lnTo>
                <a:lnTo>
                  <a:pt x="85344" y="1572768"/>
                </a:lnTo>
                <a:close/>
              </a:path>
            </a:pathLst>
          </a:custGeom>
          <a:solidFill>
            <a:srgbClr val="7F0000"/>
          </a:solidFill>
        </p:spPr>
        <p:txBody>
          <a:bodyPr wrap="square" lIns="0" tIns="0" rIns="0" bIns="0" rtlCol="0"/>
          <a:lstStyle/>
          <a:p>
            <a:endParaRPr/>
          </a:p>
        </p:txBody>
      </p:sp>
      <p:sp>
        <p:nvSpPr>
          <p:cNvPr id="11" name="object 11"/>
          <p:cNvSpPr/>
          <p:nvPr/>
        </p:nvSpPr>
        <p:spPr>
          <a:xfrm>
            <a:off x="2482596" y="5262372"/>
            <a:ext cx="1143000" cy="143510"/>
          </a:xfrm>
          <a:custGeom>
            <a:avLst/>
            <a:gdLst/>
            <a:ahLst/>
            <a:cxnLst/>
            <a:rect l="l" t="t" r="r" b="b"/>
            <a:pathLst>
              <a:path w="1143000" h="143510">
                <a:moveTo>
                  <a:pt x="1014984" y="85344"/>
                </a:moveTo>
                <a:lnTo>
                  <a:pt x="1014984" y="57912"/>
                </a:lnTo>
                <a:lnTo>
                  <a:pt x="0" y="57912"/>
                </a:lnTo>
                <a:lnTo>
                  <a:pt x="0" y="85344"/>
                </a:lnTo>
                <a:lnTo>
                  <a:pt x="1014984" y="85344"/>
                </a:lnTo>
                <a:close/>
              </a:path>
              <a:path w="1143000" h="143510">
                <a:moveTo>
                  <a:pt x="1143000" y="71628"/>
                </a:moveTo>
                <a:lnTo>
                  <a:pt x="999744" y="0"/>
                </a:lnTo>
                <a:lnTo>
                  <a:pt x="999744" y="57912"/>
                </a:lnTo>
                <a:lnTo>
                  <a:pt x="1014984" y="57912"/>
                </a:lnTo>
                <a:lnTo>
                  <a:pt x="1014984" y="135636"/>
                </a:lnTo>
                <a:lnTo>
                  <a:pt x="1143000" y="71628"/>
                </a:lnTo>
                <a:close/>
              </a:path>
              <a:path w="1143000" h="143510">
                <a:moveTo>
                  <a:pt x="1014984" y="135636"/>
                </a:moveTo>
                <a:lnTo>
                  <a:pt x="1014984" y="85344"/>
                </a:lnTo>
                <a:lnTo>
                  <a:pt x="999744" y="85344"/>
                </a:lnTo>
                <a:lnTo>
                  <a:pt x="999744" y="143256"/>
                </a:lnTo>
                <a:lnTo>
                  <a:pt x="1014984" y="135636"/>
                </a:lnTo>
                <a:close/>
              </a:path>
            </a:pathLst>
          </a:custGeom>
          <a:solidFill>
            <a:srgbClr val="7F0000"/>
          </a:solidFill>
        </p:spPr>
        <p:txBody>
          <a:bodyPr wrap="square" lIns="0" tIns="0" rIns="0" bIns="0" rtlCol="0"/>
          <a:lstStyle/>
          <a:p>
            <a:endParaRPr/>
          </a:p>
        </p:txBody>
      </p:sp>
      <p:sp>
        <p:nvSpPr>
          <p:cNvPr id="12" name="object 12"/>
          <p:cNvSpPr/>
          <p:nvPr/>
        </p:nvSpPr>
        <p:spPr>
          <a:xfrm>
            <a:off x="2514600" y="5414772"/>
            <a:ext cx="1143000" cy="143510"/>
          </a:xfrm>
          <a:custGeom>
            <a:avLst/>
            <a:gdLst/>
            <a:ahLst/>
            <a:cxnLst/>
            <a:rect l="l" t="t" r="r" b="b"/>
            <a:pathLst>
              <a:path w="1143000" h="143510">
                <a:moveTo>
                  <a:pt x="143256" y="57912"/>
                </a:moveTo>
                <a:lnTo>
                  <a:pt x="143256" y="0"/>
                </a:lnTo>
                <a:lnTo>
                  <a:pt x="0" y="71628"/>
                </a:lnTo>
                <a:lnTo>
                  <a:pt x="128016" y="135636"/>
                </a:lnTo>
                <a:lnTo>
                  <a:pt x="128016" y="57912"/>
                </a:lnTo>
                <a:lnTo>
                  <a:pt x="143256" y="57912"/>
                </a:lnTo>
                <a:close/>
              </a:path>
              <a:path w="1143000" h="143510">
                <a:moveTo>
                  <a:pt x="1143000" y="85344"/>
                </a:moveTo>
                <a:lnTo>
                  <a:pt x="1143000" y="57912"/>
                </a:lnTo>
                <a:lnTo>
                  <a:pt x="128016" y="57912"/>
                </a:lnTo>
                <a:lnTo>
                  <a:pt x="128016" y="85344"/>
                </a:lnTo>
                <a:lnTo>
                  <a:pt x="1143000" y="85344"/>
                </a:lnTo>
                <a:close/>
              </a:path>
              <a:path w="1143000" h="143510">
                <a:moveTo>
                  <a:pt x="143256" y="143256"/>
                </a:moveTo>
                <a:lnTo>
                  <a:pt x="143256" y="85344"/>
                </a:lnTo>
                <a:lnTo>
                  <a:pt x="128016" y="85344"/>
                </a:lnTo>
                <a:lnTo>
                  <a:pt x="128016" y="135636"/>
                </a:lnTo>
                <a:lnTo>
                  <a:pt x="143256" y="143256"/>
                </a:lnTo>
                <a:close/>
              </a:path>
            </a:pathLst>
          </a:custGeom>
          <a:solidFill>
            <a:srgbClr val="7F0000"/>
          </a:solidFill>
        </p:spPr>
        <p:txBody>
          <a:bodyPr wrap="square" lIns="0" tIns="0" rIns="0" bIns="0" rtlCol="0"/>
          <a:lstStyle/>
          <a:p>
            <a:endParaRPr/>
          </a:p>
        </p:txBody>
      </p:sp>
      <p:sp>
        <p:nvSpPr>
          <p:cNvPr id="13" name="object 13"/>
          <p:cNvSpPr/>
          <p:nvPr/>
        </p:nvSpPr>
        <p:spPr>
          <a:xfrm>
            <a:off x="5257800" y="4805172"/>
            <a:ext cx="1143000" cy="143510"/>
          </a:xfrm>
          <a:custGeom>
            <a:avLst/>
            <a:gdLst/>
            <a:ahLst/>
            <a:cxnLst/>
            <a:rect l="l" t="t" r="r" b="b"/>
            <a:pathLst>
              <a:path w="1143000" h="143510">
                <a:moveTo>
                  <a:pt x="143256" y="57912"/>
                </a:moveTo>
                <a:lnTo>
                  <a:pt x="143256" y="0"/>
                </a:lnTo>
                <a:lnTo>
                  <a:pt x="0" y="71628"/>
                </a:lnTo>
                <a:lnTo>
                  <a:pt x="128016" y="135636"/>
                </a:lnTo>
                <a:lnTo>
                  <a:pt x="128016" y="57912"/>
                </a:lnTo>
                <a:lnTo>
                  <a:pt x="143256" y="57912"/>
                </a:lnTo>
                <a:close/>
              </a:path>
              <a:path w="1143000" h="143510">
                <a:moveTo>
                  <a:pt x="1143000" y="85344"/>
                </a:moveTo>
                <a:lnTo>
                  <a:pt x="1143000" y="57912"/>
                </a:lnTo>
                <a:lnTo>
                  <a:pt x="128016" y="57912"/>
                </a:lnTo>
                <a:lnTo>
                  <a:pt x="128016" y="85344"/>
                </a:lnTo>
                <a:lnTo>
                  <a:pt x="1143000" y="85344"/>
                </a:lnTo>
                <a:close/>
              </a:path>
              <a:path w="1143000" h="143510">
                <a:moveTo>
                  <a:pt x="143256" y="143256"/>
                </a:moveTo>
                <a:lnTo>
                  <a:pt x="143256" y="85344"/>
                </a:lnTo>
                <a:lnTo>
                  <a:pt x="128016" y="85344"/>
                </a:lnTo>
                <a:lnTo>
                  <a:pt x="128016" y="135636"/>
                </a:lnTo>
                <a:lnTo>
                  <a:pt x="143256" y="143256"/>
                </a:lnTo>
                <a:close/>
              </a:path>
            </a:pathLst>
          </a:custGeom>
          <a:solidFill>
            <a:srgbClr val="7F0000"/>
          </a:solidFill>
        </p:spPr>
        <p:txBody>
          <a:bodyPr wrap="square" lIns="0" tIns="0" rIns="0" bIns="0" rtlCol="0"/>
          <a:lstStyle/>
          <a:p>
            <a:endParaRPr/>
          </a:p>
        </p:txBody>
      </p:sp>
      <p:sp>
        <p:nvSpPr>
          <p:cNvPr id="14" name="object 14"/>
          <p:cNvSpPr txBox="1"/>
          <p:nvPr/>
        </p:nvSpPr>
        <p:spPr>
          <a:xfrm>
            <a:off x="4192523" y="4953000"/>
            <a:ext cx="533400" cy="283845"/>
          </a:xfrm>
          <a:prstGeom prst="rect">
            <a:avLst/>
          </a:prstGeom>
          <a:ln w="9524">
            <a:solidFill>
              <a:srgbClr val="000000"/>
            </a:solidFill>
          </a:ln>
        </p:spPr>
        <p:txBody>
          <a:bodyPr vert="horz" wrap="square" lIns="0" tIns="0" rIns="0" bIns="0" rtlCol="0">
            <a:spAutoFit/>
          </a:bodyPr>
          <a:lstStyle/>
          <a:p>
            <a:pPr marL="93980">
              <a:lnSpc>
                <a:spcPts val="2135"/>
              </a:lnSpc>
            </a:pPr>
            <a:r>
              <a:rPr sz="1800" dirty="0">
                <a:latin typeface="Times New Roman"/>
                <a:cs typeface="Times New Roman"/>
              </a:rPr>
              <a:t>ILF</a:t>
            </a:r>
            <a:endParaRPr sz="1800">
              <a:latin typeface="Times New Roman"/>
              <a:cs typeface="Times New Roman"/>
            </a:endParaRPr>
          </a:p>
        </p:txBody>
      </p:sp>
      <p:sp>
        <p:nvSpPr>
          <p:cNvPr id="15" name="object 15"/>
          <p:cNvSpPr txBox="1"/>
          <p:nvPr/>
        </p:nvSpPr>
        <p:spPr>
          <a:xfrm>
            <a:off x="6868667" y="5128259"/>
            <a:ext cx="533400" cy="283845"/>
          </a:xfrm>
          <a:prstGeom prst="rect">
            <a:avLst/>
          </a:prstGeom>
          <a:ln w="9524">
            <a:solidFill>
              <a:srgbClr val="000000"/>
            </a:solidFill>
          </a:ln>
        </p:spPr>
        <p:txBody>
          <a:bodyPr vert="horz" wrap="square" lIns="0" tIns="0" rIns="0" bIns="0" rtlCol="0">
            <a:spAutoFit/>
          </a:bodyPr>
          <a:lstStyle/>
          <a:p>
            <a:pPr marL="93980">
              <a:lnSpc>
                <a:spcPts val="2135"/>
              </a:lnSpc>
            </a:pPr>
            <a:r>
              <a:rPr sz="1800" dirty="0">
                <a:latin typeface="Times New Roman"/>
                <a:cs typeface="Times New Roman"/>
              </a:rPr>
              <a:t>EIF</a:t>
            </a:r>
            <a:endParaRPr sz="1800">
              <a:latin typeface="Times New Roman"/>
              <a:cs typeface="Times New Roman"/>
            </a:endParaRPr>
          </a:p>
        </p:txBody>
      </p:sp>
      <p:sp>
        <p:nvSpPr>
          <p:cNvPr id="16" name="object 16"/>
          <p:cNvSpPr txBox="1"/>
          <p:nvPr/>
        </p:nvSpPr>
        <p:spPr>
          <a:xfrm>
            <a:off x="1689607" y="5278625"/>
            <a:ext cx="506730"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U</a:t>
            </a:r>
            <a:r>
              <a:rPr sz="2000" dirty="0">
                <a:latin typeface="Times New Roman"/>
                <a:cs typeface="Times New Roman"/>
              </a:rPr>
              <a:t>s</a:t>
            </a:r>
            <a:r>
              <a:rPr sz="2000" spc="-5" dirty="0">
                <a:latin typeface="Times New Roman"/>
                <a:cs typeface="Times New Roman"/>
              </a:rPr>
              <a:t>e</a:t>
            </a:r>
            <a:r>
              <a:rPr sz="2000" dirty="0">
                <a:latin typeface="Times New Roman"/>
                <a:cs typeface="Times New Roman"/>
              </a:rPr>
              <a:t>r</a:t>
            </a:r>
            <a:endParaRPr sz="2000">
              <a:latin typeface="Times New Roman"/>
              <a:cs typeface="Times New Roman"/>
            </a:endParaRPr>
          </a:p>
        </p:txBody>
      </p:sp>
      <p:sp>
        <p:nvSpPr>
          <p:cNvPr id="17" name="object 17"/>
          <p:cNvSpPr txBox="1"/>
          <p:nvPr/>
        </p:nvSpPr>
        <p:spPr>
          <a:xfrm>
            <a:off x="6586217" y="4777230"/>
            <a:ext cx="1250950"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a</a:t>
            </a:r>
            <a:r>
              <a:rPr sz="2000" spc="5" dirty="0">
                <a:latin typeface="Times New Roman"/>
                <a:cs typeface="Times New Roman"/>
              </a:rPr>
              <a:t>p</a:t>
            </a:r>
            <a:r>
              <a:rPr sz="2000" spc="-10" dirty="0">
                <a:latin typeface="Times New Roman"/>
                <a:cs typeface="Times New Roman"/>
              </a:rPr>
              <a:t>pli</a:t>
            </a:r>
            <a:r>
              <a:rPr sz="2000" spc="-5" dirty="0">
                <a:latin typeface="Times New Roman"/>
                <a:cs typeface="Times New Roman"/>
              </a:rPr>
              <a:t>ca</a:t>
            </a:r>
            <a:r>
              <a:rPr sz="2000" spc="-10" dirty="0">
                <a:latin typeface="Times New Roman"/>
                <a:cs typeface="Times New Roman"/>
              </a:rPr>
              <a:t>t</a:t>
            </a:r>
            <a:r>
              <a:rPr sz="2000" spc="-20" dirty="0">
                <a:latin typeface="Times New Roman"/>
                <a:cs typeface="Times New Roman"/>
              </a:rPr>
              <a:t>i</a:t>
            </a:r>
            <a:r>
              <a:rPr sz="2000" spc="5" dirty="0">
                <a:latin typeface="Times New Roman"/>
                <a:cs typeface="Times New Roman"/>
              </a:rPr>
              <a:t>o</a:t>
            </a:r>
            <a:r>
              <a:rPr sz="2000" spc="-10" dirty="0">
                <a:latin typeface="Times New Roman"/>
                <a:cs typeface="Times New Roman"/>
              </a:rPr>
              <a:t>n</a:t>
            </a:r>
            <a:r>
              <a:rPr sz="2000" dirty="0">
                <a:latin typeface="Times New Roman"/>
                <a:cs typeface="Times New Roman"/>
              </a:rPr>
              <a:t>s</a:t>
            </a:r>
            <a:endParaRPr sz="2000">
              <a:latin typeface="Times New Roman"/>
              <a:cs typeface="Times New Roman"/>
            </a:endParaRPr>
          </a:p>
        </p:txBody>
      </p:sp>
      <p:sp>
        <p:nvSpPr>
          <p:cNvPr id="18" name="object 18"/>
          <p:cNvSpPr txBox="1"/>
          <p:nvPr/>
        </p:nvSpPr>
        <p:spPr>
          <a:xfrm>
            <a:off x="4082286" y="5972045"/>
            <a:ext cx="77406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S</a:t>
            </a:r>
            <a:r>
              <a:rPr sz="2000" spc="-10" dirty="0">
                <a:latin typeface="Times New Roman"/>
                <a:cs typeface="Times New Roman"/>
              </a:rPr>
              <a:t>y</a:t>
            </a:r>
            <a:r>
              <a:rPr sz="2000" dirty="0">
                <a:latin typeface="Times New Roman"/>
                <a:cs typeface="Times New Roman"/>
              </a:rPr>
              <a:t>s</a:t>
            </a:r>
            <a:r>
              <a:rPr sz="2000" spc="-10" dirty="0">
                <a:latin typeface="Times New Roman"/>
                <a:cs typeface="Times New Roman"/>
              </a:rPr>
              <a:t>t</a:t>
            </a:r>
            <a:r>
              <a:rPr sz="2000" spc="-5" dirty="0">
                <a:latin typeface="Times New Roman"/>
                <a:cs typeface="Times New Roman"/>
              </a:rPr>
              <a:t>e</a:t>
            </a:r>
            <a:r>
              <a:rPr sz="2000" dirty="0">
                <a:latin typeface="Times New Roman"/>
                <a:cs typeface="Times New Roman"/>
              </a:rPr>
              <a:t>m</a:t>
            </a:r>
            <a:endParaRPr sz="2000">
              <a:latin typeface="Times New Roman"/>
              <a:cs typeface="Times New Roman"/>
            </a:endParaRPr>
          </a:p>
        </p:txBody>
      </p:sp>
      <p:sp>
        <p:nvSpPr>
          <p:cNvPr id="19" name="object 19"/>
          <p:cNvSpPr txBox="1"/>
          <p:nvPr/>
        </p:nvSpPr>
        <p:spPr>
          <a:xfrm>
            <a:off x="2518662" y="5560566"/>
            <a:ext cx="830580"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Outputs</a:t>
            </a:r>
            <a:endParaRPr sz="2000">
              <a:latin typeface="Times New Roman"/>
              <a:cs typeface="Times New Roman"/>
            </a:endParaRPr>
          </a:p>
        </p:txBody>
      </p:sp>
      <p:sp>
        <p:nvSpPr>
          <p:cNvPr id="20" name="object 20"/>
          <p:cNvSpPr txBox="1"/>
          <p:nvPr/>
        </p:nvSpPr>
        <p:spPr>
          <a:xfrm>
            <a:off x="2602483" y="4949442"/>
            <a:ext cx="66103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I</a:t>
            </a:r>
            <a:r>
              <a:rPr sz="2000" spc="-10" dirty="0">
                <a:latin typeface="Times New Roman"/>
                <a:cs typeface="Times New Roman"/>
              </a:rPr>
              <a:t>np</a:t>
            </a:r>
            <a:r>
              <a:rPr sz="2000" spc="5" dirty="0">
                <a:latin typeface="Times New Roman"/>
                <a:cs typeface="Times New Roman"/>
              </a:rPr>
              <a:t>u</a:t>
            </a:r>
            <a:r>
              <a:rPr sz="2000" spc="-10" dirty="0">
                <a:latin typeface="Times New Roman"/>
                <a:cs typeface="Times New Roman"/>
              </a:rPr>
              <a:t>t</a:t>
            </a:r>
            <a:r>
              <a:rPr sz="2000" dirty="0">
                <a:latin typeface="Times New Roman"/>
                <a:cs typeface="Times New Roman"/>
              </a:rPr>
              <a:t>s</a:t>
            </a:r>
            <a:endParaRPr sz="2000">
              <a:latin typeface="Times New Roman"/>
              <a:cs typeface="Times New Roman"/>
            </a:endParaRPr>
          </a:p>
        </p:txBody>
      </p:sp>
      <p:sp>
        <p:nvSpPr>
          <p:cNvPr id="21" name="object 21"/>
          <p:cNvSpPr txBox="1"/>
          <p:nvPr/>
        </p:nvSpPr>
        <p:spPr>
          <a:xfrm>
            <a:off x="840733" y="1770379"/>
            <a:ext cx="7790180" cy="30333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CC"/>
                </a:solidFill>
                <a:latin typeface="Arial"/>
                <a:cs typeface="Arial"/>
              </a:rPr>
              <a:t>The FPA functional </a:t>
            </a:r>
            <a:r>
              <a:rPr sz="2400" dirty="0">
                <a:solidFill>
                  <a:srgbClr val="0000CC"/>
                </a:solidFill>
                <a:latin typeface="Arial"/>
                <a:cs typeface="Arial"/>
              </a:rPr>
              <a:t>units </a:t>
            </a:r>
            <a:r>
              <a:rPr sz="2400" spc="-5" dirty="0">
                <a:solidFill>
                  <a:srgbClr val="0000CC"/>
                </a:solidFill>
                <a:latin typeface="Arial"/>
                <a:cs typeface="Arial"/>
              </a:rPr>
              <a:t>are shown in figure given</a:t>
            </a:r>
            <a:r>
              <a:rPr sz="2400" spc="35" dirty="0">
                <a:solidFill>
                  <a:srgbClr val="0000CC"/>
                </a:solidFill>
                <a:latin typeface="Arial"/>
                <a:cs typeface="Arial"/>
              </a:rPr>
              <a:t> </a:t>
            </a:r>
            <a:r>
              <a:rPr sz="2400" dirty="0">
                <a:solidFill>
                  <a:srgbClr val="0000CC"/>
                </a:solidFill>
                <a:latin typeface="Arial"/>
                <a:cs typeface="Arial"/>
              </a:rPr>
              <a:t>below:</a:t>
            </a:r>
            <a:endParaRPr sz="2400" dirty="0">
              <a:latin typeface="Arial"/>
              <a:cs typeface="Arial"/>
            </a:endParaRPr>
          </a:p>
          <a:p>
            <a:pPr>
              <a:lnSpc>
                <a:spcPct val="100000"/>
              </a:lnSpc>
              <a:spcBef>
                <a:spcPts val="25"/>
              </a:spcBef>
            </a:pPr>
            <a:endParaRPr sz="2100" dirty="0">
              <a:latin typeface="Times New Roman"/>
              <a:cs typeface="Times New Roman"/>
            </a:endParaRPr>
          </a:p>
          <a:p>
            <a:pPr marR="548005" algn="ctr">
              <a:lnSpc>
                <a:spcPct val="100000"/>
              </a:lnSpc>
            </a:pPr>
            <a:r>
              <a:rPr sz="2000" dirty="0">
                <a:latin typeface="Times New Roman"/>
                <a:cs typeface="Times New Roman"/>
              </a:rPr>
              <a:t>User</a:t>
            </a:r>
          </a:p>
          <a:p>
            <a:pPr>
              <a:lnSpc>
                <a:spcPct val="100000"/>
              </a:lnSpc>
            </a:pPr>
            <a:endParaRPr sz="2000" dirty="0">
              <a:latin typeface="Times New Roman"/>
              <a:cs typeface="Times New Roman"/>
            </a:endParaRPr>
          </a:p>
          <a:p>
            <a:pPr>
              <a:lnSpc>
                <a:spcPct val="100000"/>
              </a:lnSpc>
            </a:pPr>
            <a:endParaRPr sz="2000" dirty="0">
              <a:latin typeface="Times New Roman"/>
              <a:cs typeface="Times New Roman"/>
            </a:endParaRPr>
          </a:p>
          <a:p>
            <a:pPr marL="510540" algn="ctr">
              <a:lnSpc>
                <a:spcPct val="100000"/>
              </a:lnSpc>
              <a:spcBef>
                <a:spcPts val="1160"/>
              </a:spcBef>
            </a:pPr>
            <a:r>
              <a:rPr sz="2000" spc="-5" dirty="0">
                <a:latin typeface="Times New Roman"/>
                <a:cs typeface="Times New Roman"/>
              </a:rPr>
              <a:t>Inquiries</a:t>
            </a:r>
            <a:endParaRPr sz="2000" dirty="0">
              <a:latin typeface="Times New Roman"/>
              <a:cs typeface="Times New Roman"/>
            </a:endParaRPr>
          </a:p>
          <a:p>
            <a:pPr>
              <a:lnSpc>
                <a:spcPct val="100000"/>
              </a:lnSpc>
            </a:pPr>
            <a:endParaRPr sz="2000" dirty="0">
              <a:latin typeface="Times New Roman"/>
              <a:cs typeface="Times New Roman"/>
            </a:endParaRPr>
          </a:p>
          <a:p>
            <a:pPr>
              <a:lnSpc>
                <a:spcPct val="100000"/>
              </a:lnSpc>
              <a:spcBef>
                <a:spcPts val="50"/>
              </a:spcBef>
            </a:pPr>
            <a:endParaRPr sz="2650" dirty="0">
              <a:latin typeface="Times New Roman"/>
              <a:cs typeface="Times New Roman"/>
            </a:endParaRPr>
          </a:p>
          <a:p>
            <a:pPr marR="1122045" algn="r">
              <a:lnSpc>
                <a:spcPct val="100000"/>
              </a:lnSpc>
            </a:pPr>
            <a:r>
              <a:rPr sz="2000" spc="5" dirty="0">
                <a:latin typeface="Times New Roman"/>
                <a:cs typeface="Times New Roman"/>
              </a:rPr>
              <a:t>O</a:t>
            </a:r>
            <a:r>
              <a:rPr sz="2000" spc="-10" dirty="0">
                <a:latin typeface="Times New Roman"/>
                <a:cs typeface="Times New Roman"/>
              </a:rPr>
              <a:t>t</a:t>
            </a:r>
            <a:r>
              <a:rPr sz="2000" spc="5" dirty="0">
                <a:latin typeface="Times New Roman"/>
                <a:cs typeface="Times New Roman"/>
              </a:rPr>
              <a:t>h</a:t>
            </a:r>
            <a:r>
              <a:rPr sz="2000" spc="-15" dirty="0">
                <a:latin typeface="Times New Roman"/>
                <a:cs typeface="Times New Roman"/>
              </a:rPr>
              <a:t>e</a:t>
            </a:r>
            <a:r>
              <a:rPr sz="2000" dirty="0">
                <a:latin typeface="Times New Roman"/>
                <a:cs typeface="Times New Roman"/>
              </a:rPr>
              <a:t>r</a:t>
            </a:r>
          </a:p>
        </p:txBody>
      </p:sp>
      <p:sp>
        <p:nvSpPr>
          <p:cNvPr id="22" name="object 22"/>
          <p:cNvSpPr txBox="1"/>
          <p:nvPr/>
        </p:nvSpPr>
        <p:spPr>
          <a:xfrm>
            <a:off x="5778497" y="5580987"/>
            <a:ext cx="2580005" cy="756920"/>
          </a:xfrm>
          <a:prstGeom prst="rect">
            <a:avLst/>
          </a:prstGeom>
        </p:spPr>
        <p:txBody>
          <a:bodyPr vert="horz" wrap="square" lIns="0" tIns="12700" rIns="0" bIns="0" rtlCol="0">
            <a:spAutoFit/>
          </a:bodyPr>
          <a:lstStyle/>
          <a:p>
            <a:pPr marL="12700" marR="5080">
              <a:lnSpc>
                <a:spcPct val="120000"/>
              </a:lnSpc>
              <a:spcBef>
                <a:spcPts val="100"/>
              </a:spcBef>
            </a:pPr>
            <a:r>
              <a:rPr sz="2000" dirty="0">
                <a:latin typeface="Times New Roman"/>
                <a:cs typeface="Times New Roman"/>
              </a:rPr>
              <a:t>ILF: </a:t>
            </a:r>
            <a:r>
              <a:rPr sz="2000" spc="-5" dirty="0">
                <a:latin typeface="Times New Roman"/>
                <a:cs typeface="Times New Roman"/>
              </a:rPr>
              <a:t>Internal logical</a:t>
            </a:r>
            <a:r>
              <a:rPr sz="2000" spc="-90" dirty="0">
                <a:latin typeface="Times New Roman"/>
                <a:cs typeface="Times New Roman"/>
              </a:rPr>
              <a:t> </a:t>
            </a:r>
            <a:r>
              <a:rPr sz="2000" spc="-10" dirty="0">
                <a:latin typeface="Times New Roman"/>
                <a:cs typeface="Times New Roman"/>
              </a:rPr>
              <a:t>files  </a:t>
            </a:r>
            <a:r>
              <a:rPr sz="2000" dirty="0">
                <a:latin typeface="Times New Roman"/>
                <a:cs typeface="Times New Roman"/>
              </a:rPr>
              <a:t>EIF: </a:t>
            </a:r>
            <a:r>
              <a:rPr sz="2000" spc="-5" dirty="0">
                <a:latin typeface="Times New Roman"/>
                <a:cs typeface="Times New Roman"/>
              </a:rPr>
              <a:t>External</a:t>
            </a:r>
            <a:r>
              <a:rPr sz="2000" spc="-60" dirty="0">
                <a:latin typeface="Times New Roman"/>
                <a:cs typeface="Times New Roman"/>
              </a:rPr>
              <a:t> </a:t>
            </a:r>
            <a:r>
              <a:rPr sz="2000" spc="-5" dirty="0">
                <a:latin typeface="Times New Roman"/>
                <a:cs typeface="Times New Roman"/>
              </a:rPr>
              <a:t>interfaces</a:t>
            </a:r>
            <a:endParaRPr sz="2000">
              <a:latin typeface="Times New Roman"/>
              <a:cs typeface="Times New Roman"/>
            </a:endParaRPr>
          </a:p>
        </p:txBody>
      </p:sp>
      <p:sp>
        <p:nvSpPr>
          <p:cNvPr id="23" name="object 23"/>
          <p:cNvSpPr txBox="1"/>
          <p:nvPr/>
        </p:nvSpPr>
        <p:spPr>
          <a:xfrm>
            <a:off x="2988054" y="6606029"/>
            <a:ext cx="453009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Fig. </a:t>
            </a:r>
            <a:r>
              <a:rPr sz="2400" dirty="0">
                <a:latin typeface="Times New Roman"/>
                <a:cs typeface="Times New Roman"/>
              </a:rPr>
              <a:t>3: </a:t>
            </a:r>
            <a:r>
              <a:rPr sz="2400" spc="-5" dirty="0">
                <a:latin typeface="Times New Roman"/>
                <a:cs typeface="Times New Roman"/>
              </a:rPr>
              <a:t>FPAs functional units</a:t>
            </a:r>
            <a:r>
              <a:rPr sz="2400" spc="-15" dirty="0">
                <a:latin typeface="Times New Roman"/>
                <a:cs typeface="Times New Roman"/>
              </a:rPr>
              <a:t> </a:t>
            </a:r>
            <a:r>
              <a:rPr sz="2400" spc="-5" dirty="0">
                <a:latin typeface="Times New Roman"/>
                <a:cs typeface="Times New Roman"/>
              </a:rPr>
              <a:t>System</a:t>
            </a:r>
            <a:endParaRPr sz="2400">
              <a:latin typeface="Times New Roman"/>
              <a:cs typeface="Times New Roman"/>
            </a:endParaRPr>
          </a:p>
        </p:txBody>
      </p:sp>
      <p:sp>
        <p:nvSpPr>
          <p:cNvPr id="24" name="object 24"/>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25" name="object 25"/>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26" name="object 26"/>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63</a:t>
            </a:fld>
            <a:endParaRPr sz="1400">
              <a:latin typeface="Arial"/>
              <a:cs typeface="Arial"/>
            </a:endParaRPr>
          </a:p>
        </p:txBody>
      </p:sp>
      <p:sp>
        <p:nvSpPr>
          <p:cNvPr id="27" name="object 2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2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564D3FA-6684-4519-9198-3C7EF36497CB}"/>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30" name="TextBox 29">
            <a:extLst>
              <a:ext uri="{FF2B5EF4-FFF2-40B4-BE49-F238E27FC236}">
                <a16:creationId xmlns:a16="http://schemas.microsoft.com/office/drawing/2014/main" id="{005AFB45-66B3-44E9-B512-9184B2520DF5}"/>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40733" y="2003551"/>
            <a:ext cx="8225155" cy="4962525"/>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The five functional units are divided in </a:t>
            </a:r>
            <a:r>
              <a:rPr sz="2800" spc="-10" dirty="0">
                <a:latin typeface="Times New Roman"/>
                <a:cs typeface="Times New Roman"/>
              </a:rPr>
              <a:t>two</a:t>
            </a:r>
            <a:r>
              <a:rPr sz="2800" spc="10" dirty="0">
                <a:latin typeface="Times New Roman"/>
                <a:cs typeface="Times New Roman"/>
              </a:rPr>
              <a:t> </a:t>
            </a:r>
            <a:r>
              <a:rPr sz="2800" spc="-5" dirty="0">
                <a:latin typeface="Times New Roman"/>
                <a:cs typeface="Times New Roman"/>
              </a:rPr>
              <a:t>categories:</a:t>
            </a:r>
            <a:endParaRPr sz="2800">
              <a:latin typeface="Times New Roman"/>
              <a:cs typeface="Times New Roman"/>
            </a:endParaRPr>
          </a:p>
          <a:p>
            <a:pPr>
              <a:lnSpc>
                <a:spcPct val="100000"/>
              </a:lnSpc>
              <a:spcBef>
                <a:spcPts val="50"/>
              </a:spcBef>
            </a:pPr>
            <a:endParaRPr sz="2250">
              <a:latin typeface="Times New Roman"/>
              <a:cs typeface="Times New Roman"/>
            </a:endParaRPr>
          </a:p>
          <a:p>
            <a:pPr marL="88265">
              <a:lnSpc>
                <a:spcPct val="100000"/>
              </a:lnSpc>
            </a:pPr>
            <a:r>
              <a:rPr sz="2800" spc="-5" dirty="0">
                <a:solidFill>
                  <a:srgbClr val="650065"/>
                </a:solidFill>
                <a:latin typeface="Times New Roman"/>
                <a:cs typeface="Times New Roman"/>
              </a:rPr>
              <a:t>(i) </a:t>
            </a:r>
            <a:r>
              <a:rPr sz="2800" spc="-10" dirty="0">
                <a:solidFill>
                  <a:srgbClr val="650065"/>
                </a:solidFill>
                <a:latin typeface="Times New Roman"/>
                <a:cs typeface="Times New Roman"/>
              </a:rPr>
              <a:t>Data </a:t>
            </a:r>
            <a:r>
              <a:rPr sz="2800" spc="-5" dirty="0">
                <a:solidFill>
                  <a:srgbClr val="650065"/>
                </a:solidFill>
                <a:latin typeface="Times New Roman"/>
                <a:cs typeface="Times New Roman"/>
              </a:rPr>
              <a:t>function</a:t>
            </a:r>
            <a:r>
              <a:rPr sz="2800" dirty="0">
                <a:solidFill>
                  <a:srgbClr val="650065"/>
                </a:solidFill>
                <a:latin typeface="Times New Roman"/>
                <a:cs typeface="Times New Roman"/>
              </a:rPr>
              <a:t> </a:t>
            </a:r>
            <a:r>
              <a:rPr sz="2800" spc="-5" dirty="0">
                <a:solidFill>
                  <a:srgbClr val="650065"/>
                </a:solidFill>
                <a:latin typeface="Times New Roman"/>
                <a:cs typeface="Times New Roman"/>
              </a:rPr>
              <a:t>types</a:t>
            </a:r>
            <a:endParaRPr sz="2800">
              <a:latin typeface="Times New Roman"/>
              <a:cs typeface="Times New Roman"/>
            </a:endParaRPr>
          </a:p>
          <a:p>
            <a:pPr>
              <a:lnSpc>
                <a:spcPct val="100000"/>
              </a:lnSpc>
              <a:spcBef>
                <a:spcPts val="5"/>
              </a:spcBef>
            </a:pPr>
            <a:endParaRPr sz="2300">
              <a:latin typeface="Times New Roman"/>
              <a:cs typeface="Times New Roman"/>
            </a:endParaRPr>
          </a:p>
          <a:p>
            <a:pPr marL="353695" marR="5080" indent="-341630" algn="just">
              <a:lnSpc>
                <a:spcPct val="100000"/>
              </a:lnSpc>
              <a:buFont typeface="MS UI Gothic"/>
              <a:buChar char="▪"/>
              <a:tabLst>
                <a:tab pos="354330" algn="l"/>
              </a:tabLst>
            </a:pPr>
            <a:r>
              <a:rPr sz="2600" spc="-5" dirty="0">
                <a:solidFill>
                  <a:srgbClr val="A50020"/>
                </a:solidFill>
                <a:latin typeface="Times New Roman"/>
                <a:cs typeface="Times New Roman"/>
              </a:rPr>
              <a:t>Internal Logical Files </a:t>
            </a:r>
            <a:r>
              <a:rPr sz="2600" dirty="0">
                <a:solidFill>
                  <a:srgbClr val="A50020"/>
                </a:solidFill>
                <a:latin typeface="Times New Roman"/>
                <a:cs typeface="Times New Roman"/>
              </a:rPr>
              <a:t>(ILF): A </a:t>
            </a:r>
            <a:r>
              <a:rPr sz="2600" spc="-5" dirty="0">
                <a:solidFill>
                  <a:srgbClr val="A50020"/>
                </a:solidFill>
                <a:latin typeface="Times New Roman"/>
                <a:cs typeface="Times New Roman"/>
              </a:rPr>
              <a:t>user </a:t>
            </a:r>
            <a:r>
              <a:rPr sz="2600" dirty="0">
                <a:solidFill>
                  <a:srgbClr val="A50020"/>
                </a:solidFill>
                <a:latin typeface="Times New Roman"/>
                <a:cs typeface="Times New Roman"/>
              </a:rPr>
              <a:t>identifiable </a:t>
            </a:r>
            <a:r>
              <a:rPr sz="2600" spc="-5" dirty="0">
                <a:solidFill>
                  <a:srgbClr val="A50020"/>
                </a:solidFill>
                <a:latin typeface="Times New Roman"/>
                <a:cs typeface="Times New Roman"/>
              </a:rPr>
              <a:t>group </a:t>
            </a:r>
            <a:r>
              <a:rPr sz="2600" dirty="0">
                <a:solidFill>
                  <a:srgbClr val="A50020"/>
                </a:solidFill>
                <a:latin typeface="Times New Roman"/>
                <a:cs typeface="Times New Roman"/>
              </a:rPr>
              <a:t>of  logical </a:t>
            </a:r>
            <a:r>
              <a:rPr sz="2600" spc="-5" dirty="0">
                <a:solidFill>
                  <a:srgbClr val="A50020"/>
                </a:solidFill>
                <a:latin typeface="Times New Roman"/>
                <a:cs typeface="Times New Roman"/>
              </a:rPr>
              <a:t>related </a:t>
            </a:r>
            <a:r>
              <a:rPr sz="2600" dirty="0">
                <a:solidFill>
                  <a:srgbClr val="A50020"/>
                </a:solidFill>
                <a:latin typeface="Times New Roman"/>
                <a:cs typeface="Times New Roman"/>
              </a:rPr>
              <a:t>data or </a:t>
            </a:r>
            <a:r>
              <a:rPr sz="2600" spc="-5" dirty="0">
                <a:solidFill>
                  <a:srgbClr val="A50020"/>
                </a:solidFill>
                <a:latin typeface="Times New Roman"/>
                <a:cs typeface="Times New Roman"/>
              </a:rPr>
              <a:t>control </a:t>
            </a:r>
            <a:r>
              <a:rPr sz="2600" dirty="0">
                <a:solidFill>
                  <a:srgbClr val="A50020"/>
                </a:solidFill>
                <a:latin typeface="Times New Roman"/>
                <a:cs typeface="Times New Roman"/>
              </a:rPr>
              <a:t>information </a:t>
            </a:r>
            <a:r>
              <a:rPr sz="2600" spc="-5" dirty="0">
                <a:solidFill>
                  <a:srgbClr val="A50020"/>
                </a:solidFill>
                <a:latin typeface="Times New Roman"/>
                <a:cs typeface="Times New Roman"/>
              </a:rPr>
              <a:t>maintained  </a:t>
            </a:r>
            <a:r>
              <a:rPr sz="2600" dirty="0">
                <a:solidFill>
                  <a:srgbClr val="A50020"/>
                </a:solidFill>
                <a:latin typeface="Times New Roman"/>
                <a:cs typeface="Times New Roman"/>
              </a:rPr>
              <a:t>within the</a:t>
            </a:r>
            <a:r>
              <a:rPr sz="2600" spc="-15" dirty="0">
                <a:solidFill>
                  <a:srgbClr val="A50020"/>
                </a:solidFill>
                <a:latin typeface="Times New Roman"/>
                <a:cs typeface="Times New Roman"/>
              </a:rPr>
              <a:t> </a:t>
            </a:r>
            <a:r>
              <a:rPr sz="2600" spc="-5" dirty="0">
                <a:solidFill>
                  <a:srgbClr val="A50020"/>
                </a:solidFill>
                <a:latin typeface="Times New Roman"/>
                <a:cs typeface="Times New Roman"/>
              </a:rPr>
              <a:t>system.</a:t>
            </a:r>
            <a:endParaRPr sz="2600">
              <a:latin typeface="Times New Roman"/>
              <a:cs typeface="Times New Roman"/>
            </a:endParaRPr>
          </a:p>
          <a:p>
            <a:pPr marL="353695" marR="5080" indent="-341630" algn="just">
              <a:lnSpc>
                <a:spcPct val="100200"/>
              </a:lnSpc>
              <a:spcBef>
                <a:spcPts val="1880"/>
              </a:spcBef>
              <a:buFont typeface="MS UI Gothic"/>
              <a:buChar char="▪"/>
              <a:tabLst>
                <a:tab pos="354330" algn="l"/>
              </a:tabLst>
            </a:pPr>
            <a:r>
              <a:rPr sz="2600" spc="-5" dirty="0">
                <a:solidFill>
                  <a:srgbClr val="0000CC"/>
                </a:solidFill>
                <a:latin typeface="Times New Roman"/>
                <a:cs typeface="Times New Roman"/>
              </a:rPr>
              <a:t>External Interface files </a:t>
            </a:r>
            <a:r>
              <a:rPr sz="2600" dirty="0">
                <a:solidFill>
                  <a:srgbClr val="0000CC"/>
                </a:solidFill>
                <a:latin typeface="Times New Roman"/>
                <a:cs typeface="Times New Roman"/>
              </a:rPr>
              <a:t>(EIF): A user </a:t>
            </a:r>
            <a:r>
              <a:rPr sz="2600" spc="-5" dirty="0">
                <a:solidFill>
                  <a:srgbClr val="0000CC"/>
                </a:solidFill>
                <a:latin typeface="Times New Roman"/>
                <a:cs typeface="Times New Roman"/>
              </a:rPr>
              <a:t>identifiable group </a:t>
            </a:r>
            <a:r>
              <a:rPr sz="2600" dirty="0">
                <a:solidFill>
                  <a:srgbClr val="0000CC"/>
                </a:solidFill>
                <a:latin typeface="Times New Roman"/>
                <a:cs typeface="Times New Roman"/>
              </a:rPr>
              <a:t>of  </a:t>
            </a:r>
            <a:r>
              <a:rPr sz="2600" spc="-5" dirty="0">
                <a:solidFill>
                  <a:srgbClr val="0000CC"/>
                </a:solidFill>
                <a:latin typeface="Times New Roman"/>
                <a:cs typeface="Times New Roman"/>
              </a:rPr>
              <a:t>logically related </a:t>
            </a:r>
            <a:r>
              <a:rPr sz="2600" dirty="0">
                <a:solidFill>
                  <a:srgbClr val="0000CC"/>
                </a:solidFill>
                <a:latin typeface="Times New Roman"/>
                <a:cs typeface="Times New Roman"/>
              </a:rPr>
              <a:t>data or </a:t>
            </a:r>
            <a:r>
              <a:rPr sz="2600" spc="-5" dirty="0">
                <a:solidFill>
                  <a:srgbClr val="0000CC"/>
                </a:solidFill>
                <a:latin typeface="Times New Roman"/>
                <a:cs typeface="Times New Roman"/>
              </a:rPr>
              <a:t>control information referenced </a:t>
            </a:r>
            <a:r>
              <a:rPr sz="2600" dirty="0">
                <a:solidFill>
                  <a:srgbClr val="0000CC"/>
                </a:solidFill>
                <a:latin typeface="Times New Roman"/>
                <a:cs typeface="Times New Roman"/>
              </a:rPr>
              <a:t>by  the </a:t>
            </a:r>
            <a:r>
              <a:rPr sz="2600" spc="-5" dirty="0">
                <a:solidFill>
                  <a:srgbClr val="0000CC"/>
                </a:solidFill>
                <a:latin typeface="Times New Roman"/>
                <a:cs typeface="Times New Roman"/>
              </a:rPr>
              <a:t>system, </a:t>
            </a:r>
            <a:r>
              <a:rPr sz="2600" spc="5" dirty="0">
                <a:solidFill>
                  <a:srgbClr val="0000CC"/>
                </a:solidFill>
                <a:latin typeface="Times New Roman"/>
                <a:cs typeface="Times New Roman"/>
              </a:rPr>
              <a:t>but </a:t>
            </a:r>
            <a:r>
              <a:rPr sz="2600" spc="-5" dirty="0">
                <a:solidFill>
                  <a:srgbClr val="0000CC"/>
                </a:solidFill>
                <a:latin typeface="Times New Roman"/>
                <a:cs typeface="Times New Roman"/>
              </a:rPr>
              <a:t>maintained within another system. </a:t>
            </a:r>
            <a:r>
              <a:rPr sz="2600" dirty="0">
                <a:solidFill>
                  <a:srgbClr val="0000CC"/>
                </a:solidFill>
                <a:latin typeface="Times New Roman"/>
                <a:cs typeface="Times New Roman"/>
              </a:rPr>
              <a:t>This  </a:t>
            </a:r>
            <a:r>
              <a:rPr sz="2600" spc="-5" dirty="0">
                <a:solidFill>
                  <a:srgbClr val="0000CC"/>
                </a:solidFill>
                <a:latin typeface="Times New Roman"/>
                <a:cs typeface="Times New Roman"/>
              </a:rPr>
              <a:t>means </a:t>
            </a:r>
            <a:r>
              <a:rPr sz="2600" dirty="0">
                <a:solidFill>
                  <a:srgbClr val="0000CC"/>
                </a:solidFill>
                <a:latin typeface="Times New Roman"/>
                <a:cs typeface="Times New Roman"/>
              </a:rPr>
              <a:t>that EIF </a:t>
            </a:r>
            <a:r>
              <a:rPr sz="2600" spc="-5" dirty="0">
                <a:solidFill>
                  <a:srgbClr val="0000CC"/>
                </a:solidFill>
                <a:latin typeface="Times New Roman"/>
                <a:cs typeface="Times New Roman"/>
              </a:rPr>
              <a:t>counted for </a:t>
            </a:r>
            <a:r>
              <a:rPr sz="2600" dirty="0">
                <a:solidFill>
                  <a:srgbClr val="0000CC"/>
                </a:solidFill>
                <a:latin typeface="Times New Roman"/>
                <a:cs typeface="Times New Roman"/>
              </a:rPr>
              <a:t>one </a:t>
            </a:r>
            <a:r>
              <a:rPr sz="2600" spc="-5" dirty="0">
                <a:solidFill>
                  <a:srgbClr val="0000CC"/>
                </a:solidFill>
                <a:latin typeface="Times New Roman"/>
                <a:cs typeface="Times New Roman"/>
              </a:rPr>
              <a:t>system, may </a:t>
            </a:r>
            <a:r>
              <a:rPr sz="2600" dirty="0">
                <a:solidFill>
                  <a:srgbClr val="0000CC"/>
                </a:solidFill>
                <a:latin typeface="Times New Roman"/>
                <a:cs typeface="Times New Roman"/>
              </a:rPr>
              <a:t>be </a:t>
            </a:r>
            <a:r>
              <a:rPr sz="2600" spc="-10" dirty="0">
                <a:solidFill>
                  <a:srgbClr val="0000CC"/>
                </a:solidFill>
                <a:latin typeface="Times New Roman"/>
                <a:cs typeface="Times New Roman"/>
              </a:rPr>
              <a:t>an </a:t>
            </a:r>
            <a:r>
              <a:rPr sz="2600" spc="-5" dirty="0">
                <a:solidFill>
                  <a:srgbClr val="0000CC"/>
                </a:solidFill>
                <a:latin typeface="Times New Roman"/>
                <a:cs typeface="Times New Roman"/>
              </a:rPr>
              <a:t>ILF </a:t>
            </a:r>
            <a:r>
              <a:rPr sz="2600" spc="-10" dirty="0">
                <a:solidFill>
                  <a:srgbClr val="0000CC"/>
                </a:solidFill>
                <a:latin typeface="Times New Roman"/>
                <a:cs typeface="Times New Roman"/>
              </a:rPr>
              <a:t>in  </a:t>
            </a:r>
            <a:r>
              <a:rPr sz="2600" spc="-5" dirty="0">
                <a:solidFill>
                  <a:srgbClr val="0000CC"/>
                </a:solidFill>
                <a:latin typeface="Times New Roman"/>
                <a:cs typeface="Times New Roman"/>
              </a:rPr>
              <a:t>another</a:t>
            </a:r>
            <a:r>
              <a:rPr sz="2600" spc="-15" dirty="0">
                <a:solidFill>
                  <a:srgbClr val="0000CC"/>
                </a:solidFill>
                <a:latin typeface="Times New Roman"/>
                <a:cs typeface="Times New Roman"/>
              </a:rPr>
              <a:t> </a:t>
            </a:r>
            <a:r>
              <a:rPr sz="2600" spc="-5" dirty="0">
                <a:solidFill>
                  <a:srgbClr val="0000CC"/>
                </a:solidFill>
                <a:latin typeface="Times New Roman"/>
                <a:cs typeface="Times New Roman"/>
              </a:rPr>
              <a:t>system.</a:t>
            </a:r>
            <a:endParaRPr sz="2600">
              <a:latin typeface="Times New Roman"/>
              <a:cs typeface="Times New Roman"/>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64</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FDB5E4F-AEEE-465C-AB10-3750EB76CC9B}"/>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9" name="TextBox 8">
            <a:extLst>
              <a:ext uri="{FF2B5EF4-FFF2-40B4-BE49-F238E27FC236}">
                <a16:creationId xmlns:a16="http://schemas.microsoft.com/office/drawing/2014/main" id="{5B4460D9-4CD9-4EE2-8B6F-3F6BEB519B6B}"/>
              </a:ext>
            </a:extLst>
          </p:cNvPr>
          <p:cNvSpPr txBox="1"/>
          <p:nvPr/>
        </p:nvSpPr>
        <p:spPr>
          <a:xfrm>
            <a:off x="6278627" y="3048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39" y="1561186"/>
            <a:ext cx="8453120" cy="4866640"/>
          </a:xfrm>
          <a:prstGeom prst="rect">
            <a:avLst/>
          </a:prstGeom>
        </p:spPr>
        <p:txBody>
          <a:bodyPr vert="horz" wrap="square" lIns="0" tIns="226060" rIns="0" bIns="0" rtlCol="0">
            <a:spAutoFit/>
          </a:bodyPr>
          <a:lstStyle/>
          <a:p>
            <a:pPr marL="536575" indent="-524510" algn="just">
              <a:lnSpc>
                <a:spcPct val="100000"/>
              </a:lnSpc>
              <a:spcBef>
                <a:spcPts val="1780"/>
              </a:spcBef>
              <a:buAutoNum type="romanLcParenBoth" startAt="2"/>
              <a:tabLst>
                <a:tab pos="537210" algn="l"/>
              </a:tabLst>
            </a:pPr>
            <a:r>
              <a:rPr sz="2800" spc="-5" dirty="0">
                <a:latin typeface="Times New Roman"/>
                <a:cs typeface="Times New Roman"/>
              </a:rPr>
              <a:t>Transactional function types</a:t>
            </a:r>
            <a:endParaRPr sz="2800">
              <a:latin typeface="Times New Roman"/>
              <a:cs typeface="Times New Roman"/>
            </a:endParaRPr>
          </a:p>
          <a:p>
            <a:pPr marL="429895" marR="5080" lvl="1" indent="-341630" algn="just">
              <a:lnSpc>
                <a:spcPct val="99900"/>
              </a:lnSpc>
              <a:spcBef>
                <a:spcPts val="1445"/>
              </a:spcBef>
              <a:buFont typeface="MS UI Gothic"/>
              <a:buChar char="▪"/>
              <a:tabLst>
                <a:tab pos="430530" algn="l"/>
              </a:tabLst>
            </a:pPr>
            <a:r>
              <a:rPr sz="2400" spc="-5" dirty="0">
                <a:solidFill>
                  <a:srgbClr val="650065"/>
                </a:solidFill>
                <a:latin typeface="Times New Roman"/>
                <a:cs typeface="Times New Roman"/>
              </a:rPr>
              <a:t>External Input (EI): An EI processes data </a:t>
            </a:r>
            <a:r>
              <a:rPr sz="2400" dirty="0">
                <a:solidFill>
                  <a:srgbClr val="650065"/>
                </a:solidFill>
                <a:latin typeface="Times New Roman"/>
                <a:cs typeface="Times New Roman"/>
              </a:rPr>
              <a:t>or </a:t>
            </a:r>
            <a:r>
              <a:rPr sz="2400" spc="-5" dirty="0">
                <a:solidFill>
                  <a:srgbClr val="650065"/>
                </a:solidFill>
                <a:latin typeface="Times New Roman"/>
                <a:cs typeface="Times New Roman"/>
              </a:rPr>
              <a:t>control information  that comes </a:t>
            </a:r>
            <a:r>
              <a:rPr sz="2400" dirty="0">
                <a:solidFill>
                  <a:srgbClr val="650065"/>
                </a:solidFill>
                <a:latin typeface="Times New Roman"/>
                <a:cs typeface="Times New Roman"/>
              </a:rPr>
              <a:t>from </a:t>
            </a:r>
            <a:r>
              <a:rPr sz="2400" spc="-5" dirty="0">
                <a:solidFill>
                  <a:srgbClr val="650065"/>
                </a:solidFill>
                <a:latin typeface="Times New Roman"/>
                <a:cs typeface="Times New Roman"/>
              </a:rPr>
              <a:t>outside </a:t>
            </a:r>
            <a:r>
              <a:rPr sz="2400" dirty="0">
                <a:solidFill>
                  <a:srgbClr val="650065"/>
                </a:solidFill>
                <a:latin typeface="Times New Roman"/>
                <a:cs typeface="Times New Roman"/>
              </a:rPr>
              <a:t>the </a:t>
            </a:r>
            <a:r>
              <a:rPr sz="2400" spc="-10" dirty="0">
                <a:solidFill>
                  <a:srgbClr val="650065"/>
                </a:solidFill>
                <a:latin typeface="Times New Roman"/>
                <a:cs typeface="Times New Roman"/>
              </a:rPr>
              <a:t>system. </a:t>
            </a:r>
            <a:r>
              <a:rPr sz="2400" spc="-5" dirty="0">
                <a:solidFill>
                  <a:srgbClr val="650065"/>
                </a:solidFill>
                <a:latin typeface="Times New Roman"/>
                <a:cs typeface="Times New Roman"/>
              </a:rPr>
              <a:t>The EI </a:t>
            </a:r>
            <a:r>
              <a:rPr sz="2400" dirty="0">
                <a:solidFill>
                  <a:srgbClr val="650065"/>
                </a:solidFill>
                <a:latin typeface="Times New Roman"/>
                <a:cs typeface="Times New Roman"/>
              </a:rPr>
              <a:t>is an </a:t>
            </a:r>
            <a:r>
              <a:rPr sz="2400" spc="-5" dirty="0">
                <a:solidFill>
                  <a:srgbClr val="650065"/>
                </a:solidFill>
                <a:latin typeface="Times New Roman"/>
                <a:cs typeface="Times New Roman"/>
              </a:rPr>
              <a:t>elementary </a:t>
            </a:r>
            <a:r>
              <a:rPr sz="2400" spc="590" dirty="0">
                <a:solidFill>
                  <a:srgbClr val="650065"/>
                </a:solidFill>
                <a:latin typeface="Times New Roman"/>
                <a:cs typeface="Times New Roman"/>
              </a:rPr>
              <a:t> </a:t>
            </a:r>
            <a:r>
              <a:rPr sz="2400" dirty="0">
                <a:solidFill>
                  <a:srgbClr val="650065"/>
                </a:solidFill>
                <a:latin typeface="Times New Roman"/>
                <a:cs typeface="Times New Roman"/>
              </a:rPr>
              <a:t>process, </a:t>
            </a:r>
            <a:r>
              <a:rPr sz="2400" spc="-5" dirty="0">
                <a:solidFill>
                  <a:srgbClr val="650065"/>
                </a:solidFill>
                <a:latin typeface="Times New Roman"/>
                <a:cs typeface="Times New Roman"/>
              </a:rPr>
              <a:t>which </a:t>
            </a:r>
            <a:r>
              <a:rPr sz="2400" dirty="0">
                <a:solidFill>
                  <a:srgbClr val="650065"/>
                </a:solidFill>
                <a:latin typeface="Times New Roman"/>
                <a:cs typeface="Times New Roman"/>
              </a:rPr>
              <a:t>is the </a:t>
            </a:r>
            <a:r>
              <a:rPr sz="2400" spc="-5" dirty="0">
                <a:solidFill>
                  <a:srgbClr val="650065"/>
                </a:solidFill>
                <a:latin typeface="Times New Roman"/>
                <a:cs typeface="Times New Roman"/>
              </a:rPr>
              <a:t>smallest unit </a:t>
            </a:r>
            <a:r>
              <a:rPr sz="2400" spc="-10" dirty="0">
                <a:solidFill>
                  <a:srgbClr val="650065"/>
                </a:solidFill>
                <a:latin typeface="Times New Roman"/>
                <a:cs typeface="Times New Roman"/>
              </a:rPr>
              <a:t>of </a:t>
            </a:r>
            <a:r>
              <a:rPr sz="2400" spc="-5" dirty="0">
                <a:solidFill>
                  <a:srgbClr val="650065"/>
                </a:solidFill>
                <a:latin typeface="Times New Roman"/>
                <a:cs typeface="Times New Roman"/>
              </a:rPr>
              <a:t>activity that </a:t>
            </a:r>
            <a:r>
              <a:rPr sz="2400" dirty="0">
                <a:solidFill>
                  <a:srgbClr val="650065"/>
                </a:solidFill>
                <a:latin typeface="Times New Roman"/>
                <a:cs typeface="Times New Roman"/>
              </a:rPr>
              <a:t>is </a:t>
            </a:r>
            <a:r>
              <a:rPr sz="2400" spc="-5" dirty="0">
                <a:solidFill>
                  <a:srgbClr val="650065"/>
                </a:solidFill>
                <a:latin typeface="Times New Roman"/>
                <a:cs typeface="Times New Roman"/>
              </a:rPr>
              <a:t>meaningful  </a:t>
            </a:r>
            <a:r>
              <a:rPr sz="2400" dirty="0">
                <a:solidFill>
                  <a:srgbClr val="650065"/>
                </a:solidFill>
                <a:latin typeface="Times New Roman"/>
                <a:cs typeface="Times New Roman"/>
              </a:rPr>
              <a:t>to the end user in </a:t>
            </a:r>
            <a:r>
              <a:rPr sz="2400" spc="-5" dirty="0">
                <a:solidFill>
                  <a:srgbClr val="650065"/>
                </a:solidFill>
                <a:latin typeface="Times New Roman"/>
                <a:cs typeface="Times New Roman"/>
              </a:rPr>
              <a:t>the</a:t>
            </a:r>
            <a:r>
              <a:rPr sz="2400" spc="-45" dirty="0">
                <a:solidFill>
                  <a:srgbClr val="650065"/>
                </a:solidFill>
                <a:latin typeface="Times New Roman"/>
                <a:cs typeface="Times New Roman"/>
              </a:rPr>
              <a:t> </a:t>
            </a:r>
            <a:r>
              <a:rPr sz="2400" spc="-5" dirty="0">
                <a:solidFill>
                  <a:srgbClr val="650065"/>
                </a:solidFill>
                <a:latin typeface="Times New Roman"/>
                <a:cs typeface="Times New Roman"/>
              </a:rPr>
              <a:t>business.</a:t>
            </a:r>
            <a:endParaRPr sz="2400">
              <a:latin typeface="Times New Roman"/>
              <a:cs typeface="Times New Roman"/>
            </a:endParaRPr>
          </a:p>
          <a:p>
            <a:pPr marL="429895" marR="5080" lvl="1" indent="-341630" algn="just">
              <a:lnSpc>
                <a:spcPct val="99800"/>
              </a:lnSpc>
              <a:spcBef>
                <a:spcPts val="1435"/>
              </a:spcBef>
              <a:buFont typeface="MS UI Gothic"/>
              <a:buChar char="▪"/>
              <a:tabLst>
                <a:tab pos="430530" algn="l"/>
              </a:tabLst>
            </a:pPr>
            <a:r>
              <a:rPr sz="2400" spc="-5" dirty="0">
                <a:solidFill>
                  <a:srgbClr val="0000CC"/>
                </a:solidFill>
                <a:latin typeface="Times New Roman"/>
                <a:cs typeface="Times New Roman"/>
              </a:rPr>
              <a:t>External Output (EO): An </a:t>
            </a:r>
            <a:r>
              <a:rPr sz="2400" dirty="0">
                <a:solidFill>
                  <a:srgbClr val="0000CC"/>
                </a:solidFill>
                <a:latin typeface="Times New Roman"/>
                <a:cs typeface="Times New Roman"/>
              </a:rPr>
              <a:t>EO is an </a:t>
            </a:r>
            <a:r>
              <a:rPr sz="2400" spc="-5" dirty="0">
                <a:solidFill>
                  <a:srgbClr val="0000CC"/>
                </a:solidFill>
                <a:latin typeface="Times New Roman"/>
                <a:cs typeface="Times New Roman"/>
              </a:rPr>
              <a:t>elementary process that  generate </a:t>
            </a:r>
            <a:r>
              <a:rPr sz="2400" spc="-10" dirty="0">
                <a:solidFill>
                  <a:srgbClr val="0000CC"/>
                </a:solidFill>
                <a:latin typeface="Times New Roman"/>
                <a:cs typeface="Times New Roman"/>
              </a:rPr>
              <a:t>data or </a:t>
            </a:r>
            <a:r>
              <a:rPr sz="2400" spc="-5" dirty="0">
                <a:solidFill>
                  <a:srgbClr val="0000CC"/>
                </a:solidFill>
                <a:latin typeface="Times New Roman"/>
                <a:cs typeface="Times New Roman"/>
              </a:rPr>
              <a:t>control information </a:t>
            </a:r>
            <a:r>
              <a:rPr sz="2400" dirty="0">
                <a:solidFill>
                  <a:srgbClr val="0000CC"/>
                </a:solidFill>
                <a:latin typeface="Times New Roman"/>
                <a:cs typeface="Times New Roman"/>
              </a:rPr>
              <a:t>to </a:t>
            </a:r>
            <a:r>
              <a:rPr sz="2400" spc="-10" dirty="0">
                <a:solidFill>
                  <a:srgbClr val="0000CC"/>
                </a:solidFill>
                <a:latin typeface="Times New Roman"/>
                <a:cs typeface="Times New Roman"/>
              </a:rPr>
              <a:t>be </a:t>
            </a:r>
            <a:r>
              <a:rPr sz="2400" spc="-5" dirty="0">
                <a:solidFill>
                  <a:srgbClr val="0000CC"/>
                </a:solidFill>
                <a:latin typeface="Times New Roman"/>
                <a:cs typeface="Times New Roman"/>
              </a:rPr>
              <a:t>sent outside </a:t>
            </a:r>
            <a:r>
              <a:rPr sz="2400" dirty="0">
                <a:solidFill>
                  <a:srgbClr val="0000CC"/>
                </a:solidFill>
                <a:latin typeface="Times New Roman"/>
                <a:cs typeface="Times New Roman"/>
              </a:rPr>
              <a:t>the  </a:t>
            </a:r>
            <a:r>
              <a:rPr sz="2400" spc="-5" dirty="0">
                <a:solidFill>
                  <a:srgbClr val="0000CC"/>
                </a:solidFill>
                <a:latin typeface="Times New Roman"/>
                <a:cs typeface="Times New Roman"/>
              </a:rPr>
              <a:t>system.</a:t>
            </a:r>
            <a:endParaRPr sz="2400">
              <a:latin typeface="Times New Roman"/>
              <a:cs typeface="Times New Roman"/>
            </a:endParaRPr>
          </a:p>
          <a:p>
            <a:pPr marL="429895" marR="5080" lvl="1" indent="-341630" algn="just">
              <a:lnSpc>
                <a:spcPct val="100000"/>
              </a:lnSpc>
              <a:spcBef>
                <a:spcPts val="1425"/>
              </a:spcBef>
              <a:buFont typeface="MS UI Gothic"/>
              <a:buChar char="▪"/>
              <a:tabLst>
                <a:tab pos="430530" algn="l"/>
              </a:tabLst>
            </a:pPr>
            <a:r>
              <a:rPr sz="2400" spc="-5" dirty="0">
                <a:latin typeface="Times New Roman"/>
                <a:cs typeface="Times New Roman"/>
              </a:rPr>
              <a:t>External Inquiry (EQ): An </a:t>
            </a:r>
            <a:r>
              <a:rPr sz="2400" dirty="0">
                <a:latin typeface="Times New Roman"/>
                <a:cs typeface="Times New Roman"/>
              </a:rPr>
              <a:t>EQ is an </a:t>
            </a:r>
            <a:r>
              <a:rPr sz="2400" spc="-5" dirty="0">
                <a:latin typeface="Times New Roman"/>
                <a:cs typeface="Times New Roman"/>
              </a:rPr>
              <a:t>elementary </a:t>
            </a:r>
            <a:r>
              <a:rPr sz="2400" dirty="0">
                <a:latin typeface="Times New Roman"/>
                <a:cs typeface="Times New Roman"/>
              </a:rPr>
              <a:t>process </a:t>
            </a:r>
            <a:r>
              <a:rPr sz="2400" spc="-5" dirty="0">
                <a:latin typeface="Times New Roman"/>
                <a:cs typeface="Times New Roman"/>
              </a:rPr>
              <a:t>that </a:t>
            </a:r>
            <a:r>
              <a:rPr sz="2400" dirty="0">
                <a:latin typeface="Times New Roman"/>
                <a:cs typeface="Times New Roman"/>
              </a:rPr>
              <a:t>is  </a:t>
            </a:r>
            <a:r>
              <a:rPr sz="2400" spc="-5" dirty="0">
                <a:latin typeface="Times New Roman"/>
                <a:cs typeface="Times New Roman"/>
              </a:rPr>
              <a:t>made </a:t>
            </a:r>
            <a:r>
              <a:rPr sz="2400" dirty="0">
                <a:latin typeface="Times New Roman"/>
                <a:cs typeface="Times New Roman"/>
              </a:rPr>
              <a:t>up to an </a:t>
            </a:r>
            <a:r>
              <a:rPr sz="2400" spc="-5" dirty="0">
                <a:latin typeface="Times New Roman"/>
                <a:cs typeface="Times New Roman"/>
              </a:rPr>
              <a:t>input-output combination </a:t>
            </a:r>
            <a:r>
              <a:rPr sz="2400" spc="-10" dirty="0">
                <a:latin typeface="Times New Roman"/>
                <a:cs typeface="Times New Roman"/>
              </a:rPr>
              <a:t>that </a:t>
            </a:r>
            <a:r>
              <a:rPr sz="2400" spc="-5" dirty="0">
                <a:latin typeface="Times New Roman"/>
                <a:cs typeface="Times New Roman"/>
              </a:rPr>
              <a:t>results </a:t>
            </a:r>
            <a:r>
              <a:rPr sz="2400" dirty="0">
                <a:latin typeface="Times New Roman"/>
                <a:cs typeface="Times New Roman"/>
              </a:rPr>
              <a:t>in </a:t>
            </a:r>
            <a:r>
              <a:rPr sz="2400" spc="-5" dirty="0">
                <a:latin typeface="Times New Roman"/>
                <a:cs typeface="Times New Roman"/>
              </a:rPr>
              <a:t>data  retrieval.</a:t>
            </a:r>
            <a:endParaRPr sz="240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65</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D0EC74-6A15-4AE9-8A58-48D29DBA74AB}"/>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9" name="TextBox 8">
            <a:extLst>
              <a:ext uri="{FF2B5EF4-FFF2-40B4-BE49-F238E27FC236}">
                <a16:creationId xmlns:a16="http://schemas.microsoft.com/office/drawing/2014/main" id="{BDAE5CB1-406F-417B-923B-98E1145A10D0}"/>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40733" y="1851151"/>
            <a:ext cx="8225155" cy="4429125"/>
          </a:xfrm>
          <a:prstGeom prst="rect">
            <a:avLst/>
          </a:prstGeom>
        </p:spPr>
        <p:txBody>
          <a:bodyPr vert="horz" wrap="square" lIns="0" tIns="12700" rIns="0" bIns="0" rtlCol="0">
            <a:spAutoFit/>
          </a:bodyPr>
          <a:lstStyle/>
          <a:p>
            <a:pPr marL="12700">
              <a:lnSpc>
                <a:spcPct val="100000"/>
              </a:lnSpc>
              <a:spcBef>
                <a:spcPts val="100"/>
              </a:spcBef>
            </a:pPr>
            <a:r>
              <a:rPr sz="2600" u="heavy" spc="-5" dirty="0">
                <a:uFill>
                  <a:solidFill>
                    <a:srgbClr val="000000"/>
                  </a:solidFill>
                </a:uFill>
                <a:latin typeface="Times New Roman"/>
                <a:cs typeface="Times New Roman"/>
              </a:rPr>
              <a:t>Special</a:t>
            </a:r>
            <a:r>
              <a:rPr sz="2600" u="heavy" spc="-15" dirty="0">
                <a:uFill>
                  <a:solidFill>
                    <a:srgbClr val="000000"/>
                  </a:solidFill>
                </a:uFill>
                <a:latin typeface="Times New Roman"/>
                <a:cs typeface="Times New Roman"/>
              </a:rPr>
              <a:t> </a:t>
            </a:r>
            <a:r>
              <a:rPr sz="2600" u="heavy" spc="-5" dirty="0">
                <a:uFill>
                  <a:solidFill>
                    <a:srgbClr val="000000"/>
                  </a:solidFill>
                </a:uFill>
                <a:latin typeface="Times New Roman"/>
                <a:cs typeface="Times New Roman"/>
              </a:rPr>
              <a:t>features</a:t>
            </a:r>
            <a:endParaRPr sz="2600">
              <a:latin typeface="Times New Roman"/>
              <a:cs typeface="Times New Roman"/>
            </a:endParaRPr>
          </a:p>
          <a:p>
            <a:pPr>
              <a:lnSpc>
                <a:spcPct val="100000"/>
              </a:lnSpc>
              <a:spcBef>
                <a:spcPts val="50"/>
              </a:spcBef>
            </a:pPr>
            <a:endParaRPr sz="2200">
              <a:latin typeface="Times New Roman"/>
              <a:cs typeface="Times New Roman"/>
            </a:endParaRPr>
          </a:p>
          <a:p>
            <a:pPr marL="469265" marR="5715" indent="-457200" algn="just">
              <a:lnSpc>
                <a:spcPct val="100099"/>
              </a:lnSpc>
              <a:buFont typeface="MS UI Gothic"/>
              <a:buChar char="➢"/>
              <a:tabLst>
                <a:tab pos="469900" algn="l"/>
              </a:tabLst>
            </a:pPr>
            <a:r>
              <a:rPr sz="2600" dirty="0">
                <a:solidFill>
                  <a:srgbClr val="CC6500"/>
                </a:solidFill>
                <a:latin typeface="Times New Roman"/>
                <a:cs typeface="Times New Roman"/>
              </a:rPr>
              <a:t>Function point </a:t>
            </a:r>
            <a:r>
              <a:rPr sz="2600" spc="-5" dirty="0">
                <a:solidFill>
                  <a:srgbClr val="CC6500"/>
                </a:solidFill>
                <a:latin typeface="Times New Roman"/>
                <a:cs typeface="Times New Roman"/>
              </a:rPr>
              <a:t>approach is </a:t>
            </a:r>
            <a:r>
              <a:rPr sz="2600" dirty="0">
                <a:solidFill>
                  <a:srgbClr val="CC6500"/>
                </a:solidFill>
                <a:latin typeface="Times New Roman"/>
                <a:cs typeface="Times New Roman"/>
              </a:rPr>
              <a:t>independent of </a:t>
            </a:r>
            <a:r>
              <a:rPr sz="2600" spc="-5" dirty="0">
                <a:solidFill>
                  <a:srgbClr val="CC6500"/>
                </a:solidFill>
                <a:latin typeface="Times New Roman"/>
                <a:cs typeface="Times New Roman"/>
              </a:rPr>
              <a:t>the language,  </a:t>
            </a:r>
            <a:r>
              <a:rPr sz="2600" dirty="0">
                <a:solidFill>
                  <a:srgbClr val="CC6500"/>
                </a:solidFill>
                <a:latin typeface="Times New Roman"/>
                <a:cs typeface="Times New Roman"/>
              </a:rPr>
              <a:t>tools, or </a:t>
            </a:r>
            <a:r>
              <a:rPr sz="2600" spc="-5" dirty="0">
                <a:solidFill>
                  <a:srgbClr val="CC6500"/>
                </a:solidFill>
                <a:latin typeface="Times New Roman"/>
                <a:cs typeface="Times New Roman"/>
              </a:rPr>
              <a:t>methodologies </a:t>
            </a:r>
            <a:r>
              <a:rPr sz="2600" dirty="0">
                <a:solidFill>
                  <a:srgbClr val="CC6500"/>
                </a:solidFill>
                <a:latin typeface="Times New Roman"/>
                <a:cs typeface="Times New Roman"/>
              </a:rPr>
              <a:t>used for implementation; </a:t>
            </a:r>
            <a:r>
              <a:rPr sz="2600" spc="-5" dirty="0">
                <a:solidFill>
                  <a:srgbClr val="CC6500"/>
                </a:solidFill>
                <a:latin typeface="Times New Roman"/>
                <a:cs typeface="Times New Roman"/>
              </a:rPr>
              <a:t>i.e. </a:t>
            </a:r>
            <a:r>
              <a:rPr sz="2600" dirty="0">
                <a:solidFill>
                  <a:srgbClr val="CC6500"/>
                </a:solidFill>
                <a:latin typeface="Times New Roman"/>
                <a:cs typeface="Times New Roman"/>
              </a:rPr>
              <a:t>they  do not take into </a:t>
            </a:r>
            <a:r>
              <a:rPr sz="2600" spc="-5" dirty="0">
                <a:solidFill>
                  <a:srgbClr val="CC6500"/>
                </a:solidFill>
                <a:latin typeface="Times New Roman"/>
                <a:cs typeface="Times New Roman"/>
              </a:rPr>
              <a:t>consideration programming languages,  </a:t>
            </a:r>
            <a:r>
              <a:rPr sz="2600" dirty="0">
                <a:solidFill>
                  <a:srgbClr val="CC6500"/>
                </a:solidFill>
                <a:latin typeface="Times New Roman"/>
                <a:cs typeface="Times New Roman"/>
              </a:rPr>
              <a:t>data </a:t>
            </a:r>
            <a:r>
              <a:rPr sz="2600" spc="-5" dirty="0">
                <a:solidFill>
                  <a:srgbClr val="CC6500"/>
                </a:solidFill>
                <a:latin typeface="Times New Roman"/>
                <a:cs typeface="Times New Roman"/>
              </a:rPr>
              <a:t>base management systems, processing hardware </a:t>
            </a:r>
            <a:r>
              <a:rPr sz="2600" dirty="0">
                <a:solidFill>
                  <a:srgbClr val="CC6500"/>
                </a:solidFill>
                <a:latin typeface="Times New Roman"/>
                <a:cs typeface="Times New Roman"/>
              </a:rPr>
              <a:t>or  </a:t>
            </a:r>
            <a:r>
              <a:rPr sz="2600" spc="-5" dirty="0">
                <a:solidFill>
                  <a:srgbClr val="CC6500"/>
                </a:solidFill>
                <a:latin typeface="Times New Roman"/>
                <a:cs typeface="Times New Roman"/>
              </a:rPr>
              <a:t>any other data </a:t>
            </a:r>
            <a:r>
              <a:rPr sz="2600" dirty="0">
                <a:solidFill>
                  <a:srgbClr val="CC6500"/>
                </a:solidFill>
                <a:latin typeface="Times New Roman"/>
                <a:cs typeface="Times New Roman"/>
              </a:rPr>
              <a:t>base</a:t>
            </a:r>
            <a:r>
              <a:rPr sz="2600" spc="-20" dirty="0">
                <a:solidFill>
                  <a:srgbClr val="CC6500"/>
                </a:solidFill>
                <a:latin typeface="Times New Roman"/>
                <a:cs typeface="Times New Roman"/>
              </a:rPr>
              <a:t> </a:t>
            </a:r>
            <a:r>
              <a:rPr sz="2600" spc="-5" dirty="0">
                <a:solidFill>
                  <a:srgbClr val="CC6500"/>
                </a:solidFill>
                <a:latin typeface="Times New Roman"/>
                <a:cs typeface="Times New Roman"/>
              </a:rPr>
              <a:t>technology.</a:t>
            </a:r>
            <a:endParaRPr sz="2600">
              <a:latin typeface="Times New Roman"/>
              <a:cs typeface="Times New Roman"/>
            </a:endParaRPr>
          </a:p>
          <a:p>
            <a:pPr marL="469265" marR="5080" indent="-457200" algn="just">
              <a:lnSpc>
                <a:spcPct val="100099"/>
              </a:lnSpc>
              <a:spcBef>
                <a:spcPts val="860"/>
              </a:spcBef>
              <a:buFont typeface="MS UI Gothic"/>
              <a:buChar char="➢"/>
              <a:tabLst>
                <a:tab pos="469900" algn="l"/>
              </a:tabLst>
            </a:pPr>
            <a:r>
              <a:rPr sz="2600" dirty="0">
                <a:solidFill>
                  <a:srgbClr val="650065"/>
                </a:solidFill>
                <a:latin typeface="Times New Roman"/>
                <a:cs typeface="Times New Roman"/>
              </a:rPr>
              <a:t>Function points </a:t>
            </a:r>
            <a:r>
              <a:rPr sz="2600" spc="-5" dirty="0">
                <a:solidFill>
                  <a:srgbClr val="650065"/>
                </a:solidFill>
                <a:latin typeface="Times New Roman"/>
                <a:cs typeface="Times New Roman"/>
              </a:rPr>
              <a:t>can </a:t>
            </a:r>
            <a:r>
              <a:rPr sz="2600" dirty="0">
                <a:solidFill>
                  <a:srgbClr val="650065"/>
                </a:solidFill>
                <a:latin typeface="Times New Roman"/>
                <a:cs typeface="Times New Roman"/>
              </a:rPr>
              <a:t>be </a:t>
            </a:r>
            <a:r>
              <a:rPr sz="2600" spc="-5" dirty="0">
                <a:solidFill>
                  <a:srgbClr val="650065"/>
                </a:solidFill>
                <a:latin typeface="Times New Roman"/>
                <a:cs typeface="Times New Roman"/>
              </a:rPr>
              <a:t>estimated </a:t>
            </a:r>
            <a:r>
              <a:rPr sz="2600" dirty="0">
                <a:solidFill>
                  <a:srgbClr val="650065"/>
                </a:solidFill>
                <a:latin typeface="Times New Roman"/>
                <a:cs typeface="Times New Roman"/>
              </a:rPr>
              <a:t>from </a:t>
            </a:r>
            <a:r>
              <a:rPr sz="2600" spc="-5" dirty="0">
                <a:solidFill>
                  <a:srgbClr val="650065"/>
                </a:solidFill>
                <a:latin typeface="Times New Roman"/>
                <a:cs typeface="Times New Roman"/>
              </a:rPr>
              <a:t>requirement  specification </a:t>
            </a:r>
            <a:r>
              <a:rPr sz="2600" dirty="0">
                <a:solidFill>
                  <a:srgbClr val="650065"/>
                </a:solidFill>
                <a:latin typeface="Times New Roman"/>
                <a:cs typeface="Times New Roman"/>
              </a:rPr>
              <a:t>or design </a:t>
            </a:r>
            <a:r>
              <a:rPr sz="2600" spc="-5" dirty="0">
                <a:solidFill>
                  <a:srgbClr val="650065"/>
                </a:solidFill>
                <a:latin typeface="Times New Roman"/>
                <a:cs typeface="Times New Roman"/>
              </a:rPr>
              <a:t>specification, thus </a:t>
            </a:r>
            <a:r>
              <a:rPr sz="2600" dirty="0">
                <a:solidFill>
                  <a:srgbClr val="650065"/>
                </a:solidFill>
                <a:latin typeface="Times New Roman"/>
                <a:cs typeface="Times New Roman"/>
              </a:rPr>
              <a:t>making </a:t>
            </a:r>
            <a:r>
              <a:rPr sz="2600" spc="-5" dirty="0">
                <a:solidFill>
                  <a:srgbClr val="650065"/>
                </a:solidFill>
                <a:latin typeface="Times New Roman"/>
                <a:cs typeface="Times New Roman"/>
              </a:rPr>
              <a:t>it  </a:t>
            </a:r>
            <a:r>
              <a:rPr sz="2600" dirty="0">
                <a:solidFill>
                  <a:srgbClr val="650065"/>
                </a:solidFill>
                <a:latin typeface="Times New Roman"/>
                <a:cs typeface="Times New Roman"/>
              </a:rPr>
              <a:t>possible </a:t>
            </a:r>
            <a:r>
              <a:rPr sz="2600" spc="-5" dirty="0">
                <a:solidFill>
                  <a:srgbClr val="650065"/>
                </a:solidFill>
                <a:latin typeface="Times New Roman"/>
                <a:cs typeface="Times New Roman"/>
              </a:rPr>
              <a:t>to estimate </a:t>
            </a:r>
            <a:r>
              <a:rPr sz="2600" dirty="0">
                <a:solidFill>
                  <a:srgbClr val="650065"/>
                </a:solidFill>
                <a:latin typeface="Times New Roman"/>
                <a:cs typeface="Times New Roman"/>
              </a:rPr>
              <a:t>development </a:t>
            </a:r>
            <a:r>
              <a:rPr sz="2600" spc="-5" dirty="0">
                <a:solidFill>
                  <a:srgbClr val="650065"/>
                </a:solidFill>
                <a:latin typeface="Times New Roman"/>
                <a:cs typeface="Times New Roman"/>
              </a:rPr>
              <a:t>efforts in early phases </a:t>
            </a:r>
            <a:r>
              <a:rPr sz="2600" dirty="0">
                <a:solidFill>
                  <a:srgbClr val="650065"/>
                </a:solidFill>
                <a:latin typeface="Times New Roman"/>
                <a:cs typeface="Times New Roman"/>
              </a:rPr>
              <a:t>of  </a:t>
            </a:r>
            <a:r>
              <a:rPr sz="2600" spc="-5" dirty="0">
                <a:solidFill>
                  <a:srgbClr val="650065"/>
                </a:solidFill>
                <a:latin typeface="Times New Roman"/>
                <a:cs typeface="Times New Roman"/>
              </a:rPr>
              <a:t>development.</a:t>
            </a:r>
            <a:endParaRPr sz="2600">
              <a:latin typeface="Times New Roman"/>
              <a:cs typeface="Times New Roman"/>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66</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34934C-904F-45F3-B5B1-C2BC907DECED}"/>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916933" y="2384550"/>
            <a:ext cx="8225790" cy="3210560"/>
          </a:xfrm>
          <a:prstGeom prst="rect">
            <a:avLst/>
          </a:prstGeom>
        </p:spPr>
        <p:txBody>
          <a:bodyPr vert="horz" wrap="square" lIns="0" tIns="11430" rIns="0" bIns="0" rtlCol="0">
            <a:spAutoFit/>
          </a:bodyPr>
          <a:lstStyle/>
          <a:p>
            <a:pPr marL="581025" marR="6350" indent="-568960" algn="just">
              <a:lnSpc>
                <a:spcPct val="100200"/>
              </a:lnSpc>
              <a:spcBef>
                <a:spcPts val="90"/>
              </a:spcBef>
              <a:buFont typeface="MS UI Gothic"/>
              <a:buChar char="➢"/>
              <a:tabLst>
                <a:tab pos="581660" algn="l"/>
              </a:tabLst>
            </a:pPr>
            <a:r>
              <a:rPr sz="2800" spc="-5" dirty="0">
                <a:solidFill>
                  <a:srgbClr val="0000CC"/>
                </a:solidFill>
                <a:latin typeface="Times New Roman"/>
                <a:cs typeface="Times New Roman"/>
              </a:rPr>
              <a:t>Function points are directly </a:t>
            </a:r>
            <a:r>
              <a:rPr sz="2800" spc="-10" dirty="0">
                <a:solidFill>
                  <a:srgbClr val="0000CC"/>
                </a:solidFill>
                <a:latin typeface="Times New Roman"/>
                <a:cs typeface="Times New Roman"/>
              </a:rPr>
              <a:t>linked </a:t>
            </a:r>
            <a:r>
              <a:rPr sz="2800" spc="-5" dirty="0">
                <a:solidFill>
                  <a:srgbClr val="0000CC"/>
                </a:solidFill>
                <a:latin typeface="Times New Roman"/>
                <a:cs typeface="Times New Roman"/>
              </a:rPr>
              <a:t>to </a:t>
            </a:r>
            <a:r>
              <a:rPr sz="2800" dirty="0">
                <a:solidFill>
                  <a:srgbClr val="0000CC"/>
                </a:solidFill>
                <a:latin typeface="Times New Roman"/>
                <a:cs typeface="Times New Roman"/>
              </a:rPr>
              <a:t>the </a:t>
            </a:r>
            <a:r>
              <a:rPr sz="2800" spc="-10" dirty="0">
                <a:solidFill>
                  <a:srgbClr val="0000CC"/>
                </a:solidFill>
                <a:latin typeface="Times New Roman"/>
                <a:cs typeface="Times New Roman"/>
              </a:rPr>
              <a:t>statement </a:t>
            </a:r>
            <a:r>
              <a:rPr sz="2800" dirty="0">
                <a:solidFill>
                  <a:srgbClr val="0000CC"/>
                </a:solidFill>
                <a:latin typeface="Times New Roman"/>
                <a:cs typeface="Times New Roman"/>
              </a:rPr>
              <a:t>of  </a:t>
            </a:r>
            <a:r>
              <a:rPr sz="2800" spc="-5" dirty="0">
                <a:solidFill>
                  <a:srgbClr val="0000CC"/>
                </a:solidFill>
                <a:latin typeface="Times New Roman"/>
                <a:cs typeface="Times New Roman"/>
              </a:rPr>
              <a:t>requirements; any change </a:t>
            </a:r>
            <a:r>
              <a:rPr sz="2800" dirty="0">
                <a:solidFill>
                  <a:srgbClr val="0000CC"/>
                </a:solidFill>
                <a:latin typeface="Times New Roman"/>
                <a:cs typeface="Times New Roman"/>
              </a:rPr>
              <a:t>of </a:t>
            </a:r>
            <a:r>
              <a:rPr sz="2800" spc="-10" dirty="0">
                <a:solidFill>
                  <a:srgbClr val="0000CC"/>
                </a:solidFill>
                <a:latin typeface="Times New Roman"/>
                <a:cs typeface="Times New Roman"/>
              </a:rPr>
              <a:t>requirements can easily  </a:t>
            </a:r>
            <a:r>
              <a:rPr sz="2800" dirty="0">
                <a:solidFill>
                  <a:srgbClr val="0000CC"/>
                </a:solidFill>
                <a:latin typeface="Times New Roman"/>
                <a:cs typeface="Times New Roman"/>
              </a:rPr>
              <a:t>be </a:t>
            </a:r>
            <a:r>
              <a:rPr sz="2800" spc="-5" dirty="0">
                <a:solidFill>
                  <a:srgbClr val="0000CC"/>
                </a:solidFill>
                <a:latin typeface="Times New Roman"/>
                <a:cs typeface="Times New Roman"/>
              </a:rPr>
              <a:t>followed </a:t>
            </a:r>
            <a:r>
              <a:rPr sz="2800" dirty="0">
                <a:solidFill>
                  <a:srgbClr val="0000CC"/>
                </a:solidFill>
                <a:latin typeface="Times New Roman"/>
                <a:cs typeface="Times New Roman"/>
              </a:rPr>
              <a:t>by </a:t>
            </a:r>
            <a:r>
              <a:rPr sz="2800" spc="-5" dirty="0">
                <a:solidFill>
                  <a:srgbClr val="0000CC"/>
                </a:solidFill>
                <a:latin typeface="Times New Roman"/>
                <a:cs typeface="Times New Roman"/>
              </a:rPr>
              <a:t>a</a:t>
            </a:r>
            <a:r>
              <a:rPr sz="2800" spc="-20" dirty="0">
                <a:solidFill>
                  <a:srgbClr val="0000CC"/>
                </a:solidFill>
                <a:latin typeface="Times New Roman"/>
                <a:cs typeface="Times New Roman"/>
              </a:rPr>
              <a:t> </a:t>
            </a:r>
            <a:r>
              <a:rPr sz="2800" spc="-10" dirty="0">
                <a:solidFill>
                  <a:srgbClr val="0000CC"/>
                </a:solidFill>
                <a:latin typeface="Times New Roman"/>
                <a:cs typeface="Times New Roman"/>
              </a:rPr>
              <a:t>re-estimate.</a:t>
            </a:r>
            <a:endParaRPr sz="2800">
              <a:latin typeface="Times New Roman"/>
              <a:cs typeface="Times New Roman"/>
            </a:endParaRPr>
          </a:p>
          <a:p>
            <a:pPr marL="581025" marR="5080" indent="-568960" algn="just">
              <a:lnSpc>
                <a:spcPct val="100099"/>
              </a:lnSpc>
              <a:spcBef>
                <a:spcPts val="1530"/>
              </a:spcBef>
              <a:buFont typeface="MS UI Gothic"/>
              <a:buChar char="➢"/>
              <a:tabLst>
                <a:tab pos="581660" algn="l"/>
              </a:tabLst>
            </a:pPr>
            <a:r>
              <a:rPr sz="2800" spc="-5" dirty="0">
                <a:solidFill>
                  <a:srgbClr val="650065"/>
                </a:solidFill>
                <a:latin typeface="Times New Roman"/>
                <a:cs typeface="Times New Roman"/>
              </a:rPr>
              <a:t>Function points are based </a:t>
            </a:r>
            <a:r>
              <a:rPr sz="2800" spc="-10" dirty="0">
                <a:solidFill>
                  <a:srgbClr val="650065"/>
                </a:solidFill>
                <a:latin typeface="Times New Roman"/>
                <a:cs typeface="Times New Roman"/>
              </a:rPr>
              <a:t>on </a:t>
            </a:r>
            <a:r>
              <a:rPr sz="2800" dirty="0">
                <a:solidFill>
                  <a:srgbClr val="650065"/>
                </a:solidFill>
                <a:latin typeface="Times New Roman"/>
                <a:cs typeface="Times New Roman"/>
              </a:rPr>
              <a:t>the </a:t>
            </a:r>
            <a:r>
              <a:rPr sz="2800" spc="-10" dirty="0">
                <a:solidFill>
                  <a:srgbClr val="650065"/>
                </a:solidFill>
                <a:latin typeface="Times New Roman"/>
                <a:cs typeface="Times New Roman"/>
              </a:rPr>
              <a:t>system </a:t>
            </a:r>
            <a:r>
              <a:rPr sz="2800" dirty="0">
                <a:solidFill>
                  <a:srgbClr val="650065"/>
                </a:solidFill>
                <a:latin typeface="Times New Roman"/>
                <a:cs typeface="Times New Roman"/>
              </a:rPr>
              <a:t>user’s  </a:t>
            </a:r>
            <a:r>
              <a:rPr sz="2800" spc="-5" dirty="0">
                <a:solidFill>
                  <a:srgbClr val="650065"/>
                </a:solidFill>
                <a:latin typeface="Times New Roman"/>
                <a:cs typeface="Times New Roman"/>
              </a:rPr>
              <a:t>external </a:t>
            </a:r>
            <a:r>
              <a:rPr sz="2800" spc="-10" dirty="0">
                <a:solidFill>
                  <a:srgbClr val="650065"/>
                </a:solidFill>
                <a:latin typeface="Times New Roman"/>
                <a:cs typeface="Times New Roman"/>
              </a:rPr>
              <a:t>view </a:t>
            </a:r>
            <a:r>
              <a:rPr sz="2800" dirty="0">
                <a:solidFill>
                  <a:srgbClr val="650065"/>
                </a:solidFill>
                <a:latin typeface="Times New Roman"/>
                <a:cs typeface="Times New Roman"/>
              </a:rPr>
              <a:t>of the </a:t>
            </a:r>
            <a:r>
              <a:rPr sz="2800" spc="-10" dirty="0">
                <a:solidFill>
                  <a:srgbClr val="650065"/>
                </a:solidFill>
                <a:latin typeface="Times New Roman"/>
                <a:cs typeface="Times New Roman"/>
              </a:rPr>
              <a:t>system, </a:t>
            </a:r>
            <a:r>
              <a:rPr sz="2800" spc="-5" dirty="0">
                <a:solidFill>
                  <a:srgbClr val="650065"/>
                </a:solidFill>
                <a:latin typeface="Times New Roman"/>
                <a:cs typeface="Times New Roman"/>
              </a:rPr>
              <a:t>non-technical users </a:t>
            </a:r>
            <a:r>
              <a:rPr sz="2800" spc="-10" dirty="0">
                <a:solidFill>
                  <a:srgbClr val="650065"/>
                </a:solidFill>
                <a:latin typeface="Times New Roman"/>
                <a:cs typeface="Times New Roman"/>
              </a:rPr>
              <a:t>of  </a:t>
            </a:r>
            <a:r>
              <a:rPr sz="2800" dirty="0">
                <a:solidFill>
                  <a:srgbClr val="650065"/>
                </a:solidFill>
                <a:latin typeface="Times New Roman"/>
                <a:cs typeface="Times New Roman"/>
              </a:rPr>
              <a:t>the </a:t>
            </a:r>
            <a:r>
              <a:rPr sz="2800" spc="-5" dirty="0">
                <a:solidFill>
                  <a:srgbClr val="650065"/>
                </a:solidFill>
                <a:latin typeface="Times New Roman"/>
                <a:cs typeface="Times New Roman"/>
              </a:rPr>
              <a:t>software system have a </a:t>
            </a:r>
            <a:r>
              <a:rPr sz="2800" spc="-10" dirty="0">
                <a:solidFill>
                  <a:srgbClr val="650065"/>
                </a:solidFill>
                <a:latin typeface="Times New Roman"/>
                <a:cs typeface="Times New Roman"/>
              </a:rPr>
              <a:t>better </a:t>
            </a:r>
            <a:r>
              <a:rPr sz="2800" spc="-5" dirty="0">
                <a:solidFill>
                  <a:srgbClr val="650065"/>
                </a:solidFill>
                <a:latin typeface="Times New Roman"/>
                <a:cs typeface="Times New Roman"/>
              </a:rPr>
              <a:t>understanding </a:t>
            </a:r>
            <a:r>
              <a:rPr sz="2800" dirty="0">
                <a:solidFill>
                  <a:srgbClr val="650065"/>
                </a:solidFill>
                <a:latin typeface="Times New Roman"/>
                <a:cs typeface="Times New Roman"/>
              </a:rPr>
              <a:t>of  </a:t>
            </a:r>
            <a:r>
              <a:rPr sz="2800" spc="-5" dirty="0">
                <a:solidFill>
                  <a:srgbClr val="650065"/>
                </a:solidFill>
                <a:latin typeface="Times New Roman"/>
                <a:cs typeface="Times New Roman"/>
              </a:rPr>
              <a:t>what function points are</a:t>
            </a:r>
            <a:r>
              <a:rPr sz="2800" spc="-10" dirty="0">
                <a:solidFill>
                  <a:srgbClr val="650065"/>
                </a:solidFill>
                <a:latin typeface="Times New Roman"/>
                <a:cs typeface="Times New Roman"/>
              </a:rPr>
              <a:t> </a:t>
            </a:r>
            <a:r>
              <a:rPr sz="2800" spc="-5" dirty="0">
                <a:solidFill>
                  <a:srgbClr val="650065"/>
                </a:solidFill>
                <a:latin typeface="Times New Roman"/>
                <a:cs typeface="Times New Roman"/>
              </a:rPr>
              <a:t>measuring.</a:t>
            </a:r>
            <a:endParaRPr sz="2800">
              <a:latin typeface="Times New Roman"/>
              <a:cs typeface="Times New Roman"/>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67</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7AE827-71F4-4A10-AD1F-DF7B8EC73FBF}"/>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9" name="TextBox 8">
            <a:extLst>
              <a:ext uri="{FF2B5EF4-FFF2-40B4-BE49-F238E27FC236}">
                <a16:creationId xmlns:a16="http://schemas.microsoft.com/office/drawing/2014/main" id="{4C31933F-D723-415F-88DC-B859EF10EC27}"/>
              </a:ext>
            </a:extLst>
          </p:cNvPr>
          <p:cNvSpPr txBox="1"/>
          <p:nvPr/>
        </p:nvSpPr>
        <p:spPr>
          <a:xfrm>
            <a:off x="6278627" y="3810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3" y="2018791"/>
            <a:ext cx="3827779"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C0000"/>
                </a:solidFill>
                <a:latin typeface="Times New Roman"/>
                <a:cs typeface="Times New Roman"/>
              </a:rPr>
              <a:t>Counting function </a:t>
            </a:r>
            <a:r>
              <a:rPr sz="2800" b="1" dirty="0">
                <a:solidFill>
                  <a:srgbClr val="CC0000"/>
                </a:solidFill>
                <a:latin typeface="Times New Roman"/>
                <a:cs typeface="Times New Roman"/>
              </a:rPr>
              <a:t>points</a:t>
            </a:r>
            <a:endParaRPr sz="2800">
              <a:latin typeface="Times New Roman"/>
              <a:cs typeface="Times New Roman"/>
            </a:endParaRPr>
          </a:p>
        </p:txBody>
      </p:sp>
      <p:graphicFrame>
        <p:nvGraphicFramePr>
          <p:cNvPr id="3" name="object 3"/>
          <p:cNvGraphicFramePr>
            <a:graphicFrameLocks noGrp="1"/>
          </p:cNvGraphicFramePr>
          <p:nvPr/>
        </p:nvGraphicFramePr>
        <p:xfrm>
          <a:off x="900106" y="2815780"/>
          <a:ext cx="8001000" cy="3189725"/>
        </p:xfrm>
        <a:graphic>
          <a:graphicData uri="http://schemas.openxmlformats.org/drawingml/2006/table">
            <a:tbl>
              <a:tblPr firstRow="1" bandRow="1">
                <a:tableStyleId>{2D5ABB26-0587-4C30-8999-92F81FD0307C}</a:tableStyleId>
              </a:tblPr>
              <a:tblGrid>
                <a:gridCol w="3962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455675">
                <a:tc rowSpan="2">
                  <a:txBody>
                    <a:bodyPr/>
                    <a:lstStyle/>
                    <a:p>
                      <a:pPr marL="886460">
                        <a:lnSpc>
                          <a:spcPct val="100000"/>
                        </a:lnSpc>
                        <a:spcBef>
                          <a:spcPts val="2075"/>
                        </a:spcBef>
                      </a:pPr>
                      <a:r>
                        <a:rPr sz="2400" spc="-5" dirty="0">
                          <a:latin typeface="Arial"/>
                          <a:cs typeface="Arial"/>
                        </a:rPr>
                        <a:t>Functional Units</a:t>
                      </a:r>
                      <a:endParaRPr sz="2400">
                        <a:latin typeface="Arial"/>
                        <a:cs typeface="Arial"/>
                      </a:endParaRPr>
                    </a:p>
                  </a:txBody>
                  <a:tcPr marL="0" marR="0" marT="26352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gridSpan="3">
                  <a:txBody>
                    <a:bodyPr/>
                    <a:lstStyle/>
                    <a:p>
                      <a:pPr marL="839469">
                        <a:lnSpc>
                          <a:spcPct val="100000"/>
                        </a:lnSpc>
                        <a:spcBef>
                          <a:spcPts val="285"/>
                        </a:spcBef>
                      </a:pPr>
                      <a:r>
                        <a:rPr sz="2400" spc="-5" dirty="0">
                          <a:latin typeface="Arial"/>
                          <a:cs typeface="Arial"/>
                        </a:rPr>
                        <a:t>Weighting factors</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65CCF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55675">
                <a:tc vMerge="1">
                  <a:txBody>
                    <a:bodyPr/>
                    <a:lstStyle/>
                    <a:p>
                      <a:endParaRPr/>
                    </a:p>
                  </a:txBody>
                  <a:tcPr marL="0" marR="0" marT="26352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a:txBody>
                    <a:bodyPr/>
                    <a:lstStyle/>
                    <a:p>
                      <a:pPr algn="ctr">
                        <a:lnSpc>
                          <a:spcPct val="100000"/>
                        </a:lnSpc>
                        <a:spcBef>
                          <a:spcPts val="285"/>
                        </a:spcBef>
                      </a:pPr>
                      <a:r>
                        <a:rPr sz="2400" spc="-5" dirty="0">
                          <a:latin typeface="Arial"/>
                          <a:cs typeface="Arial"/>
                        </a:rPr>
                        <a:t>Low</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CC98"/>
                    </a:solidFill>
                  </a:tcPr>
                </a:tc>
                <a:tc>
                  <a:txBody>
                    <a:bodyPr/>
                    <a:lstStyle/>
                    <a:p>
                      <a:pPr algn="ctr">
                        <a:lnSpc>
                          <a:spcPct val="100000"/>
                        </a:lnSpc>
                        <a:spcBef>
                          <a:spcPts val="285"/>
                        </a:spcBef>
                      </a:pPr>
                      <a:r>
                        <a:rPr sz="2400" spc="-5" dirty="0">
                          <a:latin typeface="Arial"/>
                          <a:cs typeface="Arial"/>
                        </a:rPr>
                        <a:t>Average</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CC98"/>
                    </a:solidFill>
                  </a:tcPr>
                </a:tc>
                <a:tc>
                  <a:txBody>
                    <a:bodyPr/>
                    <a:lstStyle/>
                    <a:p>
                      <a:pPr algn="ctr">
                        <a:lnSpc>
                          <a:spcPct val="100000"/>
                        </a:lnSpc>
                        <a:spcBef>
                          <a:spcPts val="285"/>
                        </a:spcBef>
                      </a:pPr>
                      <a:r>
                        <a:rPr sz="2400" spc="-5" dirty="0">
                          <a:latin typeface="Arial"/>
                          <a:cs typeface="Arial"/>
                        </a:rPr>
                        <a:t>High</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00CC98"/>
                    </a:solidFill>
                  </a:tcPr>
                </a:tc>
                <a:extLst>
                  <a:ext uri="{0D108BD9-81ED-4DB2-BD59-A6C34878D82A}">
                    <a16:rowId xmlns:a16="http://schemas.microsoft.com/office/drawing/2014/main" val="10001"/>
                  </a:ext>
                </a:extLst>
              </a:tr>
              <a:tr h="455675">
                <a:tc>
                  <a:txBody>
                    <a:bodyPr/>
                    <a:lstStyle/>
                    <a:p>
                      <a:pPr marL="91440">
                        <a:lnSpc>
                          <a:spcPct val="100000"/>
                        </a:lnSpc>
                        <a:spcBef>
                          <a:spcPts val="285"/>
                        </a:spcBef>
                      </a:pPr>
                      <a:r>
                        <a:rPr sz="2400" spc="-5" dirty="0">
                          <a:latin typeface="Arial"/>
                          <a:cs typeface="Arial"/>
                        </a:rPr>
                        <a:t>External Inputs</a:t>
                      </a:r>
                      <a:r>
                        <a:rPr sz="2400" dirty="0">
                          <a:latin typeface="Arial"/>
                          <a:cs typeface="Arial"/>
                        </a:rPr>
                        <a:t> </a:t>
                      </a:r>
                      <a:r>
                        <a:rPr sz="2400" spc="-5" dirty="0">
                          <a:latin typeface="Arial"/>
                          <a:cs typeface="Arial"/>
                        </a:rPr>
                        <a:t>(EI)</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3</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4</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6</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55675">
                <a:tc>
                  <a:txBody>
                    <a:bodyPr/>
                    <a:lstStyle/>
                    <a:p>
                      <a:pPr marL="91440">
                        <a:lnSpc>
                          <a:spcPct val="100000"/>
                        </a:lnSpc>
                        <a:spcBef>
                          <a:spcPts val="285"/>
                        </a:spcBef>
                      </a:pPr>
                      <a:r>
                        <a:rPr sz="2400" spc="-5" dirty="0">
                          <a:latin typeface="Arial"/>
                          <a:cs typeface="Arial"/>
                        </a:rPr>
                        <a:t>External Output</a:t>
                      </a:r>
                      <a:r>
                        <a:rPr sz="2400" spc="5" dirty="0">
                          <a:latin typeface="Arial"/>
                          <a:cs typeface="Arial"/>
                        </a:rPr>
                        <a:t> </a:t>
                      </a:r>
                      <a:r>
                        <a:rPr sz="2400" spc="-5" dirty="0">
                          <a:latin typeface="Arial"/>
                          <a:cs typeface="Arial"/>
                        </a:rPr>
                        <a:t>(EO)</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4</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5</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7</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55675">
                <a:tc>
                  <a:txBody>
                    <a:bodyPr/>
                    <a:lstStyle/>
                    <a:p>
                      <a:pPr marL="91440">
                        <a:lnSpc>
                          <a:spcPct val="100000"/>
                        </a:lnSpc>
                        <a:spcBef>
                          <a:spcPts val="285"/>
                        </a:spcBef>
                      </a:pPr>
                      <a:r>
                        <a:rPr sz="2400" spc="-5" dirty="0">
                          <a:latin typeface="Arial"/>
                          <a:cs typeface="Arial"/>
                        </a:rPr>
                        <a:t>External Inquiries</a:t>
                      </a:r>
                      <a:r>
                        <a:rPr sz="2400" dirty="0">
                          <a:latin typeface="Arial"/>
                          <a:cs typeface="Arial"/>
                        </a:rPr>
                        <a:t> </a:t>
                      </a:r>
                      <a:r>
                        <a:rPr sz="2400" spc="-5" dirty="0">
                          <a:latin typeface="Arial"/>
                          <a:cs typeface="Arial"/>
                        </a:rPr>
                        <a:t>(EQ)</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3</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4</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6</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55675">
                <a:tc>
                  <a:txBody>
                    <a:bodyPr/>
                    <a:lstStyle/>
                    <a:p>
                      <a:pPr marL="91440">
                        <a:lnSpc>
                          <a:spcPct val="100000"/>
                        </a:lnSpc>
                        <a:spcBef>
                          <a:spcPts val="285"/>
                        </a:spcBef>
                      </a:pPr>
                      <a:r>
                        <a:rPr sz="2400" spc="-5" dirty="0">
                          <a:latin typeface="Arial"/>
                          <a:cs typeface="Arial"/>
                        </a:rPr>
                        <a:t>External </a:t>
                      </a:r>
                      <a:r>
                        <a:rPr sz="2400" dirty="0">
                          <a:latin typeface="Arial"/>
                          <a:cs typeface="Arial"/>
                        </a:rPr>
                        <a:t>logical </a:t>
                      </a:r>
                      <a:r>
                        <a:rPr sz="2400" spc="-5" dirty="0">
                          <a:latin typeface="Arial"/>
                          <a:cs typeface="Arial"/>
                        </a:rPr>
                        <a:t>files</a:t>
                      </a:r>
                      <a:r>
                        <a:rPr sz="2400" spc="-15" dirty="0">
                          <a:latin typeface="Arial"/>
                          <a:cs typeface="Arial"/>
                        </a:rPr>
                        <a:t> </a:t>
                      </a:r>
                      <a:r>
                        <a:rPr sz="2400" spc="-5" dirty="0">
                          <a:latin typeface="Arial"/>
                          <a:cs typeface="Arial"/>
                        </a:rPr>
                        <a:t>(ILF)</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7</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spc="-5" dirty="0">
                          <a:latin typeface="Arial"/>
                          <a:cs typeface="Arial"/>
                        </a:rPr>
                        <a:t>10</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spc="-5" dirty="0">
                          <a:latin typeface="Arial"/>
                          <a:cs typeface="Arial"/>
                        </a:rPr>
                        <a:t>15</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55675">
                <a:tc>
                  <a:txBody>
                    <a:bodyPr/>
                    <a:lstStyle/>
                    <a:p>
                      <a:pPr marL="91440">
                        <a:lnSpc>
                          <a:spcPct val="100000"/>
                        </a:lnSpc>
                        <a:spcBef>
                          <a:spcPts val="285"/>
                        </a:spcBef>
                      </a:pPr>
                      <a:r>
                        <a:rPr sz="2400" spc="-5" dirty="0">
                          <a:latin typeface="Arial"/>
                          <a:cs typeface="Arial"/>
                        </a:rPr>
                        <a:t>External Interface files</a:t>
                      </a:r>
                      <a:r>
                        <a:rPr sz="2400" spc="-15" dirty="0">
                          <a:latin typeface="Arial"/>
                          <a:cs typeface="Arial"/>
                        </a:rPr>
                        <a:t> </a:t>
                      </a:r>
                      <a:r>
                        <a:rPr sz="2400" spc="-5" dirty="0">
                          <a:latin typeface="Arial"/>
                          <a:cs typeface="Arial"/>
                        </a:rPr>
                        <a:t>(EIF)</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85"/>
                        </a:spcBef>
                      </a:pPr>
                      <a:r>
                        <a:rPr sz="2400" dirty="0">
                          <a:latin typeface="Arial"/>
                          <a:cs typeface="Arial"/>
                        </a:rPr>
                        <a:t>5</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85"/>
                        </a:spcBef>
                      </a:pPr>
                      <a:r>
                        <a:rPr sz="2400" dirty="0">
                          <a:latin typeface="Arial"/>
                          <a:cs typeface="Arial"/>
                        </a:rPr>
                        <a:t>7</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85"/>
                        </a:spcBef>
                      </a:pPr>
                      <a:r>
                        <a:rPr sz="2400" spc="-5" dirty="0">
                          <a:latin typeface="Arial"/>
                          <a:cs typeface="Arial"/>
                        </a:rPr>
                        <a:t>10</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p:nvPr/>
        </p:nvSpPr>
        <p:spPr>
          <a:xfrm>
            <a:off x="2043175" y="6346949"/>
            <a:ext cx="59702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Table </a:t>
            </a:r>
            <a:r>
              <a:rPr sz="2400" dirty="0">
                <a:latin typeface="Times New Roman"/>
                <a:cs typeface="Times New Roman"/>
              </a:rPr>
              <a:t>1 : </a:t>
            </a:r>
            <a:r>
              <a:rPr sz="2400" spc="-5" dirty="0">
                <a:latin typeface="Times New Roman"/>
                <a:cs typeface="Times New Roman"/>
              </a:rPr>
              <a:t>Functional </a:t>
            </a:r>
            <a:r>
              <a:rPr sz="2400" spc="-10" dirty="0">
                <a:latin typeface="Times New Roman"/>
                <a:cs typeface="Times New Roman"/>
              </a:rPr>
              <a:t>units </a:t>
            </a:r>
            <a:r>
              <a:rPr sz="2400" spc="-5" dirty="0">
                <a:latin typeface="Times New Roman"/>
                <a:cs typeface="Times New Roman"/>
              </a:rPr>
              <a:t>with weighting</a:t>
            </a:r>
            <a:r>
              <a:rPr sz="2400" spc="5" dirty="0">
                <a:latin typeface="Times New Roman"/>
                <a:cs typeface="Times New Roman"/>
              </a:rPr>
              <a:t> </a:t>
            </a:r>
            <a:r>
              <a:rPr sz="2400" spc="-5" dirty="0">
                <a:latin typeface="Times New Roman"/>
                <a:cs typeface="Times New Roman"/>
              </a:rPr>
              <a:t>factors</a:t>
            </a:r>
            <a:endParaRPr sz="2400">
              <a:latin typeface="Times New Roman"/>
              <a:cs typeface="Times New Roman"/>
            </a:endParaRPr>
          </a:p>
        </p:txBody>
      </p:sp>
      <p:sp>
        <p:nvSpPr>
          <p:cNvPr id="5" name="object 5"/>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6" name="object 6"/>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68</a:t>
            </a:fld>
            <a:endParaRPr sz="140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65066" y="1470151"/>
            <a:ext cx="312737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Table </a:t>
            </a:r>
            <a:r>
              <a:rPr sz="2000" dirty="0">
                <a:latin typeface="Times New Roman"/>
                <a:cs typeface="Times New Roman"/>
              </a:rPr>
              <a:t>2: UFP </a:t>
            </a:r>
            <a:r>
              <a:rPr sz="2000" spc="-10" dirty="0">
                <a:latin typeface="Times New Roman"/>
                <a:cs typeface="Times New Roman"/>
              </a:rPr>
              <a:t>calculation</a:t>
            </a:r>
            <a:r>
              <a:rPr sz="2000" spc="-15" dirty="0">
                <a:latin typeface="Times New Roman"/>
                <a:cs typeface="Times New Roman"/>
              </a:rPr>
              <a:t> </a:t>
            </a:r>
            <a:r>
              <a:rPr sz="2000" spc="-5" dirty="0">
                <a:latin typeface="Times New Roman"/>
                <a:cs typeface="Times New Roman"/>
              </a:rPr>
              <a:t>table</a:t>
            </a:r>
            <a:endParaRPr sz="2000">
              <a:latin typeface="Times New Roman"/>
              <a:cs typeface="Times New Roman"/>
            </a:endParaRPr>
          </a:p>
        </p:txBody>
      </p:sp>
      <p:sp>
        <p:nvSpPr>
          <p:cNvPr id="3" name="object 3"/>
          <p:cNvSpPr/>
          <p:nvPr/>
        </p:nvSpPr>
        <p:spPr>
          <a:xfrm>
            <a:off x="2328672" y="2514600"/>
            <a:ext cx="533400" cy="186055"/>
          </a:xfrm>
          <a:custGeom>
            <a:avLst/>
            <a:gdLst/>
            <a:ahLst/>
            <a:cxnLst/>
            <a:rect l="l" t="t" r="r" b="b"/>
            <a:pathLst>
              <a:path w="533400" h="186055">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4" name="object 4"/>
          <p:cNvSpPr/>
          <p:nvPr/>
        </p:nvSpPr>
        <p:spPr>
          <a:xfrm>
            <a:off x="2333244" y="2752344"/>
            <a:ext cx="533400" cy="186055"/>
          </a:xfrm>
          <a:custGeom>
            <a:avLst/>
            <a:gdLst/>
            <a:ahLst/>
            <a:cxnLst/>
            <a:rect l="l" t="t" r="r" b="b"/>
            <a:pathLst>
              <a:path w="533400" h="186055">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5" name="object 5"/>
          <p:cNvSpPr/>
          <p:nvPr/>
        </p:nvSpPr>
        <p:spPr>
          <a:xfrm>
            <a:off x="5600700" y="2514600"/>
            <a:ext cx="533400" cy="186055"/>
          </a:xfrm>
          <a:custGeom>
            <a:avLst/>
            <a:gdLst/>
            <a:ahLst/>
            <a:cxnLst/>
            <a:rect l="l" t="t" r="r" b="b"/>
            <a:pathLst>
              <a:path w="533400" h="186055">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6" name="object 6"/>
          <p:cNvSpPr/>
          <p:nvPr/>
        </p:nvSpPr>
        <p:spPr>
          <a:xfrm>
            <a:off x="5605271" y="2752344"/>
            <a:ext cx="533400" cy="186055"/>
          </a:xfrm>
          <a:custGeom>
            <a:avLst/>
            <a:gdLst/>
            <a:ahLst/>
            <a:cxnLst/>
            <a:rect l="l" t="t" r="r" b="b"/>
            <a:pathLst>
              <a:path w="533400" h="186055">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7" name="object 7"/>
          <p:cNvSpPr/>
          <p:nvPr/>
        </p:nvSpPr>
        <p:spPr>
          <a:xfrm>
            <a:off x="2328672" y="3319271"/>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8" name="object 8"/>
          <p:cNvSpPr/>
          <p:nvPr/>
        </p:nvSpPr>
        <p:spPr>
          <a:xfrm>
            <a:off x="2333244" y="35570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9" name="object 9"/>
          <p:cNvSpPr/>
          <p:nvPr/>
        </p:nvSpPr>
        <p:spPr>
          <a:xfrm>
            <a:off x="2328672" y="41285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0" name="object 10"/>
          <p:cNvSpPr/>
          <p:nvPr/>
        </p:nvSpPr>
        <p:spPr>
          <a:xfrm>
            <a:off x="2333244" y="4367783"/>
            <a:ext cx="533400" cy="184785"/>
          </a:xfrm>
          <a:custGeom>
            <a:avLst/>
            <a:gdLst/>
            <a:ahLst/>
            <a:cxnLst/>
            <a:rect l="l" t="t" r="r" b="b"/>
            <a:pathLst>
              <a:path w="533400" h="184785">
                <a:moveTo>
                  <a:pt x="0" y="0"/>
                </a:moveTo>
                <a:lnTo>
                  <a:pt x="0" y="184403"/>
                </a:lnTo>
                <a:lnTo>
                  <a:pt x="533399" y="184403"/>
                </a:lnTo>
                <a:lnTo>
                  <a:pt x="533399" y="0"/>
                </a:lnTo>
                <a:lnTo>
                  <a:pt x="0" y="0"/>
                </a:lnTo>
                <a:close/>
              </a:path>
            </a:pathLst>
          </a:custGeom>
          <a:ln w="9524">
            <a:solidFill>
              <a:srgbClr val="000000"/>
            </a:solidFill>
          </a:ln>
        </p:spPr>
        <p:txBody>
          <a:bodyPr wrap="square" lIns="0" tIns="0" rIns="0" bIns="0" rtlCol="0"/>
          <a:lstStyle/>
          <a:p>
            <a:endParaRPr/>
          </a:p>
        </p:txBody>
      </p:sp>
      <p:sp>
        <p:nvSpPr>
          <p:cNvPr id="11" name="object 11"/>
          <p:cNvSpPr/>
          <p:nvPr/>
        </p:nvSpPr>
        <p:spPr>
          <a:xfrm>
            <a:off x="2333244" y="4939283"/>
            <a:ext cx="533400" cy="184785"/>
          </a:xfrm>
          <a:custGeom>
            <a:avLst/>
            <a:gdLst/>
            <a:ahLst/>
            <a:cxnLst/>
            <a:rect l="l" t="t" r="r" b="b"/>
            <a:pathLst>
              <a:path w="533400" h="184785">
                <a:moveTo>
                  <a:pt x="0" y="0"/>
                </a:moveTo>
                <a:lnTo>
                  <a:pt x="0" y="184403"/>
                </a:lnTo>
                <a:lnTo>
                  <a:pt x="533399" y="184403"/>
                </a:lnTo>
                <a:lnTo>
                  <a:pt x="533399" y="0"/>
                </a:lnTo>
                <a:lnTo>
                  <a:pt x="0" y="0"/>
                </a:lnTo>
                <a:close/>
              </a:path>
            </a:pathLst>
          </a:custGeom>
          <a:ln w="9524">
            <a:solidFill>
              <a:srgbClr val="000000"/>
            </a:solidFill>
          </a:ln>
        </p:spPr>
        <p:txBody>
          <a:bodyPr wrap="square" lIns="0" tIns="0" rIns="0" bIns="0" rtlCol="0"/>
          <a:lstStyle/>
          <a:p>
            <a:endParaRPr/>
          </a:p>
        </p:txBody>
      </p:sp>
      <p:sp>
        <p:nvSpPr>
          <p:cNvPr id="12" name="object 12"/>
          <p:cNvSpPr/>
          <p:nvPr/>
        </p:nvSpPr>
        <p:spPr>
          <a:xfrm>
            <a:off x="2337816" y="5177027"/>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3" name="object 13"/>
          <p:cNvSpPr/>
          <p:nvPr/>
        </p:nvSpPr>
        <p:spPr>
          <a:xfrm>
            <a:off x="2337816" y="54239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4" name="object 14"/>
          <p:cNvSpPr/>
          <p:nvPr/>
        </p:nvSpPr>
        <p:spPr>
          <a:xfrm>
            <a:off x="2333244" y="5757671"/>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5" name="object 15"/>
          <p:cNvSpPr/>
          <p:nvPr/>
        </p:nvSpPr>
        <p:spPr>
          <a:xfrm>
            <a:off x="2337816" y="59954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6" name="object 16"/>
          <p:cNvSpPr/>
          <p:nvPr/>
        </p:nvSpPr>
        <p:spPr>
          <a:xfrm>
            <a:off x="5605271" y="330555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7" name="object 17"/>
          <p:cNvSpPr/>
          <p:nvPr/>
        </p:nvSpPr>
        <p:spPr>
          <a:xfrm>
            <a:off x="5609844" y="3543300"/>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8" name="object 18"/>
          <p:cNvSpPr/>
          <p:nvPr/>
        </p:nvSpPr>
        <p:spPr>
          <a:xfrm>
            <a:off x="5609844" y="3790188"/>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9" name="object 19"/>
          <p:cNvSpPr/>
          <p:nvPr/>
        </p:nvSpPr>
        <p:spPr>
          <a:xfrm>
            <a:off x="5605271" y="41285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5609844" y="4367783"/>
            <a:ext cx="533400" cy="184785"/>
          </a:xfrm>
          <a:custGeom>
            <a:avLst/>
            <a:gdLst/>
            <a:ahLst/>
            <a:cxnLst/>
            <a:rect l="l" t="t" r="r" b="b"/>
            <a:pathLst>
              <a:path w="533400" h="184785">
                <a:moveTo>
                  <a:pt x="0" y="0"/>
                </a:moveTo>
                <a:lnTo>
                  <a:pt x="0" y="184403"/>
                </a:lnTo>
                <a:lnTo>
                  <a:pt x="533399" y="184403"/>
                </a:lnTo>
                <a:lnTo>
                  <a:pt x="533399" y="0"/>
                </a:lnTo>
                <a:lnTo>
                  <a:pt x="0" y="0"/>
                </a:lnTo>
                <a:close/>
              </a:path>
            </a:pathLst>
          </a:custGeom>
          <a:ln w="9524">
            <a:solidFill>
              <a:srgbClr val="000000"/>
            </a:solidFill>
          </a:ln>
        </p:spPr>
        <p:txBody>
          <a:bodyPr wrap="square" lIns="0" tIns="0" rIns="0" bIns="0" rtlCol="0"/>
          <a:lstStyle/>
          <a:p>
            <a:endParaRPr/>
          </a:p>
        </p:txBody>
      </p:sp>
      <p:sp>
        <p:nvSpPr>
          <p:cNvPr id="21" name="object 21"/>
          <p:cNvSpPr/>
          <p:nvPr/>
        </p:nvSpPr>
        <p:spPr>
          <a:xfrm>
            <a:off x="5614415" y="4939283"/>
            <a:ext cx="533400" cy="184785"/>
          </a:xfrm>
          <a:custGeom>
            <a:avLst/>
            <a:gdLst/>
            <a:ahLst/>
            <a:cxnLst/>
            <a:rect l="l" t="t" r="r" b="b"/>
            <a:pathLst>
              <a:path w="533400" h="184785">
                <a:moveTo>
                  <a:pt x="0" y="0"/>
                </a:moveTo>
                <a:lnTo>
                  <a:pt x="0" y="184403"/>
                </a:lnTo>
                <a:lnTo>
                  <a:pt x="533399" y="184403"/>
                </a:lnTo>
                <a:lnTo>
                  <a:pt x="533399" y="0"/>
                </a:lnTo>
                <a:lnTo>
                  <a:pt x="0" y="0"/>
                </a:lnTo>
                <a:close/>
              </a:path>
            </a:pathLst>
          </a:custGeom>
          <a:ln w="9524">
            <a:solidFill>
              <a:srgbClr val="000000"/>
            </a:solidFill>
          </a:ln>
        </p:spPr>
        <p:txBody>
          <a:bodyPr wrap="square" lIns="0" tIns="0" rIns="0" bIns="0" rtlCol="0"/>
          <a:lstStyle/>
          <a:p>
            <a:endParaRPr/>
          </a:p>
        </p:txBody>
      </p:sp>
      <p:sp>
        <p:nvSpPr>
          <p:cNvPr id="22" name="object 22"/>
          <p:cNvSpPr/>
          <p:nvPr/>
        </p:nvSpPr>
        <p:spPr>
          <a:xfrm>
            <a:off x="5618988" y="5177027"/>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3" name="object 23"/>
          <p:cNvSpPr/>
          <p:nvPr/>
        </p:nvSpPr>
        <p:spPr>
          <a:xfrm>
            <a:off x="5618988" y="54239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4" name="object 24"/>
          <p:cNvSpPr/>
          <p:nvPr/>
        </p:nvSpPr>
        <p:spPr>
          <a:xfrm>
            <a:off x="5605271" y="5762244"/>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5" name="object 25"/>
          <p:cNvSpPr/>
          <p:nvPr/>
        </p:nvSpPr>
        <p:spPr>
          <a:xfrm>
            <a:off x="5609844" y="5999988"/>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6" name="object 26"/>
          <p:cNvSpPr/>
          <p:nvPr/>
        </p:nvSpPr>
        <p:spPr>
          <a:xfrm>
            <a:off x="7434071" y="3790188"/>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7" name="object 27"/>
          <p:cNvSpPr/>
          <p:nvPr/>
        </p:nvSpPr>
        <p:spPr>
          <a:xfrm>
            <a:off x="7453883" y="5410200"/>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8" name="object 28"/>
          <p:cNvSpPr/>
          <p:nvPr/>
        </p:nvSpPr>
        <p:spPr>
          <a:xfrm>
            <a:off x="7453883" y="6214871"/>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graphicFrame>
        <p:nvGraphicFramePr>
          <p:cNvPr id="29" name="object 29"/>
          <p:cNvGraphicFramePr>
            <a:graphicFrameLocks noGrp="1"/>
          </p:cNvGraphicFramePr>
          <p:nvPr/>
        </p:nvGraphicFramePr>
        <p:xfrm>
          <a:off x="747706" y="1828228"/>
          <a:ext cx="7691750" cy="5196830"/>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20000"/>
                    </a:ext>
                  </a:extLst>
                </a:gridCol>
                <a:gridCol w="200659">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791969">
                  <a:extLst>
                    <a:ext uri="{9D8B030D-6E8A-4147-A177-3AD203B41FA5}">
                      <a16:colId xmlns:a16="http://schemas.microsoft.com/office/drawing/2014/main" val="20003"/>
                    </a:ext>
                  </a:extLst>
                </a:gridCol>
                <a:gridCol w="556260">
                  <a:extLst>
                    <a:ext uri="{9D8B030D-6E8A-4147-A177-3AD203B41FA5}">
                      <a16:colId xmlns:a16="http://schemas.microsoft.com/office/drawing/2014/main" val="20004"/>
                    </a:ext>
                  </a:extLst>
                </a:gridCol>
                <a:gridCol w="391160">
                  <a:extLst>
                    <a:ext uri="{9D8B030D-6E8A-4147-A177-3AD203B41FA5}">
                      <a16:colId xmlns:a16="http://schemas.microsoft.com/office/drawing/2014/main" val="20005"/>
                    </a:ext>
                  </a:extLst>
                </a:gridCol>
                <a:gridCol w="532764">
                  <a:extLst>
                    <a:ext uri="{9D8B030D-6E8A-4147-A177-3AD203B41FA5}">
                      <a16:colId xmlns:a16="http://schemas.microsoft.com/office/drawing/2014/main" val="20006"/>
                    </a:ext>
                  </a:extLst>
                </a:gridCol>
                <a:gridCol w="868044">
                  <a:extLst>
                    <a:ext uri="{9D8B030D-6E8A-4147-A177-3AD203B41FA5}">
                      <a16:colId xmlns:a16="http://schemas.microsoft.com/office/drawing/2014/main" val="20007"/>
                    </a:ext>
                  </a:extLst>
                </a:gridCol>
                <a:gridCol w="440054">
                  <a:extLst>
                    <a:ext uri="{9D8B030D-6E8A-4147-A177-3AD203B41FA5}">
                      <a16:colId xmlns:a16="http://schemas.microsoft.com/office/drawing/2014/main" val="20008"/>
                    </a:ext>
                  </a:extLst>
                </a:gridCol>
                <a:gridCol w="532765">
                  <a:extLst>
                    <a:ext uri="{9D8B030D-6E8A-4147-A177-3AD203B41FA5}">
                      <a16:colId xmlns:a16="http://schemas.microsoft.com/office/drawing/2014/main" val="20009"/>
                    </a:ext>
                  </a:extLst>
                </a:gridCol>
                <a:gridCol w="473075">
                  <a:extLst>
                    <a:ext uri="{9D8B030D-6E8A-4147-A177-3AD203B41FA5}">
                      <a16:colId xmlns:a16="http://schemas.microsoft.com/office/drawing/2014/main" val="20010"/>
                    </a:ext>
                  </a:extLst>
                </a:gridCol>
              </a:tblGrid>
              <a:tr h="582167">
                <a:tc>
                  <a:txBody>
                    <a:bodyPr/>
                    <a:lstStyle/>
                    <a:p>
                      <a:pPr marL="427990" marR="196850" indent="-241300">
                        <a:lnSpc>
                          <a:spcPct val="80000"/>
                        </a:lnSpc>
                        <a:spcBef>
                          <a:spcPts val="515"/>
                        </a:spcBef>
                      </a:pPr>
                      <a:r>
                        <a:rPr sz="1800" spc="-5" dirty="0">
                          <a:latin typeface="Times New Roman"/>
                          <a:cs typeface="Times New Roman"/>
                        </a:rPr>
                        <a:t>F</a:t>
                      </a:r>
                      <a:r>
                        <a:rPr sz="1800" dirty="0">
                          <a:latin typeface="Times New Roman"/>
                          <a:cs typeface="Times New Roman"/>
                        </a:rPr>
                        <a:t>unctional  </a:t>
                      </a:r>
                      <a:r>
                        <a:rPr sz="1800" spc="-5" dirty="0">
                          <a:latin typeface="Times New Roman"/>
                          <a:cs typeface="Times New Roman"/>
                        </a:rPr>
                        <a:t>Units</a:t>
                      </a:r>
                      <a:endParaRPr sz="1800">
                        <a:latin typeface="Times New Roman"/>
                        <a:cs typeface="Times New Roman"/>
                      </a:endParaRPr>
                    </a:p>
                  </a:txBody>
                  <a:tcPr marL="0" marR="0" marT="6540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28575">
                      <a:solidFill>
                        <a:srgbClr val="000000"/>
                      </a:solidFill>
                      <a:prstDash val="solid"/>
                    </a:lnT>
                    <a:lnB w="12700">
                      <a:solidFill>
                        <a:srgbClr val="000000"/>
                      </a:solidFill>
                      <a:prstDash val="solid"/>
                    </a:lnB>
                  </a:tcPr>
                </a:tc>
                <a:tc gridSpan="2">
                  <a:txBody>
                    <a:bodyPr/>
                    <a:lstStyle/>
                    <a:p>
                      <a:pPr marL="347345" marR="1009015" indent="229870">
                        <a:lnSpc>
                          <a:spcPct val="100000"/>
                        </a:lnSpc>
                        <a:spcBef>
                          <a:spcPts val="484"/>
                        </a:spcBef>
                      </a:pPr>
                      <a:r>
                        <a:rPr sz="1600" dirty="0">
                          <a:latin typeface="Times New Roman"/>
                          <a:cs typeface="Times New Roman"/>
                        </a:rPr>
                        <a:t>Count  C</a:t>
                      </a:r>
                      <a:r>
                        <a:rPr sz="1600" spc="15" dirty="0">
                          <a:latin typeface="Times New Roman"/>
                          <a:cs typeface="Times New Roman"/>
                        </a:rPr>
                        <a:t>o</a:t>
                      </a:r>
                      <a:r>
                        <a:rPr sz="1600" spc="-30" dirty="0">
                          <a:latin typeface="Times New Roman"/>
                          <a:cs typeface="Times New Roman"/>
                        </a:rPr>
                        <a:t>m</a:t>
                      </a:r>
                      <a:r>
                        <a:rPr sz="1600" spc="15" dirty="0">
                          <a:latin typeface="Times New Roman"/>
                          <a:cs typeface="Times New Roman"/>
                        </a:rPr>
                        <a:t>p</a:t>
                      </a:r>
                      <a:r>
                        <a:rPr sz="1600" dirty="0">
                          <a:latin typeface="Times New Roman"/>
                          <a:cs typeface="Times New Roman"/>
                        </a:rPr>
                        <a:t>l</a:t>
                      </a:r>
                      <a:r>
                        <a:rPr sz="1600" spc="-5" dirty="0">
                          <a:latin typeface="Times New Roman"/>
                          <a:cs typeface="Times New Roman"/>
                        </a:rPr>
                        <a:t>e</a:t>
                      </a:r>
                      <a:r>
                        <a:rPr sz="1600" spc="5" dirty="0">
                          <a:latin typeface="Times New Roman"/>
                          <a:cs typeface="Times New Roman"/>
                        </a:rPr>
                        <a:t>x</a:t>
                      </a:r>
                      <a:r>
                        <a:rPr sz="1600" spc="10" dirty="0">
                          <a:latin typeface="Times New Roman"/>
                          <a:cs typeface="Times New Roman"/>
                        </a:rPr>
                        <a:t>i</a:t>
                      </a:r>
                      <a:r>
                        <a:rPr sz="1600" dirty="0">
                          <a:latin typeface="Times New Roman"/>
                          <a:cs typeface="Times New Roman"/>
                        </a:rPr>
                        <a:t>ty</a:t>
                      </a:r>
                      <a:endParaRPr sz="1600">
                        <a:latin typeface="Times New Roman"/>
                        <a:cs typeface="Times New Roman"/>
                      </a:endParaRPr>
                    </a:p>
                  </a:txBody>
                  <a:tcPr marL="0" marR="0" marT="61594" marB="0">
                    <a:lnT w="28575">
                      <a:solidFill>
                        <a:srgbClr val="000000"/>
                      </a:solidFill>
                      <a:prstDash val="solid"/>
                    </a:lnT>
                    <a:lnB w="12700">
                      <a:solidFill>
                        <a:srgbClr val="000000"/>
                      </a:solidFill>
                      <a:prstDash val="solid"/>
                    </a:lnB>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T w="28575">
                      <a:solidFill>
                        <a:srgbClr val="000000"/>
                      </a:solidFill>
                      <a:prstDash val="solid"/>
                    </a:lnT>
                    <a:lnB w="12700">
                      <a:solidFill>
                        <a:srgbClr val="000000"/>
                      </a:solidFill>
                      <a:prstDash val="solid"/>
                    </a:lnB>
                  </a:tcPr>
                </a:tc>
                <a:tc gridSpan="3">
                  <a:txBody>
                    <a:bodyPr/>
                    <a:lstStyle/>
                    <a:p>
                      <a:pPr marL="357505" marR="694055" indent="-227329">
                        <a:lnSpc>
                          <a:spcPct val="100600"/>
                        </a:lnSpc>
                        <a:spcBef>
                          <a:spcPts val="425"/>
                        </a:spcBef>
                      </a:pPr>
                      <a:r>
                        <a:rPr sz="1600" dirty="0">
                          <a:latin typeface="Times New Roman"/>
                          <a:cs typeface="Times New Roman"/>
                        </a:rPr>
                        <a:t>C</a:t>
                      </a:r>
                      <a:r>
                        <a:rPr sz="1600" spc="15" dirty="0">
                          <a:latin typeface="Times New Roman"/>
                          <a:cs typeface="Times New Roman"/>
                        </a:rPr>
                        <a:t>o</a:t>
                      </a:r>
                      <a:r>
                        <a:rPr sz="1600" spc="-30" dirty="0">
                          <a:latin typeface="Times New Roman"/>
                          <a:cs typeface="Times New Roman"/>
                        </a:rPr>
                        <a:t>m</a:t>
                      </a:r>
                      <a:r>
                        <a:rPr sz="1600" spc="15" dirty="0">
                          <a:latin typeface="Times New Roman"/>
                          <a:cs typeface="Times New Roman"/>
                        </a:rPr>
                        <a:t>p</a:t>
                      </a:r>
                      <a:r>
                        <a:rPr sz="1600" dirty="0">
                          <a:latin typeface="Times New Roman"/>
                          <a:cs typeface="Times New Roman"/>
                        </a:rPr>
                        <a:t>l</a:t>
                      </a:r>
                      <a:r>
                        <a:rPr sz="1600" spc="-5" dirty="0">
                          <a:latin typeface="Times New Roman"/>
                          <a:cs typeface="Times New Roman"/>
                        </a:rPr>
                        <a:t>e</a:t>
                      </a:r>
                      <a:r>
                        <a:rPr sz="1600" spc="5" dirty="0">
                          <a:latin typeface="Times New Roman"/>
                          <a:cs typeface="Times New Roman"/>
                        </a:rPr>
                        <a:t>x</a:t>
                      </a:r>
                      <a:r>
                        <a:rPr sz="1600" spc="10" dirty="0">
                          <a:latin typeface="Times New Roman"/>
                          <a:cs typeface="Times New Roman"/>
                        </a:rPr>
                        <a:t>i</a:t>
                      </a:r>
                      <a:r>
                        <a:rPr sz="1600" dirty="0">
                          <a:latin typeface="Times New Roman"/>
                          <a:cs typeface="Times New Roman"/>
                        </a:rPr>
                        <a:t>ty  </a:t>
                      </a:r>
                      <a:r>
                        <a:rPr sz="1600" spc="-5" dirty="0">
                          <a:latin typeface="Times New Roman"/>
                          <a:cs typeface="Times New Roman"/>
                        </a:rPr>
                        <a:t>Totals</a:t>
                      </a:r>
                      <a:endParaRPr sz="1600">
                        <a:latin typeface="Times New Roman"/>
                        <a:cs typeface="Times New Roman"/>
                      </a:endParaRPr>
                    </a:p>
                  </a:txBody>
                  <a:tcPr marL="0" marR="0" marT="53975" marB="0">
                    <a:lnR w="12700">
                      <a:solidFill>
                        <a:srgbClr val="000000"/>
                      </a:solidFill>
                      <a:prstDash val="solid"/>
                    </a:lnR>
                    <a:lnT w="28575">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180975" marR="221615">
                        <a:lnSpc>
                          <a:spcPct val="100000"/>
                        </a:lnSpc>
                        <a:spcBef>
                          <a:spcPts val="320"/>
                        </a:spcBef>
                      </a:pPr>
                      <a:r>
                        <a:rPr sz="1800" spc="-5" dirty="0">
                          <a:latin typeface="Times New Roman"/>
                          <a:cs typeface="Times New Roman"/>
                        </a:rPr>
                        <a:t>Functional  Unit</a:t>
                      </a:r>
                      <a:r>
                        <a:rPr sz="1800" spc="-60" dirty="0">
                          <a:latin typeface="Times New Roman"/>
                          <a:cs typeface="Times New Roman"/>
                        </a:rPr>
                        <a:t> </a:t>
                      </a:r>
                      <a:r>
                        <a:rPr sz="1800" spc="-5" dirty="0">
                          <a:latin typeface="Times New Roman"/>
                          <a:cs typeface="Times New Roman"/>
                        </a:rPr>
                        <a:t>Totals</a:t>
                      </a:r>
                      <a:endParaRPr sz="1800">
                        <a:latin typeface="Times New Roman"/>
                        <a:cs typeface="Times New Roman"/>
                      </a:endParaRPr>
                    </a:p>
                  </a:txBody>
                  <a:tcPr marL="0" marR="0" marT="4064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68959">
                <a:tc rowSpan="2">
                  <a:txBody>
                    <a:bodyPr/>
                    <a:lstStyle/>
                    <a:p>
                      <a:pPr marL="203835" marR="384175">
                        <a:lnSpc>
                          <a:spcPts val="1839"/>
                        </a:lnSpc>
                        <a:spcBef>
                          <a:spcPts val="75"/>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Inputs  </a:t>
                      </a:r>
                      <a:r>
                        <a:rPr sz="1800" spc="-5" dirty="0">
                          <a:latin typeface="Times New Roman"/>
                          <a:cs typeface="Times New Roman"/>
                        </a:rPr>
                        <a:t>(EIs)</a:t>
                      </a:r>
                      <a:endParaRPr sz="1800">
                        <a:latin typeface="Times New Roman"/>
                        <a:cs typeface="Times New Roman"/>
                      </a:endParaRPr>
                    </a:p>
                  </a:txBody>
                  <a:tcPr marL="0" marR="0" marT="95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tc gridSpan="2">
                  <a:txBody>
                    <a:bodyPr/>
                    <a:lstStyle/>
                    <a:p>
                      <a:pPr marL="984250">
                        <a:lnSpc>
                          <a:spcPts val="1780"/>
                        </a:lnSpc>
                        <a:spcBef>
                          <a:spcPts val="21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3</a:t>
                      </a:r>
                      <a:endParaRPr sz="1600">
                        <a:latin typeface="Times New Roman"/>
                        <a:cs typeface="Times New Roman"/>
                      </a:endParaRPr>
                    </a:p>
                    <a:p>
                      <a:pPr marL="963294">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4</a:t>
                      </a:r>
                      <a:endParaRPr sz="1600">
                        <a:latin typeface="Times New Roman"/>
                        <a:cs typeface="Times New Roman"/>
                      </a:endParaRPr>
                    </a:p>
                  </a:txBody>
                  <a:tcPr marL="0" marR="0" marT="26670" marB="0">
                    <a:lnT w="12700">
                      <a:solidFill>
                        <a:srgbClr val="000000"/>
                      </a:solidFill>
                      <a:prstDash val="solid"/>
                    </a:lnT>
                  </a:tcPr>
                </a:tc>
                <a:tc hMerge="1">
                  <a:txBody>
                    <a:bodyPr/>
                    <a:lstStyle/>
                    <a:p>
                      <a:endParaRPr/>
                    </a:p>
                  </a:txBody>
                  <a:tcPr marL="0" marR="0" marT="0" marB="0"/>
                </a:tc>
                <a:tc>
                  <a:txBody>
                    <a:bodyPr/>
                    <a:lstStyle/>
                    <a:p>
                      <a:pPr marL="311150">
                        <a:lnSpc>
                          <a:spcPts val="1910"/>
                        </a:lnSpc>
                        <a:spcBef>
                          <a:spcPts val="175"/>
                        </a:spcBef>
                      </a:pPr>
                      <a:r>
                        <a:rPr sz="1600" dirty="0">
                          <a:latin typeface="Times New Roman"/>
                          <a:cs typeface="Times New Roman"/>
                        </a:rPr>
                        <a:t>=</a:t>
                      </a:r>
                      <a:endParaRPr sz="1600">
                        <a:latin typeface="Times New Roman"/>
                        <a:cs typeface="Times New Roman"/>
                      </a:endParaRPr>
                    </a:p>
                    <a:p>
                      <a:pPr marL="311150">
                        <a:lnSpc>
                          <a:spcPts val="1910"/>
                        </a:lnSpc>
                      </a:pPr>
                      <a:r>
                        <a:rPr sz="1600" dirty="0">
                          <a:latin typeface="Times New Roman"/>
                          <a:cs typeface="Times New Roman"/>
                        </a:rPr>
                        <a:t>=</a:t>
                      </a:r>
                      <a:endParaRPr sz="1600">
                        <a:latin typeface="Times New Roman"/>
                        <a:cs typeface="Times New Roman"/>
                      </a:endParaRPr>
                    </a:p>
                  </a:txBody>
                  <a:tcPr marL="0" marR="0" marT="22225" marB="0">
                    <a:lnT w="12700">
                      <a:solidFill>
                        <a:srgbClr val="000000"/>
                      </a:solidFill>
                      <a:prstDash val="solid"/>
                    </a:lnT>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199643">
                <a:tc vMerge="1">
                  <a:txBody>
                    <a:bodyPr/>
                    <a:lstStyle/>
                    <a:p>
                      <a:endParaRPr/>
                    </a:p>
                  </a:txBody>
                  <a:tcPr marL="0" marR="0" marT="95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B w="12700">
                      <a:solidFill>
                        <a:srgbClr val="000000"/>
                      </a:solidFill>
                      <a:prstDash val="solid"/>
                    </a:lnB>
                  </a:tcPr>
                </a:tc>
                <a:tc>
                  <a:txBody>
                    <a:bodyPr/>
                    <a:lstStyle/>
                    <a:p>
                      <a:pPr marL="433070">
                        <a:lnSpc>
                          <a:spcPts val="1255"/>
                        </a:lnSpc>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6</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a:txBody>
                    <a:bodyPr/>
                    <a:lstStyle/>
                    <a:p>
                      <a:pPr marR="123189" algn="r">
                        <a:lnSpc>
                          <a:spcPts val="1470"/>
                        </a:lnSpc>
                      </a:pPr>
                      <a:r>
                        <a:rPr sz="1600" dirty="0">
                          <a:latin typeface="Times New Roman"/>
                          <a:cs typeface="Times New Roman"/>
                        </a:rPr>
                        <a:t>=</a:t>
                      </a:r>
                      <a:endParaRPr sz="16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28575">
                      <a:solidFill>
                        <a:srgbClr val="000000"/>
                      </a:solidFill>
                      <a:prstDash val="solid"/>
                    </a:lnR>
                    <a:lnB w="12700">
                      <a:solidFill>
                        <a:srgbClr val="000000"/>
                      </a:solidFill>
                      <a:prstDash val="solid"/>
                    </a:lnB>
                  </a:tcPr>
                </a:tc>
                <a:extLst>
                  <a:ext uri="{0D108BD9-81ED-4DB2-BD59-A6C34878D82A}">
                    <a16:rowId xmlns:a16="http://schemas.microsoft.com/office/drawing/2014/main" val="10002"/>
                  </a:ext>
                </a:extLst>
              </a:tr>
              <a:tr h="605027">
                <a:tc rowSpan="2">
                  <a:txBody>
                    <a:bodyPr/>
                    <a:lstStyle/>
                    <a:p>
                      <a:pPr marL="180975" marR="407034" algn="just">
                        <a:lnSpc>
                          <a:spcPts val="1839"/>
                        </a:lnSpc>
                        <a:spcBef>
                          <a:spcPts val="229"/>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a:t>
                      </a:r>
                      <a:r>
                        <a:rPr sz="1800" spc="-5" dirty="0">
                          <a:latin typeface="Times New Roman"/>
                          <a:cs typeface="Times New Roman"/>
                        </a:rPr>
                        <a:t>Outputs  (EOs)</a:t>
                      </a:r>
                      <a:endParaRPr sz="1800">
                        <a:latin typeface="Times New Roman"/>
                        <a:cs typeface="Times New Roman"/>
                      </a:endParaRPr>
                    </a:p>
                  </a:txBody>
                  <a:tcPr marL="0" marR="0" marT="2920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tc gridSpan="2">
                  <a:txBody>
                    <a:bodyPr/>
                    <a:lstStyle/>
                    <a:p>
                      <a:pPr marL="989330">
                        <a:lnSpc>
                          <a:spcPts val="1780"/>
                        </a:lnSpc>
                        <a:spcBef>
                          <a:spcPts val="595"/>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4</a:t>
                      </a:r>
                      <a:endParaRPr sz="1600">
                        <a:latin typeface="Times New Roman"/>
                        <a:cs typeface="Times New Roman"/>
                      </a:endParaRPr>
                    </a:p>
                    <a:p>
                      <a:pPr marL="96774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5</a:t>
                      </a:r>
                      <a:endParaRPr sz="1600">
                        <a:latin typeface="Times New Roman"/>
                        <a:cs typeface="Times New Roman"/>
                      </a:endParaRPr>
                    </a:p>
                  </a:txBody>
                  <a:tcPr marL="0" marR="0" marT="75565" marB="0">
                    <a:lnT w="12700">
                      <a:solidFill>
                        <a:srgbClr val="000000"/>
                      </a:solidFill>
                      <a:prstDash val="solid"/>
                    </a:lnT>
                  </a:tcPr>
                </a:tc>
                <a:tc hMerge="1">
                  <a:txBody>
                    <a:bodyPr/>
                    <a:lstStyle/>
                    <a:p>
                      <a:endParaRPr/>
                    </a:p>
                  </a:txBody>
                  <a:tcPr marL="0" marR="0" marT="0" marB="0"/>
                </a:tc>
                <a:tc>
                  <a:txBody>
                    <a:bodyPr/>
                    <a:lstStyle/>
                    <a:p>
                      <a:pPr marL="311150">
                        <a:lnSpc>
                          <a:spcPts val="1914"/>
                        </a:lnSpc>
                        <a:spcBef>
                          <a:spcPts val="545"/>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txBody>
                  <a:tcPr marL="0" marR="0" marT="69215" marB="0">
                    <a:lnT w="12700">
                      <a:solidFill>
                        <a:srgbClr val="000000"/>
                      </a:solidFill>
                      <a:prstDash val="solid"/>
                    </a:lnT>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rowSpan="2"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3"/>
                  </a:ext>
                </a:extLst>
              </a:tr>
              <a:tr h="208787">
                <a:tc vMerge="1">
                  <a:txBody>
                    <a:bodyPr/>
                    <a:lstStyle/>
                    <a:p>
                      <a:endParaRPr/>
                    </a:p>
                  </a:txBody>
                  <a:tcPr marL="0" marR="0" marT="2920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B w="12700">
                      <a:solidFill>
                        <a:srgbClr val="000000"/>
                      </a:solidFill>
                      <a:prstDash val="solid"/>
                    </a:lnB>
                  </a:tcPr>
                </a:tc>
                <a:tc>
                  <a:txBody>
                    <a:bodyPr/>
                    <a:lstStyle/>
                    <a:p>
                      <a:pPr marL="437515">
                        <a:lnSpc>
                          <a:spcPts val="1410"/>
                        </a:lnSpc>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7</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a:txBody>
                    <a:bodyPr/>
                    <a:lstStyle/>
                    <a:p>
                      <a:pPr marR="123189" algn="r">
                        <a:lnSpc>
                          <a:spcPts val="1545"/>
                        </a:lnSpc>
                      </a:pPr>
                      <a:r>
                        <a:rPr sz="1600" dirty="0">
                          <a:latin typeface="Times New Roman"/>
                          <a:cs typeface="Times New Roman"/>
                        </a:rPr>
                        <a:t>=</a:t>
                      </a:r>
                      <a:endParaRPr sz="1600">
                        <a:latin typeface="Times New Roman"/>
                        <a:cs typeface="Times New Roman"/>
                      </a:endParaRPr>
                    </a:p>
                  </a:txBody>
                  <a:tcPr marL="0" marR="0" marT="0" marB="0">
                    <a:lnB w="12700">
                      <a:solidFill>
                        <a:srgbClr val="000000"/>
                      </a:solidFill>
                      <a:prstDash val="solid"/>
                    </a:lnB>
                  </a:tcPr>
                </a:tc>
                <a:tc gridSpan="3">
                  <a:txBody>
                    <a:bodyPr/>
                    <a:lstStyle/>
                    <a:p>
                      <a:pPr>
                        <a:lnSpc>
                          <a:spcPct val="100000"/>
                        </a:lnSpc>
                      </a:pPr>
                      <a:endParaRPr sz="1200">
                        <a:latin typeface="Times New Roman"/>
                        <a:cs typeface="Times New Roman"/>
                      </a:endParaRPr>
                    </a:p>
                  </a:txBody>
                  <a:tcPr marL="0" marR="0" marT="0" marB="0">
                    <a:lnR w="12700">
                      <a:solidFill>
                        <a:srgbClr val="000000"/>
                      </a:solidFill>
                      <a:prstDash val="solid"/>
                    </a:lnR>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vMerge="1">
                  <a:txBody>
                    <a:bodyPr/>
                    <a:lstStyle/>
                    <a:p>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4"/>
                  </a:ext>
                </a:extLst>
              </a:tr>
              <a:tr h="600455">
                <a:tc rowSpan="2">
                  <a:txBody>
                    <a:bodyPr/>
                    <a:lstStyle/>
                    <a:p>
                      <a:pPr marL="199390" marR="349885" algn="just">
                        <a:lnSpc>
                          <a:spcPts val="1839"/>
                        </a:lnSpc>
                        <a:spcBef>
                          <a:spcPts val="195"/>
                        </a:spcBef>
                      </a:pPr>
                      <a:r>
                        <a:rPr sz="1800" spc="-5" dirty="0">
                          <a:latin typeface="Times New Roman"/>
                          <a:cs typeface="Times New Roman"/>
                        </a:rPr>
                        <a:t>External  </a:t>
                      </a:r>
                      <a:r>
                        <a:rPr sz="1800" dirty="0">
                          <a:latin typeface="Times New Roman"/>
                          <a:cs typeface="Times New Roman"/>
                        </a:rPr>
                        <a:t>Inquiries  </a:t>
                      </a:r>
                      <a:r>
                        <a:rPr sz="1800" spc="-5" dirty="0">
                          <a:latin typeface="Times New Roman"/>
                          <a:cs typeface="Times New Roman"/>
                        </a:rPr>
                        <a:t>(EQs)</a:t>
                      </a:r>
                      <a:endParaRPr sz="1800">
                        <a:latin typeface="Times New Roman"/>
                        <a:cs typeface="Times New Roman"/>
                      </a:endParaRPr>
                    </a:p>
                  </a:txBody>
                  <a:tcPr marL="0" marR="0" marT="2476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tc gridSpan="2">
                  <a:txBody>
                    <a:bodyPr/>
                    <a:lstStyle/>
                    <a:p>
                      <a:pPr marL="989330">
                        <a:lnSpc>
                          <a:spcPts val="1780"/>
                        </a:lnSpc>
                        <a:spcBef>
                          <a:spcPts val="595"/>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3</a:t>
                      </a:r>
                      <a:endParaRPr sz="1600">
                        <a:latin typeface="Times New Roman"/>
                        <a:cs typeface="Times New Roman"/>
                      </a:endParaRPr>
                    </a:p>
                    <a:p>
                      <a:pPr marL="96774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4</a:t>
                      </a:r>
                      <a:endParaRPr sz="1600">
                        <a:latin typeface="Times New Roman"/>
                        <a:cs typeface="Times New Roman"/>
                      </a:endParaRPr>
                    </a:p>
                  </a:txBody>
                  <a:tcPr marL="0" marR="0" marT="75565" marB="0">
                    <a:lnT w="12700">
                      <a:solidFill>
                        <a:srgbClr val="000000"/>
                      </a:solidFill>
                      <a:prstDash val="solid"/>
                    </a:lnT>
                  </a:tcPr>
                </a:tc>
                <a:tc hMerge="1">
                  <a:txBody>
                    <a:bodyPr/>
                    <a:lstStyle/>
                    <a:p>
                      <a:endParaRPr/>
                    </a:p>
                  </a:txBody>
                  <a:tcPr marL="0" marR="0" marT="0" marB="0"/>
                </a:tc>
                <a:tc>
                  <a:txBody>
                    <a:bodyPr/>
                    <a:lstStyle/>
                    <a:p>
                      <a:pPr marL="311150">
                        <a:lnSpc>
                          <a:spcPts val="1910"/>
                        </a:lnSpc>
                        <a:spcBef>
                          <a:spcPts val="520"/>
                        </a:spcBef>
                      </a:pPr>
                      <a:r>
                        <a:rPr sz="1600" dirty="0">
                          <a:latin typeface="Times New Roman"/>
                          <a:cs typeface="Times New Roman"/>
                        </a:rPr>
                        <a:t>=</a:t>
                      </a:r>
                      <a:endParaRPr sz="1600">
                        <a:latin typeface="Times New Roman"/>
                        <a:cs typeface="Times New Roman"/>
                      </a:endParaRPr>
                    </a:p>
                    <a:p>
                      <a:pPr marL="311150">
                        <a:lnSpc>
                          <a:spcPts val="1910"/>
                        </a:lnSpc>
                      </a:pPr>
                      <a:r>
                        <a:rPr sz="1600" dirty="0">
                          <a:latin typeface="Times New Roman"/>
                          <a:cs typeface="Times New Roman"/>
                        </a:rPr>
                        <a:t>=</a:t>
                      </a:r>
                      <a:endParaRPr sz="1600">
                        <a:latin typeface="Times New Roman"/>
                        <a:cs typeface="Times New Roman"/>
                      </a:endParaRPr>
                    </a:p>
                  </a:txBody>
                  <a:tcPr marL="0" marR="0" marT="66040" marB="0">
                    <a:lnT w="12700">
                      <a:solidFill>
                        <a:srgbClr val="000000"/>
                      </a:solidFill>
                      <a:prstDash val="solid"/>
                    </a:lnT>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214883">
                <a:tc vMerge="1">
                  <a:txBody>
                    <a:bodyPr/>
                    <a:lstStyle/>
                    <a:p>
                      <a:endParaRPr/>
                    </a:p>
                  </a:txBody>
                  <a:tcPr marL="0" marR="0" marT="2476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B w="12700">
                      <a:solidFill>
                        <a:srgbClr val="000000"/>
                      </a:solidFill>
                      <a:prstDash val="solid"/>
                    </a:lnB>
                  </a:tcPr>
                </a:tc>
                <a:tc>
                  <a:txBody>
                    <a:bodyPr/>
                    <a:lstStyle/>
                    <a:p>
                      <a:pPr marL="437515">
                        <a:lnSpc>
                          <a:spcPts val="1450"/>
                        </a:lnSpc>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6</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a:txBody>
                    <a:bodyPr/>
                    <a:lstStyle/>
                    <a:p>
                      <a:pPr marR="123189" algn="r">
                        <a:lnSpc>
                          <a:spcPts val="1590"/>
                        </a:lnSpc>
                      </a:pPr>
                      <a:r>
                        <a:rPr sz="1600" dirty="0">
                          <a:latin typeface="Times New Roman"/>
                          <a:cs typeface="Times New Roman"/>
                        </a:rPr>
                        <a:t>=</a:t>
                      </a:r>
                      <a:endParaRPr sz="16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28575">
                      <a:solidFill>
                        <a:srgbClr val="000000"/>
                      </a:solidFill>
                      <a:prstDash val="solid"/>
                    </a:lnR>
                    <a:lnB w="12700">
                      <a:solidFill>
                        <a:srgbClr val="000000"/>
                      </a:solidFill>
                      <a:prstDash val="solid"/>
                    </a:lnB>
                  </a:tcPr>
                </a:tc>
                <a:extLst>
                  <a:ext uri="{0D108BD9-81ED-4DB2-BD59-A6C34878D82A}">
                    <a16:rowId xmlns:a16="http://schemas.microsoft.com/office/drawing/2014/main" val="10006"/>
                  </a:ext>
                </a:extLst>
              </a:tr>
              <a:tr h="813815">
                <a:tc>
                  <a:txBody>
                    <a:bodyPr/>
                    <a:lstStyle/>
                    <a:p>
                      <a:pPr marL="194945" marR="81915">
                        <a:lnSpc>
                          <a:spcPts val="1839"/>
                        </a:lnSpc>
                        <a:spcBef>
                          <a:spcPts val="495"/>
                        </a:spcBef>
                      </a:pPr>
                      <a:r>
                        <a:rPr sz="1800" spc="-5" dirty="0">
                          <a:latin typeface="Times New Roman"/>
                          <a:cs typeface="Times New Roman"/>
                        </a:rPr>
                        <a:t>External  logical  Files</a:t>
                      </a:r>
                      <a:r>
                        <a:rPr sz="1800" spc="-60" dirty="0">
                          <a:latin typeface="Times New Roman"/>
                          <a:cs typeface="Times New Roman"/>
                        </a:rPr>
                        <a:t> </a:t>
                      </a:r>
                      <a:r>
                        <a:rPr sz="1800" spc="-5" dirty="0">
                          <a:latin typeface="Times New Roman"/>
                          <a:cs typeface="Times New Roman"/>
                        </a:rPr>
                        <a:t>(ILFs)</a:t>
                      </a:r>
                      <a:endParaRPr sz="1800">
                        <a:latin typeface="Times New Roman"/>
                        <a:cs typeface="Times New Roman"/>
                      </a:endParaRPr>
                    </a:p>
                  </a:txBody>
                  <a:tcPr marL="0" marR="0" marT="6286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gridSpan="2">
                  <a:txBody>
                    <a:bodyPr/>
                    <a:lstStyle/>
                    <a:p>
                      <a:pPr marL="993775">
                        <a:lnSpc>
                          <a:spcPts val="1789"/>
                        </a:lnSpc>
                        <a:spcBef>
                          <a:spcPts val="62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7</a:t>
                      </a:r>
                      <a:endParaRPr sz="1600">
                        <a:latin typeface="Times New Roman"/>
                        <a:cs typeface="Times New Roman"/>
                      </a:endParaRPr>
                    </a:p>
                    <a:p>
                      <a:pPr marL="920750">
                        <a:lnSpc>
                          <a:spcPts val="1789"/>
                        </a:lnSpc>
                      </a:pPr>
                      <a:r>
                        <a:rPr sz="1600" spc="-5" dirty="0">
                          <a:latin typeface="Times New Roman"/>
                          <a:cs typeface="Times New Roman"/>
                        </a:rPr>
                        <a:t>Average x</a:t>
                      </a:r>
                      <a:r>
                        <a:rPr sz="1600" spc="-25" dirty="0">
                          <a:latin typeface="Times New Roman"/>
                          <a:cs typeface="Times New Roman"/>
                        </a:rPr>
                        <a:t> </a:t>
                      </a:r>
                      <a:r>
                        <a:rPr sz="1600" dirty="0">
                          <a:latin typeface="Times New Roman"/>
                          <a:cs typeface="Times New Roman"/>
                        </a:rPr>
                        <a:t>10</a:t>
                      </a:r>
                      <a:endParaRPr sz="1600">
                        <a:latin typeface="Times New Roman"/>
                        <a:cs typeface="Times New Roman"/>
                      </a:endParaRPr>
                    </a:p>
                    <a:p>
                      <a:pPr marL="925194">
                        <a:lnSpc>
                          <a:spcPct val="100000"/>
                        </a:lnSpc>
                        <a:spcBef>
                          <a:spcPts val="95"/>
                        </a:spcBef>
                      </a:pPr>
                      <a:r>
                        <a:rPr sz="1600" spc="-5" dirty="0">
                          <a:latin typeface="Times New Roman"/>
                          <a:cs typeface="Times New Roman"/>
                        </a:rPr>
                        <a:t>High x</a:t>
                      </a:r>
                      <a:r>
                        <a:rPr sz="1600" spc="-10" dirty="0">
                          <a:latin typeface="Times New Roman"/>
                          <a:cs typeface="Times New Roman"/>
                        </a:rPr>
                        <a:t> </a:t>
                      </a:r>
                      <a:r>
                        <a:rPr sz="1600" dirty="0">
                          <a:latin typeface="Times New Roman"/>
                          <a:cs typeface="Times New Roman"/>
                        </a:rPr>
                        <a:t>15</a:t>
                      </a:r>
                      <a:endParaRPr sz="1600">
                        <a:latin typeface="Times New Roman"/>
                        <a:cs typeface="Times New Roman"/>
                      </a:endParaRPr>
                    </a:p>
                  </a:txBody>
                  <a:tcPr marL="0" marR="0" marT="78740" marB="0">
                    <a:lnT w="12700">
                      <a:solidFill>
                        <a:srgbClr val="000000"/>
                      </a:solidFill>
                      <a:prstDash val="solid"/>
                    </a:lnT>
                    <a:lnB w="12700">
                      <a:solidFill>
                        <a:srgbClr val="000000"/>
                      </a:solidFill>
                      <a:prstDash val="solid"/>
                    </a:lnB>
                  </a:tcPr>
                </a:tc>
                <a:tc hMerge="1">
                  <a:txBody>
                    <a:bodyPr/>
                    <a:lstStyle/>
                    <a:p>
                      <a:endParaRPr/>
                    </a:p>
                  </a:txBody>
                  <a:tcPr marL="0" marR="0" marT="0" marB="0"/>
                </a:tc>
                <a:tc>
                  <a:txBody>
                    <a:bodyPr/>
                    <a:lstStyle/>
                    <a:p>
                      <a:pPr marL="311150">
                        <a:lnSpc>
                          <a:spcPts val="1914"/>
                        </a:lnSpc>
                        <a:spcBef>
                          <a:spcPts val="545"/>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p>
                      <a:pPr marL="311150">
                        <a:lnSpc>
                          <a:spcPts val="1800"/>
                        </a:lnSpc>
                        <a:spcBef>
                          <a:spcPts val="135"/>
                        </a:spcBef>
                      </a:pPr>
                      <a:r>
                        <a:rPr sz="1600" dirty="0">
                          <a:latin typeface="Times New Roman"/>
                          <a:cs typeface="Times New Roman"/>
                        </a:rPr>
                        <a:t>=</a:t>
                      </a:r>
                      <a:endParaRPr sz="1600">
                        <a:latin typeface="Times New Roman"/>
                        <a:cs typeface="Times New Roman"/>
                      </a:endParaRPr>
                    </a:p>
                  </a:txBody>
                  <a:tcPr marL="0" marR="0" marT="69215" marB="0">
                    <a:lnT w="12700">
                      <a:solidFill>
                        <a:srgbClr val="000000"/>
                      </a:solidFill>
                      <a:prstDash val="solid"/>
                    </a:lnT>
                    <a:lnB w="12700">
                      <a:solidFill>
                        <a:srgbClr val="000000"/>
                      </a:solidFill>
                      <a:prstDash val="solid"/>
                    </a:lnB>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r h="602741">
                <a:tc rowSpan="2">
                  <a:txBody>
                    <a:bodyPr/>
                    <a:lstStyle/>
                    <a:p>
                      <a:pPr marL="185420" marR="91440">
                        <a:lnSpc>
                          <a:spcPct val="85300"/>
                        </a:lnSpc>
                        <a:spcBef>
                          <a:spcPts val="290"/>
                        </a:spcBef>
                      </a:pPr>
                      <a:r>
                        <a:rPr sz="1800" spc="-5" dirty="0">
                          <a:latin typeface="Times New Roman"/>
                          <a:cs typeface="Times New Roman"/>
                        </a:rPr>
                        <a:t>External  Interface  Files</a:t>
                      </a:r>
                      <a:r>
                        <a:rPr sz="1800" spc="-60" dirty="0">
                          <a:latin typeface="Times New Roman"/>
                          <a:cs typeface="Times New Roman"/>
                        </a:rPr>
                        <a:t> </a:t>
                      </a:r>
                      <a:r>
                        <a:rPr sz="1800" spc="-5" dirty="0">
                          <a:latin typeface="Times New Roman"/>
                          <a:cs typeface="Times New Roman"/>
                        </a:rPr>
                        <a:t>(EIFs)</a:t>
                      </a:r>
                      <a:endParaRPr sz="1800">
                        <a:latin typeface="Times New Roman"/>
                        <a:cs typeface="Times New Roman"/>
                      </a:endParaRPr>
                    </a:p>
                  </a:txBody>
                  <a:tcPr marL="0" marR="0" marT="368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tc gridSpan="2">
                  <a:txBody>
                    <a:bodyPr/>
                    <a:lstStyle/>
                    <a:p>
                      <a:pPr marL="993775">
                        <a:lnSpc>
                          <a:spcPts val="1780"/>
                        </a:lnSpc>
                        <a:spcBef>
                          <a:spcPts val="56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5</a:t>
                      </a:r>
                      <a:endParaRPr sz="1600">
                        <a:latin typeface="Times New Roman"/>
                        <a:cs typeface="Times New Roman"/>
                      </a:endParaRPr>
                    </a:p>
                    <a:p>
                      <a:pPr marL="98171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7</a:t>
                      </a:r>
                      <a:endParaRPr sz="1600">
                        <a:latin typeface="Times New Roman"/>
                        <a:cs typeface="Times New Roman"/>
                      </a:endParaRPr>
                    </a:p>
                  </a:txBody>
                  <a:tcPr marL="0" marR="0" marT="71120" marB="0">
                    <a:lnT w="12700">
                      <a:solidFill>
                        <a:srgbClr val="000000"/>
                      </a:solidFill>
                      <a:prstDash val="solid"/>
                    </a:lnT>
                  </a:tcPr>
                </a:tc>
                <a:tc hMerge="1">
                  <a:txBody>
                    <a:bodyPr/>
                    <a:lstStyle/>
                    <a:p>
                      <a:endParaRPr/>
                    </a:p>
                  </a:txBody>
                  <a:tcPr marL="0" marR="0" marT="0" marB="0"/>
                </a:tc>
                <a:tc>
                  <a:txBody>
                    <a:bodyPr/>
                    <a:lstStyle/>
                    <a:p>
                      <a:pPr marL="311150">
                        <a:lnSpc>
                          <a:spcPts val="1914"/>
                        </a:lnSpc>
                        <a:spcBef>
                          <a:spcPts val="509"/>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txBody>
                  <a:tcPr marL="0" marR="0" marT="64769" marB="0">
                    <a:lnT w="12700">
                      <a:solidFill>
                        <a:srgbClr val="000000"/>
                      </a:solidFill>
                      <a:prstDash val="solid"/>
                    </a:lnT>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rowSpan="2"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8"/>
                  </a:ext>
                </a:extLst>
              </a:tr>
              <a:tr h="211073">
                <a:tc vMerge="1">
                  <a:txBody>
                    <a:bodyPr/>
                    <a:lstStyle/>
                    <a:p>
                      <a:endParaRPr/>
                    </a:p>
                  </a:txBody>
                  <a:tcPr marL="0" marR="0" marT="368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B w="12700">
                      <a:solidFill>
                        <a:srgbClr val="000000"/>
                      </a:solidFill>
                      <a:prstDash val="solid"/>
                    </a:lnB>
                  </a:tcPr>
                </a:tc>
                <a:tc>
                  <a:txBody>
                    <a:bodyPr/>
                    <a:lstStyle/>
                    <a:p>
                      <a:pPr marL="391795">
                        <a:lnSpc>
                          <a:spcPts val="1395"/>
                        </a:lnSpc>
                      </a:pPr>
                      <a:r>
                        <a:rPr sz="1600" spc="-5" dirty="0">
                          <a:latin typeface="Times New Roman"/>
                          <a:cs typeface="Times New Roman"/>
                        </a:rPr>
                        <a:t>High x</a:t>
                      </a:r>
                      <a:r>
                        <a:rPr sz="1600" spc="-10" dirty="0">
                          <a:latin typeface="Times New Roman"/>
                          <a:cs typeface="Times New Roman"/>
                        </a:rPr>
                        <a:t> </a:t>
                      </a:r>
                      <a:r>
                        <a:rPr sz="1600" dirty="0">
                          <a:latin typeface="Times New Roman"/>
                          <a:cs typeface="Times New Roman"/>
                        </a:rPr>
                        <a:t>10</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a:txBody>
                    <a:bodyPr/>
                    <a:lstStyle/>
                    <a:p>
                      <a:pPr marR="123189" algn="r">
                        <a:lnSpc>
                          <a:spcPts val="1560"/>
                        </a:lnSpc>
                      </a:pPr>
                      <a:r>
                        <a:rPr sz="1600" dirty="0">
                          <a:latin typeface="Times New Roman"/>
                          <a:cs typeface="Times New Roman"/>
                        </a:rPr>
                        <a:t>=</a:t>
                      </a:r>
                      <a:endParaRPr sz="16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12700">
                      <a:solidFill>
                        <a:srgbClr val="000000"/>
                      </a:solidFill>
                      <a:prstDash val="solid"/>
                    </a:lnR>
                    <a:lnB w="12700">
                      <a:solidFill>
                        <a:srgbClr val="000000"/>
                      </a:solidFill>
                      <a:prstDash val="solid"/>
                    </a:lnB>
                  </a:tcPr>
                </a:tc>
                <a:tc gridSpan="3" vMerge="1">
                  <a:txBody>
                    <a:bodyPr/>
                    <a:lstStyle/>
                    <a:p>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9"/>
                  </a:ext>
                </a:extLst>
              </a:tr>
              <a:tr h="582167">
                <a:tc gridSpan="8">
                  <a:txBody>
                    <a:bodyPr/>
                    <a:lstStyle/>
                    <a:p>
                      <a:pPr marL="1860550">
                        <a:lnSpc>
                          <a:spcPct val="100000"/>
                        </a:lnSpc>
                        <a:spcBef>
                          <a:spcPts val="1300"/>
                        </a:spcBef>
                      </a:pPr>
                      <a:r>
                        <a:rPr sz="1600" spc="-5" dirty="0">
                          <a:latin typeface="Times New Roman"/>
                          <a:cs typeface="Times New Roman"/>
                        </a:rPr>
                        <a:t>Total Unadjusted Function </a:t>
                      </a:r>
                      <a:r>
                        <a:rPr sz="1600" dirty="0">
                          <a:latin typeface="Times New Roman"/>
                          <a:cs typeface="Times New Roman"/>
                        </a:rPr>
                        <a:t>Point</a:t>
                      </a:r>
                      <a:r>
                        <a:rPr sz="1600" spc="20" dirty="0">
                          <a:latin typeface="Times New Roman"/>
                          <a:cs typeface="Times New Roman"/>
                        </a:rPr>
                        <a:t> </a:t>
                      </a:r>
                      <a:r>
                        <a:rPr sz="1600" dirty="0">
                          <a:latin typeface="Times New Roman"/>
                          <a:cs typeface="Times New Roman"/>
                        </a:rPr>
                        <a:t>Count</a:t>
                      </a:r>
                      <a:endParaRPr sz="1600">
                        <a:latin typeface="Times New Roman"/>
                        <a:cs typeface="Times New Roman"/>
                      </a:endParaRPr>
                    </a:p>
                  </a:txBody>
                  <a:tcPr marL="0" marR="0" marT="16510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0"/>
                  </a:ext>
                </a:extLst>
              </a:tr>
            </a:tbl>
          </a:graphicData>
        </a:graphic>
      </p:graphicFrame>
      <p:sp>
        <p:nvSpPr>
          <p:cNvPr id="30" name="object 30"/>
          <p:cNvSpPr/>
          <p:nvPr/>
        </p:nvSpPr>
        <p:spPr>
          <a:xfrm>
            <a:off x="7447788" y="6624828"/>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31" name="object 31"/>
          <p:cNvSpPr txBox="1">
            <a:spLocks noGrp="1"/>
          </p:cNvSpPr>
          <p:nvPr>
            <p:ph type="title"/>
          </p:nvPr>
        </p:nvSpPr>
        <p:spPr>
          <a:xfrm>
            <a:off x="2634480" y="5770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2" name="object 32"/>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33" name="object 33"/>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69</a:t>
            </a:fld>
            <a:endParaRPr sz="1400">
              <a:latin typeface="Arial"/>
              <a:cs typeface="Arial"/>
            </a:endParaRPr>
          </a:p>
        </p:txBody>
      </p:sp>
      <p:sp>
        <p:nvSpPr>
          <p:cNvPr id="34" name="object 3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3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9325F8-E68F-41D2-8C87-6D3B3CB64063}"/>
              </a:ext>
            </a:extLst>
          </p:cNvPr>
          <p:cNvSpPr txBox="1"/>
          <p:nvPr/>
        </p:nvSpPr>
        <p:spPr>
          <a:xfrm>
            <a:off x="7772400" y="6858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37" name="TextBox 36">
            <a:extLst>
              <a:ext uri="{FF2B5EF4-FFF2-40B4-BE49-F238E27FC236}">
                <a16:creationId xmlns:a16="http://schemas.microsoft.com/office/drawing/2014/main" id="{1A59CC3F-EBFC-4574-9444-6CE0CE8D50BD}"/>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7</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825493" y="1295400"/>
            <a:ext cx="8513445" cy="2492375"/>
          </a:xfrm>
          <a:prstGeom prst="rect">
            <a:avLst/>
          </a:prstGeom>
        </p:spPr>
        <p:txBody>
          <a:bodyPr vert="horz" wrap="square" lIns="0" tIns="12700" rIns="0" bIns="0" rtlCol="0">
            <a:spAutoFit/>
          </a:bodyPr>
          <a:lstStyle/>
          <a:p>
            <a:pPr marL="561340" indent="-457834">
              <a:lnSpc>
                <a:spcPct val="100000"/>
              </a:lnSpc>
              <a:spcBef>
                <a:spcPts val="100"/>
              </a:spcBef>
              <a:buFont typeface="MS UI Gothic"/>
              <a:buChar char="▪"/>
              <a:tabLst>
                <a:tab pos="560705" algn="l"/>
                <a:tab pos="561340" algn="l"/>
              </a:tabLst>
            </a:pPr>
            <a:r>
              <a:rPr sz="2600" spc="-5" dirty="0">
                <a:solidFill>
                  <a:srgbClr val="FF0000"/>
                </a:solidFill>
                <a:latin typeface="Arial"/>
                <a:cs typeface="Arial"/>
              </a:rPr>
              <a:t>Definition</a:t>
            </a:r>
            <a:endParaRPr sz="2600" dirty="0">
              <a:latin typeface="Arial"/>
              <a:cs typeface="Arial"/>
            </a:endParaRPr>
          </a:p>
          <a:p>
            <a:pPr>
              <a:lnSpc>
                <a:spcPct val="100000"/>
              </a:lnSpc>
              <a:spcBef>
                <a:spcPts val="10"/>
              </a:spcBef>
            </a:pPr>
            <a:endParaRPr sz="2700" dirty="0">
              <a:latin typeface="Times New Roman"/>
              <a:cs typeface="Times New Roman"/>
            </a:endParaRPr>
          </a:p>
          <a:p>
            <a:pPr marL="12700" marR="5080" algn="just">
              <a:lnSpc>
                <a:spcPct val="99900"/>
              </a:lnSpc>
            </a:pPr>
            <a:r>
              <a:rPr sz="2200" spc="-5" dirty="0">
                <a:solidFill>
                  <a:srgbClr val="003265"/>
                </a:solidFill>
                <a:latin typeface="Arial"/>
                <a:cs typeface="Arial"/>
              </a:rPr>
              <a:t>Software metrics can </a:t>
            </a:r>
            <a:r>
              <a:rPr sz="2200" spc="-10" dirty="0">
                <a:solidFill>
                  <a:srgbClr val="003265"/>
                </a:solidFill>
                <a:latin typeface="Arial"/>
                <a:cs typeface="Arial"/>
              </a:rPr>
              <a:t>be </a:t>
            </a:r>
            <a:r>
              <a:rPr sz="2200" spc="-5" dirty="0">
                <a:solidFill>
                  <a:srgbClr val="003265"/>
                </a:solidFill>
                <a:latin typeface="Arial"/>
                <a:cs typeface="Arial"/>
              </a:rPr>
              <a:t>defined as “</a:t>
            </a:r>
            <a:r>
              <a:rPr sz="2200" i="1" spc="-5" dirty="0">
                <a:solidFill>
                  <a:srgbClr val="003265"/>
                </a:solidFill>
                <a:latin typeface="Arial"/>
                <a:cs typeface="Arial"/>
              </a:rPr>
              <a:t>The continuous application of  measurement based techniques to the software development  process and its products to supply meaningful and timely  </a:t>
            </a:r>
            <a:r>
              <a:rPr sz="2200" i="1" dirty="0">
                <a:solidFill>
                  <a:srgbClr val="003265"/>
                </a:solidFill>
                <a:latin typeface="Arial"/>
                <a:cs typeface="Arial"/>
              </a:rPr>
              <a:t>management </a:t>
            </a:r>
            <a:r>
              <a:rPr sz="2200" i="1" spc="-5" dirty="0">
                <a:solidFill>
                  <a:srgbClr val="003265"/>
                </a:solidFill>
                <a:latin typeface="Arial"/>
                <a:cs typeface="Arial"/>
              </a:rPr>
              <a:t>information, together </a:t>
            </a:r>
            <a:r>
              <a:rPr sz="2200" i="1" dirty="0">
                <a:solidFill>
                  <a:srgbClr val="003265"/>
                </a:solidFill>
                <a:latin typeface="Arial"/>
                <a:cs typeface="Arial"/>
              </a:rPr>
              <a:t>with </a:t>
            </a:r>
            <a:r>
              <a:rPr sz="2200" i="1" spc="-5" dirty="0">
                <a:solidFill>
                  <a:srgbClr val="003265"/>
                </a:solidFill>
                <a:latin typeface="Arial"/>
                <a:cs typeface="Arial"/>
              </a:rPr>
              <a:t>the use </a:t>
            </a:r>
            <a:r>
              <a:rPr sz="2200" i="1" spc="5" dirty="0">
                <a:solidFill>
                  <a:srgbClr val="003265"/>
                </a:solidFill>
                <a:latin typeface="Arial"/>
                <a:cs typeface="Arial"/>
              </a:rPr>
              <a:t>of </a:t>
            </a:r>
            <a:r>
              <a:rPr sz="2200" i="1" spc="-5" dirty="0">
                <a:solidFill>
                  <a:srgbClr val="003265"/>
                </a:solidFill>
                <a:latin typeface="Arial"/>
                <a:cs typeface="Arial"/>
              </a:rPr>
              <a:t>those techniques  to improve that process and its</a:t>
            </a:r>
            <a:r>
              <a:rPr sz="2200" i="1" spc="35" dirty="0">
                <a:solidFill>
                  <a:srgbClr val="003265"/>
                </a:solidFill>
                <a:latin typeface="Arial"/>
                <a:cs typeface="Arial"/>
              </a:rPr>
              <a:t> </a:t>
            </a:r>
            <a:r>
              <a:rPr sz="2200" i="1" spc="-5" dirty="0">
                <a:solidFill>
                  <a:srgbClr val="003265"/>
                </a:solidFill>
                <a:latin typeface="Arial"/>
                <a:cs typeface="Arial"/>
              </a:rPr>
              <a:t>products</a:t>
            </a:r>
            <a:r>
              <a:rPr sz="2200" spc="-5" dirty="0">
                <a:solidFill>
                  <a:srgbClr val="003265"/>
                </a:solidFill>
                <a:latin typeface="Arial"/>
                <a:cs typeface="Arial"/>
              </a:rPr>
              <a:t>”.</a:t>
            </a:r>
            <a:endParaRPr sz="2200" dirty="0">
              <a:latin typeface="Arial"/>
              <a:cs typeface="Arial"/>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oftware Metrics to Improve Development: What and How to Track">
            <a:extLst>
              <a:ext uri="{FF2B5EF4-FFF2-40B4-BE49-F238E27FC236}">
                <a16:creationId xmlns:a16="http://schemas.microsoft.com/office/drawing/2014/main" id="{76079968-C557-4DD0-B3D5-F5D1FD76B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741" y="4127626"/>
            <a:ext cx="5346700" cy="2857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2363214"/>
            <a:ext cx="8225155" cy="2463165"/>
          </a:xfrm>
          <a:prstGeom prst="rect">
            <a:avLst/>
          </a:prstGeom>
        </p:spPr>
        <p:txBody>
          <a:bodyPr vert="horz" wrap="square" lIns="0" tIns="13335" rIns="0" bIns="0" rtlCol="0">
            <a:spAutoFit/>
          </a:bodyPr>
          <a:lstStyle/>
          <a:p>
            <a:pPr marL="12700" marR="5080" algn="just">
              <a:lnSpc>
                <a:spcPct val="99900"/>
              </a:lnSpc>
              <a:spcBef>
                <a:spcPts val="105"/>
              </a:spcBef>
            </a:pPr>
            <a:r>
              <a:rPr sz="3200" dirty="0">
                <a:solidFill>
                  <a:srgbClr val="650065"/>
                </a:solidFill>
                <a:latin typeface="Times New Roman"/>
                <a:cs typeface="Times New Roman"/>
              </a:rPr>
              <a:t>The </a:t>
            </a:r>
            <a:r>
              <a:rPr sz="3200" spc="-5" dirty="0">
                <a:solidFill>
                  <a:srgbClr val="650065"/>
                </a:solidFill>
                <a:latin typeface="Times New Roman"/>
                <a:cs typeface="Times New Roman"/>
              </a:rPr>
              <a:t>weighting factors are identified for </a:t>
            </a:r>
            <a:r>
              <a:rPr sz="3200" dirty="0">
                <a:solidFill>
                  <a:srgbClr val="650065"/>
                </a:solidFill>
                <a:latin typeface="Times New Roman"/>
                <a:cs typeface="Times New Roman"/>
              </a:rPr>
              <a:t>all  </a:t>
            </a:r>
            <a:r>
              <a:rPr sz="3200" spc="-5" dirty="0">
                <a:solidFill>
                  <a:srgbClr val="650065"/>
                </a:solidFill>
                <a:latin typeface="Times New Roman"/>
                <a:cs typeface="Times New Roman"/>
              </a:rPr>
              <a:t>functional units and multiplied with the functional  </a:t>
            </a:r>
            <a:r>
              <a:rPr sz="3200" dirty="0">
                <a:solidFill>
                  <a:srgbClr val="650065"/>
                </a:solidFill>
                <a:latin typeface="Times New Roman"/>
                <a:cs typeface="Times New Roman"/>
              </a:rPr>
              <a:t>units </a:t>
            </a:r>
            <a:r>
              <a:rPr sz="3200" spc="-5" dirty="0">
                <a:solidFill>
                  <a:srgbClr val="650065"/>
                </a:solidFill>
                <a:latin typeface="Times New Roman"/>
                <a:cs typeface="Times New Roman"/>
              </a:rPr>
              <a:t>accordingly. The procedure for the  </a:t>
            </a:r>
            <a:r>
              <a:rPr sz="3200" dirty="0">
                <a:solidFill>
                  <a:srgbClr val="650065"/>
                </a:solidFill>
                <a:latin typeface="Times New Roman"/>
                <a:cs typeface="Times New Roman"/>
              </a:rPr>
              <a:t>calculation </a:t>
            </a:r>
            <a:r>
              <a:rPr sz="3200" spc="-5" dirty="0">
                <a:solidFill>
                  <a:srgbClr val="650065"/>
                </a:solidFill>
                <a:latin typeface="Times New Roman"/>
                <a:cs typeface="Times New Roman"/>
              </a:rPr>
              <a:t>of Unadjusted Function Point (UFP) is  </a:t>
            </a:r>
            <a:r>
              <a:rPr sz="3200" dirty="0">
                <a:solidFill>
                  <a:srgbClr val="650065"/>
                </a:solidFill>
                <a:latin typeface="Times New Roman"/>
                <a:cs typeface="Times New Roman"/>
              </a:rPr>
              <a:t>given </a:t>
            </a:r>
            <a:r>
              <a:rPr sz="3200" spc="-5" dirty="0">
                <a:solidFill>
                  <a:srgbClr val="650065"/>
                </a:solidFill>
                <a:latin typeface="Times New Roman"/>
                <a:cs typeface="Times New Roman"/>
              </a:rPr>
              <a:t>in </a:t>
            </a:r>
            <a:r>
              <a:rPr sz="3200" dirty="0">
                <a:solidFill>
                  <a:srgbClr val="650065"/>
                </a:solidFill>
                <a:latin typeface="Times New Roman"/>
                <a:cs typeface="Times New Roman"/>
              </a:rPr>
              <a:t>table </a:t>
            </a:r>
            <a:r>
              <a:rPr sz="3200" spc="-5" dirty="0">
                <a:solidFill>
                  <a:srgbClr val="650065"/>
                </a:solidFill>
                <a:latin typeface="Times New Roman"/>
                <a:cs typeface="Times New Roman"/>
              </a:rPr>
              <a:t>shown</a:t>
            </a:r>
            <a:r>
              <a:rPr sz="3200" spc="-20" dirty="0">
                <a:solidFill>
                  <a:srgbClr val="650065"/>
                </a:solidFill>
                <a:latin typeface="Times New Roman"/>
                <a:cs typeface="Times New Roman"/>
              </a:rPr>
              <a:t> </a:t>
            </a:r>
            <a:r>
              <a:rPr sz="3200" spc="-5" dirty="0">
                <a:solidFill>
                  <a:srgbClr val="650065"/>
                </a:solidFill>
                <a:latin typeface="Times New Roman"/>
                <a:cs typeface="Times New Roman"/>
              </a:rPr>
              <a:t>above.</a:t>
            </a:r>
            <a:endParaRPr sz="320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70</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09FAB5-DF4B-4FC6-AEA0-01D7A8EC76BA}"/>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5097" y="1851151"/>
            <a:ext cx="8552180" cy="4991100"/>
          </a:xfrm>
          <a:prstGeom prst="rect">
            <a:avLst/>
          </a:prstGeom>
        </p:spPr>
        <p:txBody>
          <a:bodyPr vert="horz" wrap="square" lIns="0" tIns="12700" rIns="0" bIns="0" rtlCol="0">
            <a:spAutoFit/>
          </a:bodyPr>
          <a:lstStyle/>
          <a:p>
            <a:pPr marL="147955" marR="199390">
              <a:lnSpc>
                <a:spcPct val="100000"/>
              </a:lnSpc>
              <a:spcBef>
                <a:spcPts val="100"/>
              </a:spcBef>
              <a:tabLst>
                <a:tab pos="812165" algn="l"/>
                <a:tab pos="2281555" algn="l"/>
                <a:tab pos="2818130" algn="l"/>
                <a:tab pos="3372485" algn="l"/>
                <a:tab pos="4972685" algn="l"/>
                <a:tab pos="5399405" algn="l"/>
                <a:tab pos="6158865" algn="l"/>
                <a:tab pos="6568440" algn="l"/>
              </a:tabLst>
            </a:pPr>
            <a:r>
              <a:rPr sz="2600" spc="5" dirty="0">
                <a:solidFill>
                  <a:srgbClr val="CC6500"/>
                </a:solidFill>
                <a:latin typeface="Times New Roman"/>
                <a:cs typeface="Times New Roman"/>
              </a:rPr>
              <a:t>T</a:t>
            </a:r>
            <a:r>
              <a:rPr sz="2600" spc="-10" dirty="0">
                <a:solidFill>
                  <a:srgbClr val="CC6500"/>
                </a:solidFill>
                <a:latin typeface="Times New Roman"/>
                <a:cs typeface="Times New Roman"/>
              </a:rPr>
              <a:t>h</a:t>
            </a:r>
            <a:r>
              <a:rPr sz="2600" dirty="0">
                <a:solidFill>
                  <a:srgbClr val="CC6500"/>
                </a:solidFill>
                <a:latin typeface="Times New Roman"/>
                <a:cs typeface="Times New Roman"/>
              </a:rPr>
              <a:t>e	</a:t>
            </a:r>
            <a:r>
              <a:rPr sz="2600" spc="5" dirty="0">
                <a:solidFill>
                  <a:srgbClr val="CC6500"/>
                </a:solidFill>
                <a:latin typeface="Times New Roman"/>
                <a:cs typeface="Times New Roman"/>
              </a:rPr>
              <a:t>p</a:t>
            </a:r>
            <a:r>
              <a:rPr sz="2600" spc="-20" dirty="0">
                <a:solidFill>
                  <a:srgbClr val="CC6500"/>
                </a:solidFill>
                <a:latin typeface="Times New Roman"/>
                <a:cs typeface="Times New Roman"/>
              </a:rPr>
              <a:t>r</a:t>
            </a:r>
            <a:r>
              <a:rPr sz="2600" spc="5" dirty="0">
                <a:solidFill>
                  <a:srgbClr val="CC6500"/>
                </a:solidFill>
                <a:latin typeface="Times New Roman"/>
                <a:cs typeface="Times New Roman"/>
              </a:rPr>
              <a:t>o</a:t>
            </a:r>
            <a:r>
              <a:rPr sz="2600" spc="-5" dirty="0">
                <a:solidFill>
                  <a:srgbClr val="CC6500"/>
                </a:solidFill>
                <a:latin typeface="Times New Roman"/>
                <a:cs typeface="Times New Roman"/>
              </a:rPr>
              <a:t>c</a:t>
            </a:r>
            <a:r>
              <a:rPr sz="2600" spc="-20" dirty="0">
                <a:solidFill>
                  <a:srgbClr val="CC6500"/>
                </a:solidFill>
                <a:latin typeface="Times New Roman"/>
                <a:cs typeface="Times New Roman"/>
              </a:rPr>
              <a:t>e</a:t>
            </a:r>
            <a:r>
              <a:rPr sz="2600" spc="5" dirty="0">
                <a:solidFill>
                  <a:srgbClr val="CC6500"/>
                </a:solidFill>
                <a:latin typeface="Times New Roman"/>
                <a:cs typeface="Times New Roman"/>
              </a:rPr>
              <a:t>du</a:t>
            </a:r>
            <a:r>
              <a:rPr sz="2600" spc="-20" dirty="0">
                <a:solidFill>
                  <a:srgbClr val="CC6500"/>
                </a:solidFill>
                <a:latin typeface="Times New Roman"/>
                <a:cs typeface="Times New Roman"/>
              </a:rPr>
              <a:t>r</a:t>
            </a:r>
            <a:r>
              <a:rPr sz="2600" dirty="0">
                <a:solidFill>
                  <a:srgbClr val="CC6500"/>
                </a:solidFill>
                <a:latin typeface="Times New Roman"/>
                <a:cs typeface="Times New Roman"/>
              </a:rPr>
              <a:t>e	</a:t>
            </a:r>
            <a:r>
              <a:rPr sz="2600" spc="-5" dirty="0">
                <a:solidFill>
                  <a:srgbClr val="CC6500"/>
                </a:solidFill>
                <a:latin typeface="Times New Roman"/>
                <a:cs typeface="Times New Roman"/>
              </a:rPr>
              <a:t>f</a:t>
            </a:r>
            <a:r>
              <a:rPr sz="2600" spc="-10" dirty="0">
                <a:solidFill>
                  <a:srgbClr val="CC6500"/>
                </a:solidFill>
                <a:latin typeface="Times New Roman"/>
                <a:cs typeface="Times New Roman"/>
              </a:rPr>
              <a:t>o</a:t>
            </a:r>
            <a:r>
              <a:rPr sz="2600" dirty="0">
                <a:solidFill>
                  <a:srgbClr val="CC6500"/>
                </a:solidFill>
                <a:latin typeface="Times New Roman"/>
                <a:cs typeface="Times New Roman"/>
              </a:rPr>
              <a:t>r	</a:t>
            </a:r>
            <a:r>
              <a:rPr sz="2600" spc="-5" dirty="0">
                <a:solidFill>
                  <a:srgbClr val="CC6500"/>
                </a:solidFill>
                <a:latin typeface="Times New Roman"/>
                <a:cs typeface="Times New Roman"/>
              </a:rPr>
              <a:t>t</a:t>
            </a:r>
            <a:r>
              <a:rPr sz="2600" spc="-10" dirty="0">
                <a:solidFill>
                  <a:srgbClr val="CC6500"/>
                </a:solidFill>
                <a:latin typeface="Times New Roman"/>
                <a:cs typeface="Times New Roman"/>
              </a:rPr>
              <a:t>h</a:t>
            </a:r>
            <a:r>
              <a:rPr sz="2600" dirty="0">
                <a:solidFill>
                  <a:srgbClr val="CC6500"/>
                </a:solidFill>
                <a:latin typeface="Times New Roman"/>
                <a:cs typeface="Times New Roman"/>
              </a:rPr>
              <a:t>e	</a:t>
            </a:r>
            <a:r>
              <a:rPr sz="2600" spc="-5" dirty="0">
                <a:solidFill>
                  <a:srgbClr val="CC6500"/>
                </a:solidFill>
                <a:latin typeface="Times New Roman"/>
                <a:cs typeface="Times New Roman"/>
              </a:rPr>
              <a:t>calc</a:t>
            </a:r>
            <a:r>
              <a:rPr sz="2600" spc="5" dirty="0">
                <a:solidFill>
                  <a:srgbClr val="CC6500"/>
                </a:solidFill>
                <a:latin typeface="Times New Roman"/>
                <a:cs typeface="Times New Roman"/>
              </a:rPr>
              <a:t>u</a:t>
            </a:r>
            <a:r>
              <a:rPr sz="2600" spc="-5" dirty="0">
                <a:solidFill>
                  <a:srgbClr val="CC6500"/>
                </a:solidFill>
                <a:latin typeface="Times New Roman"/>
                <a:cs typeface="Times New Roman"/>
              </a:rPr>
              <a:t>lati</a:t>
            </a:r>
            <a:r>
              <a:rPr sz="2600" spc="5" dirty="0">
                <a:solidFill>
                  <a:srgbClr val="CC6500"/>
                </a:solidFill>
                <a:latin typeface="Times New Roman"/>
                <a:cs typeface="Times New Roman"/>
              </a:rPr>
              <a:t>o</a:t>
            </a:r>
            <a:r>
              <a:rPr sz="2600" dirty="0">
                <a:solidFill>
                  <a:srgbClr val="CC6500"/>
                </a:solidFill>
                <a:latin typeface="Times New Roman"/>
                <a:cs typeface="Times New Roman"/>
              </a:rPr>
              <a:t>n	</a:t>
            </a:r>
            <a:r>
              <a:rPr sz="2600" spc="5" dirty="0">
                <a:solidFill>
                  <a:srgbClr val="CC6500"/>
                </a:solidFill>
                <a:latin typeface="Times New Roman"/>
                <a:cs typeface="Times New Roman"/>
              </a:rPr>
              <a:t>o</a:t>
            </a:r>
            <a:r>
              <a:rPr sz="2600" dirty="0">
                <a:solidFill>
                  <a:srgbClr val="CC6500"/>
                </a:solidFill>
                <a:latin typeface="Times New Roman"/>
                <a:cs typeface="Times New Roman"/>
              </a:rPr>
              <a:t>f	UFP	</a:t>
            </a:r>
            <a:r>
              <a:rPr sz="2600" spc="-5" dirty="0">
                <a:solidFill>
                  <a:srgbClr val="CC6500"/>
                </a:solidFill>
                <a:latin typeface="Times New Roman"/>
                <a:cs typeface="Times New Roman"/>
              </a:rPr>
              <a:t>i</a:t>
            </a:r>
            <a:r>
              <a:rPr sz="2600" dirty="0">
                <a:solidFill>
                  <a:srgbClr val="CC6500"/>
                </a:solidFill>
                <a:latin typeface="Times New Roman"/>
                <a:cs typeface="Times New Roman"/>
              </a:rPr>
              <a:t>n	</a:t>
            </a:r>
            <a:r>
              <a:rPr sz="2600" spc="-10" dirty="0">
                <a:solidFill>
                  <a:srgbClr val="CC6500"/>
                </a:solidFill>
                <a:latin typeface="Times New Roman"/>
                <a:cs typeface="Times New Roman"/>
              </a:rPr>
              <a:t>m</a:t>
            </a:r>
            <a:r>
              <a:rPr sz="2600" spc="-5" dirty="0">
                <a:solidFill>
                  <a:srgbClr val="CC6500"/>
                </a:solidFill>
                <a:latin typeface="Times New Roman"/>
                <a:cs typeface="Times New Roman"/>
              </a:rPr>
              <a:t>at</a:t>
            </a:r>
            <a:r>
              <a:rPr sz="2600" spc="5" dirty="0">
                <a:solidFill>
                  <a:srgbClr val="CC6500"/>
                </a:solidFill>
                <a:latin typeface="Times New Roman"/>
                <a:cs typeface="Times New Roman"/>
              </a:rPr>
              <a:t>h</a:t>
            </a:r>
            <a:r>
              <a:rPr sz="2600" spc="-5" dirty="0">
                <a:solidFill>
                  <a:srgbClr val="CC6500"/>
                </a:solidFill>
                <a:latin typeface="Times New Roman"/>
                <a:cs typeface="Times New Roman"/>
              </a:rPr>
              <a:t>e</a:t>
            </a:r>
            <a:r>
              <a:rPr sz="2600" spc="-10" dirty="0">
                <a:solidFill>
                  <a:srgbClr val="CC6500"/>
                </a:solidFill>
                <a:latin typeface="Times New Roman"/>
                <a:cs typeface="Times New Roman"/>
              </a:rPr>
              <a:t>m</a:t>
            </a:r>
            <a:r>
              <a:rPr sz="2600" spc="-5" dirty="0">
                <a:solidFill>
                  <a:srgbClr val="CC6500"/>
                </a:solidFill>
                <a:latin typeface="Times New Roman"/>
                <a:cs typeface="Times New Roman"/>
              </a:rPr>
              <a:t>atica</a:t>
            </a:r>
            <a:r>
              <a:rPr sz="2600" dirty="0">
                <a:solidFill>
                  <a:srgbClr val="CC6500"/>
                </a:solidFill>
                <a:latin typeface="Times New Roman"/>
                <a:cs typeface="Times New Roman"/>
              </a:rPr>
              <a:t>l  form </a:t>
            </a:r>
            <a:r>
              <a:rPr sz="2600" spc="-5" dirty="0">
                <a:solidFill>
                  <a:srgbClr val="CC6500"/>
                </a:solidFill>
                <a:latin typeface="Times New Roman"/>
                <a:cs typeface="Times New Roman"/>
              </a:rPr>
              <a:t>is </a:t>
            </a:r>
            <a:r>
              <a:rPr sz="2600" dirty="0">
                <a:solidFill>
                  <a:srgbClr val="CC6500"/>
                </a:solidFill>
                <a:latin typeface="Times New Roman"/>
                <a:cs typeface="Times New Roman"/>
              </a:rPr>
              <a:t>given</a:t>
            </a:r>
            <a:r>
              <a:rPr sz="2600" spc="-25" dirty="0">
                <a:solidFill>
                  <a:srgbClr val="CC6500"/>
                </a:solidFill>
                <a:latin typeface="Times New Roman"/>
                <a:cs typeface="Times New Roman"/>
              </a:rPr>
              <a:t> </a:t>
            </a:r>
            <a:r>
              <a:rPr sz="2600" spc="-5" dirty="0">
                <a:solidFill>
                  <a:srgbClr val="CC6500"/>
                </a:solidFill>
                <a:latin typeface="Times New Roman"/>
                <a:cs typeface="Times New Roman"/>
              </a:rPr>
              <a:t>below:</a:t>
            </a:r>
            <a:endParaRPr sz="2600">
              <a:latin typeface="Times New Roman"/>
              <a:cs typeface="Times New Roman"/>
            </a:endParaRPr>
          </a:p>
          <a:p>
            <a:pPr marR="648970" algn="ctr">
              <a:lnSpc>
                <a:spcPts val="1789"/>
              </a:lnSpc>
              <a:spcBef>
                <a:spcPts val="1610"/>
              </a:spcBef>
              <a:tabLst>
                <a:tab pos="683895" algn="l"/>
              </a:tabLst>
            </a:pPr>
            <a:r>
              <a:rPr sz="2600" spc="5" dirty="0">
                <a:latin typeface="Times New Roman"/>
                <a:cs typeface="Times New Roman"/>
              </a:rPr>
              <a:t>5	3</a:t>
            </a:r>
            <a:endParaRPr sz="2600">
              <a:latin typeface="Times New Roman"/>
              <a:cs typeface="Times New Roman"/>
            </a:endParaRPr>
          </a:p>
          <a:p>
            <a:pPr marR="1126490" algn="ctr">
              <a:lnSpc>
                <a:spcPts val="6709"/>
              </a:lnSpc>
            </a:pPr>
            <a:r>
              <a:rPr sz="4450" i="1" spc="20" dirty="0">
                <a:latin typeface="Times New Roman"/>
                <a:cs typeface="Times New Roman"/>
              </a:rPr>
              <a:t>UFP</a:t>
            </a:r>
            <a:r>
              <a:rPr sz="4450" i="1" spc="-15" dirty="0">
                <a:latin typeface="Times New Roman"/>
                <a:cs typeface="Times New Roman"/>
              </a:rPr>
              <a:t> </a:t>
            </a:r>
            <a:r>
              <a:rPr sz="4450" spc="20" dirty="0">
                <a:latin typeface="Symbol"/>
                <a:cs typeface="Symbol"/>
              </a:rPr>
              <a:t></a:t>
            </a:r>
            <a:r>
              <a:rPr sz="4450" spc="-114" dirty="0">
                <a:latin typeface="Times New Roman"/>
                <a:cs typeface="Times New Roman"/>
              </a:rPr>
              <a:t> </a:t>
            </a:r>
            <a:r>
              <a:rPr sz="10050" spc="322" baseline="-8706" dirty="0">
                <a:latin typeface="Verdana"/>
                <a:cs typeface="Verdana"/>
              </a:rPr>
              <a:t>∑∑</a:t>
            </a:r>
            <a:r>
              <a:rPr sz="10050" spc="-2527" baseline="-8706" dirty="0">
                <a:latin typeface="Verdana"/>
                <a:cs typeface="Verdana"/>
              </a:rPr>
              <a:t> </a:t>
            </a:r>
            <a:r>
              <a:rPr sz="4450" i="1" spc="85" dirty="0">
                <a:latin typeface="Times New Roman"/>
                <a:cs typeface="Times New Roman"/>
              </a:rPr>
              <a:t>Z</a:t>
            </a:r>
            <a:r>
              <a:rPr sz="3900" i="1" spc="127" baseline="-23504" dirty="0">
                <a:latin typeface="Times New Roman"/>
                <a:cs typeface="Times New Roman"/>
              </a:rPr>
              <a:t>ij</a:t>
            </a:r>
            <a:r>
              <a:rPr sz="3900" i="1" spc="-330" baseline="-23504" dirty="0">
                <a:latin typeface="Times New Roman"/>
                <a:cs typeface="Times New Roman"/>
              </a:rPr>
              <a:t> </a:t>
            </a:r>
            <a:r>
              <a:rPr sz="4450" i="1" spc="-60" dirty="0">
                <a:latin typeface="Times New Roman"/>
                <a:cs typeface="Times New Roman"/>
              </a:rPr>
              <a:t>w</a:t>
            </a:r>
            <a:r>
              <a:rPr sz="3900" i="1" spc="-89" baseline="-23504" dirty="0">
                <a:latin typeface="Times New Roman"/>
                <a:cs typeface="Times New Roman"/>
              </a:rPr>
              <a:t>ij</a:t>
            </a:r>
            <a:endParaRPr sz="3900" baseline="-23504">
              <a:latin typeface="Times New Roman"/>
              <a:cs typeface="Times New Roman"/>
            </a:endParaRPr>
          </a:p>
          <a:p>
            <a:pPr marR="574040" algn="ctr">
              <a:lnSpc>
                <a:spcPct val="100000"/>
              </a:lnSpc>
              <a:spcBef>
                <a:spcPts val="345"/>
              </a:spcBef>
              <a:tabLst>
                <a:tab pos="648970" algn="l"/>
              </a:tabLst>
            </a:pPr>
            <a:r>
              <a:rPr sz="2600" i="1" spc="25" dirty="0">
                <a:latin typeface="Times New Roman"/>
                <a:cs typeface="Times New Roman"/>
              </a:rPr>
              <a:t>i</a:t>
            </a:r>
            <a:r>
              <a:rPr sz="2600" spc="25" dirty="0">
                <a:latin typeface="Symbol"/>
                <a:cs typeface="Symbol"/>
              </a:rPr>
              <a:t></a:t>
            </a:r>
            <a:r>
              <a:rPr sz="2600" spc="25" dirty="0">
                <a:latin typeface="Times New Roman"/>
                <a:cs typeface="Times New Roman"/>
              </a:rPr>
              <a:t>1	</a:t>
            </a:r>
            <a:r>
              <a:rPr sz="2600" i="1" spc="5" dirty="0">
                <a:latin typeface="Times New Roman"/>
                <a:cs typeface="Times New Roman"/>
              </a:rPr>
              <a:t>J</a:t>
            </a:r>
            <a:r>
              <a:rPr sz="2600" i="1" spc="-190" dirty="0">
                <a:latin typeface="Times New Roman"/>
                <a:cs typeface="Times New Roman"/>
              </a:rPr>
              <a:t> </a:t>
            </a:r>
            <a:r>
              <a:rPr sz="2600" spc="-65" dirty="0">
                <a:latin typeface="Symbol"/>
                <a:cs typeface="Symbol"/>
              </a:rPr>
              <a:t></a:t>
            </a:r>
            <a:r>
              <a:rPr sz="2600" spc="-65" dirty="0">
                <a:latin typeface="Times New Roman"/>
                <a:cs typeface="Times New Roman"/>
              </a:rPr>
              <a:t>1</a:t>
            </a:r>
            <a:endParaRPr sz="2600">
              <a:latin typeface="Times New Roman"/>
              <a:cs typeface="Times New Roman"/>
            </a:endParaRPr>
          </a:p>
          <a:p>
            <a:pPr marL="71755">
              <a:lnSpc>
                <a:spcPct val="100000"/>
              </a:lnSpc>
              <a:spcBef>
                <a:spcPts val="1780"/>
              </a:spcBef>
            </a:pPr>
            <a:r>
              <a:rPr sz="2500" spc="-5" dirty="0">
                <a:solidFill>
                  <a:srgbClr val="653200"/>
                </a:solidFill>
                <a:latin typeface="Times New Roman"/>
                <a:cs typeface="Times New Roman"/>
              </a:rPr>
              <a:t>Where i </a:t>
            </a:r>
            <a:r>
              <a:rPr sz="2500" dirty="0">
                <a:solidFill>
                  <a:srgbClr val="653200"/>
                </a:solidFill>
                <a:latin typeface="Times New Roman"/>
                <a:cs typeface="Times New Roman"/>
              </a:rPr>
              <a:t>indicate the </a:t>
            </a:r>
            <a:r>
              <a:rPr sz="2500" spc="-5" dirty="0">
                <a:solidFill>
                  <a:srgbClr val="653200"/>
                </a:solidFill>
                <a:latin typeface="Times New Roman"/>
                <a:cs typeface="Times New Roman"/>
              </a:rPr>
              <a:t>row and j </a:t>
            </a:r>
            <a:r>
              <a:rPr sz="2500" dirty="0">
                <a:solidFill>
                  <a:srgbClr val="653200"/>
                </a:solidFill>
                <a:latin typeface="Times New Roman"/>
                <a:cs typeface="Times New Roman"/>
              </a:rPr>
              <a:t>indicates the </a:t>
            </a:r>
            <a:r>
              <a:rPr sz="2500" spc="-5" dirty="0">
                <a:solidFill>
                  <a:srgbClr val="653200"/>
                </a:solidFill>
                <a:latin typeface="Times New Roman"/>
                <a:cs typeface="Times New Roman"/>
              </a:rPr>
              <a:t>column </a:t>
            </a:r>
            <a:r>
              <a:rPr sz="2500" dirty="0">
                <a:solidFill>
                  <a:srgbClr val="653200"/>
                </a:solidFill>
                <a:latin typeface="Times New Roman"/>
                <a:cs typeface="Times New Roman"/>
              </a:rPr>
              <a:t>of Table</a:t>
            </a:r>
            <a:r>
              <a:rPr sz="2500" spc="30" dirty="0">
                <a:solidFill>
                  <a:srgbClr val="653200"/>
                </a:solidFill>
                <a:latin typeface="Times New Roman"/>
                <a:cs typeface="Times New Roman"/>
              </a:rPr>
              <a:t> </a:t>
            </a:r>
            <a:r>
              <a:rPr sz="2500" spc="-5" dirty="0">
                <a:solidFill>
                  <a:srgbClr val="653200"/>
                </a:solidFill>
                <a:latin typeface="Times New Roman"/>
                <a:cs typeface="Times New Roman"/>
              </a:rPr>
              <a:t>1</a:t>
            </a:r>
            <a:endParaRPr sz="2500">
              <a:latin typeface="Times New Roman"/>
              <a:cs typeface="Times New Roman"/>
            </a:endParaRPr>
          </a:p>
          <a:p>
            <a:pPr marL="50800">
              <a:lnSpc>
                <a:spcPct val="100000"/>
              </a:lnSpc>
              <a:spcBef>
                <a:spcPts val="1550"/>
              </a:spcBef>
            </a:pPr>
            <a:r>
              <a:rPr sz="2400" spc="-10" dirty="0">
                <a:solidFill>
                  <a:srgbClr val="326500"/>
                </a:solidFill>
                <a:latin typeface="Times New Roman"/>
                <a:cs typeface="Times New Roman"/>
              </a:rPr>
              <a:t>W</a:t>
            </a:r>
            <a:r>
              <a:rPr sz="3150" spc="-15" baseline="-21164" dirty="0">
                <a:solidFill>
                  <a:srgbClr val="326500"/>
                </a:solidFill>
                <a:latin typeface="Times New Roman"/>
                <a:cs typeface="Times New Roman"/>
              </a:rPr>
              <a:t>ij </a:t>
            </a:r>
            <a:r>
              <a:rPr sz="2400" dirty="0">
                <a:solidFill>
                  <a:srgbClr val="326500"/>
                </a:solidFill>
                <a:latin typeface="Times New Roman"/>
                <a:cs typeface="Times New Roman"/>
              </a:rPr>
              <a:t>: It is </a:t>
            </a:r>
            <a:r>
              <a:rPr sz="2400" spc="-5" dirty="0">
                <a:solidFill>
                  <a:srgbClr val="326500"/>
                </a:solidFill>
                <a:latin typeface="Times New Roman"/>
                <a:cs typeface="Times New Roman"/>
              </a:rPr>
              <a:t>the entry </a:t>
            </a:r>
            <a:r>
              <a:rPr sz="2400" dirty="0">
                <a:solidFill>
                  <a:srgbClr val="326500"/>
                </a:solidFill>
                <a:latin typeface="Times New Roman"/>
                <a:cs typeface="Times New Roman"/>
              </a:rPr>
              <a:t>of </a:t>
            </a:r>
            <a:r>
              <a:rPr sz="2400" spc="-5" dirty="0">
                <a:solidFill>
                  <a:srgbClr val="326500"/>
                </a:solidFill>
                <a:latin typeface="Times New Roman"/>
                <a:cs typeface="Times New Roman"/>
              </a:rPr>
              <a:t>the i</a:t>
            </a:r>
            <a:r>
              <a:rPr sz="2850" spc="-7" baseline="23391" dirty="0">
                <a:solidFill>
                  <a:srgbClr val="326500"/>
                </a:solidFill>
                <a:latin typeface="Times New Roman"/>
                <a:cs typeface="Times New Roman"/>
              </a:rPr>
              <a:t>th </a:t>
            </a:r>
            <a:r>
              <a:rPr sz="2400" spc="-5" dirty="0">
                <a:solidFill>
                  <a:srgbClr val="326500"/>
                </a:solidFill>
                <a:latin typeface="Times New Roman"/>
                <a:cs typeface="Times New Roman"/>
              </a:rPr>
              <a:t>row </a:t>
            </a:r>
            <a:r>
              <a:rPr sz="2400" dirty="0">
                <a:solidFill>
                  <a:srgbClr val="326500"/>
                </a:solidFill>
                <a:latin typeface="Times New Roman"/>
                <a:cs typeface="Times New Roman"/>
              </a:rPr>
              <a:t>and </a:t>
            </a:r>
            <a:r>
              <a:rPr sz="2400" spc="-5" dirty="0">
                <a:solidFill>
                  <a:srgbClr val="326500"/>
                </a:solidFill>
                <a:latin typeface="Times New Roman"/>
                <a:cs typeface="Times New Roman"/>
              </a:rPr>
              <a:t>j</a:t>
            </a:r>
            <a:r>
              <a:rPr sz="2850" spc="-7" baseline="23391" dirty="0">
                <a:solidFill>
                  <a:srgbClr val="326500"/>
                </a:solidFill>
                <a:latin typeface="Times New Roman"/>
                <a:cs typeface="Times New Roman"/>
              </a:rPr>
              <a:t>th </a:t>
            </a:r>
            <a:r>
              <a:rPr sz="2400" spc="-10" dirty="0">
                <a:solidFill>
                  <a:srgbClr val="326500"/>
                </a:solidFill>
                <a:latin typeface="Times New Roman"/>
                <a:cs typeface="Times New Roman"/>
              </a:rPr>
              <a:t>column </a:t>
            </a:r>
            <a:r>
              <a:rPr sz="2400" dirty="0">
                <a:solidFill>
                  <a:srgbClr val="326500"/>
                </a:solidFill>
                <a:latin typeface="Times New Roman"/>
                <a:cs typeface="Times New Roman"/>
              </a:rPr>
              <a:t>of the </a:t>
            </a:r>
            <a:r>
              <a:rPr sz="2400" spc="-5" dirty="0">
                <a:solidFill>
                  <a:srgbClr val="326500"/>
                </a:solidFill>
                <a:latin typeface="Times New Roman"/>
                <a:cs typeface="Times New Roman"/>
              </a:rPr>
              <a:t>table</a:t>
            </a:r>
            <a:r>
              <a:rPr sz="2400" spc="315" dirty="0">
                <a:solidFill>
                  <a:srgbClr val="326500"/>
                </a:solidFill>
                <a:latin typeface="Times New Roman"/>
                <a:cs typeface="Times New Roman"/>
              </a:rPr>
              <a:t> </a:t>
            </a:r>
            <a:r>
              <a:rPr sz="2400" dirty="0">
                <a:solidFill>
                  <a:srgbClr val="326500"/>
                </a:solidFill>
                <a:latin typeface="Times New Roman"/>
                <a:cs typeface="Times New Roman"/>
              </a:rPr>
              <a:t>1</a:t>
            </a:r>
            <a:endParaRPr sz="2400">
              <a:latin typeface="Times New Roman"/>
              <a:cs typeface="Times New Roman"/>
            </a:endParaRPr>
          </a:p>
          <a:p>
            <a:pPr marL="50800" marR="43180" algn="just">
              <a:lnSpc>
                <a:spcPct val="100000"/>
              </a:lnSpc>
              <a:spcBef>
                <a:spcPts val="1430"/>
              </a:spcBef>
            </a:pPr>
            <a:r>
              <a:rPr sz="2400" spc="-5" dirty="0">
                <a:solidFill>
                  <a:srgbClr val="323299"/>
                </a:solidFill>
                <a:latin typeface="Times New Roman"/>
                <a:cs typeface="Times New Roman"/>
              </a:rPr>
              <a:t>Zij </a:t>
            </a:r>
            <a:r>
              <a:rPr sz="2400" dirty="0">
                <a:solidFill>
                  <a:srgbClr val="323299"/>
                </a:solidFill>
                <a:latin typeface="Times New Roman"/>
                <a:cs typeface="Times New Roman"/>
              </a:rPr>
              <a:t>: It is </a:t>
            </a:r>
            <a:r>
              <a:rPr sz="2400" spc="-5" dirty="0">
                <a:solidFill>
                  <a:srgbClr val="323299"/>
                </a:solidFill>
                <a:latin typeface="Times New Roman"/>
                <a:cs typeface="Times New Roman"/>
              </a:rPr>
              <a:t>the count </a:t>
            </a:r>
            <a:r>
              <a:rPr sz="2400" dirty="0">
                <a:solidFill>
                  <a:srgbClr val="323299"/>
                </a:solidFill>
                <a:latin typeface="Times New Roman"/>
                <a:cs typeface="Times New Roman"/>
              </a:rPr>
              <a:t>of </a:t>
            </a:r>
            <a:r>
              <a:rPr sz="2400" spc="-5" dirty="0">
                <a:solidFill>
                  <a:srgbClr val="323299"/>
                </a:solidFill>
                <a:latin typeface="Times New Roman"/>
                <a:cs typeface="Times New Roman"/>
              </a:rPr>
              <a:t>the number </a:t>
            </a:r>
            <a:r>
              <a:rPr sz="2400" dirty="0">
                <a:solidFill>
                  <a:srgbClr val="323299"/>
                </a:solidFill>
                <a:latin typeface="Times New Roman"/>
                <a:cs typeface="Times New Roman"/>
              </a:rPr>
              <a:t>of </a:t>
            </a:r>
            <a:r>
              <a:rPr sz="2400" spc="-5" dirty="0">
                <a:solidFill>
                  <a:srgbClr val="323299"/>
                </a:solidFill>
                <a:latin typeface="Times New Roman"/>
                <a:cs typeface="Times New Roman"/>
              </a:rPr>
              <a:t>functional units </a:t>
            </a:r>
            <a:r>
              <a:rPr sz="2400" dirty="0">
                <a:solidFill>
                  <a:srgbClr val="323299"/>
                </a:solidFill>
                <a:latin typeface="Times New Roman"/>
                <a:cs typeface="Times New Roman"/>
              </a:rPr>
              <a:t>of </a:t>
            </a:r>
            <a:r>
              <a:rPr sz="2400" spc="-5" dirty="0">
                <a:solidFill>
                  <a:srgbClr val="323299"/>
                </a:solidFill>
                <a:latin typeface="Times New Roman"/>
                <a:cs typeface="Times New Roman"/>
              </a:rPr>
              <a:t>Type </a:t>
            </a:r>
            <a:r>
              <a:rPr sz="2400" i="1" dirty="0">
                <a:solidFill>
                  <a:srgbClr val="323299"/>
                </a:solidFill>
                <a:latin typeface="Times New Roman"/>
                <a:cs typeface="Times New Roman"/>
              </a:rPr>
              <a:t>i </a:t>
            </a:r>
            <a:r>
              <a:rPr sz="2400" spc="-5" dirty="0">
                <a:solidFill>
                  <a:srgbClr val="323299"/>
                </a:solidFill>
                <a:latin typeface="Times New Roman"/>
                <a:cs typeface="Times New Roman"/>
              </a:rPr>
              <a:t>that  </a:t>
            </a:r>
            <a:r>
              <a:rPr sz="2400" dirty="0">
                <a:solidFill>
                  <a:srgbClr val="323299"/>
                </a:solidFill>
                <a:latin typeface="Times New Roman"/>
                <a:cs typeface="Times New Roman"/>
              </a:rPr>
              <a:t>have been </a:t>
            </a:r>
            <a:r>
              <a:rPr sz="2400" spc="-5" dirty="0">
                <a:solidFill>
                  <a:srgbClr val="323299"/>
                </a:solidFill>
                <a:latin typeface="Times New Roman"/>
                <a:cs typeface="Times New Roman"/>
              </a:rPr>
              <a:t>classified as </a:t>
            </a:r>
            <a:r>
              <a:rPr sz="2400" dirty="0">
                <a:solidFill>
                  <a:srgbClr val="323299"/>
                </a:solidFill>
                <a:latin typeface="Times New Roman"/>
                <a:cs typeface="Times New Roman"/>
              </a:rPr>
              <a:t>having </a:t>
            </a:r>
            <a:r>
              <a:rPr sz="2400" spc="-5" dirty="0">
                <a:solidFill>
                  <a:srgbClr val="323299"/>
                </a:solidFill>
                <a:latin typeface="Times New Roman"/>
                <a:cs typeface="Times New Roman"/>
              </a:rPr>
              <a:t>the complexity corresponding </a:t>
            </a:r>
            <a:r>
              <a:rPr sz="2400" dirty="0">
                <a:solidFill>
                  <a:srgbClr val="323299"/>
                </a:solidFill>
                <a:latin typeface="Times New Roman"/>
                <a:cs typeface="Times New Roman"/>
              </a:rPr>
              <a:t>to  </a:t>
            </a:r>
            <a:r>
              <a:rPr sz="2400" spc="-5" dirty="0">
                <a:solidFill>
                  <a:srgbClr val="323299"/>
                </a:solidFill>
                <a:latin typeface="Times New Roman"/>
                <a:cs typeface="Times New Roman"/>
              </a:rPr>
              <a:t>column </a:t>
            </a:r>
            <a:r>
              <a:rPr sz="2400" i="1" dirty="0">
                <a:solidFill>
                  <a:srgbClr val="323299"/>
                </a:solidFill>
                <a:latin typeface="Times New Roman"/>
                <a:cs typeface="Times New Roman"/>
              </a:rPr>
              <a:t>j</a:t>
            </a:r>
            <a:r>
              <a:rPr sz="2400" dirty="0">
                <a:solidFill>
                  <a:srgbClr val="323299"/>
                </a:solidFill>
                <a:latin typeface="Times New Roman"/>
                <a:cs typeface="Times New Roman"/>
              </a:rPr>
              <a:t>.</a:t>
            </a:r>
            <a:endParaRPr sz="240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71</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56198A-6B49-4A4B-920D-8636BAEBC106}"/>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9" name="TextBox 8">
            <a:extLst>
              <a:ext uri="{FF2B5EF4-FFF2-40B4-BE49-F238E27FC236}">
                <a16:creationId xmlns:a16="http://schemas.microsoft.com/office/drawing/2014/main" id="{4B7786FA-349F-463E-A457-C3F4A5743E76}"/>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2633" y="2355595"/>
            <a:ext cx="8503920" cy="3741420"/>
          </a:xfrm>
          <a:prstGeom prst="rect">
            <a:avLst/>
          </a:prstGeom>
        </p:spPr>
        <p:txBody>
          <a:bodyPr vert="horz" wrap="square" lIns="0" tIns="12700" rIns="0" bIns="0" rtlCol="0">
            <a:spAutoFit/>
          </a:bodyPr>
          <a:lstStyle/>
          <a:p>
            <a:pPr marL="50165" marR="17780" algn="just">
              <a:lnSpc>
                <a:spcPct val="99900"/>
              </a:lnSpc>
              <a:spcBef>
                <a:spcPts val="100"/>
              </a:spcBef>
            </a:pPr>
            <a:r>
              <a:rPr sz="2400" spc="-5" dirty="0">
                <a:solidFill>
                  <a:srgbClr val="653200"/>
                </a:solidFill>
                <a:latin typeface="Times New Roman"/>
                <a:cs typeface="Times New Roman"/>
              </a:rPr>
              <a:t>Organizations that </a:t>
            </a:r>
            <a:r>
              <a:rPr sz="2400" dirty="0">
                <a:solidFill>
                  <a:srgbClr val="653200"/>
                </a:solidFill>
                <a:latin typeface="Times New Roman"/>
                <a:cs typeface="Times New Roman"/>
              </a:rPr>
              <a:t>use </a:t>
            </a:r>
            <a:r>
              <a:rPr sz="2400" spc="-5" dirty="0">
                <a:solidFill>
                  <a:srgbClr val="653200"/>
                </a:solidFill>
                <a:latin typeface="Times New Roman"/>
                <a:cs typeface="Times New Roman"/>
              </a:rPr>
              <a:t>function </a:t>
            </a:r>
            <a:r>
              <a:rPr sz="2400" spc="-10" dirty="0">
                <a:solidFill>
                  <a:srgbClr val="653200"/>
                </a:solidFill>
                <a:latin typeface="Times New Roman"/>
                <a:cs typeface="Times New Roman"/>
              </a:rPr>
              <a:t>point </a:t>
            </a:r>
            <a:r>
              <a:rPr sz="2400" spc="-5" dirty="0">
                <a:solidFill>
                  <a:srgbClr val="653200"/>
                </a:solidFill>
                <a:latin typeface="Times New Roman"/>
                <a:cs typeface="Times New Roman"/>
              </a:rPr>
              <a:t>methods develop </a:t>
            </a:r>
            <a:r>
              <a:rPr sz="2400" dirty="0">
                <a:solidFill>
                  <a:srgbClr val="653200"/>
                </a:solidFill>
                <a:latin typeface="Times New Roman"/>
                <a:cs typeface="Times New Roman"/>
              </a:rPr>
              <a:t>a </a:t>
            </a:r>
            <a:r>
              <a:rPr sz="2400" spc="-5" dirty="0">
                <a:solidFill>
                  <a:srgbClr val="653200"/>
                </a:solidFill>
                <a:latin typeface="Times New Roman"/>
                <a:cs typeface="Times New Roman"/>
              </a:rPr>
              <a:t>criterion </a:t>
            </a:r>
            <a:r>
              <a:rPr sz="2400" spc="-10" dirty="0">
                <a:solidFill>
                  <a:srgbClr val="653200"/>
                </a:solidFill>
                <a:latin typeface="Times New Roman"/>
                <a:cs typeface="Times New Roman"/>
              </a:rPr>
              <a:t>for  </a:t>
            </a:r>
            <a:r>
              <a:rPr sz="2400" spc="-5" dirty="0">
                <a:solidFill>
                  <a:srgbClr val="653200"/>
                </a:solidFill>
                <a:latin typeface="Times New Roman"/>
                <a:cs typeface="Times New Roman"/>
              </a:rPr>
              <a:t>determining whether </a:t>
            </a:r>
            <a:r>
              <a:rPr sz="2400" dirty="0">
                <a:solidFill>
                  <a:srgbClr val="653200"/>
                </a:solidFill>
                <a:latin typeface="Times New Roman"/>
                <a:cs typeface="Times New Roman"/>
              </a:rPr>
              <a:t>a </a:t>
            </a:r>
            <a:r>
              <a:rPr sz="2400" spc="-5" dirty="0">
                <a:solidFill>
                  <a:srgbClr val="653200"/>
                </a:solidFill>
                <a:latin typeface="Times New Roman"/>
                <a:cs typeface="Times New Roman"/>
              </a:rPr>
              <a:t>particular entry </a:t>
            </a:r>
            <a:r>
              <a:rPr sz="2400" dirty="0">
                <a:solidFill>
                  <a:srgbClr val="653200"/>
                </a:solidFill>
                <a:latin typeface="Times New Roman"/>
                <a:cs typeface="Times New Roman"/>
              </a:rPr>
              <a:t>is </a:t>
            </a:r>
            <a:r>
              <a:rPr sz="2400" spc="-5" dirty="0">
                <a:solidFill>
                  <a:srgbClr val="653200"/>
                </a:solidFill>
                <a:latin typeface="Times New Roman"/>
                <a:cs typeface="Times New Roman"/>
              </a:rPr>
              <a:t>Low, Average </a:t>
            </a:r>
            <a:r>
              <a:rPr sz="2400" spc="-10" dirty="0">
                <a:solidFill>
                  <a:srgbClr val="653200"/>
                </a:solidFill>
                <a:latin typeface="Times New Roman"/>
                <a:cs typeface="Times New Roman"/>
              </a:rPr>
              <a:t>or </a:t>
            </a:r>
            <a:r>
              <a:rPr sz="2400" spc="-5" dirty="0">
                <a:solidFill>
                  <a:srgbClr val="653200"/>
                </a:solidFill>
                <a:latin typeface="Times New Roman"/>
                <a:cs typeface="Times New Roman"/>
              </a:rPr>
              <a:t>High. </a:t>
            </a:r>
            <a:r>
              <a:rPr sz="2400" spc="590" dirty="0">
                <a:solidFill>
                  <a:srgbClr val="653200"/>
                </a:solidFill>
                <a:latin typeface="Times New Roman"/>
                <a:cs typeface="Times New Roman"/>
              </a:rPr>
              <a:t> </a:t>
            </a:r>
            <a:r>
              <a:rPr sz="2400" spc="-5" dirty="0">
                <a:solidFill>
                  <a:srgbClr val="653200"/>
                </a:solidFill>
                <a:latin typeface="Times New Roman"/>
                <a:cs typeface="Times New Roman"/>
              </a:rPr>
              <a:t>Nonetheless, the determination </a:t>
            </a:r>
            <a:r>
              <a:rPr sz="2400" dirty="0">
                <a:solidFill>
                  <a:srgbClr val="653200"/>
                </a:solidFill>
                <a:latin typeface="Times New Roman"/>
                <a:cs typeface="Times New Roman"/>
              </a:rPr>
              <a:t>of </a:t>
            </a:r>
            <a:r>
              <a:rPr sz="2400" spc="-5" dirty="0">
                <a:solidFill>
                  <a:srgbClr val="653200"/>
                </a:solidFill>
                <a:latin typeface="Times New Roman"/>
                <a:cs typeface="Times New Roman"/>
              </a:rPr>
              <a:t>complexity </a:t>
            </a:r>
            <a:r>
              <a:rPr sz="2400" dirty="0">
                <a:solidFill>
                  <a:srgbClr val="653200"/>
                </a:solidFill>
                <a:latin typeface="Times New Roman"/>
                <a:cs typeface="Times New Roman"/>
              </a:rPr>
              <a:t>is </a:t>
            </a:r>
            <a:r>
              <a:rPr sz="2400" spc="-5" dirty="0">
                <a:solidFill>
                  <a:srgbClr val="653200"/>
                </a:solidFill>
                <a:latin typeface="Times New Roman"/>
                <a:cs typeface="Times New Roman"/>
              </a:rPr>
              <a:t>somewhat  subjective.</a:t>
            </a:r>
            <a:endParaRPr sz="2400">
              <a:latin typeface="Times New Roman"/>
              <a:cs typeface="Times New Roman"/>
            </a:endParaRPr>
          </a:p>
          <a:p>
            <a:pPr>
              <a:lnSpc>
                <a:spcPct val="100000"/>
              </a:lnSpc>
              <a:spcBef>
                <a:spcPts val="50"/>
              </a:spcBef>
            </a:pPr>
            <a:endParaRPr sz="2150">
              <a:latin typeface="Times New Roman"/>
              <a:cs typeface="Times New Roman"/>
            </a:endParaRPr>
          </a:p>
          <a:p>
            <a:pPr marR="198120" algn="ctr">
              <a:lnSpc>
                <a:spcPct val="100000"/>
              </a:lnSpc>
            </a:pPr>
            <a:r>
              <a:rPr sz="2400" spc="-5" dirty="0">
                <a:latin typeface="Times New Roman"/>
                <a:cs typeface="Times New Roman"/>
              </a:rPr>
              <a:t>FP </a:t>
            </a:r>
            <a:r>
              <a:rPr sz="2400" dirty="0">
                <a:latin typeface="Times New Roman"/>
                <a:cs typeface="Times New Roman"/>
              </a:rPr>
              <a:t>= </a:t>
            </a:r>
            <a:r>
              <a:rPr sz="2400" spc="-5" dirty="0">
                <a:latin typeface="Times New Roman"/>
                <a:cs typeface="Times New Roman"/>
              </a:rPr>
              <a:t>UFP </a:t>
            </a:r>
            <a:r>
              <a:rPr sz="2400" dirty="0">
                <a:latin typeface="Times New Roman"/>
                <a:cs typeface="Times New Roman"/>
              </a:rPr>
              <a:t>* </a:t>
            </a:r>
            <a:r>
              <a:rPr sz="2400" spc="-5" dirty="0">
                <a:latin typeface="Times New Roman"/>
                <a:cs typeface="Times New Roman"/>
              </a:rPr>
              <a:t>CAF</a:t>
            </a:r>
            <a:endParaRPr sz="2400">
              <a:latin typeface="Times New Roman"/>
              <a:cs typeface="Times New Roman"/>
            </a:endParaRPr>
          </a:p>
          <a:p>
            <a:pPr>
              <a:lnSpc>
                <a:spcPct val="100000"/>
              </a:lnSpc>
              <a:spcBef>
                <a:spcPts val="40"/>
              </a:spcBef>
            </a:pPr>
            <a:endParaRPr sz="3200">
              <a:latin typeface="Times New Roman"/>
              <a:cs typeface="Times New Roman"/>
            </a:endParaRPr>
          </a:p>
          <a:p>
            <a:pPr marL="50800" algn="just">
              <a:lnSpc>
                <a:spcPts val="2875"/>
              </a:lnSpc>
            </a:pPr>
            <a:r>
              <a:rPr sz="2400" spc="-5" dirty="0">
                <a:solidFill>
                  <a:srgbClr val="0000CC"/>
                </a:solidFill>
                <a:latin typeface="Times New Roman"/>
                <a:cs typeface="Times New Roman"/>
              </a:rPr>
              <a:t>Where</a:t>
            </a:r>
            <a:r>
              <a:rPr sz="2400" spc="90" dirty="0">
                <a:solidFill>
                  <a:srgbClr val="0000CC"/>
                </a:solidFill>
                <a:latin typeface="Times New Roman"/>
                <a:cs typeface="Times New Roman"/>
              </a:rPr>
              <a:t> </a:t>
            </a:r>
            <a:r>
              <a:rPr sz="2400" spc="-5" dirty="0">
                <a:solidFill>
                  <a:srgbClr val="0000CC"/>
                </a:solidFill>
                <a:latin typeface="Times New Roman"/>
                <a:cs typeface="Times New Roman"/>
              </a:rPr>
              <a:t>CAF</a:t>
            </a:r>
            <a:r>
              <a:rPr sz="2400" spc="105" dirty="0">
                <a:solidFill>
                  <a:srgbClr val="0000CC"/>
                </a:solidFill>
                <a:latin typeface="Times New Roman"/>
                <a:cs typeface="Times New Roman"/>
              </a:rPr>
              <a:t> </a:t>
            </a:r>
            <a:r>
              <a:rPr sz="2400" dirty="0">
                <a:solidFill>
                  <a:srgbClr val="0000CC"/>
                </a:solidFill>
                <a:latin typeface="Times New Roman"/>
                <a:cs typeface="Times New Roman"/>
              </a:rPr>
              <a:t>is</a:t>
            </a:r>
            <a:r>
              <a:rPr sz="2400" spc="95" dirty="0">
                <a:solidFill>
                  <a:srgbClr val="0000CC"/>
                </a:solidFill>
                <a:latin typeface="Times New Roman"/>
                <a:cs typeface="Times New Roman"/>
              </a:rPr>
              <a:t> </a:t>
            </a:r>
            <a:r>
              <a:rPr sz="2400" spc="-5" dirty="0">
                <a:solidFill>
                  <a:srgbClr val="0000CC"/>
                </a:solidFill>
                <a:latin typeface="Times New Roman"/>
                <a:cs typeface="Times New Roman"/>
              </a:rPr>
              <a:t>complexity</a:t>
            </a:r>
            <a:r>
              <a:rPr sz="2400" spc="95" dirty="0">
                <a:solidFill>
                  <a:srgbClr val="0000CC"/>
                </a:solidFill>
                <a:latin typeface="Times New Roman"/>
                <a:cs typeface="Times New Roman"/>
              </a:rPr>
              <a:t> </a:t>
            </a:r>
            <a:r>
              <a:rPr sz="2400" spc="-5" dirty="0">
                <a:solidFill>
                  <a:srgbClr val="0000CC"/>
                </a:solidFill>
                <a:latin typeface="Times New Roman"/>
                <a:cs typeface="Times New Roman"/>
              </a:rPr>
              <a:t>adjustment</a:t>
            </a:r>
            <a:r>
              <a:rPr sz="2400" spc="100" dirty="0">
                <a:solidFill>
                  <a:srgbClr val="0000CC"/>
                </a:solidFill>
                <a:latin typeface="Times New Roman"/>
                <a:cs typeface="Times New Roman"/>
              </a:rPr>
              <a:t> </a:t>
            </a:r>
            <a:r>
              <a:rPr sz="2400" spc="-5" dirty="0">
                <a:solidFill>
                  <a:srgbClr val="0000CC"/>
                </a:solidFill>
                <a:latin typeface="Times New Roman"/>
                <a:cs typeface="Times New Roman"/>
              </a:rPr>
              <a:t>factor</a:t>
            </a:r>
            <a:r>
              <a:rPr sz="2400" spc="100" dirty="0">
                <a:solidFill>
                  <a:srgbClr val="0000CC"/>
                </a:solidFill>
                <a:latin typeface="Times New Roman"/>
                <a:cs typeface="Times New Roman"/>
              </a:rPr>
              <a:t> </a:t>
            </a:r>
            <a:r>
              <a:rPr sz="2400" spc="-5" dirty="0">
                <a:solidFill>
                  <a:srgbClr val="0000CC"/>
                </a:solidFill>
                <a:latin typeface="Times New Roman"/>
                <a:cs typeface="Times New Roman"/>
              </a:rPr>
              <a:t>and</a:t>
            </a:r>
            <a:r>
              <a:rPr sz="2400" spc="95" dirty="0">
                <a:solidFill>
                  <a:srgbClr val="0000CC"/>
                </a:solidFill>
                <a:latin typeface="Times New Roman"/>
                <a:cs typeface="Times New Roman"/>
              </a:rPr>
              <a:t> </a:t>
            </a:r>
            <a:r>
              <a:rPr sz="2400" dirty="0">
                <a:solidFill>
                  <a:srgbClr val="0000CC"/>
                </a:solidFill>
                <a:latin typeface="Times New Roman"/>
                <a:cs typeface="Times New Roman"/>
              </a:rPr>
              <a:t>is</a:t>
            </a:r>
            <a:r>
              <a:rPr sz="2400" spc="110" dirty="0">
                <a:solidFill>
                  <a:srgbClr val="0000CC"/>
                </a:solidFill>
                <a:latin typeface="Times New Roman"/>
                <a:cs typeface="Times New Roman"/>
              </a:rPr>
              <a:t> </a:t>
            </a:r>
            <a:r>
              <a:rPr sz="2400" spc="-5" dirty="0">
                <a:solidFill>
                  <a:srgbClr val="0000CC"/>
                </a:solidFill>
                <a:latin typeface="Times New Roman"/>
                <a:cs typeface="Times New Roman"/>
              </a:rPr>
              <a:t>equal</a:t>
            </a:r>
            <a:r>
              <a:rPr sz="2400" spc="105" dirty="0">
                <a:solidFill>
                  <a:srgbClr val="0000CC"/>
                </a:solidFill>
                <a:latin typeface="Times New Roman"/>
                <a:cs typeface="Times New Roman"/>
              </a:rPr>
              <a:t> </a:t>
            </a:r>
            <a:r>
              <a:rPr sz="2400" dirty="0">
                <a:solidFill>
                  <a:srgbClr val="0000CC"/>
                </a:solidFill>
                <a:latin typeface="Times New Roman"/>
                <a:cs typeface="Times New Roman"/>
              </a:rPr>
              <a:t>to</a:t>
            </a:r>
            <a:r>
              <a:rPr sz="2400" spc="95" dirty="0">
                <a:solidFill>
                  <a:srgbClr val="0000CC"/>
                </a:solidFill>
                <a:latin typeface="Times New Roman"/>
                <a:cs typeface="Times New Roman"/>
              </a:rPr>
              <a:t> </a:t>
            </a:r>
            <a:r>
              <a:rPr sz="2400" spc="-5" dirty="0">
                <a:solidFill>
                  <a:srgbClr val="0000CC"/>
                </a:solidFill>
                <a:latin typeface="Times New Roman"/>
                <a:cs typeface="Times New Roman"/>
              </a:rPr>
              <a:t>[0.65</a:t>
            </a:r>
            <a:r>
              <a:rPr sz="2400" spc="105" dirty="0">
                <a:solidFill>
                  <a:srgbClr val="0000CC"/>
                </a:solidFill>
                <a:latin typeface="Times New Roman"/>
                <a:cs typeface="Times New Roman"/>
              </a:rPr>
              <a:t> </a:t>
            </a:r>
            <a:r>
              <a:rPr sz="2400" dirty="0">
                <a:solidFill>
                  <a:srgbClr val="0000CC"/>
                </a:solidFill>
                <a:latin typeface="Times New Roman"/>
                <a:cs typeface="Times New Roman"/>
              </a:rPr>
              <a:t>+</a:t>
            </a:r>
            <a:endParaRPr sz="2400">
              <a:latin typeface="Times New Roman"/>
              <a:cs typeface="Times New Roman"/>
            </a:endParaRPr>
          </a:p>
          <a:p>
            <a:pPr marL="50800" marR="93980">
              <a:lnSpc>
                <a:spcPts val="2880"/>
              </a:lnSpc>
              <a:spcBef>
                <a:spcPts val="90"/>
              </a:spcBef>
            </a:pPr>
            <a:r>
              <a:rPr sz="2400" dirty="0">
                <a:solidFill>
                  <a:srgbClr val="0000CC"/>
                </a:solidFill>
                <a:latin typeface="Times New Roman"/>
                <a:cs typeface="Times New Roman"/>
              </a:rPr>
              <a:t>0.01 x </a:t>
            </a:r>
            <a:r>
              <a:rPr sz="2400" spc="-5" dirty="0">
                <a:solidFill>
                  <a:srgbClr val="0000CC"/>
                </a:solidFill>
                <a:latin typeface="Times New Roman"/>
                <a:cs typeface="Times New Roman"/>
              </a:rPr>
              <a:t>ΣF</a:t>
            </a:r>
            <a:r>
              <a:rPr sz="2400" spc="-7" baseline="-20833" dirty="0">
                <a:solidFill>
                  <a:srgbClr val="0000CC"/>
                </a:solidFill>
                <a:latin typeface="Times New Roman"/>
                <a:cs typeface="Times New Roman"/>
              </a:rPr>
              <a:t>i</a:t>
            </a:r>
            <a:r>
              <a:rPr sz="2400" spc="-5" dirty="0">
                <a:solidFill>
                  <a:srgbClr val="0000CC"/>
                </a:solidFill>
                <a:latin typeface="Times New Roman"/>
                <a:cs typeface="Times New Roman"/>
              </a:rPr>
              <a:t>]. The F</a:t>
            </a:r>
            <a:r>
              <a:rPr sz="2850" spc="-7" baseline="-20467" dirty="0">
                <a:solidFill>
                  <a:srgbClr val="0000CC"/>
                </a:solidFill>
                <a:latin typeface="Times New Roman"/>
                <a:cs typeface="Times New Roman"/>
              </a:rPr>
              <a:t>i </a:t>
            </a:r>
            <a:r>
              <a:rPr sz="2400" spc="-5" dirty="0">
                <a:solidFill>
                  <a:srgbClr val="0000CC"/>
                </a:solidFill>
                <a:latin typeface="Times New Roman"/>
                <a:cs typeface="Times New Roman"/>
              </a:rPr>
              <a:t>(</a:t>
            </a:r>
            <a:r>
              <a:rPr sz="2400" i="1" spc="-5" dirty="0">
                <a:solidFill>
                  <a:srgbClr val="0000CC"/>
                </a:solidFill>
                <a:latin typeface="Times New Roman"/>
                <a:cs typeface="Times New Roman"/>
              </a:rPr>
              <a:t>i</a:t>
            </a:r>
            <a:r>
              <a:rPr sz="2400" spc="-5" dirty="0">
                <a:solidFill>
                  <a:srgbClr val="0000CC"/>
                </a:solidFill>
                <a:latin typeface="Times New Roman"/>
                <a:cs typeface="Times New Roman"/>
              </a:rPr>
              <a:t>=1 </a:t>
            </a:r>
            <a:r>
              <a:rPr sz="2400" dirty="0">
                <a:solidFill>
                  <a:srgbClr val="0000CC"/>
                </a:solidFill>
                <a:latin typeface="Times New Roman"/>
                <a:cs typeface="Times New Roman"/>
              </a:rPr>
              <a:t>to </a:t>
            </a:r>
            <a:r>
              <a:rPr sz="2400" spc="-5" dirty="0">
                <a:solidFill>
                  <a:srgbClr val="0000CC"/>
                </a:solidFill>
                <a:latin typeface="Times New Roman"/>
                <a:cs typeface="Times New Roman"/>
              </a:rPr>
              <a:t>14) are the degree </a:t>
            </a:r>
            <a:r>
              <a:rPr sz="2400" spc="-10" dirty="0">
                <a:solidFill>
                  <a:srgbClr val="0000CC"/>
                </a:solidFill>
                <a:latin typeface="Times New Roman"/>
                <a:cs typeface="Times New Roman"/>
              </a:rPr>
              <a:t>of </a:t>
            </a:r>
            <a:r>
              <a:rPr sz="2400" spc="-5" dirty="0">
                <a:solidFill>
                  <a:srgbClr val="0000CC"/>
                </a:solidFill>
                <a:latin typeface="Times New Roman"/>
                <a:cs typeface="Times New Roman"/>
              </a:rPr>
              <a:t>influence </a:t>
            </a:r>
            <a:r>
              <a:rPr sz="2400" dirty="0">
                <a:solidFill>
                  <a:srgbClr val="0000CC"/>
                </a:solidFill>
                <a:latin typeface="Times New Roman"/>
                <a:cs typeface="Times New Roman"/>
              </a:rPr>
              <a:t>and </a:t>
            </a:r>
            <a:r>
              <a:rPr sz="2400" spc="-5" dirty="0">
                <a:solidFill>
                  <a:srgbClr val="0000CC"/>
                </a:solidFill>
                <a:latin typeface="Times New Roman"/>
                <a:cs typeface="Times New Roman"/>
              </a:rPr>
              <a:t>are  </a:t>
            </a:r>
            <a:r>
              <a:rPr sz="2400" dirty="0">
                <a:solidFill>
                  <a:srgbClr val="0000CC"/>
                </a:solidFill>
                <a:latin typeface="Times New Roman"/>
                <a:cs typeface="Times New Roman"/>
              </a:rPr>
              <a:t>based on </a:t>
            </a:r>
            <a:r>
              <a:rPr sz="2400" spc="-5" dirty="0">
                <a:solidFill>
                  <a:srgbClr val="0000CC"/>
                </a:solidFill>
                <a:latin typeface="Times New Roman"/>
                <a:cs typeface="Times New Roman"/>
              </a:rPr>
              <a:t>responses </a:t>
            </a:r>
            <a:r>
              <a:rPr sz="2400" dirty="0">
                <a:solidFill>
                  <a:srgbClr val="0000CC"/>
                </a:solidFill>
                <a:latin typeface="Times New Roman"/>
                <a:cs typeface="Times New Roman"/>
              </a:rPr>
              <a:t>to </a:t>
            </a:r>
            <a:r>
              <a:rPr sz="2400" spc="-5" dirty="0">
                <a:solidFill>
                  <a:srgbClr val="0000CC"/>
                </a:solidFill>
                <a:latin typeface="Times New Roman"/>
                <a:cs typeface="Times New Roman"/>
              </a:rPr>
              <a:t>questions noted </a:t>
            </a:r>
            <a:r>
              <a:rPr sz="2400" dirty="0">
                <a:solidFill>
                  <a:srgbClr val="0000CC"/>
                </a:solidFill>
                <a:latin typeface="Times New Roman"/>
                <a:cs typeface="Times New Roman"/>
              </a:rPr>
              <a:t>in </a:t>
            </a:r>
            <a:r>
              <a:rPr sz="2400" spc="-5" dirty="0">
                <a:solidFill>
                  <a:srgbClr val="0000CC"/>
                </a:solidFill>
                <a:latin typeface="Times New Roman"/>
                <a:cs typeface="Times New Roman"/>
              </a:rPr>
              <a:t>table</a:t>
            </a:r>
            <a:r>
              <a:rPr sz="2400" spc="-10" dirty="0">
                <a:solidFill>
                  <a:srgbClr val="0000CC"/>
                </a:solidFill>
                <a:latin typeface="Times New Roman"/>
                <a:cs typeface="Times New Roman"/>
              </a:rPr>
              <a:t> </a:t>
            </a:r>
            <a:r>
              <a:rPr sz="2400" dirty="0">
                <a:solidFill>
                  <a:srgbClr val="0000CC"/>
                </a:solidFill>
                <a:latin typeface="Times New Roman"/>
                <a:cs typeface="Times New Roman"/>
              </a:rPr>
              <a:t>3.</a:t>
            </a:r>
            <a:endParaRPr sz="240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72</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66A46B-4472-445F-8AA8-5E34188A423F}"/>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09109" y="1959863"/>
            <a:ext cx="7301865" cy="0"/>
          </a:xfrm>
          <a:custGeom>
            <a:avLst/>
            <a:gdLst/>
            <a:ahLst/>
            <a:cxnLst/>
            <a:rect l="l" t="t" r="r" b="b"/>
            <a:pathLst>
              <a:path w="7301865">
                <a:moveTo>
                  <a:pt x="0" y="0"/>
                </a:moveTo>
                <a:lnTo>
                  <a:pt x="7301489" y="0"/>
                </a:lnTo>
              </a:path>
            </a:pathLst>
          </a:custGeom>
          <a:ln w="28574">
            <a:solidFill>
              <a:srgbClr val="7F0000"/>
            </a:solidFill>
          </a:ln>
        </p:spPr>
        <p:txBody>
          <a:bodyPr wrap="square" lIns="0" tIns="0" rIns="0" bIns="0" rtlCol="0"/>
          <a:lstStyle/>
          <a:p>
            <a:endParaRPr/>
          </a:p>
        </p:txBody>
      </p:sp>
      <p:sp>
        <p:nvSpPr>
          <p:cNvPr id="3" name="object 3"/>
          <p:cNvSpPr/>
          <p:nvPr/>
        </p:nvSpPr>
        <p:spPr>
          <a:xfrm>
            <a:off x="1309109" y="184099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4" name="object 4"/>
          <p:cNvSpPr/>
          <p:nvPr/>
        </p:nvSpPr>
        <p:spPr>
          <a:xfrm>
            <a:off x="2752344" y="182575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5" name="object 5"/>
          <p:cNvSpPr/>
          <p:nvPr/>
        </p:nvSpPr>
        <p:spPr>
          <a:xfrm>
            <a:off x="8624315" y="182575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6" name="object 6"/>
          <p:cNvSpPr/>
          <p:nvPr/>
        </p:nvSpPr>
        <p:spPr>
          <a:xfrm>
            <a:off x="7257288" y="182575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7" name="object 7"/>
          <p:cNvSpPr/>
          <p:nvPr/>
        </p:nvSpPr>
        <p:spPr>
          <a:xfrm>
            <a:off x="5733288" y="1836419"/>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8" name="object 8"/>
          <p:cNvSpPr/>
          <p:nvPr/>
        </p:nvSpPr>
        <p:spPr>
          <a:xfrm>
            <a:off x="4285488" y="184099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9" name="object 9"/>
          <p:cNvSpPr txBox="1"/>
          <p:nvPr/>
        </p:nvSpPr>
        <p:spPr>
          <a:xfrm>
            <a:off x="8550647" y="1614931"/>
            <a:ext cx="12700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Times New Roman"/>
                <a:cs typeface="Times New Roman"/>
              </a:rPr>
              <a:t>5</a:t>
            </a:r>
            <a:endParaRPr sz="1600">
              <a:latin typeface="Times New Roman"/>
              <a:cs typeface="Times New Roman"/>
            </a:endParaRPr>
          </a:p>
        </p:txBody>
      </p:sp>
      <p:sp>
        <p:nvSpPr>
          <p:cNvPr id="10" name="object 10"/>
          <p:cNvSpPr txBox="1"/>
          <p:nvPr/>
        </p:nvSpPr>
        <p:spPr>
          <a:xfrm>
            <a:off x="7194293" y="1624075"/>
            <a:ext cx="12700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Times New Roman"/>
                <a:cs typeface="Times New Roman"/>
              </a:rPr>
              <a:t>4</a:t>
            </a:r>
            <a:endParaRPr sz="1600">
              <a:latin typeface="Times New Roman"/>
              <a:cs typeface="Times New Roman"/>
            </a:endParaRPr>
          </a:p>
        </p:txBody>
      </p:sp>
      <p:sp>
        <p:nvSpPr>
          <p:cNvPr id="11" name="object 11"/>
          <p:cNvSpPr txBox="1"/>
          <p:nvPr/>
        </p:nvSpPr>
        <p:spPr>
          <a:xfrm>
            <a:off x="724915" y="1065430"/>
            <a:ext cx="6159500" cy="818515"/>
          </a:xfrm>
          <a:prstGeom prst="rect">
            <a:avLst/>
          </a:prstGeom>
        </p:spPr>
        <p:txBody>
          <a:bodyPr vert="horz" wrap="square" lIns="0" tIns="34925" rIns="0" bIns="0" rtlCol="0">
            <a:spAutoFit/>
          </a:bodyPr>
          <a:lstStyle/>
          <a:p>
            <a:pPr marL="2383790">
              <a:lnSpc>
                <a:spcPct val="100000"/>
              </a:lnSpc>
              <a:spcBef>
                <a:spcPts val="275"/>
              </a:spcBef>
            </a:pPr>
            <a:r>
              <a:rPr sz="2000" spc="-5" dirty="0">
                <a:latin typeface="Times New Roman"/>
                <a:cs typeface="Times New Roman"/>
              </a:rPr>
              <a:t>Table </a:t>
            </a:r>
            <a:r>
              <a:rPr sz="2000" dirty="0">
                <a:latin typeface="Times New Roman"/>
                <a:cs typeface="Times New Roman"/>
              </a:rPr>
              <a:t>3 : </a:t>
            </a:r>
            <a:r>
              <a:rPr sz="2000" spc="-5" dirty="0">
                <a:latin typeface="Times New Roman"/>
                <a:cs typeface="Times New Roman"/>
              </a:rPr>
              <a:t>Computing function</a:t>
            </a:r>
            <a:r>
              <a:rPr sz="2000" spc="-60" dirty="0">
                <a:latin typeface="Times New Roman"/>
                <a:cs typeface="Times New Roman"/>
              </a:rPr>
              <a:t> </a:t>
            </a:r>
            <a:r>
              <a:rPr sz="2000" spc="-5" dirty="0">
                <a:latin typeface="Times New Roman"/>
                <a:cs typeface="Times New Roman"/>
              </a:rPr>
              <a:t>points.</a:t>
            </a:r>
            <a:endParaRPr sz="2000">
              <a:latin typeface="Times New Roman"/>
              <a:cs typeface="Times New Roman"/>
            </a:endParaRPr>
          </a:p>
          <a:p>
            <a:pPr marL="12700">
              <a:lnSpc>
                <a:spcPts val="1764"/>
              </a:lnSpc>
              <a:spcBef>
                <a:spcPts val="140"/>
              </a:spcBef>
            </a:pPr>
            <a:r>
              <a:rPr sz="1600" spc="-5" dirty="0">
                <a:latin typeface="Times New Roman"/>
                <a:cs typeface="Times New Roman"/>
              </a:rPr>
              <a:t>Rate each </a:t>
            </a:r>
            <a:r>
              <a:rPr sz="1600" dirty="0">
                <a:latin typeface="Times New Roman"/>
                <a:cs typeface="Times New Roman"/>
              </a:rPr>
              <a:t>factor </a:t>
            </a:r>
            <a:r>
              <a:rPr sz="1600" spc="5" dirty="0">
                <a:latin typeface="Times New Roman"/>
                <a:cs typeface="Times New Roman"/>
              </a:rPr>
              <a:t>on </a:t>
            </a:r>
            <a:r>
              <a:rPr sz="1600" spc="-5" dirty="0">
                <a:latin typeface="Times New Roman"/>
                <a:cs typeface="Times New Roman"/>
              </a:rPr>
              <a:t>a scale </a:t>
            </a:r>
            <a:r>
              <a:rPr sz="1600" dirty="0">
                <a:latin typeface="Times New Roman"/>
                <a:cs typeface="Times New Roman"/>
              </a:rPr>
              <a:t>of </a:t>
            </a:r>
            <a:r>
              <a:rPr sz="1600" spc="-5" dirty="0">
                <a:latin typeface="Times New Roman"/>
                <a:cs typeface="Times New Roman"/>
              </a:rPr>
              <a:t>0 to</a:t>
            </a:r>
            <a:r>
              <a:rPr sz="1600" dirty="0">
                <a:latin typeface="Times New Roman"/>
                <a:cs typeface="Times New Roman"/>
              </a:rPr>
              <a:t> 5.</a:t>
            </a:r>
            <a:endParaRPr sz="1600">
              <a:latin typeface="Times New Roman"/>
              <a:cs typeface="Times New Roman"/>
            </a:endParaRPr>
          </a:p>
          <a:p>
            <a:pPr marL="537845">
              <a:lnSpc>
                <a:spcPts val="1764"/>
              </a:lnSpc>
              <a:tabLst>
                <a:tab pos="1970405" algn="l"/>
                <a:tab pos="3509645" algn="l"/>
                <a:tab pos="4957445" algn="l"/>
              </a:tabLst>
            </a:pPr>
            <a:r>
              <a:rPr sz="1600" i="1" spc="-5" dirty="0">
                <a:latin typeface="Times New Roman"/>
                <a:cs typeface="Times New Roman"/>
              </a:rPr>
              <a:t>0	1	2	3</a:t>
            </a:r>
            <a:endParaRPr sz="1600">
              <a:latin typeface="Times New Roman"/>
              <a:cs typeface="Times New Roman"/>
            </a:endParaRPr>
          </a:p>
        </p:txBody>
      </p:sp>
      <p:sp>
        <p:nvSpPr>
          <p:cNvPr id="12" name="object 12"/>
          <p:cNvSpPr txBox="1"/>
          <p:nvPr/>
        </p:nvSpPr>
        <p:spPr>
          <a:xfrm>
            <a:off x="941323" y="2035555"/>
            <a:ext cx="782955" cy="439420"/>
          </a:xfrm>
          <a:prstGeom prst="rect">
            <a:avLst/>
          </a:prstGeom>
        </p:spPr>
        <p:txBody>
          <a:bodyPr vert="horz" wrap="square" lIns="0" tIns="85090" rIns="0" bIns="0" rtlCol="0">
            <a:spAutoFit/>
          </a:bodyPr>
          <a:lstStyle/>
          <a:p>
            <a:pPr marL="12700" marR="5080" indent="260350">
              <a:lnSpc>
                <a:spcPct val="70000"/>
              </a:lnSpc>
              <a:spcBef>
                <a:spcPts val="670"/>
              </a:spcBef>
            </a:pPr>
            <a:r>
              <a:rPr sz="1600" i="1" spc="-5" dirty="0">
                <a:latin typeface="Times New Roman"/>
                <a:cs typeface="Times New Roman"/>
              </a:rPr>
              <a:t>No  </a:t>
            </a:r>
            <a:r>
              <a:rPr sz="1600" i="1" spc="-10" dirty="0">
                <a:latin typeface="Times New Roman"/>
                <a:cs typeface="Times New Roman"/>
              </a:rPr>
              <a:t>I</a:t>
            </a:r>
            <a:r>
              <a:rPr sz="1600" i="1" dirty="0">
                <a:latin typeface="Times New Roman"/>
                <a:cs typeface="Times New Roman"/>
              </a:rPr>
              <a:t>n</a:t>
            </a:r>
            <a:r>
              <a:rPr sz="1600" i="1" spc="-5" dirty="0">
                <a:latin typeface="Times New Roman"/>
                <a:cs typeface="Times New Roman"/>
              </a:rPr>
              <a:t>fl</a:t>
            </a:r>
            <a:r>
              <a:rPr sz="1600" i="1" dirty="0">
                <a:latin typeface="Times New Roman"/>
                <a:cs typeface="Times New Roman"/>
              </a:rPr>
              <a:t>u</a:t>
            </a:r>
            <a:r>
              <a:rPr sz="1600" i="1" spc="-10" dirty="0">
                <a:latin typeface="Times New Roman"/>
                <a:cs typeface="Times New Roman"/>
              </a:rPr>
              <a:t>e</a:t>
            </a:r>
            <a:r>
              <a:rPr sz="1600" i="1" spc="10" dirty="0">
                <a:latin typeface="Times New Roman"/>
                <a:cs typeface="Times New Roman"/>
              </a:rPr>
              <a:t>n</a:t>
            </a:r>
            <a:r>
              <a:rPr sz="1600" i="1" spc="-10" dirty="0">
                <a:latin typeface="Times New Roman"/>
                <a:cs typeface="Times New Roman"/>
              </a:rPr>
              <a:t>c</a:t>
            </a:r>
            <a:r>
              <a:rPr sz="1600" i="1" spc="-5" dirty="0">
                <a:latin typeface="Times New Roman"/>
                <a:cs typeface="Times New Roman"/>
              </a:rPr>
              <a:t>e</a:t>
            </a:r>
            <a:endParaRPr sz="1600">
              <a:latin typeface="Times New Roman"/>
              <a:cs typeface="Times New Roman"/>
            </a:endParaRPr>
          </a:p>
        </p:txBody>
      </p:sp>
      <p:sp>
        <p:nvSpPr>
          <p:cNvPr id="13" name="object 13"/>
          <p:cNvSpPr txBox="1"/>
          <p:nvPr/>
        </p:nvSpPr>
        <p:spPr>
          <a:xfrm>
            <a:off x="5345681" y="2076703"/>
            <a:ext cx="70231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Times New Roman"/>
                <a:cs typeface="Times New Roman"/>
              </a:rPr>
              <a:t>Ave</a:t>
            </a:r>
            <a:r>
              <a:rPr sz="1600" i="1" spc="-5" dirty="0">
                <a:latin typeface="Times New Roman"/>
                <a:cs typeface="Times New Roman"/>
              </a:rPr>
              <a:t>r</a:t>
            </a:r>
            <a:r>
              <a:rPr sz="1600" i="1" dirty="0">
                <a:latin typeface="Times New Roman"/>
                <a:cs typeface="Times New Roman"/>
              </a:rPr>
              <a:t>ag</a:t>
            </a:r>
            <a:r>
              <a:rPr sz="1600" i="1" spc="-5" dirty="0">
                <a:latin typeface="Times New Roman"/>
                <a:cs typeface="Times New Roman"/>
              </a:rPr>
              <a:t>e</a:t>
            </a:r>
            <a:endParaRPr sz="1600">
              <a:latin typeface="Times New Roman"/>
              <a:cs typeface="Times New Roman"/>
            </a:endParaRPr>
          </a:p>
        </p:txBody>
      </p:sp>
      <p:sp>
        <p:nvSpPr>
          <p:cNvPr id="14" name="object 14"/>
          <p:cNvSpPr txBox="1"/>
          <p:nvPr/>
        </p:nvSpPr>
        <p:spPr>
          <a:xfrm>
            <a:off x="8238232" y="2093467"/>
            <a:ext cx="77216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Times New Roman"/>
                <a:cs typeface="Times New Roman"/>
              </a:rPr>
              <a:t>Essential</a:t>
            </a:r>
            <a:endParaRPr sz="1600">
              <a:latin typeface="Times New Roman"/>
              <a:cs typeface="Times New Roman"/>
            </a:endParaRPr>
          </a:p>
        </p:txBody>
      </p:sp>
      <p:sp>
        <p:nvSpPr>
          <p:cNvPr id="15" name="object 15"/>
          <p:cNvSpPr txBox="1"/>
          <p:nvPr/>
        </p:nvSpPr>
        <p:spPr>
          <a:xfrm>
            <a:off x="2323591" y="2104135"/>
            <a:ext cx="5388610" cy="269240"/>
          </a:xfrm>
          <a:prstGeom prst="rect">
            <a:avLst/>
          </a:prstGeom>
        </p:spPr>
        <p:txBody>
          <a:bodyPr vert="horz" wrap="square" lIns="0" tIns="12065" rIns="0" bIns="0" rtlCol="0">
            <a:spAutoFit/>
          </a:bodyPr>
          <a:lstStyle/>
          <a:p>
            <a:pPr marL="12700">
              <a:lnSpc>
                <a:spcPct val="100000"/>
              </a:lnSpc>
              <a:spcBef>
                <a:spcPts val="95"/>
              </a:spcBef>
              <a:tabLst>
                <a:tab pos="1576070" algn="l"/>
                <a:tab pos="4492625" algn="l"/>
              </a:tabLst>
            </a:pPr>
            <a:r>
              <a:rPr sz="1600" i="1" spc="-10" dirty="0">
                <a:latin typeface="Times New Roman"/>
                <a:cs typeface="Times New Roman"/>
              </a:rPr>
              <a:t>I</a:t>
            </a:r>
            <a:r>
              <a:rPr sz="1600" i="1" dirty="0">
                <a:latin typeface="Times New Roman"/>
                <a:cs typeface="Times New Roman"/>
              </a:rPr>
              <a:t>n</a:t>
            </a:r>
            <a:r>
              <a:rPr sz="1600" i="1" spc="-10" dirty="0">
                <a:latin typeface="Times New Roman"/>
                <a:cs typeface="Times New Roman"/>
              </a:rPr>
              <a:t>c</a:t>
            </a:r>
            <a:r>
              <a:rPr sz="1600" i="1" spc="-5" dirty="0">
                <a:latin typeface="Times New Roman"/>
                <a:cs typeface="Times New Roman"/>
              </a:rPr>
              <a:t>i</a:t>
            </a:r>
            <a:r>
              <a:rPr sz="1600" i="1" dirty="0">
                <a:latin typeface="Times New Roman"/>
                <a:cs typeface="Times New Roman"/>
              </a:rPr>
              <a:t>d</a:t>
            </a:r>
            <a:r>
              <a:rPr sz="1600" i="1" spc="-10" dirty="0">
                <a:latin typeface="Times New Roman"/>
                <a:cs typeface="Times New Roman"/>
              </a:rPr>
              <a:t>e</a:t>
            </a:r>
            <a:r>
              <a:rPr sz="1600" i="1" spc="10" dirty="0">
                <a:latin typeface="Times New Roman"/>
                <a:cs typeface="Times New Roman"/>
              </a:rPr>
              <a:t>n</a:t>
            </a:r>
            <a:r>
              <a:rPr sz="1600" i="1" spc="-5" dirty="0">
                <a:latin typeface="Times New Roman"/>
                <a:cs typeface="Times New Roman"/>
              </a:rPr>
              <a:t>t</a:t>
            </a:r>
            <a:r>
              <a:rPr sz="1600" i="1" dirty="0">
                <a:latin typeface="Times New Roman"/>
                <a:cs typeface="Times New Roman"/>
              </a:rPr>
              <a:t>a</a:t>
            </a:r>
            <a:r>
              <a:rPr sz="1600" i="1" spc="-5" dirty="0">
                <a:latin typeface="Times New Roman"/>
                <a:cs typeface="Times New Roman"/>
              </a:rPr>
              <a:t>l</a:t>
            </a:r>
            <a:r>
              <a:rPr sz="1600" i="1" dirty="0">
                <a:latin typeface="Times New Roman"/>
                <a:cs typeface="Times New Roman"/>
              </a:rPr>
              <a:t>	</a:t>
            </a:r>
            <a:r>
              <a:rPr sz="1600" i="1" spc="-5" dirty="0">
                <a:latin typeface="Times New Roman"/>
                <a:cs typeface="Times New Roman"/>
              </a:rPr>
              <a:t>M</a:t>
            </a:r>
            <a:r>
              <a:rPr sz="1600" i="1" dirty="0">
                <a:latin typeface="Times New Roman"/>
                <a:cs typeface="Times New Roman"/>
              </a:rPr>
              <a:t>od</a:t>
            </a:r>
            <a:r>
              <a:rPr sz="1600" i="1" spc="-10" dirty="0">
                <a:latin typeface="Times New Roman"/>
                <a:cs typeface="Times New Roman"/>
              </a:rPr>
              <a:t>e</a:t>
            </a:r>
            <a:r>
              <a:rPr sz="1600" i="1" spc="-5" dirty="0">
                <a:latin typeface="Times New Roman"/>
                <a:cs typeface="Times New Roman"/>
              </a:rPr>
              <a:t>r</a:t>
            </a:r>
            <a:r>
              <a:rPr sz="1600" i="1" dirty="0">
                <a:latin typeface="Times New Roman"/>
                <a:cs typeface="Times New Roman"/>
              </a:rPr>
              <a:t>a</a:t>
            </a:r>
            <a:r>
              <a:rPr sz="1600" i="1" spc="-5" dirty="0">
                <a:latin typeface="Times New Roman"/>
                <a:cs typeface="Times New Roman"/>
              </a:rPr>
              <a:t>te</a:t>
            </a:r>
            <a:r>
              <a:rPr sz="1600" i="1" dirty="0">
                <a:latin typeface="Times New Roman"/>
                <a:cs typeface="Times New Roman"/>
              </a:rPr>
              <a:t>	S</a:t>
            </a:r>
            <a:r>
              <a:rPr sz="1600" i="1" spc="-5" dirty="0">
                <a:latin typeface="Times New Roman"/>
                <a:cs typeface="Times New Roman"/>
              </a:rPr>
              <a:t>i</a:t>
            </a:r>
            <a:r>
              <a:rPr sz="1600" i="1" dirty="0">
                <a:latin typeface="Times New Roman"/>
                <a:cs typeface="Times New Roman"/>
              </a:rPr>
              <a:t>gn</a:t>
            </a:r>
            <a:r>
              <a:rPr sz="1600" i="1" spc="-5" dirty="0">
                <a:latin typeface="Times New Roman"/>
                <a:cs typeface="Times New Roman"/>
              </a:rPr>
              <a:t>ifi</a:t>
            </a:r>
            <a:r>
              <a:rPr sz="1600" i="1" spc="-10" dirty="0">
                <a:latin typeface="Times New Roman"/>
                <a:cs typeface="Times New Roman"/>
              </a:rPr>
              <a:t>c</a:t>
            </a:r>
            <a:r>
              <a:rPr sz="1600" i="1" dirty="0">
                <a:latin typeface="Times New Roman"/>
                <a:cs typeface="Times New Roman"/>
              </a:rPr>
              <a:t>an</a:t>
            </a:r>
            <a:r>
              <a:rPr sz="1600" i="1" spc="-5" dirty="0">
                <a:latin typeface="Times New Roman"/>
                <a:cs typeface="Times New Roman"/>
              </a:rPr>
              <a:t>t</a:t>
            </a:r>
            <a:endParaRPr sz="1600">
              <a:latin typeface="Times New Roman"/>
              <a:cs typeface="Times New Roman"/>
            </a:endParaRPr>
          </a:p>
        </p:txBody>
      </p:sp>
      <p:sp>
        <p:nvSpPr>
          <p:cNvPr id="16" name="object 16"/>
          <p:cNvSpPr/>
          <p:nvPr/>
        </p:nvSpPr>
        <p:spPr>
          <a:xfrm>
            <a:off x="595877" y="2819400"/>
            <a:ext cx="8915400" cy="13970"/>
          </a:xfrm>
          <a:custGeom>
            <a:avLst/>
            <a:gdLst/>
            <a:ahLst/>
            <a:cxnLst/>
            <a:rect l="l" t="t" r="r" b="b"/>
            <a:pathLst>
              <a:path w="8915400" h="13969">
                <a:moveTo>
                  <a:pt x="0" y="0"/>
                </a:moveTo>
                <a:lnTo>
                  <a:pt x="8915405" y="13715"/>
                </a:lnTo>
              </a:path>
            </a:pathLst>
          </a:custGeom>
          <a:ln w="28574">
            <a:solidFill>
              <a:srgbClr val="000000"/>
            </a:solidFill>
          </a:ln>
        </p:spPr>
        <p:txBody>
          <a:bodyPr wrap="square" lIns="0" tIns="0" rIns="0" bIns="0" rtlCol="0"/>
          <a:lstStyle/>
          <a:p>
            <a:endParaRPr/>
          </a:p>
        </p:txBody>
      </p:sp>
      <p:sp>
        <p:nvSpPr>
          <p:cNvPr id="17" name="object 17"/>
          <p:cNvSpPr txBox="1"/>
          <p:nvPr/>
        </p:nvSpPr>
        <p:spPr>
          <a:xfrm>
            <a:off x="646677" y="2482086"/>
            <a:ext cx="8786495" cy="4563745"/>
          </a:xfrm>
          <a:prstGeom prst="rect">
            <a:avLst/>
          </a:prstGeom>
        </p:spPr>
        <p:txBody>
          <a:bodyPr vert="horz" wrap="square" lIns="0" tIns="12065" rIns="0" bIns="0" rtlCol="0">
            <a:spAutoFit/>
          </a:bodyPr>
          <a:lstStyle/>
          <a:p>
            <a:pPr marL="90805">
              <a:lnSpc>
                <a:spcPct val="100000"/>
              </a:lnSpc>
              <a:spcBef>
                <a:spcPts val="95"/>
              </a:spcBef>
            </a:pPr>
            <a:r>
              <a:rPr sz="1600" spc="-5" dirty="0">
                <a:latin typeface="Times New Roman"/>
                <a:cs typeface="Times New Roman"/>
              </a:rPr>
              <a:t>Number </a:t>
            </a:r>
            <a:r>
              <a:rPr sz="1600" dirty="0">
                <a:latin typeface="Times New Roman"/>
                <a:cs typeface="Times New Roman"/>
              </a:rPr>
              <a:t>of </a:t>
            </a:r>
            <a:r>
              <a:rPr sz="1600" spc="-5" dirty="0">
                <a:latin typeface="Times New Roman"/>
                <a:cs typeface="Times New Roman"/>
              </a:rPr>
              <a:t>factors considered ( F</a:t>
            </a:r>
            <a:r>
              <a:rPr sz="1950" i="1" spc="-7" baseline="-21367" dirty="0">
                <a:latin typeface="Times New Roman"/>
                <a:cs typeface="Times New Roman"/>
              </a:rPr>
              <a:t>i</a:t>
            </a:r>
            <a:r>
              <a:rPr sz="1950" i="1" spc="82" baseline="-21367"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292100" indent="-253365">
              <a:lnSpc>
                <a:spcPct val="100000"/>
              </a:lnSpc>
              <a:spcBef>
                <a:spcPts val="1185"/>
              </a:spcBef>
              <a:buAutoNum type="arabicPeriod"/>
              <a:tabLst>
                <a:tab pos="292100" algn="l"/>
              </a:tabLst>
            </a:pPr>
            <a:r>
              <a:rPr sz="1600" spc="-5" dirty="0">
                <a:solidFill>
                  <a:srgbClr val="650065"/>
                </a:solidFill>
                <a:latin typeface="Times New Roman"/>
                <a:cs typeface="Times New Roman"/>
              </a:rPr>
              <a:t>Does </a:t>
            </a:r>
            <a:r>
              <a:rPr sz="1600" dirty="0">
                <a:solidFill>
                  <a:srgbClr val="650065"/>
                </a:solidFill>
                <a:latin typeface="Times New Roman"/>
                <a:cs typeface="Times New Roman"/>
              </a:rPr>
              <a:t>the system require reliable </a:t>
            </a:r>
            <a:r>
              <a:rPr sz="1600" spc="-5" dirty="0">
                <a:solidFill>
                  <a:srgbClr val="650065"/>
                </a:solidFill>
                <a:latin typeface="Times New Roman"/>
                <a:cs typeface="Times New Roman"/>
              </a:rPr>
              <a:t>backup and recovery</a:t>
            </a:r>
            <a:r>
              <a:rPr sz="1600" spc="15" dirty="0">
                <a:solidFill>
                  <a:srgbClr val="650065"/>
                </a:solidFill>
                <a:latin typeface="Times New Roman"/>
                <a:cs typeface="Times New Roman"/>
              </a:rPr>
              <a:t> </a:t>
            </a:r>
            <a:r>
              <a:rPr sz="1600" spc="-5" dirty="0">
                <a:solidFill>
                  <a:srgbClr val="650065"/>
                </a:solidFill>
                <a:latin typeface="Times New Roman"/>
                <a:cs typeface="Times New Roman"/>
              </a:rPr>
              <a:t>?</a:t>
            </a:r>
            <a:endParaRPr sz="1600">
              <a:latin typeface="Times New Roman"/>
              <a:cs typeface="Times New Roman"/>
            </a:endParaRPr>
          </a:p>
          <a:p>
            <a:pPr marL="292100" indent="-253365">
              <a:lnSpc>
                <a:spcPct val="100000"/>
              </a:lnSpc>
              <a:spcBef>
                <a:spcPts val="360"/>
              </a:spcBef>
              <a:buAutoNum type="arabicPeriod"/>
              <a:tabLst>
                <a:tab pos="292100" algn="l"/>
              </a:tabLst>
            </a:pPr>
            <a:r>
              <a:rPr sz="1600" dirty="0">
                <a:solidFill>
                  <a:srgbClr val="0000CC"/>
                </a:solidFill>
                <a:latin typeface="Times New Roman"/>
                <a:cs typeface="Times New Roman"/>
              </a:rPr>
              <a:t>Is data communication </a:t>
            </a:r>
            <a:r>
              <a:rPr sz="1600" spc="-5" dirty="0">
                <a:solidFill>
                  <a:srgbClr val="0000CC"/>
                </a:solidFill>
                <a:latin typeface="Times New Roman"/>
                <a:cs typeface="Times New Roman"/>
              </a:rPr>
              <a:t>required ?</a:t>
            </a:r>
            <a:endParaRPr sz="1600">
              <a:latin typeface="Times New Roman"/>
              <a:cs typeface="Times New Roman"/>
            </a:endParaRPr>
          </a:p>
          <a:p>
            <a:pPr marL="292100" indent="-253365">
              <a:lnSpc>
                <a:spcPct val="100000"/>
              </a:lnSpc>
              <a:spcBef>
                <a:spcPts val="480"/>
              </a:spcBef>
              <a:buAutoNum type="arabicPeriod"/>
              <a:tabLst>
                <a:tab pos="292100" algn="l"/>
              </a:tabLst>
            </a:pPr>
            <a:r>
              <a:rPr sz="1600" spc="-5" dirty="0">
                <a:latin typeface="Times New Roman"/>
                <a:cs typeface="Times New Roman"/>
              </a:rPr>
              <a:t>Are </a:t>
            </a:r>
            <a:r>
              <a:rPr sz="1600" dirty="0">
                <a:latin typeface="Times New Roman"/>
                <a:cs typeface="Times New Roman"/>
              </a:rPr>
              <a:t>there distributed </a:t>
            </a:r>
            <a:r>
              <a:rPr sz="1600" spc="-5" dirty="0">
                <a:latin typeface="Times New Roman"/>
                <a:cs typeface="Times New Roman"/>
              </a:rPr>
              <a:t>processing </a:t>
            </a:r>
            <a:r>
              <a:rPr sz="1600" dirty="0">
                <a:latin typeface="Times New Roman"/>
                <a:cs typeface="Times New Roman"/>
              </a:rPr>
              <a:t>functions</a:t>
            </a:r>
            <a:r>
              <a:rPr sz="1600" spc="-10"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292100" indent="-253365">
              <a:lnSpc>
                <a:spcPct val="100000"/>
              </a:lnSpc>
              <a:spcBef>
                <a:spcPts val="480"/>
              </a:spcBef>
              <a:buAutoNum type="arabicPeriod"/>
              <a:tabLst>
                <a:tab pos="292100" algn="l"/>
              </a:tabLst>
            </a:pPr>
            <a:r>
              <a:rPr sz="1600" dirty="0">
                <a:latin typeface="Times New Roman"/>
                <a:cs typeface="Times New Roman"/>
              </a:rPr>
              <a:t>Is performance critical</a:t>
            </a:r>
            <a:r>
              <a:rPr sz="1600" spc="-10"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293370" indent="-255270">
              <a:lnSpc>
                <a:spcPct val="100000"/>
              </a:lnSpc>
              <a:spcBef>
                <a:spcPts val="480"/>
              </a:spcBef>
              <a:buAutoNum type="arabicPeriod"/>
              <a:tabLst>
                <a:tab pos="294005" algn="l"/>
              </a:tabLst>
            </a:pPr>
            <a:r>
              <a:rPr sz="1600" spc="-5" dirty="0">
                <a:solidFill>
                  <a:srgbClr val="0000CC"/>
                </a:solidFill>
                <a:latin typeface="Times New Roman"/>
                <a:cs typeface="Times New Roman"/>
              </a:rPr>
              <a:t>Will </a:t>
            </a:r>
            <a:r>
              <a:rPr sz="1600" dirty="0">
                <a:solidFill>
                  <a:srgbClr val="0000CC"/>
                </a:solidFill>
                <a:latin typeface="Times New Roman"/>
                <a:cs typeface="Times New Roman"/>
              </a:rPr>
              <a:t>the system </a:t>
            </a:r>
            <a:r>
              <a:rPr sz="1600" spc="-5" dirty="0">
                <a:solidFill>
                  <a:srgbClr val="0000CC"/>
                </a:solidFill>
                <a:latin typeface="Times New Roman"/>
                <a:cs typeface="Times New Roman"/>
              </a:rPr>
              <a:t>run in an </a:t>
            </a:r>
            <a:r>
              <a:rPr sz="1600" dirty="0">
                <a:solidFill>
                  <a:srgbClr val="0000CC"/>
                </a:solidFill>
                <a:latin typeface="Times New Roman"/>
                <a:cs typeface="Times New Roman"/>
              </a:rPr>
              <a:t>existing </a:t>
            </a:r>
            <a:r>
              <a:rPr sz="1600" spc="-5" dirty="0">
                <a:solidFill>
                  <a:srgbClr val="0000CC"/>
                </a:solidFill>
                <a:latin typeface="Times New Roman"/>
                <a:cs typeface="Times New Roman"/>
              </a:rPr>
              <a:t>heavily </a:t>
            </a:r>
            <a:r>
              <a:rPr sz="1600" dirty="0">
                <a:solidFill>
                  <a:srgbClr val="0000CC"/>
                </a:solidFill>
                <a:latin typeface="Times New Roman"/>
                <a:cs typeface="Times New Roman"/>
              </a:rPr>
              <a:t>utilized operational environment</a:t>
            </a:r>
            <a:r>
              <a:rPr sz="1600" spc="20" dirty="0">
                <a:solidFill>
                  <a:srgbClr val="0000CC"/>
                </a:solidFill>
                <a:latin typeface="Times New Roman"/>
                <a:cs typeface="Times New Roman"/>
              </a:rPr>
              <a:t> </a:t>
            </a:r>
            <a:r>
              <a:rPr sz="1600" spc="-5" dirty="0">
                <a:solidFill>
                  <a:srgbClr val="0000CC"/>
                </a:solidFill>
                <a:latin typeface="Times New Roman"/>
                <a:cs typeface="Times New Roman"/>
              </a:rPr>
              <a:t>?</a:t>
            </a:r>
            <a:endParaRPr sz="1600">
              <a:latin typeface="Times New Roman"/>
              <a:cs typeface="Times New Roman"/>
            </a:endParaRPr>
          </a:p>
          <a:p>
            <a:pPr marL="292100" indent="-253365">
              <a:lnSpc>
                <a:spcPct val="100000"/>
              </a:lnSpc>
              <a:spcBef>
                <a:spcPts val="480"/>
              </a:spcBef>
              <a:buAutoNum type="arabicPeriod"/>
              <a:tabLst>
                <a:tab pos="292100" algn="l"/>
              </a:tabLst>
            </a:pPr>
            <a:r>
              <a:rPr sz="1600" spc="-5" dirty="0">
                <a:latin typeface="Times New Roman"/>
                <a:cs typeface="Times New Roman"/>
              </a:rPr>
              <a:t>Does </a:t>
            </a:r>
            <a:r>
              <a:rPr sz="1600" dirty="0">
                <a:latin typeface="Times New Roman"/>
                <a:cs typeface="Times New Roman"/>
              </a:rPr>
              <a:t>the system require on line data entry</a:t>
            </a:r>
            <a:r>
              <a:rPr sz="1600" spc="-25"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292100" indent="-253365">
              <a:lnSpc>
                <a:spcPct val="100000"/>
              </a:lnSpc>
              <a:spcBef>
                <a:spcPts val="480"/>
              </a:spcBef>
              <a:buAutoNum type="arabicPeriod"/>
              <a:tabLst>
                <a:tab pos="292100" algn="l"/>
              </a:tabLst>
            </a:pPr>
            <a:r>
              <a:rPr sz="1600" spc="-5" dirty="0">
                <a:solidFill>
                  <a:srgbClr val="650065"/>
                </a:solidFill>
                <a:latin typeface="Times New Roman"/>
                <a:cs typeface="Times New Roman"/>
              </a:rPr>
              <a:t>Does </a:t>
            </a:r>
            <a:r>
              <a:rPr sz="1600" dirty="0">
                <a:solidFill>
                  <a:srgbClr val="650065"/>
                </a:solidFill>
                <a:latin typeface="Times New Roman"/>
                <a:cs typeface="Times New Roman"/>
              </a:rPr>
              <a:t>the on line data entry require the input transaction </a:t>
            </a:r>
            <a:r>
              <a:rPr sz="1600" spc="-5" dirty="0">
                <a:solidFill>
                  <a:srgbClr val="650065"/>
                </a:solidFill>
                <a:latin typeface="Times New Roman"/>
                <a:cs typeface="Times New Roman"/>
              </a:rPr>
              <a:t>to </a:t>
            </a:r>
            <a:r>
              <a:rPr sz="1600" dirty="0">
                <a:solidFill>
                  <a:srgbClr val="650065"/>
                </a:solidFill>
                <a:latin typeface="Times New Roman"/>
                <a:cs typeface="Times New Roman"/>
              </a:rPr>
              <a:t>be built over </a:t>
            </a:r>
            <a:r>
              <a:rPr sz="1600" spc="-5" dirty="0">
                <a:solidFill>
                  <a:srgbClr val="650065"/>
                </a:solidFill>
                <a:latin typeface="Times New Roman"/>
                <a:cs typeface="Times New Roman"/>
              </a:rPr>
              <a:t>multiple </a:t>
            </a:r>
            <a:r>
              <a:rPr sz="1600" dirty="0">
                <a:solidFill>
                  <a:srgbClr val="650065"/>
                </a:solidFill>
                <a:latin typeface="Times New Roman"/>
                <a:cs typeface="Times New Roman"/>
              </a:rPr>
              <a:t>screens or operations</a:t>
            </a:r>
            <a:r>
              <a:rPr sz="1600" spc="40" dirty="0">
                <a:solidFill>
                  <a:srgbClr val="650065"/>
                </a:solidFill>
                <a:latin typeface="Times New Roman"/>
                <a:cs typeface="Times New Roman"/>
              </a:rPr>
              <a:t> </a:t>
            </a:r>
            <a:r>
              <a:rPr sz="1600" spc="-5" dirty="0">
                <a:solidFill>
                  <a:srgbClr val="650065"/>
                </a:solidFill>
                <a:latin typeface="Times New Roman"/>
                <a:cs typeface="Times New Roman"/>
              </a:rPr>
              <a:t>?</a:t>
            </a:r>
            <a:endParaRPr sz="1600">
              <a:latin typeface="Times New Roman"/>
              <a:cs typeface="Times New Roman"/>
            </a:endParaRPr>
          </a:p>
          <a:p>
            <a:pPr marL="292100" indent="-253365">
              <a:lnSpc>
                <a:spcPct val="100000"/>
              </a:lnSpc>
              <a:spcBef>
                <a:spcPts val="350"/>
              </a:spcBef>
              <a:buAutoNum type="arabicPeriod"/>
              <a:tabLst>
                <a:tab pos="292100" algn="l"/>
              </a:tabLst>
            </a:pPr>
            <a:r>
              <a:rPr sz="1600" spc="-5" dirty="0">
                <a:solidFill>
                  <a:srgbClr val="0000CC"/>
                </a:solidFill>
                <a:latin typeface="Times New Roman"/>
                <a:cs typeface="Times New Roman"/>
              </a:rPr>
              <a:t>Are </a:t>
            </a:r>
            <a:r>
              <a:rPr sz="1600" dirty="0">
                <a:solidFill>
                  <a:srgbClr val="0000CC"/>
                </a:solidFill>
                <a:latin typeface="Times New Roman"/>
                <a:cs typeface="Times New Roman"/>
              </a:rPr>
              <a:t>the </a:t>
            </a:r>
            <a:r>
              <a:rPr sz="1600" spc="-5" dirty="0">
                <a:solidFill>
                  <a:srgbClr val="0000CC"/>
                </a:solidFill>
                <a:latin typeface="Times New Roman"/>
                <a:cs typeface="Times New Roman"/>
              </a:rPr>
              <a:t>master files updated </a:t>
            </a:r>
            <a:r>
              <a:rPr sz="1600" dirty="0">
                <a:solidFill>
                  <a:srgbClr val="0000CC"/>
                </a:solidFill>
                <a:latin typeface="Times New Roman"/>
                <a:cs typeface="Times New Roman"/>
              </a:rPr>
              <a:t>on line</a:t>
            </a:r>
            <a:r>
              <a:rPr sz="1600" spc="35" dirty="0">
                <a:solidFill>
                  <a:srgbClr val="0000CC"/>
                </a:solidFill>
                <a:latin typeface="Times New Roman"/>
                <a:cs typeface="Times New Roman"/>
              </a:rPr>
              <a:t> </a:t>
            </a:r>
            <a:r>
              <a:rPr sz="1600" spc="-5" dirty="0">
                <a:solidFill>
                  <a:srgbClr val="0000CC"/>
                </a:solidFill>
                <a:latin typeface="Times New Roman"/>
                <a:cs typeface="Times New Roman"/>
              </a:rPr>
              <a:t>?</a:t>
            </a:r>
            <a:endParaRPr sz="1600">
              <a:latin typeface="Times New Roman"/>
              <a:cs typeface="Times New Roman"/>
            </a:endParaRPr>
          </a:p>
          <a:p>
            <a:pPr marL="292100" indent="-253365">
              <a:lnSpc>
                <a:spcPct val="100000"/>
              </a:lnSpc>
              <a:spcBef>
                <a:spcPts val="480"/>
              </a:spcBef>
              <a:buAutoNum type="arabicPeriod"/>
              <a:tabLst>
                <a:tab pos="292100" algn="l"/>
              </a:tabLst>
            </a:pPr>
            <a:r>
              <a:rPr sz="1600" dirty="0">
                <a:latin typeface="Times New Roman"/>
                <a:cs typeface="Times New Roman"/>
              </a:rPr>
              <a:t>Is the inputs, outputs, files, or inquiries </a:t>
            </a:r>
            <a:r>
              <a:rPr sz="1600" spc="-5" dirty="0">
                <a:latin typeface="Times New Roman"/>
                <a:cs typeface="Times New Roman"/>
              </a:rPr>
              <a:t>complex</a:t>
            </a:r>
            <a:r>
              <a:rPr sz="1600" spc="-25"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380365" indent="-355600">
              <a:lnSpc>
                <a:spcPct val="100000"/>
              </a:lnSpc>
              <a:spcBef>
                <a:spcPts val="480"/>
              </a:spcBef>
              <a:buAutoNum type="arabicPeriod"/>
              <a:tabLst>
                <a:tab pos="381000" algn="l"/>
              </a:tabLst>
            </a:pPr>
            <a:r>
              <a:rPr sz="1600" spc="-5" dirty="0">
                <a:latin typeface="Times New Roman"/>
                <a:cs typeface="Times New Roman"/>
              </a:rPr>
              <a:t>Is </a:t>
            </a:r>
            <a:r>
              <a:rPr sz="1600" dirty="0">
                <a:latin typeface="Times New Roman"/>
                <a:cs typeface="Times New Roman"/>
              </a:rPr>
              <a:t>the internal </a:t>
            </a:r>
            <a:r>
              <a:rPr sz="1600" spc="-5" dirty="0">
                <a:latin typeface="Times New Roman"/>
                <a:cs typeface="Times New Roman"/>
              </a:rPr>
              <a:t>processing </a:t>
            </a:r>
            <a:r>
              <a:rPr sz="1600" dirty="0">
                <a:latin typeface="Times New Roman"/>
                <a:cs typeface="Times New Roman"/>
              </a:rPr>
              <a:t>complex</a:t>
            </a:r>
            <a:r>
              <a:rPr sz="1600" spc="15"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393700" indent="-355600">
              <a:lnSpc>
                <a:spcPct val="100000"/>
              </a:lnSpc>
              <a:spcBef>
                <a:spcPts val="360"/>
              </a:spcBef>
              <a:buAutoNum type="arabicPeriod"/>
              <a:tabLst>
                <a:tab pos="394335" algn="l"/>
              </a:tabLst>
            </a:pPr>
            <a:r>
              <a:rPr sz="1600" spc="-5" dirty="0">
                <a:solidFill>
                  <a:srgbClr val="0000CC"/>
                </a:solidFill>
                <a:latin typeface="Times New Roman"/>
                <a:cs typeface="Times New Roman"/>
              </a:rPr>
              <a:t>Is </a:t>
            </a:r>
            <a:r>
              <a:rPr sz="1600" dirty="0">
                <a:solidFill>
                  <a:srgbClr val="0000CC"/>
                </a:solidFill>
                <a:latin typeface="Times New Roman"/>
                <a:cs typeface="Times New Roman"/>
              </a:rPr>
              <a:t>the </a:t>
            </a:r>
            <a:r>
              <a:rPr sz="1600" spc="-5" dirty="0">
                <a:solidFill>
                  <a:srgbClr val="0000CC"/>
                </a:solidFill>
                <a:latin typeface="Times New Roman"/>
                <a:cs typeface="Times New Roman"/>
              </a:rPr>
              <a:t>code </a:t>
            </a:r>
            <a:r>
              <a:rPr sz="1600" dirty="0">
                <a:solidFill>
                  <a:srgbClr val="0000CC"/>
                </a:solidFill>
                <a:latin typeface="Times New Roman"/>
                <a:cs typeface="Times New Roman"/>
              </a:rPr>
              <a:t>designed </a:t>
            </a:r>
            <a:r>
              <a:rPr sz="1600" spc="-5" dirty="0">
                <a:solidFill>
                  <a:srgbClr val="0000CC"/>
                </a:solidFill>
                <a:latin typeface="Times New Roman"/>
                <a:cs typeface="Times New Roman"/>
              </a:rPr>
              <a:t>to </a:t>
            </a:r>
            <a:r>
              <a:rPr sz="1600" dirty="0">
                <a:solidFill>
                  <a:srgbClr val="0000CC"/>
                </a:solidFill>
                <a:latin typeface="Times New Roman"/>
                <a:cs typeface="Times New Roman"/>
              </a:rPr>
              <a:t>be </a:t>
            </a:r>
            <a:r>
              <a:rPr sz="1600" spc="-5" dirty="0">
                <a:solidFill>
                  <a:srgbClr val="0000CC"/>
                </a:solidFill>
                <a:latin typeface="Times New Roman"/>
                <a:cs typeface="Times New Roman"/>
              </a:rPr>
              <a:t>reusable</a:t>
            </a:r>
            <a:r>
              <a:rPr sz="1600" spc="20" dirty="0">
                <a:solidFill>
                  <a:srgbClr val="0000CC"/>
                </a:solidFill>
                <a:latin typeface="Times New Roman"/>
                <a:cs typeface="Times New Roman"/>
              </a:rPr>
              <a:t> </a:t>
            </a:r>
            <a:r>
              <a:rPr sz="1600" spc="-5" dirty="0">
                <a:solidFill>
                  <a:srgbClr val="0000CC"/>
                </a:solidFill>
                <a:latin typeface="Times New Roman"/>
                <a:cs typeface="Times New Roman"/>
              </a:rPr>
              <a:t>?</a:t>
            </a:r>
            <a:endParaRPr sz="1600">
              <a:latin typeface="Times New Roman"/>
              <a:cs typeface="Times New Roman"/>
            </a:endParaRPr>
          </a:p>
          <a:p>
            <a:pPr marL="393700" indent="-355600">
              <a:lnSpc>
                <a:spcPct val="100000"/>
              </a:lnSpc>
              <a:spcBef>
                <a:spcPts val="360"/>
              </a:spcBef>
              <a:buAutoNum type="arabicPeriod"/>
              <a:tabLst>
                <a:tab pos="394335" algn="l"/>
              </a:tabLst>
            </a:pPr>
            <a:r>
              <a:rPr sz="1600" spc="-10" dirty="0">
                <a:latin typeface="Times New Roman"/>
                <a:cs typeface="Times New Roman"/>
              </a:rPr>
              <a:t>Are </a:t>
            </a:r>
            <a:r>
              <a:rPr sz="1600" dirty="0">
                <a:latin typeface="Times New Roman"/>
                <a:cs typeface="Times New Roman"/>
              </a:rPr>
              <a:t>conversion </a:t>
            </a:r>
            <a:r>
              <a:rPr sz="1600" spc="-5" dirty="0">
                <a:latin typeface="Times New Roman"/>
                <a:cs typeface="Times New Roman"/>
              </a:rPr>
              <a:t>and </a:t>
            </a:r>
            <a:r>
              <a:rPr sz="1600" dirty="0">
                <a:latin typeface="Times New Roman"/>
                <a:cs typeface="Times New Roman"/>
              </a:rPr>
              <a:t>installation included </a:t>
            </a:r>
            <a:r>
              <a:rPr sz="1600" spc="-5" dirty="0">
                <a:latin typeface="Times New Roman"/>
                <a:cs typeface="Times New Roman"/>
              </a:rPr>
              <a:t>in </a:t>
            </a:r>
            <a:r>
              <a:rPr sz="1600" dirty="0">
                <a:latin typeface="Times New Roman"/>
                <a:cs typeface="Times New Roman"/>
              </a:rPr>
              <a:t>the design</a:t>
            </a:r>
            <a:r>
              <a:rPr sz="1600" spc="15"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393700" indent="-355600">
              <a:lnSpc>
                <a:spcPct val="100000"/>
              </a:lnSpc>
              <a:spcBef>
                <a:spcPts val="480"/>
              </a:spcBef>
              <a:buAutoNum type="arabicPeriod"/>
              <a:tabLst>
                <a:tab pos="394335" algn="l"/>
              </a:tabLst>
            </a:pPr>
            <a:r>
              <a:rPr sz="1600" spc="-5" dirty="0">
                <a:solidFill>
                  <a:srgbClr val="650065"/>
                </a:solidFill>
                <a:latin typeface="Times New Roman"/>
                <a:cs typeface="Times New Roman"/>
              </a:rPr>
              <a:t>Is </a:t>
            </a:r>
            <a:r>
              <a:rPr sz="1600" dirty="0">
                <a:solidFill>
                  <a:srgbClr val="650065"/>
                </a:solidFill>
                <a:latin typeface="Times New Roman"/>
                <a:cs typeface="Times New Roman"/>
              </a:rPr>
              <a:t>the system </a:t>
            </a:r>
            <a:r>
              <a:rPr sz="1600" spc="-5" dirty="0">
                <a:solidFill>
                  <a:srgbClr val="650065"/>
                </a:solidFill>
                <a:latin typeface="Times New Roman"/>
                <a:cs typeface="Times New Roman"/>
              </a:rPr>
              <a:t>designed </a:t>
            </a:r>
            <a:r>
              <a:rPr sz="1600" dirty="0">
                <a:solidFill>
                  <a:srgbClr val="650065"/>
                </a:solidFill>
                <a:latin typeface="Times New Roman"/>
                <a:cs typeface="Times New Roman"/>
              </a:rPr>
              <a:t>for </a:t>
            </a:r>
            <a:r>
              <a:rPr sz="1600" spc="-5" dirty="0">
                <a:solidFill>
                  <a:srgbClr val="650065"/>
                </a:solidFill>
                <a:latin typeface="Times New Roman"/>
                <a:cs typeface="Times New Roman"/>
              </a:rPr>
              <a:t>multiple </a:t>
            </a:r>
            <a:r>
              <a:rPr sz="1600" dirty="0">
                <a:solidFill>
                  <a:srgbClr val="650065"/>
                </a:solidFill>
                <a:latin typeface="Times New Roman"/>
                <a:cs typeface="Times New Roman"/>
              </a:rPr>
              <a:t>installations </a:t>
            </a:r>
            <a:r>
              <a:rPr sz="1600" spc="-5" dirty="0">
                <a:solidFill>
                  <a:srgbClr val="650065"/>
                </a:solidFill>
                <a:latin typeface="Times New Roman"/>
                <a:cs typeface="Times New Roman"/>
              </a:rPr>
              <a:t>in different </a:t>
            </a:r>
            <a:r>
              <a:rPr sz="1600" dirty="0">
                <a:solidFill>
                  <a:srgbClr val="650065"/>
                </a:solidFill>
                <a:latin typeface="Times New Roman"/>
                <a:cs typeface="Times New Roman"/>
              </a:rPr>
              <a:t>organizations</a:t>
            </a:r>
            <a:r>
              <a:rPr sz="1600" spc="160" dirty="0">
                <a:solidFill>
                  <a:srgbClr val="650065"/>
                </a:solidFill>
                <a:latin typeface="Times New Roman"/>
                <a:cs typeface="Times New Roman"/>
              </a:rPr>
              <a:t> </a:t>
            </a:r>
            <a:r>
              <a:rPr sz="1600" spc="-5" dirty="0">
                <a:solidFill>
                  <a:srgbClr val="650065"/>
                </a:solidFill>
                <a:latin typeface="Times New Roman"/>
                <a:cs typeface="Times New Roman"/>
              </a:rPr>
              <a:t>?</a:t>
            </a:r>
            <a:endParaRPr sz="1600">
              <a:latin typeface="Times New Roman"/>
              <a:cs typeface="Times New Roman"/>
            </a:endParaRPr>
          </a:p>
          <a:p>
            <a:pPr marL="393700" indent="-355600">
              <a:lnSpc>
                <a:spcPct val="100000"/>
              </a:lnSpc>
              <a:spcBef>
                <a:spcPts val="480"/>
              </a:spcBef>
              <a:buAutoNum type="arabicPeriod"/>
              <a:tabLst>
                <a:tab pos="394335" algn="l"/>
              </a:tabLst>
            </a:pPr>
            <a:r>
              <a:rPr sz="1600" spc="-5" dirty="0">
                <a:solidFill>
                  <a:srgbClr val="0000CC"/>
                </a:solidFill>
                <a:latin typeface="Times New Roman"/>
                <a:cs typeface="Times New Roman"/>
              </a:rPr>
              <a:t>Is </a:t>
            </a:r>
            <a:r>
              <a:rPr sz="1600" dirty="0">
                <a:solidFill>
                  <a:srgbClr val="0000CC"/>
                </a:solidFill>
                <a:latin typeface="Times New Roman"/>
                <a:cs typeface="Times New Roman"/>
              </a:rPr>
              <a:t>the application </a:t>
            </a:r>
            <a:r>
              <a:rPr sz="1600" spc="-5" dirty="0">
                <a:solidFill>
                  <a:srgbClr val="0000CC"/>
                </a:solidFill>
                <a:latin typeface="Times New Roman"/>
                <a:cs typeface="Times New Roman"/>
              </a:rPr>
              <a:t>designed to </a:t>
            </a:r>
            <a:r>
              <a:rPr sz="1600" dirty="0">
                <a:solidFill>
                  <a:srgbClr val="0000CC"/>
                </a:solidFill>
                <a:latin typeface="Times New Roman"/>
                <a:cs typeface="Times New Roman"/>
              </a:rPr>
              <a:t>facilitate </a:t>
            </a:r>
            <a:r>
              <a:rPr sz="1600" spc="-5" dirty="0">
                <a:solidFill>
                  <a:srgbClr val="0000CC"/>
                </a:solidFill>
                <a:latin typeface="Times New Roman"/>
                <a:cs typeface="Times New Roman"/>
              </a:rPr>
              <a:t>change and ease </a:t>
            </a:r>
            <a:r>
              <a:rPr sz="1600" dirty="0">
                <a:solidFill>
                  <a:srgbClr val="0000CC"/>
                </a:solidFill>
                <a:latin typeface="Times New Roman"/>
                <a:cs typeface="Times New Roman"/>
              </a:rPr>
              <a:t>of </a:t>
            </a:r>
            <a:r>
              <a:rPr sz="1600" spc="-5" dirty="0">
                <a:solidFill>
                  <a:srgbClr val="0000CC"/>
                </a:solidFill>
                <a:latin typeface="Times New Roman"/>
                <a:cs typeface="Times New Roman"/>
              </a:rPr>
              <a:t>use </a:t>
            </a:r>
            <a:r>
              <a:rPr sz="1600" spc="5" dirty="0">
                <a:solidFill>
                  <a:srgbClr val="0000CC"/>
                </a:solidFill>
                <a:latin typeface="Times New Roman"/>
                <a:cs typeface="Times New Roman"/>
              </a:rPr>
              <a:t>by </a:t>
            </a:r>
            <a:r>
              <a:rPr sz="1600" dirty="0">
                <a:solidFill>
                  <a:srgbClr val="0000CC"/>
                </a:solidFill>
                <a:latin typeface="Times New Roman"/>
                <a:cs typeface="Times New Roman"/>
              </a:rPr>
              <a:t>the user</a:t>
            </a:r>
            <a:r>
              <a:rPr sz="1600" spc="90" dirty="0">
                <a:solidFill>
                  <a:srgbClr val="0000CC"/>
                </a:solidFill>
                <a:latin typeface="Times New Roman"/>
                <a:cs typeface="Times New Roman"/>
              </a:rPr>
              <a:t> </a:t>
            </a:r>
            <a:r>
              <a:rPr sz="1600" spc="-5" dirty="0">
                <a:solidFill>
                  <a:srgbClr val="0000CC"/>
                </a:solidFill>
                <a:latin typeface="Times New Roman"/>
                <a:cs typeface="Times New Roman"/>
              </a:rPr>
              <a:t>?</a:t>
            </a:r>
            <a:endParaRPr sz="1600">
              <a:latin typeface="Times New Roman"/>
              <a:cs typeface="Times New Roman"/>
            </a:endParaRPr>
          </a:p>
        </p:txBody>
      </p:sp>
      <p:sp>
        <p:nvSpPr>
          <p:cNvPr id="18" name="object 18"/>
          <p:cNvSpPr txBox="1">
            <a:spLocks noGrp="1"/>
          </p:cNvSpPr>
          <p:nvPr>
            <p:ph type="title"/>
          </p:nvPr>
        </p:nvSpPr>
        <p:spPr>
          <a:xfrm>
            <a:off x="2634480" y="3484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19" name="object 19"/>
          <p:cNvSpPr/>
          <p:nvPr/>
        </p:nvSpPr>
        <p:spPr>
          <a:xfrm>
            <a:off x="761993" y="10667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20" name="object 20"/>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73</a:t>
            </a:fld>
            <a:endParaRPr sz="1400">
              <a:latin typeface="Arial"/>
              <a:cs typeface="Arial"/>
            </a:endParaRPr>
          </a:p>
        </p:txBody>
      </p:sp>
      <p:sp>
        <p:nvSpPr>
          <p:cNvPr id="21" name="object 21"/>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22"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0956"/>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18D17-1A3B-4F8C-B26A-415633B92D11}"/>
              </a:ext>
            </a:extLst>
          </p:cNvPr>
          <p:cNvSpPr txBox="1"/>
          <p:nvPr/>
        </p:nvSpPr>
        <p:spPr>
          <a:xfrm>
            <a:off x="7772400" y="3810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24" name="TextBox 23">
            <a:extLst>
              <a:ext uri="{FF2B5EF4-FFF2-40B4-BE49-F238E27FC236}">
                <a16:creationId xmlns:a16="http://schemas.microsoft.com/office/drawing/2014/main" id="{EDD1B377-84AE-4F8C-B0A9-5E354D09C163}"/>
              </a:ext>
            </a:extLst>
          </p:cNvPr>
          <p:cNvSpPr txBox="1"/>
          <p:nvPr/>
        </p:nvSpPr>
        <p:spPr>
          <a:xfrm>
            <a:off x="6278627" y="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712467"/>
            <a:ext cx="77958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CC6500"/>
                </a:solidFill>
                <a:latin typeface="Times New Roman"/>
                <a:cs typeface="Times New Roman"/>
              </a:rPr>
              <a:t>Functions points </a:t>
            </a:r>
            <a:r>
              <a:rPr sz="2400" spc="-10" dirty="0">
                <a:solidFill>
                  <a:srgbClr val="CC6500"/>
                </a:solidFill>
                <a:latin typeface="Times New Roman"/>
                <a:cs typeface="Times New Roman"/>
              </a:rPr>
              <a:t>may </a:t>
            </a:r>
            <a:r>
              <a:rPr sz="2400" spc="-5" dirty="0">
                <a:solidFill>
                  <a:srgbClr val="CC6500"/>
                </a:solidFill>
                <a:latin typeface="Times New Roman"/>
                <a:cs typeface="Times New Roman"/>
              </a:rPr>
              <a:t>compute </a:t>
            </a:r>
            <a:r>
              <a:rPr sz="2400" dirty="0">
                <a:solidFill>
                  <a:srgbClr val="CC6500"/>
                </a:solidFill>
                <a:latin typeface="Times New Roman"/>
                <a:cs typeface="Times New Roman"/>
              </a:rPr>
              <a:t>the </a:t>
            </a:r>
            <a:r>
              <a:rPr sz="2400" spc="-5" dirty="0">
                <a:solidFill>
                  <a:srgbClr val="CC6500"/>
                </a:solidFill>
                <a:latin typeface="Times New Roman"/>
                <a:cs typeface="Times New Roman"/>
              </a:rPr>
              <a:t>following important</a:t>
            </a:r>
            <a:r>
              <a:rPr sz="2400" spc="55" dirty="0">
                <a:solidFill>
                  <a:srgbClr val="CC6500"/>
                </a:solidFill>
                <a:latin typeface="Times New Roman"/>
                <a:cs typeface="Times New Roman"/>
              </a:rPr>
              <a:t> </a:t>
            </a:r>
            <a:r>
              <a:rPr sz="2400" spc="-10" dirty="0">
                <a:solidFill>
                  <a:srgbClr val="CC6500"/>
                </a:solidFill>
                <a:latin typeface="Times New Roman"/>
                <a:cs typeface="Times New Roman"/>
              </a:rPr>
              <a:t>metrics:</a:t>
            </a:r>
            <a:endParaRPr sz="2400">
              <a:latin typeface="Times New Roman"/>
              <a:cs typeface="Times New Roman"/>
            </a:endParaRPr>
          </a:p>
        </p:txBody>
      </p:sp>
      <p:graphicFrame>
        <p:nvGraphicFramePr>
          <p:cNvPr id="3" name="object 3"/>
          <p:cNvGraphicFramePr>
            <a:graphicFrameLocks noGrp="1"/>
          </p:cNvGraphicFramePr>
          <p:nvPr/>
        </p:nvGraphicFramePr>
        <p:xfrm>
          <a:off x="821683" y="2305999"/>
          <a:ext cx="7527924" cy="1729737"/>
        </p:xfrm>
        <a:graphic>
          <a:graphicData uri="http://schemas.openxmlformats.org/drawingml/2006/table">
            <a:tbl>
              <a:tblPr firstRow="1" bandRow="1">
                <a:tableStyleId>{2D5ABB26-0587-4C30-8999-92F81FD0307C}</a:tableStyleId>
              </a:tblPr>
              <a:tblGrid>
                <a:gridCol w="2341880">
                  <a:extLst>
                    <a:ext uri="{9D8B030D-6E8A-4147-A177-3AD203B41FA5}">
                      <a16:colId xmlns:a16="http://schemas.microsoft.com/office/drawing/2014/main" val="20000"/>
                    </a:ext>
                  </a:extLst>
                </a:gridCol>
                <a:gridCol w="975994">
                  <a:extLst>
                    <a:ext uri="{9D8B030D-6E8A-4147-A177-3AD203B41FA5}">
                      <a16:colId xmlns:a16="http://schemas.microsoft.com/office/drawing/2014/main" val="20001"/>
                    </a:ext>
                  </a:extLst>
                </a:gridCol>
                <a:gridCol w="4210050">
                  <a:extLst>
                    <a:ext uri="{9D8B030D-6E8A-4147-A177-3AD203B41FA5}">
                      <a16:colId xmlns:a16="http://schemas.microsoft.com/office/drawing/2014/main" val="20002"/>
                    </a:ext>
                  </a:extLst>
                </a:gridCol>
              </a:tblGrid>
              <a:tr h="864869">
                <a:tc>
                  <a:txBody>
                    <a:bodyPr/>
                    <a:lstStyle/>
                    <a:p>
                      <a:pPr marL="31750">
                        <a:lnSpc>
                          <a:spcPts val="2305"/>
                        </a:lnSpc>
                      </a:pPr>
                      <a:r>
                        <a:rPr sz="2400" spc="-5" dirty="0">
                          <a:solidFill>
                            <a:srgbClr val="653200"/>
                          </a:solidFill>
                          <a:latin typeface="Times New Roman"/>
                          <a:cs typeface="Times New Roman"/>
                        </a:rPr>
                        <a:t>Productivity</a:t>
                      </a:r>
                      <a:endParaRPr sz="2400">
                        <a:latin typeface="Times New Roman"/>
                        <a:cs typeface="Times New Roman"/>
                      </a:endParaRPr>
                    </a:p>
                    <a:p>
                      <a:pPr marL="31750">
                        <a:lnSpc>
                          <a:spcPct val="100000"/>
                        </a:lnSpc>
                        <a:spcBef>
                          <a:spcPts val="860"/>
                        </a:spcBef>
                      </a:pPr>
                      <a:r>
                        <a:rPr sz="2400" spc="-5" dirty="0">
                          <a:solidFill>
                            <a:srgbClr val="A50020"/>
                          </a:solidFill>
                          <a:latin typeface="Times New Roman"/>
                          <a:cs typeface="Times New Roman"/>
                        </a:rPr>
                        <a:t>Quality</a:t>
                      </a:r>
                      <a:endParaRPr sz="2400">
                        <a:latin typeface="Times New Roman"/>
                        <a:cs typeface="Times New Roman"/>
                      </a:endParaRPr>
                    </a:p>
                  </a:txBody>
                  <a:tcPr marL="0" marR="0" marT="0" marB="0"/>
                </a:tc>
                <a:tc>
                  <a:txBody>
                    <a:bodyPr/>
                    <a:lstStyle/>
                    <a:p>
                      <a:pPr marL="60960" algn="ctr">
                        <a:lnSpc>
                          <a:spcPts val="2305"/>
                        </a:lnSpc>
                      </a:pPr>
                      <a:r>
                        <a:rPr sz="2400" dirty="0">
                          <a:solidFill>
                            <a:srgbClr val="653200"/>
                          </a:solidFill>
                          <a:latin typeface="Times New Roman"/>
                          <a:cs typeface="Times New Roman"/>
                        </a:rPr>
                        <a:t>=</a:t>
                      </a:r>
                      <a:endParaRPr sz="2400">
                        <a:latin typeface="Times New Roman"/>
                        <a:cs typeface="Times New Roman"/>
                      </a:endParaRPr>
                    </a:p>
                    <a:p>
                      <a:pPr marL="60960" algn="ctr">
                        <a:lnSpc>
                          <a:spcPct val="100000"/>
                        </a:lnSpc>
                        <a:spcBef>
                          <a:spcPts val="860"/>
                        </a:spcBef>
                      </a:pPr>
                      <a:r>
                        <a:rPr sz="2400" dirty="0">
                          <a:solidFill>
                            <a:srgbClr val="A50020"/>
                          </a:solidFill>
                          <a:latin typeface="Times New Roman"/>
                          <a:cs typeface="Times New Roman"/>
                        </a:rPr>
                        <a:t>=</a:t>
                      </a:r>
                      <a:endParaRPr sz="2400">
                        <a:latin typeface="Times New Roman"/>
                        <a:cs typeface="Times New Roman"/>
                      </a:endParaRPr>
                    </a:p>
                  </a:txBody>
                  <a:tcPr marL="0" marR="0" marT="0" marB="0"/>
                </a:tc>
                <a:tc>
                  <a:txBody>
                    <a:bodyPr/>
                    <a:lstStyle/>
                    <a:p>
                      <a:pPr marL="370840">
                        <a:lnSpc>
                          <a:spcPts val="2305"/>
                        </a:lnSpc>
                      </a:pPr>
                      <a:r>
                        <a:rPr sz="2400" spc="-5" dirty="0">
                          <a:solidFill>
                            <a:srgbClr val="653200"/>
                          </a:solidFill>
                          <a:latin typeface="Times New Roman"/>
                          <a:cs typeface="Times New Roman"/>
                        </a:rPr>
                        <a:t>FP </a:t>
                      </a:r>
                      <a:r>
                        <a:rPr sz="2400" dirty="0">
                          <a:solidFill>
                            <a:srgbClr val="653200"/>
                          </a:solidFill>
                          <a:latin typeface="Times New Roman"/>
                          <a:cs typeface="Times New Roman"/>
                        </a:rPr>
                        <a:t>/</a:t>
                      </a:r>
                      <a:r>
                        <a:rPr sz="2400" spc="-5" dirty="0">
                          <a:solidFill>
                            <a:srgbClr val="653200"/>
                          </a:solidFill>
                          <a:latin typeface="Times New Roman"/>
                          <a:cs typeface="Times New Roman"/>
                        </a:rPr>
                        <a:t> persons-months</a:t>
                      </a:r>
                      <a:endParaRPr sz="2400">
                        <a:latin typeface="Times New Roman"/>
                        <a:cs typeface="Times New Roman"/>
                      </a:endParaRPr>
                    </a:p>
                    <a:p>
                      <a:pPr marL="370840">
                        <a:lnSpc>
                          <a:spcPct val="100000"/>
                        </a:lnSpc>
                        <a:spcBef>
                          <a:spcPts val="860"/>
                        </a:spcBef>
                      </a:pPr>
                      <a:r>
                        <a:rPr sz="2400" spc="-5" dirty="0">
                          <a:solidFill>
                            <a:srgbClr val="A50020"/>
                          </a:solidFill>
                          <a:latin typeface="Times New Roman"/>
                          <a:cs typeface="Times New Roman"/>
                        </a:rPr>
                        <a:t>Defects </a:t>
                      </a:r>
                      <a:r>
                        <a:rPr sz="2400" dirty="0">
                          <a:solidFill>
                            <a:srgbClr val="A50020"/>
                          </a:solidFill>
                          <a:latin typeface="Times New Roman"/>
                          <a:cs typeface="Times New Roman"/>
                        </a:rPr>
                        <a:t>/ </a:t>
                      </a:r>
                      <a:r>
                        <a:rPr sz="2400" spc="-5" dirty="0">
                          <a:solidFill>
                            <a:srgbClr val="A50020"/>
                          </a:solidFill>
                          <a:latin typeface="Times New Roman"/>
                          <a:cs typeface="Times New Roman"/>
                        </a:rPr>
                        <a:t>FP</a:t>
                      </a:r>
                      <a:endParaRPr sz="2400">
                        <a:latin typeface="Times New Roman"/>
                        <a:cs typeface="Times New Roman"/>
                      </a:endParaRPr>
                    </a:p>
                  </a:txBody>
                  <a:tcPr marL="0" marR="0" marT="0" marB="0"/>
                </a:tc>
                <a:extLst>
                  <a:ext uri="{0D108BD9-81ED-4DB2-BD59-A6C34878D82A}">
                    <a16:rowId xmlns:a16="http://schemas.microsoft.com/office/drawing/2014/main" val="10000"/>
                  </a:ext>
                </a:extLst>
              </a:tr>
              <a:tr h="474725">
                <a:tc>
                  <a:txBody>
                    <a:bodyPr/>
                    <a:lstStyle/>
                    <a:p>
                      <a:pPr marL="31750">
                        <a:lnSpc>
                          <a:spcPct val="100000"/>
                        </a:lnSpc>
                        <a:spcBef>
                          <a:spcPts val="85"/>
                        </a:spcBef>
                      </a:pPr>
                      <a:r>
                        <a:rPr sz="2400" spc="-5" dirty="0">
                          <a:solidFill>
                            <a:srgbClr val="650065"/>
                          </a:solidFill>
                          <a:latin typeface="Times New Roman"/>
                          <a:cs typeface="Times New Roman"/>
                        </a:rPr>
                        <a:t>Cost</a:t>
                      </a:r>
                      <a:endParaRPr sz="2400">
                        <a:latin typeface="Times New Roman"/>
                        <a:cs typeface="Times New Roman"/>
                      </a:endParaRPr>
                    </a:p>
                  </a:txBody>
                  <a:tcPr marL="0" marR="0" marT="10795" marB="0"/>
                </a:tc>
                <a:tc>
                  <a:txBody>
                    <a:bodyPr/>
                    <a:lstStyle/>
                    <a:p>
                      <a:pPr marR="363220" algn="r">
                        <a:lnSpc>
                          <a:spcPct val="100000"/>
                        </a:lnSpc>
                        <a:spcBef>
                          <a:spcPts val="85"/>
                        </a:spcBef>
                      </a:pPr>
                      <a:r>
                        <a:rPr sz="2400" dirty="0">
                          <a:solidFill>
                            <a:srgbClr val="650065"/>
                          </a:solidFill>
                          <a:latin typeface="Times New Roman"/>
                          <a:cs typeface="Times New Roman"/>
                        </a:rPr>
                        <a:t>=</a:t>
                      </a:r>
                      <a:endParaRPr sz="2400">
                        <a:latin typeface="Times New Roman"/>
                        <a:cs typeface="Times New Roman"/>
                      </a:endParaRPr>
                    </a:p>
                  </a:txBody>
                  <a:tcPr marL="0" marR="0" marT="10795" marB="0"/>
                </a:tc>
                <a:tc>
                  <a:txBody>
                    <a:bodyPr/>
                    <a:lstStyle/>
                    <a:p>
                      <a:pPr marL="370840">
                        <a:lnSpc>
                          <a:spcPct val="100000"/>
                        </a:lnSpc>
                        <a:spcBef>
                          <a:spcPts val="85"/>
                        </a:spcBef>
                      </a:pPr>
                      <a:r>
                        <a:rPr sz="2400" spc="-5" dirty="0">
                          <a:solidFill>
                            <a:srgbClr val="650065"/>
                          </a:solidFill>
                          <a:latin typeface="Times New Roman"/>
                          <a:cs typeface="Times New Roman"/>
                        </a:rPr>
                        <a:t>Rupees </a:t>
                      </a:r>
                      <a:r>
                        <a:rPr sz="2400" dirty="0">
                          <a:solidFill>
                            <a:srgbClr val="650065"/>
                          </a:solidFill>
                          <a:latin typeface="Times New Roman"/>
                          <a:cs typeface="Times New Roman"/>
                        </a:rPr>
                        <a:t>/ </a:t>
                      </a:r>
                      <a:r>
                        <a:rPr sz="2400" spc="-5" dirty="0">
                          <a:solidFill>
                            <a:srgbClr val="650065"/>
                          </a:solidFill>
                          <a:latin typeface="Times New Roman"/>
                          <a:cs typeface="Times New Roman"/>
                        </a:rPr>
                        <a:t>FP</a:t>
                      </a:r>
                      <a:endParaRPr sz="2400">
                        <a:latin typeface="Times New Roman"/>
                        <a:cs typeface="Times New Roman"/>
                      </a:endParaRPr>
                    </a:p>
                  </a:txBody>
                  <a:tcPr marL="0" marR="0" marT="10795" marB="0"/>
                </a:tc>
                <a:extLst>
                  <a:ext uri="{0D108BD9-81ED-4DB2-BD59-A6C34878D82A}">
                    <a16:rowId xmlns:a16="http://schemas.microsoft.com/office/drawing/2014/main" val="10001"/>
                  </a:ext>
                </a:extLst>
              </a:tr>
              <a:tr h="390143">
                <a:tc>
                  <a:txBody>
                    <a:bodyPr/>
                    <a:lstStyle/>
                    <a:p>
                      <a:pPr marL="31750">
                        <a:lnSpc>
                          <a:spcPts val="2875"/>
                        </a:lnSpc>
                        <a:spcBef>
                          <a:spcPts val="95"/>
                        </a:spcBef>
                      </a:pPr>
                      <a:r>
                        <a:rPr sz="2400" spc="-5" dirty="0">
                          <a:solidFill>
                            <a:srgbClr val="326500"/>
                          </a:solidFill>
                          <a:latin typeface="Times New Roman"/>
                          <a:cs typeface="Times New Roman"/>
                        </a:rPr>
                        <a:t>Documentation</a:t>
                      </a:r>
                      <a:endParaRPr sz="2400">
                        <a:latin typeface="Times New Roman"/>
                        <a:cs typeface="Times New Roman"/>
                      </a:endParaRPr>
                    </a:p>
                  </a:txBody>
                  <a:tcPr marL="0" marR="0" marT="12065" marB="0"/>
                </a:tc>
                <a:tc>
                  <a:txBody>
                    <a:bodyPr/>
                    <a:lstStyle/>
                    <a:p>
                      <a:pPr marR="363220" algn="r">
                        <a:lnSpc>
                          <a:spcPts val="2875"/>
                        </a:lnSpc>
                        <a:spcBef>
                          <a:spcPts val="95"/>
                        </a:spcBef>
                      </a:pPr>
                      <a:r>
                        <a:rPr sz="2400" dirty="0">
                          <a:solidFill>
                            <a:srgbClr val="326500"/>
                          </a:solidFill>
                          <a:latin typeface="Times New Roman"/>
                          <a:cs typeface="Times New Roman"/>
                        </a:rPr>
                        <a:t>=</a:t>
                      </a:r>
                      <a:endParaRPr sz="2400">
                        <a:latin typeface="Times New Roman"/>
                        <a:cs typeface="Times New Roman"/>
                      </a:endParaRPr>
                    </a:p>
                  </a:txBody>
                  <a:tcPr marL="0" marR="0" marT="12065" marB="0"/>
                </a:tc>
                <a:tc>
                  <a:txBody>
                    <a:bodyPr/>
                    <a:lstStyle/>
                    <a:p>
                      <a:pPr marL="370840">
                        <a:lnSpc>
                          <a:spcPts val="2875"/>
                        </a:lnSpc>
                        <a:spcBef>
                          <a:spcPts val="95"/>
                        </a:spcBef>
                      </a:pPr>
                      <a:r>
                        <a:rPr sz="2400" spc="-5" dirty="0">
                          <a:solidFill>
                            <a:srgbClr val="326500"/>
                          </a:solidFill>
                          <a:latin typeface="Times New Roman"/>
                          <a:cs typeface="Times New Roman"/>
                        </a:rPr>
                        <a:t>Pages </a:t>
                      </a:r>
                      <a:r>
                        <a:rPr sz="2400" dirty="0">
                          <a:solidFill>
                            <a:srgbClr val="326500"/>
                          </a:solidFill>
                          <a:latin typeface="Times New Roman"/>
                          <a:cs typeface="Times New Roman"/>
                        </a:rPr>
                        <a:t>of </a:t>
                      </a:r>
                      <a:r>
                        <a:rPr sz="2400" spc="-5" dirty="0">
                          <a:solidFill>
                            <a:srgbClr val="326500"/>
                          </a:solidFill>
                          <a:latin typeface="Times New Roman"/>
                          <a:cs typeface="Times New Roman"/>
                        </a:rPr>
                        <a:t>documentation </a:t>
                      </a:r>
                      <a:r>
                        <a:rPr sz="2400" dirty="0">
                          <a:solidFill>
                            <a:srgbClr val="326500"/>
                          </a:solidFill>
                          <a:latin typeface="Times New Roman"/>
                          <a:cs typeface="Times New Roman"/>
                        </a:rPr>
                        <a:t>per</a:t>
                      </a:r>
                      <a:r>
                        <a:rPr sz="2400" spc="-50" dirty="0">
                          <a:solidFill>
                            <a:srgbClr val="326500"/>
                          </a:solidFill>
                          <a:latin typeface="Times New Roman"/>
                          <a:cs typeface="Times New Roman"/>
                        </a:rPr>
                        <a:t> </a:t>
                      </a:r>
                      <a:r>
                        <a:rPr sz="2400" spc="-5" dirty="0">
                          <a:solidFill>
                            <a:srgbClr val="326500"/>
                          </a:solidFill>
                          <a:latin typeface="Times New Roman"/>
                          <a:cs typeface="Times New Roman"/>
                        </a:rPr>
                        <a:t>FP</a:t>
                      </a:r>
                      <a:endParaRPr sz="2400">
                        <a:latin typeface="Times New Roman"/>
                        <a:cs typeface="Times New Roman"/>
                      </a:endParaRPr>
                    </a:p>
                  </a:txBody>
                  <a:tcPr marL="0" marR="0" marT="12065" marB="0"/>
                </a:tc>
                <a:extLst>
                  <a:ext uri="{0D108BD9-81ED-4DB2-BD59-A6C34878D82A}">
                    <a16:rowId xmlns:a16="http://schemas.microsoft.com/office/drawing/2014/main" val="10002"/>
                  </a:ext>
                </a:extLst>
              </a:tr>
            </a:tbl>
          </a:graphicData>
        </a:graphic>
      </p:graphicFrame>
      <p:sp>
        <p:nvSpPr>
          <p:cNvPr id="4" name="object 4"/>
          <p:cNvSpPr txBox="1"/>
          <p:nvPr/>
        </p:nvSpPr>
        <p:spPr>
          <a:xfrm>
            <a:off x="793489" y="4259070"/>
            <a:ext cx="8453120" cy="2217420"/>
          </a:xfrm>
          <a:prstGeom prst="rect">
            <a:avLst/>
          </a:prstGeom>
        </p:spPr>
        <p:txBody>
          <a:bodyPr vert="horz" wrap="square" lIns="0" tIns="13335" rIns="0" bIns="0" rtlCol="0">
            <a:spAutoFit/>
          </a:bodyPr>
          <a:lstStyle/>
          <a:p>
            <a:pPr marL="12700" marR="5080" algn="just">
              <a:lnSpc>
                <a:spcPct val="99800"/>
              </a:lnSpc>
              <a:spcBef>
                <a:spcPts val="105"/>
              </a:spcBef>
            </a:pPr>
            <a:r>
              <a:rPr sz="2400" spc="-5" dirty="0">
                <a:solidFill>
                  <a:srgbClr val="0000CC"/>
                </a:solidFill>
                <a:latin typeface="Times New Roman"/>
                <a:cs typeface="Times New Roman"/>
              </a:rPr>
              <a:t>These </a:t>
            </a:r>
            <a:r>
              <a:rPr sz="2400" spc="-10" dirty="0">
                <a:solidFill>
                  <a:srgbClr val="0000CC"/>
                </a:solidFill>
                <a:latin typeface="Times New Roman"/>
                <a:cs typeface="Times New Roman"/>
              </a:rPr>
              <a:t>metrics </a:t>
            </a:r>
            <a:r>
              <a:rPr sz="2400" spc="-5" dirty="0">
                <a:solidFill>
                  <a:srgbClr val="0000CC"/>
                </a:solidFill>
                <a:latin typeface="Times New Roman"/>
                <a:cs typeface="Times New Roman"/>
              </a:rPr>
              <a:t>are controversial </a:t>
            </a:r>
            <a:r>
              <a:rPr sz="2400" dirty="0">
                <a:solidFill>
                  <a:srgbClr val="0000CC"/>
                </a:solidFill>
                <a:latin typeface="Times New Roman"/>
                <a:cs typeface="Times New Roman"/>
              </a:rPr>
              <a:t>and are </a:t>
            </a:r>
            <a:r>
              <a:rPr sz="2400" spc="-5" dirty="0">
                <a:solidFill>
                  <a:srgbClr val="0000CC"/>
                </a:solidFill>
                <a:latin typeface="Times New Roman"/>
                <a:cs typeface="Times New Roman"/>
              </a:rPr>
              <a:t>not universally acceptable.  There </a:t>
            </a:r>
            <a:r>
              <a:rPr sz="2400" dirty="0">
                <a:solidFill>
                  <a:srgbClr val="0000CC"/>
                </a:solidFill>
                <a:latin typeface="Times New Roman"/>
                <a:cs typeface="Times New Roman"/>
              </a:rPr>
              <a:t>are </a:t>
            </a:r>
            <a:r>
              <a:rPr sz="2400" spc="-5" dirty="0">
                <a:solidFill>
                  <a:srgbClr val="0000CC"/>
                </a:solidFill>
                <a:latin typeface="Times New Roman"/>
                <a:cs typeface="Times New Roman"/>
              </a:rPr>
              <a:t>standards </a:t>
            </a:r>
            <a:r>
              <a:rPr sz="2400" dirty="0">
                <a:solidFill>
                  <a:srgbClr val="0000CC"/>
                </a:solidFill>
                <a:latin typeface="Times New Roman"/>
                <a:cs typeface="Times New Roman"/>
              </a:rPr>
              <a:t>issued by the </a:t>
            </a:r>
            <a:r>
              <a:rPr sz="2400" spc="-5" dirty="0">
                <a:solidFill>
                  <a:srgbClr val="0000CC"/>
                </a:solidFill>
                <a:latin typeface="Times New Roman"/>
                <a:cs typeface="Times New Roman"/>
              </a:rPr>
              <a:t>International Functions Point User  Group (IFPUG, covering the Albrecht method) </a:t>
            </a:r>
            <a:r>
              <a:rPr sz="2400" dirty="0">
                <a:solidFill>
                  <a:srgbClr val="0000CC"/>
                </a:solidFill>
                <a:latin typeface="Times New Roman"/>
                <a:cs typeface="Times New Roman"/>
              </a:rPr>
              <a:t>and </a:t>
            </a:r>
            <a:r>
              <a:rPr sz="2400" spc="-5" dirty="0">
                <a:solidFill>
                  <a:srgbClr val="0000CC"/>
                </a:solidFill>
                <a:latin typeface="Times New Roman"/>
                <a:cs typeface="Times New Roman"/>
              </a:rPr>
              <a:t>the United  Kingdom Function Point User Group </a:t>
            </a:r>
            <a:r>
              <a:rPr sz="2400" dirty="0">
                <a:solidFill>
                  <a:srgbClr val="0000CC"/>
                </a:solidFill>
                <a:latin typeface="Times New Roman"/>
                <a:cs typeface="Times New Roman"/>
              </a:rPr>
              <a:t>(UFPGU, </a:t>
            </a:r>
            <a:r>
              <a:rPr sz="2400" spc="-5" dirty="0">
                <a:solidFill>
                  <a:srgbClr val="0000CC"/>
                </a:solidFill>
                <a:latin typeface="Times New Roman"/>
                <a:cs typeface="Times New Roman"/>
              </a:rPr>
              <a:t>covering the MK11  method). An ISO </a:t>
            </a:r>
            <a:r>
              <a:rPr sz="2400" dirty="0">
                <a:solidFill>
                  <a:srgbClr val="0000CC"/>
                </a:solidFill>
                <a:latin typeface="Times New Roman"/>
                <a:cs typeface="Times New Roman"/>
              </a:rPr>
              <a:t>standard </a:t>
            </a:r>
            <a:r>
              <a:rPr sz="2400" spc="-5" dirty="0">
                <a:solidFill>
                  <a:srgbClr val="0000CC"/>
                </a:solidFill>
                <a:latin typeface="Times New Roman"/>
                <a:cs typeface="Times New Roman"/>
              </a:rPr>
              <a:t>for function point method </a:t>
            </a:r>
            <a:r>
              <a:rPr sz="2400" dirty="0">
                <a:solidFill>
                  <a:srgbClr val="0000CC"/>
                </a:solidFill>
                <a:latin typeface="Times New Roman"/>
                <a:cs typeface="Times New Roman"/>
              </a:rPr>
              <a:t>is </a:t>
            </a:r>
            <a:r>
              <a:rPr sz="2400" spc="-5" dirty="0">
                <a:solidFill>
                  <a:srgbClr val="0000CC"/>
                </a:solidFill>
                <a:latin typeface="Times New Roman"/>
                <a:cs typeface="Times New Roman"/>
              </a:rPr>
              <a:t>also being  developed.</a:t>
            </a:r>
            <a:endParaRPr sz="2400">
              <a:latin typeface="Times New Roman"/>
              <a:cs typeface="Times New Roman"/>
            </a:endParaRPr>
          </a:p>
        </p:txBody>
      </p:sp>
      <p:sp>
        <p:nvSpPr>
          <p:cNvPr id="5" name="object 5"/>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6" name="object 6"/>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74</a:t>
            </a:fld>
            <a:endParaRPr sz="140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F6A44F-1F29-490A-88E3-95FA8A453037}"/>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1" name="TextBox 10">
            <a:extLst>
              <a:ext uri="{FF2B5EF4-FFF2-40B4-BE49-F238E27FC236}">
                <a16:creationId xmlns:a16="http://schemas.microsoft.com/office/drawing/2014/main" id="{C8B81559-8DEF-450B-AE9F-F4027E7BA283}"/>
              </a:ext>
            </a:extLst>
          </p:cNvPr>
          <p:cNvSpPr txBox="1"/>
          <p:nvPr/>
        </p:nvSpPr>
        <p:spPr>
          <a:xfrm>
            <a:off x="6278627" y="1524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866391"/>
            <a:ext cx="6761480" cy="1219835"/>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Example:</a:t>
            </a:r>
            <a:r>
              <a:rPr sz="2800" spc="-10" dirty="0">
                <a:latin typeface="Times New Roman"/>
                <a:cs typeface="Times New Roman"/>
              </a:rPr>
              <a:t> </a:t>
            </a:r>
            <a:r>
              <a:rPr sz="2800" spc="-5" dirty="0">
                <a:latin typeface="Times New Roman"/>
                <a:cs typeface="Times New Roman"/>
              </a:rPr>
              <a:t>4.1</a:t>
            </a:r>
            <a:endParaRPr sz="2800">
              <a:latin typeface="Times New Roman"/>
              <a:cs typeface="Times New Roman"/>
            </a:endParaRPr>
          </a:p>
          <a:p>
            <a:pPr>
              <a:lnSpc>
                <a:spcPct val="100000"/>
              </a:lnSpc>
              <a:spcBef>
                <a:spcPts val="50"/>
              </a:spcBef>
            </a:pPr>
            <a:endParaRPr sz="2500">
              <a:latin typeface="Times New Roman"/>
              <a:cs typeface="Times New Roman"/>
            </a:endParaRPr>
          </a:p>
          <a:p>
            <a:pPr marL="12700">
              <a:lnSpc>
                <a:spcPct val="100000"/>
              </a:lnSpc>
            </a:pPr>
            <a:r>
              <a:rPr sz="2600" dirty="0">
                <a:solidFill>
                  <a:srgbClr val="650065"/>
                </a:solidFill>
                <a:latin typeface="Times New Roman"/>
                <a:cs typeface="Times New Roman"/>
              </a:rPr>
              <a:t>Consider a </a:t>
            </a:r>
            <a:r>
              <a:rPr sz="2400" spc="-5" dirty="0">
                <a:solidFill>
                  <a:srgbClr val="650065"/>
                </a:solidFill>
                <a:latin typeface="Times New Roman"/>
                <a:cs typeface="Times New Roman"/>
              </a:rPr>
              <a:t>project with </a:t>
            </a:r>
            <a:r>
              <a:rPr sz="2400" dirty="0">
                <a:solidFill>
                  <a:srgbClr val="650065"/>
                </a:solidFill>
                <a:latin typeface="Times New Roman"/>
                <a:cs typeface="Times New Roman"/>
              </a:rPr>
              <a:t>the </a:t>
            </a:r>
            <a:r>
              <a:rPr sz="2400" spc="-5" dirty="0">
                <a:solidFill>
                  <a:srgbClr val="650065"/>
                </a:solidFill>
                <a:latin typeface="Times New Roman"/>
                <a:cs typeface="Times New Roman"/>
              </a:rPr>
              <a:t>following functional</a:t>
            </a:r>
            <a:r>
              <a:rPr sz="2400" spc="-75" dirty="0">
                <a:solidFill>
                  <a:srgbClr val="650065"/>
                </a:solidFill>
                <a:latin typeface="Times New Roman"/>
                <a:cs typeface="Times New Roman"/>
              </a:rPr>
              <a:t> </a:t>
            </a:r>
            <a:r>
              <a:rPr sz="2400" spc="-5" dirty="0">
                <a:solidFill>
                  <a:srgbClr val="650065"/>
                </a:solidFill>
                <a:latin typeface="Times New Roman"/>
                <a:cs typeface="Times New Roman"/>
              </a:rPr>
              <a:t>units:</a:t>
            </a:r>
            <a:endParaRPr sz="2400">
              <a:latin typeface="Times New Roman"/>
              <a:cs typeface="Times New Roman"/>
            </a:endParaRPr>
          </a:p>
        </p:txBody>
      </p:sp>
      <p:sp>
        <p:nvSpPr>
          <p:cNvPr id="3" name="object 3"/>
          <p:cNvSpPr txBox="1"/>
          <p:nvPr/>
        </p:nvSpPr>
        <p:spPr>
          <a:xfrm>
            <a:off x="840733" y="3059682"/>
            <a:ext cx="3669029" cy="2583180"/>
          </a:xfrm>
          <a:prstGeom prst="rect">
            <a:avLst/>
          </a:prstGeom>
        </p:spPr>
        <p:txBody>
          <a:bodyPr vert="horz" wrap="square" lIns="0" tIns="13335" rIns="0" bIns="0" rtlCol="0">
            <a:spAutoFit/>
          </a:bodyPr>
          <a:lstStyle/>
          <a:p>
            <a:pPr marL="12700" marR="542925">
              <a:lnSpc>
                <a:spcPct val="139700"/>
              </a:lnSpc>
              <a:spcBef>
                <a:spcPts val="105"/>
              </a:spcBef>
            </a:pPr>
            <a:r>
              <a:rPr sz="2400" spc="-5" dirty="0">
                <a:solidFill>
                  <a:srgbClr val="A50020"/>
                </a:solidFill>
                <a:latin typeface="Times New Roman"/>
                <a:cs typeface="Times New Roman"/>
              </a:rPr>
              <a:t>Number </a:t>
            </a:r>
            <a:r>
              <a:rPr sz="2400" dirty="0">
                <a:solidFill>
                  <a:srgbClr val="A50020"/>
                </a:solidFill>
                <a:latin typeface="Times New Roman"/>
                <a:cs typeface="Times New Roman"/>
              </a:rPr>
              <a:t>of user </a:t>
            </a:r>
            <a:r>
              <a:rPr sz="2400" spc="-5" dirty="0">
                <a:solidFill>
                  <a:srgbClr val="A50020"/>
                </a:solidFill>
                <a:latin typeface="Times New Roman"/>
                <a:cs typeface="Times New Roman"/>
              </a:rPr>
              <a:t>inputs  </a:t>
            </a:r>
            <a:r>
              <a:rPr sz="2400" spc="-5" dirty="0">
                <a:latin typeface="Times New Roman"/>
                <a:cs typeface="Times New Roman"/>
              </a:rPr>
              <a:t>Number </a:t>
            </a:r>
            <a:r>
              <a:rPr sz="2400" dirty="0">
                <a:latin typeface="Times New Roman"/>
                <a:cs typeface="Times New Roman"/>
              </a:rPr>
              <a:t>of user </a:t>
            </a:r>
            <a:r>
              <a:rPr sz="2400" spc="-5" dirty="0">
                <a:latin typeface="Times New Roman"/>
                <a:cs typeface="Times New Roman"/>
              </a:rPr>
              <a:t>outputs  </a:t>
            </a:r>
            <a:r>
              <a:rPr sz="2400" spc="-5" dirty="0">
                <a:solidFill>
                  <a:srgbClr val="0000CC"/>
                </a:solidFill>
                <a:latin typeface="Times New Roman"/>
                <a:cs typeface="Times New Roman"/>
              </a:rPr>
              <a:t>Number </a:t>
            </a:r>
            <a:r>
              <a:rPr sz="2400" dirty="0">
                <a:solidFill>
                  <a:srgbClr val="0000CC"/>
                </a:solidFill>
                <a:latin typeface="Times New Roman"/>
                <a:cs typeface="Times New Roman"/>
              </a:rPr>
              <a:t>of user</a:t>
            </a:r>
            <a:r>
              <a:rPr sz="2400" spc="-70" dirty="0">
                <a:solidFill>
                  <a:srgbClr val="0000CC"/>
                </a:solidFill>
                <a:latin typeface="Times New Roman"/>
                <a:cs typeface="Times New Roman"/>
              </a:rPr>
              <a:t> </a:t>
            </a:r>
            <a:r>
              <a:rPr sz="2400" spc="-5" dirty="0">
                <a:solidFill>
                  <a:srgbClr val="0000CC"/>
                </a:solidFill>
                <a:latin typeface="Times New Roman"/>
                <a:cs typeface="Times New Roman"/>
              </a:rPr>
              <a:t>enquiries  </a:t>
            </a:r>
            <a:r>
              <a:rPr sz="2400" spc="-5" dirty="0">
                <a:solidFill>
                  <a:srgbClr val="A50020"/>
                </a:solidFill>
                <a:latin typeface="Times New Roman"/>
                <a:cs typeface="Times New Roman"/>
              </a:rPr>
              <a:t>Number </a:t>
            </a:r>
            <a:r>
              <a:rPr sz="2400" dirty="0">
                <a:solidFill>
                  <a:srgbClr val="A50020"/>
                </a:solidFill>
                <a:latin typeface="Times New Roman"/>
                <a:cs typeface="Times New Roman"/>
              </a:rPr>
              <a:t>of user</a:t>
            </a:r>
            <a:r>
              <a:rPr sz="2400" spc="-25" dirty="0">
                <a:solidFill>
                  <a:srgbClr val="A50020"/>
                </a:solidFill>
                <a:latin typeface="Times New Roman"/>
                <a:cs typeface="Times New Roman"/>
              </a:rPr>
              <a:t> </a:t>
            </a:r>
            <a:r>
              <a:rPr sz="2400" spc="-5" dirty="0">
                <a:solidFill>
                  <a:srgbClr val="A50020"/>
                </a:solidFill>
                <a:latin typeface="Times New Roman"/>
                <a:cs typeface="Times New Roman"/>
              </a:rPr>
              <a:t>files</a:t>
            </a:r>
            <a:endParaRPr sz="2400">
              <a:latin typeface="Times New Roman"/>
              <a:cs typeface="Times New Roman"/>
            </a:endParaRPr>
          </a:p>
          <a:p>
            <a:pPr marL="12700">
              <a:lnSpc>
                <a:spcPct val="100000"/>
              </a:lnSpc>
              <a:spcBef>
                <a:spcPts val="1155"/>
              </a:spcBef>
            </a:pPr>
            <a:r>
              <a:rPr sz="2400" spc="-5" dirty="0">
                <a:latin typeface="Times New Roman"/>
                <a:cs typeface="Times New Roman"/>
              </a:rPr>
              <a:t>Number </a:t>
            </a:r>
            <a:r>
              <a:rPr sz="2400" dirty="0">
                <a:latin typeface="Times New Roman"/>
                <a:cs typeface="Times New Roman"/>
              </a:rPr>
              <a:t>of </a:t>
            </a:r>
            <a:r>
              <a:rPr sz="2400" spc="-5" dirty="0">
                <a:latin typeface="Times New Roman"/>
                <a:cs typeface="Times New Roman"/>
              </a:rPr>
              <a:t>external</a:t>
            </a:r>
            <a:r>
              <a:rPr sz="2400" spc="-55" dirty="0">
                <a:latin typeface="Times New Roman"/>
                <a:cs typeface="Times New Roman"/>
              </a:rPr>
              <a:t> </a:t>
            </a:r>
            <a:r>
              <a:rPr sz="2400" spc="-5" dirty="0">
                <a:latin typeface="Times New Roman"/>
                <a:cs typeface="Times New Roman"/>
              </a:rPr>
              <a:t>interfaces</a:t>
            </a:r>
            <a:endParaRPr sz="2400">
              <a:latin typeface="Times New Roman"/>
              <a:cs typeface="Times New Roman"/>
            </a:endParaRPr>
          </a:p>
        </p:txBody>
      </p:sp>
      <p:sp>
        <p:nvSpPr>
          <p:cNvPr id="4" name="object 4"/>
          <p:cNvSpPr txBox="1"/>
          <p:nvPr/>
        </p:nvSpPr>
        <p:spPr>
          <a:xfrm>
            <a:off x="5412731" y="3059682"/>
            <a:ext cx="579120" cy="2583180"/>
          </a:xfrm>
          <a:prstGeom prst="rect">
            <a:avLst/>
          </a:prstGeom>
        </p:spPr>
        <p:txBody>
          <a:bodyPr vert="horz" wrap="square" lIns="0" tIns="158750" rIns="0" bIns="0" rtlCol="0">
            <a:spAutoFit/>
          </a:bodyPr>
          <a:lstStyle/>
          <a:p>
            <a:pPr marL="12700">
              <a:lnSpc>
                <a:spcPct val="100000"/>
              </a:lnSpc>
              <a:spcBef>
                <a:spcPts val="1250"/>
              </a:spcBef>
            </a:pPr>
            <a:r>
              <a:rPr sz="2400" dirty="0">
                <a:solidFill>
                  <a:srgbClr val="A50020"/>
                </a:solidFill>
                <a:latin typeface="Times New Roman"/>
                <a:cs typeface="Times New Roman"/>
              </a:rPr>
              <a:t>=</a:t>
            </a:r>
            <a:r>
              <a:rPr sz="2400" spc="-100" dirty="0">
                <a:solidFill>
                  <a:srgbClr val="A50020"/>
                </a:solidFill>
                <a:latin typeface="Times New Roman"/>
                <a:cs typeface="Times New Roman"/>
              </a:rPr>
              <a:t> </a:t>
            </a:r>
            <a:r>
              <a:rPr sz="2400" dirty="0">
                <a:solidFill>
                  <a:srgbClr val="A50020"/>
                </a:solidFill>
                <a:latin typeface="Times New Roman"/>
                <a:cs typeface="Times New Roman"/>
              </a:rPr>
              <a:t>50</a:t>
            </a:r>
            <a:endParaRPr sz="2400">
              <a:latin typeface="Times New Roman"/>
              <a:cs typeface="Times New Roman"/>
            </a:endParaRPr>
          </a:p>
          <a:p>
            <a:pPr marL="12700">
              <a:lnSpc>
                <a:spcPct val="100000"/>
              </a:lnSpc>
              <a:spcBef>
                <a:spcPts val="1155"/>
              </a:spcBef>
            </a:pPr>
            <a:r>
              <a:rPr sz="2400" dirty="0">
                <a:latin typeface="Times New Roman"/>
                <a:cs typeface="Times New Roman"/>
              </a:rPr>
              <a:t>=</a:t>
            </a:r>
            <a:r>
              <a:rPr sz="2400" spc="-100" dirty="0">
                <a:latin typeface="Times New Roman"/>
                <a:cs typeface="Times New Roman"/>
              </a:rPr>
              <a:t> </a:t>
            </a:r>
            <a:r>
              <a:rPr sz="2400" dirty="0">
                <a:latin typeface="Times New Roman"/>
                <a:cs typeface="Times New Roman"/>
              </a:rPr>
              <a:t>40</a:t>
            </a:r>
            <a:endParaRPr sz="2400">
              <a:latin typeface="Times New Roman"/>
              <a:cs typeface="Times New Roman"/>
            </a:endParaRPr>
          </a:p>
          <a:p>
            <a:pPr marL="12700">
              <a:lnSpc>
                <a:spcPct val="100000"/>
              </a:lnSpc>
              <a:spcBef>
                <a:spcPts val="1135"/>
              </a:spcBef>
            </a:pPr>
            <a:r>
              <a:rPr sz="2400" dirty="0">
                <a:solidFill>
                  <a:srgbClr val="0000CC"/>
                </a:solidFill>
                <a:latin typeface="Times New Roman"/>
                <a:cs typeface="Times New Roman"/>
              </a:rPr>
              <a:t>=</a:t>
            </a:r>
            <a:r>
              <a:rPr sz="2400" spc="-100" dirty="0">
                <a:solidFill>
                  <a:srgbClr val="0000CC"/>
                </a:solidFill>
                <a:latin typeface="Times New Roman"/>
                <a:cs typeface="Times New Roman"/>
              </a:rPr>
              <a:t> </a:t>
            </a:r>
            <a:r>
              <a:rPr sz="2400" dirty="0">
                <a:solidFill>
                  <a:srgbClr val="0000CC"/>
                </a:solidFill>
                <a:latin typeface="Times New Roman"/>
                <a:cs typeface="Times New Roman"/>
              </a:rPr>
              <a:t>35</a:t>
            </a:r>
            <a:endParaRPr sz="2400">
              <a:latin typeface="Times New Roman"/>
              <a:cs typeface="Times New Roman"/>
            </a:endParaRPr>
          </a:p>
          <a:p>
            <a:pPr marL="12700">
              <a:lnSpc>
                <a:spcPct val="100000"/>
              </a:lnSpc>
              <a:spcBef>
                <a:spcPts val="1140"/>
              </a:spcBef>
            </a:pPr>
            <a:r>
              <a:rPr sz="2400" dirty="0">
                <a:solidFill>
                  <a:srgbClr val="A50020"/>
                </a:solidFill>
                <a:latin typeface="Times New Roman"/>
                <a:cs typeface="Times New Roman"/>
              </a:rPr>
              <a:t>=</a:t>
            </a:r>
            <a:r>
              <a:rPr sz="2400" spc="-100" dirty="0">
                <a:solidFill>
                  <a:srgbClr val="A50020"/>
                </a:solidFill>
                <a:latin typeface="Times New Roman"/>
                <a:cs typeface="Times New Roman"/>
              </a:rPr>
              <a:t> </a:t>
            </a:r>
            <a:r>
              <a:rPr sz="2400" dirty="0">
                <a:solidFill>
                  <a:srgbClr val="A50020"/>
                </a:solidFill>
                <a:latin typeface="Times New Roman"/>
                <a:cs typeface="Times New Roman"/>
              </a:rPr>
              <a:t>06</a:t>
            </a:r>
            <a:endParaRPr sz="2400">
              <a:latin typeface="Times New Roman"/>
              <a:cs typeface="Times New Roman"/>
            </a:endParaRPr>
          </a:p>
          <a:p>
            <a:pPr marL="12700">
              <a:lnSpc>
                <a:spcPct val="100000"/>
              </a:lnSpc>
              <a:spcBef>
                <a:spcPts val="1155"/>
              </a:spcBef>
            </a:pPr>
            <a:r>
              <a:rPr sz="2400" dirty="0">
                <a:latin typeface="Times New Roman"/>
                <a:cs typeface="Times New Roman"/>
              </a:rPr>
              <a:t>=</a:t>
            </a:r>
            <a:r>
              <a:rPr sz="2400" spc="-100" dirty="0">
                <a:latin typeface="Times New Roman"/>
                <a:cs typeface="Times New Roman"/>
              </a:rPr>
              <a:t> </a:t>
            </a:r>
            <a:r>
              <a:rPr sz="2400" dirty="0">
                <a:latin typeface="Times New Roman"/>
                <a:cs typeface="Times New Roman"/>
              </a:rPr>
              <a:t>04</a:t>
            </a:r>
            <a:endParaRPr sz="2400">
              <a:latin typeface="Times New Roman"/>
              <a:cs typeface="Times New Roman"/>
            </a:endParaRPr>
          </a:p>
        </p:txBody>
      </p:sp>
      <p:sp>
        <p:nvSpPr>
          <p:cNvPr id="5" name="object 5"/>
          <p:cNvSpPr txBox="1"/>
          <p:nvPr/>
        </p:nvSpPr>
        <p:spPr>
          <a:xfrm>
            <a:off x="840733" y="5761733"/>
            <a:ext cx="8453120" cy="748665"/>
          </a:xfrm>
          <a:prstGeom prst="rect">
            <a:avLst/>
          </a:prstGeom>
        </p:spPr>
        <p:txBody>
          <a:bodyPr vert="horz" wrap="square" lIns="0" tIns="35560" rIns="0" bIns="0" rtlCol="0">
            <a:spAutoFit/>
          </a:bodyPr>
          <a:lstStyle/>
          <a:p>
            <a:pPr marL="12700" marR="5080">
              <a:lnSpc>
                <a:spcPts val="2770"/>
              </a:lnSpc>
              <a:spcBef>
                <a:spcPts val="280"/>
              </a:spcBef>
            </a:pPr>
            <a:r>
              <a:rPr sz="2400" spc="-5" dirty="0">
                <a:solidFill>
                  <a:srgbClr val="0000CC"/>
                </a:solidFill>
                <a:latin typeface="Times New Roman"/>
                <a:cs typeface="Times New Roman"/>
              </a:rPr>
              <a:t>Assume </a:t>
            </a:r>
            <a:r>
              <a:rPr sz="2400" dirty="0">
                <a:solidFill>
                  <a:srgbClr val="0000CC"/>
                </a:solidFill>
                <a:latin typeface="Times New Roman"/>
                <a:cs typeface="Times New Roman"/>
              </a:rPr>
              <a:t>all </a:t>
            </a:r>
            <a:r>
              <a:rPr sz="2400" spc="-5" dirty="0">
                <a:solidFill>
                  <a:srgbClr val="0000CC"/>
                </a:solidFill>
                <a:latin typeface="Times New Roman"/>
                <a:cs typeface="Times New Roman"/>
              </a:rPr>
              <a:t>complexity adjustment factors </a:t>
            </a:r>
            <a:r>
              <a:rPr sz="2400" dirty="0">
                <a:solidFill>
                  <a:srgbClr val="0000CC"/>
                </a:solidFill>
                <a:latin typeface="Times New Roman"/>
                <a:cs typeface="Times New Roman"/>
              </a:rPr>
              <a:t>and </a:t>
            </a:r>
            <a:r>
              <a:rPr sz="2400" spc="-5" dirty="0">
                <a:solidFill>
                  <a:srgbClr val="0000CC"/>
                </a:solidFill>
                <a:latin typeface="Times New Roman"/>
                <a:cs typeface="Times New Roman"/>
              </a:rPr>
              <a:t>weighting factors are  average. </a:t>
            </a:r>
            <a:r>
              <a:rPr sz="2600" spc="-5" dirty="0">
                <a:solidFill>
                  <a:srgbClr val="0000CC"/>
                </a:solidFill>
                <a:latin typeface="Times New Roman"/>
                <a:cs typeface="Times New Roman"/>
              </a:rPr>
              <a:t>Compute </a:t>
            </a:r>
            <a:r>
              <a:rPr sz="2600" dirty="0">
                <a:solidFill>
                  <a:srgbClr val="0000CC"/>
                </a:solidFill>
                <a:latin typeface="Times New Roman"/>
                <a:cs typeface="Times New Roman"/>
              </a:rPr>
              <a:t>the </a:t>
            </a:r>
            <a:r>
              <a:rPr sz="2600" spc="-5" dirty="0">
                <a:solidFill>
                  <a:srgbClr val="0000CC"/>
                </a:solidFill>
                <a:latin typeface="Times New Roman"/>
                <a:cs typeface="Times New Roman"/>
              </a:rPr>
              <a:t>function </a:t>
            </a:r>
            <a:r>
              <a:rPr sz="2600" dirty="0">
                <a:solidFill>
                  <a:srgbClr val="0000CC"/>
                </a:solidFill>
                <a:latin typeface="Times New Roman"/>
                <a:cs typeface="Times New Roman"/>
              </a:rPr>
              <a:t>points for the</a:t>
            </a:r>
            <a:r>
              <a:rPr sz="2600" spc="-5" dirty="0">
                <a:solidFill>
                  <a:srgbClr val="0000CC"/>
                </a:solidFill>
                <a:latin typeface="Times New Roman"/>
                <a:cs typeface="Times New Roman"/>
              </a:rPr>
              <a:t> project.</a:t>
            </a:r>
            <a:endParaRPr sz="2600">
              <a:latin typeface="Times New Roman"/>
              <a:cs typeface="Times New Roman"/>
            </a:endParaRPr>
          </a:p>
        </p:txBody>
      </p:sp>
      <p:sp>
        <p:nvSpPr>
          <p:cNvPr id="6" name="object 6"/>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7" name="object 7"/>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8" name="object 8"/>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75</a:t>
            </a:fld>
            <a:endParaRPr sz="1400">
              <a:latin typeface="Arial"/>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B78E8C9-4EAC-4DD2-B0A2-3EE5BB848B3C}"/>
              </a:ext>
            </a:extLst>
          </p:cNvPr>
          <p:cNvSpPr txBox="1"/>
          <p:nvPr/>
        </p:nvSpPr>
        <p:spPr>
          <a:xfrm>
            <a:off x="7772400" y="8382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2" name="TextBox 11">
            <a:extLst>
              <a:ext uri="{FF2B5EF4-FFF2-40B4-BE49-F238E27FC236}">
                <a16:creationId xmlns:a16="http://schemas.microsoft.com/office/drawing/2014/main" id="{03A49026-B7AA-486B-A0BE-E2A80A35CBAF}"/>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5239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89933" y="1396389"/>
            <a:ext cx="7863205" cy="5517515"/>
          </a:xfrm>
          <a:prstGeom prst="rect">
            <a:avLst/>
          </a:prstGeom>
        </p:spPr>
        <p:txBody>
          <a:bodyPr vert="horz" wrap="square" lIns="0" tIns="195580" rIns="0" bIns="0" rtlCol="0">
            <a:spAutoFit/>
          </a:bodyPr>
          <a:lstStyle/>
          <a:p>
            <a:pPr marL="63500">
              <a:lnSpc>
                <a:spcPct val="100000"/>
              </a:lnSpc>
              <a:spcBef>
                <a:spcPts val="1540"/>
              </a:spcBef>
            </a:pPr>
            <a:r>
              <a:rPr sz="2800" b="1" dirty="0">
                <a:solidFill>
                  <a:srgbClr val="FF0000"/>
                </a:solidFill>
                <a:latin typeface="Times New Roman"/>
                <a:cs typeface="Times New Roman"/>
              </a:rPr>
              <a:t>Solution</a:t>
            </a:r>
            <a:endParaRPr sz="2800">
              <a:latin typeface="Times New Roman"/>
              <a:cs typeface="Times New Roman"/>
            </a:endParaRPr>
          </a:p>
          <a:p>
            <a:pPr marL="63500">
              <a:lnSpc>
                <a:spcPts val="3000"/>
              </a:lnSpc>
              <a:spcBef>
                <a:spcPts val="1440"/>
              </a:spcBef>
            </a:pPr>
            <a:r>
              <a:rPr sz="2800" spc="-5" dirty="0">
                <a:latin typeface="Times New Roman"/>
                <a:cs typeface="Times New Roman"/>
              </a:rPr>
              <a:t>We</a:t>
            </a:r>
            <a:r>
              <a:rPr sz="2800" spc="-15" dirty="0">
                <a:latin typeface="Times New Roman"/>
                <a:cs typeface="Times New Roman"/>
              </a:rPr>
              <a:t> </a:t>
            </a:r>
            <a:r>
              <a:rPr sz="2800" dirty="0">
                <a:latin typeface="Times New Roman"/>
                <a:cs typeface="Times New Roman"/>
              </a:rPr>
              <a:t>know</a:t>
            </a:r>
            <a:endParaRPr sz="2800">
              <a:latin typeface="Times New Roman"/>
              <a:cs typeface="Times New Roman"/>
            </a:endParaRPr>
          </a:p>
          <a:p>
            <a:pPr marR="890269" algn="ctr">
              <a:lnSpc>
                <a:spcPts val="930"/>
              </a:lnSpc>
              <a:tabLst>
                <a:tab pos="481330" algn="l"/>
              </a:tabLst>
            </a:pPr>
            <a:r>
              <a:rPr sz="1850" spc="-5" dirty="0">
                <a:latin typeface="Times New Roman"/>
                <a:cs typeface="Times New Roman"/>
              </a:rPr>
              <a:t>5	3</a:t>
            </a:r>
            <a:endParaRPr sz="1850">
              <a:latin typeface="Times New Roman"/>
              <a:cs typeface="Times New Roman"/>
            </a:endParaRPr>
          </a:p>
          <a:p>
            <a:pPr marR="1225550" algn="ctr">
              <a:lnSpc>
                <a:spcPts val="4705"/>
              </a:lnSpc>
            </a:pPr>
            <a:r>
              <a:rPr sz="3150" i="1" dirty="0">
                <a:latin typeface="Times New Roman"/>
                <a:cs typeface="Times New Roman"/>
              </a:rPr>
              <a:t>UFP </a:t>
            </a:r>
            <a:r>
              <a:rPr sz="3150" dirty="0">
                <a:latin typeface="Symbol"/>
                <a:cs typeface="Symbol"/>
              </a:rPr>
              <a:t></a:t>
            </a:r>
            <a:r>
              <a:rPr sz="3150" dirty="0">
                <a:latin typeface="Times New Roman"/>
                <a:cs typeface="Times New Roman"/>
              </a:rPr>
              <a:t> </a:t>
            </a:r>
            <a:r>
              <a:rPr sz="7050" spc="225" baseline="-8865" dirty="0">
                <a:latin typeface="Verdana"/>
                <a:cs typeface="Verdana"/>
              </a:rPr>
              <a:t>∑∑</a:t>
            </a:r>
            <a:r>
              <a:rPr sz="7050" spc="-2242" baseline="-8865" dirty="0">
                <a:latin typeface="Verdana"/>
                <a:cs typeface="Verdana"/>
              </a:rPr>
              <a:t> </a:t>
            </a:r>
            <a:r>
              <a:rPr sz="3150" i="1" spc="45" dirty="0">
                <a:latin typeface="Times New Roman"/>
                <a:cs typeface="Times New Roman"/>
              </a:rPr>
              <a:t>Z</a:t>
            </a:r>
            <a:r>
              <a:rPr sz="2775" i="1" spc="67" baseline="-24024" dirty="0">
                <a:latin typeface="Times New Roman"/>
                <a:cs typeface="Times New Roman"/>
              </a:rPr>
              <a:t>ij </a:t>
            </a:r>
            <a:r>
              <a:rPr sz="3150" i="1" spc="-55" dirty="0">
                <a:latin typeface="Times New Roman"/>
                <a:cs typeface="Times New Roman"/>
              </a:rPr>
              <a:t>w</a:t>
            </a:r>
            <a:r>
              <a:rPr sz="2775" i="1" spc="-82" baseline="-24024" dirty="0">
                <a:latin typeface="Times New Roman"/>
                <a:cs typeface="Times New Roman"/>
              </a:rPr>
              <a:t>ij</a:t>
            </a:r>
            <a:endParaRPr sz="2775" baseline="-24024">
              <a:latin typeface="Times New Roman"/>
              <a:cs typeface="Times New Roman"/>
            </a:endParaRPr>
          </a:p>
          <a:p>
            <a:pPr marR="836930" algn="ctr">
              <a:lnSpc>
                <a:spcPct val="100000"/>
              </a:lnSpc>
              <a:spcBef>
                <a:spcPts val="234"/>
              </a:spcBef>
              <a:tabLst>
                <a:tab pos="455295" algn="l"/>
              </a:tabLst>
            </a:pPr>
            <a:r>
              <a:rPr sz="1850" i="1" spc="10" dirty="0">
                <a:latin typeface="Times New Roman"/>
                <a:cs typeface="Times New Roman"/>
              </a:rPr>
              <a:t>i</a:t>
            </a:r>
            <a:r>
              <a:rPr sz="1850" spc="10" dirty="0">
                <a:latin typeface="Symbol"/>
                <a:cs typeface="Symbol"/>
              </a:rPr>
              <a:t></a:t>
            </a:r>
            <a:r>
              <a:rPr sz="1850" spc="10" dirty="0">
                <a:latin typeface="Times New Roman"/>
                <a:cs typeface="Times New Roman"/>
              </a:rPr>
              <a:t>1	</a:t>
            </a:r>
            <a:r>
              <a:rPr sz="1850" i="1" spc="-5" dirty="0">
                <a:latin typeface="Times New Roman"/>
                <a:cs typeface="Times New Roman"/>
              </a:rPr>
              <a:t>J</a:t>
            </a:r>
            <a:r>
              <a:rPr sz="1850" i="1" spc="-135" dirty="0">
                <a:latin typeface="Times New Roman"/>
                <a:cs typeface="Times New Roman"/>
              </a:rPr>
              <a:t> </a:t>
            </a:r>
            <a:r>
              <a:rPr sz="1850" spc="-55" dirty="0">
                <a:latin typeface="Symbol"/>
                <a:cs typeface="Symbol"/>
              </a:rPr>
              <a:t></a:t>
            </a:r>
            <a:r>
              <a:rPr sz="1850" spc="-55" dirty="0">
                <a:latin typeface="Times New Roman"/>
                <a:cs typeface="Times New Roman"/>
              </a:rPr>
              <a:t>1</a:t>
            </a:r>
            <a:endParaRPr sz="1850">
              <a:latin typeface="Times New Roman"/>
              <a:cs typeface="Times New Roman"/>
            </a:endParaRPr>
          </a:p>
          <a:p>
            <a:pPr>
              <a:lnSpc>
                <a:spcPct val="100000"/>
              </a:lnSpc>
              <a:spcBef>
                <a:spcPts val="10"/>
              </a:spcBef>
            </a:pPr>
            <a:endParaRPr sz="2150">
              <a:latin typeface="Times New Roman"/>
              <a:cs typeface="Times New Roman"/>
            </a:endParaRPr>
          </a:p>
          <a:p>
            <a:pPr marL="63500">
              <a:lnSpc>
                <a:spcPct val="100000"/>
              </a:lnSpc>
              <a:tabLst>
                <a:tab pos="977265" algn="l"/>
              </a:tabLst>
            </a:pPr>
            <a:r>
              <a:rPr sz="3000" spc="-5" dirty="0">
                <a:solidFill>
                  <a:srgbClr val="653200"/>
                </a:solidFill>
                <a:latin typeface="Times New Roman"/>
                <a:cs typeface="Times New Roman"/>
              </a:rPr>
              <a:t>UFP	</a:t>
            </a:r>
            <a:r>
              <a:rPr sz="3000" dirty="0">
                <a:solidFill>
                  <a:srgbClr val="653200"/>
                </a:solidFill>
                <a:latin typeface="Times New Roman"/>
                <a:cs typeface="Times New Roman"/>
              </a:rPr>
              <a:t>= 50 x 4 + 40 x 5 + 35 x 4 + 6 x 10 + 4 x</a:t>
            </a:r>
            <a:r>
              <a:rPr sz="3000" spc="-125" dirty="0">
                <a:solidFill>
                  <a:srgbClr val="653200"/>
                </a:solidFill>
                <a:latin typeface="Times New Roman"/>
                <a:cs typeface="Times New Roman"/>
              </a:rPr>
              <a:t> </a:t>
            </a:r>
            <a:r>
              <a:rPr sz="3000" dirty="0">
                <a:solidFill>
                  <a:srgbClr val="653200"/>
                </a:solidFill>
                <a:latin typeface="Times New Roman"/>
                <a:cs typeface="Times New Roman"/>
              </a:rPr>
              <a:t>7</a:t>
            </a:r>
            <a:endParaRPr sz="3000">
              <a:latin typeface="Times New Roman"/>
              <a:cs typeface="Times New Roman"/>
            </a:endParaRPr>
          </a:p>
          <a:p>
            <a:pPr marL="977900">
              <a:lnSpc>
                <a:spcPct val="100000"/>
              </a:lnSpc>
              <a:spcBef>
                <a:spcPts val="375"/>
              </a:spcBef>
            </a:pPr>
            <a:r>
              <a:rPr sz="3000" dirty="0">
                <a:solidFill>
                  <a:srgbClr val="CC6500"/>
                </a:solidFill>
                <a:latin typeface="Times New Roman"/>
                <a:cs typeface="Times New Roman"/>
              </a:rPr>
              <a:t>= 200 + </a:t>
            </a:r>
            <a:r>
              <a:rPr sz="3000" spc="-5" dirty="0">
                <a:solidFill>
                  <a:srgbClr val="CC6500"/>
                </a:solidFill>
                <a:latin typeface="Times New Roman"/>
                <a:cs typeface="Times New Roman"/>
              </a:rPr>
              <a:t>200 </a:t>
            </a:r>
            <a:r>
              <a:rPr sz="3000" dirty="0">
                <a:solidFill>
                  <a:srgbClr val="CC6500"/>
                </a:solidFill>
                <a:latin typeface="Times New Roman"/>
                <a:cs typeface="Times New Roman"/>
              </a:rPr>
              <a:t>+ 140 + 60 + 28 =</a:t>
            </a:r>
            <a:r>
              <a:rPr sz="3000" spc="-50" dirty="0">
                <a:solidFill>
                  <a:srgbClr val="CC6500"/>
                </a:solidFill>
                <a:latin typeface="Times New Roman"/>
                <a:cs typeface="Times New Roman"/>
              </a:rPr>
              <a:t> </a:t>
            </a:r>
            <a:r>
              <a:rPr sz="3000" dirty="0">
                <a:solidFill>
                  <a:srgbClr val="CC6500"/>
                </a:solidFill>
                <a:latin typeface="Times New Roman"/>
                <a:cs typeface="Times New Roman"/>
              </a:rPr>
              <a:t>628</a:t>
            </a:r>
            <a:endParaRPr sz="3000">
              <a:latin typeface="Times New Roman"/>
              <a:cs typeface="Times New Roman"/>
            </a:endParaRPr>
          </a:p>
          <a:p>
            <a:pPr marL="63500">
              <a:lnSpc>
                <a:spcPct val="100000"/>
              </a:lnSpc>
              <a:spcBef>
                <a:spcPts val="360"/>
              </a:spcBef>
              <a:tabLst>
                <a:tab pos="977265" algn="l"/>
              </a:tabLst>
            </a:pPr>
            <a:r>
              <a:rPr sz="3000" spc="-5" dirty="0">
                <a:solidFill>
                  <a:srgbClr val="653200"/>
                </a:solidFill>
                <a:latin typeface="Times New Roman"/>
                <a:cs typeface="Times New Roman"/>
              </a:rPr>
              <a:t>CAF	</a:t>
            </a:r>
            <a:r>
              <a:rPr sz="3000" dirty="0">
                <a:solidFill>
                  <a:srgbClr val="653200"/>
                </a:solidFill>
                <a:latin typeface="Times New Roman"/>
                <a:cs typeface="Times New Roman"/>
              </a:rPr>
              <a:t>= (0.65 + 0.01</a:t>
            </a:r>
            <a:r>
              <a:rPr sz="3000" spc="-20" dirty="0">
                <a:solidFill>
                  <a:srgbClr val="653200"/>
                </a:solidFill>
                <a:latin typeface="Times New Roman"/>
                <a:cs typeface="Times New Roman"/>
              </a:rPr>
              <a:t> </a:t>
            </a:r>
            <a:r>
              <a:rPr sz="3000" spc="-5" dirty="0">
                <a:solidFill>
                  <a:srgbClr val="653200"/>
                </a:solidFill>
                <a:latin typeface="Times New Roman"/>
                <a:cs typeface="Times New Roman"/>
              </a:rPr>
              <a:t>ΣF</a:t>
            </a:r>
            <a:r>
              <a:rPr sz="3450" spc="-7" baseline="-21739" dirty="0">
                <a:solidFill>
                  <a:srgbClr val="653200"/>
                </a:solidFill>
                <a:latin typeface="Times New Roman"/>
                <a:cs typeface="Times New Roman"/>
              </a:rPr>
              <a:t>i</a:t>
            </a:r>
            <a:r>
              <a:rPr sz="3000" spc="-5" dirty="0">
                <a:solidFill>
                  <a:srgbClr val="653200"/>
                </a:solidFill>
                <a:latin typeface="Times New Roman"/>
                <a:cs typeface="Times New Roman"/>
              </a:rPr>
              <a:t>)</a:t>
            </a:r>
            <a:endParaRPr sz="3000">
              <a:latin typeface="Times New Roman"/>
              <a:cs typeface="Times New Roman"/>
            </a:endParaRPr>
          </a:p>
          <a:p>
            <a:pPr marL="63500" marR="55880" indent="914400">
              <a:lnSpc>
                <a:spcPct val="110000"/>
              </a:lnSpc>
              <a:tabLst>
                <a:tab pos="977265" algn="l"/>
              </a:tabLst>
            </a:pPr>
            <a:r>
              <a:rPr sz="3000" dirty="0">
                <a:solidFill>
                  <a:srgbClr val="CC6500"/>
                </a:solidFill>
                <a:latin typeface="Times New Roman"/>
                <a:cs typeface="Times New Roman"/>
              </a:rPr>
              <a:t>= (0.65 + 0.01 </a:t>
            </a:r>
            <a:r>
              <a:rPr sz="3000" spc="-5" dirty="0">
                <a:solidFill>
                  <a:srgbClr val="CC6500"/>
                </a:solidFill>
                <a:latin typeface="Times New Roman"/>
                <a:cs typeface="Times New Roman"/>
              </a:rPr>
              <a:t>(14 </a:t>
            </a:r>
            <a:r>
              <a:rPr sz="3000" dirty="0">
                <a:solidFill>
                  <a:srgbClr val="CC6500"/>
                </a:solidFill>
                <a:latin typeface="Times New Roman"/>
                <a:cs typeface="Times New Roman"/>
              </a:rPr>
              <a:t>x </a:t>
            </a:r>
            <a:r>
              <a:rPr sz="3000" spc="-5" dirty="0">
                <a:solidFill>
                  <a:srgbClr val="CC6500"/>
                </a:solidFill>
                <a:latin typeface="Times New Roman"/>
                <a:cs typeface="Times New Roman"/>
              </a:rPr>
              <a:t>3)) </a:t>
            </a:r>
            <a:r>
              <a:rPr sz="3000" dirty="0">
                <a:solidFill>
                  <a:srgbClr val="CC6500"/>
                </a:solidFill>
                <a:latin typeface="Times New Roman"/>
                <a:cs typeface="Times New Roman"/>
              </a:rPr>
              <a:t>= </a:t>
            </a:r>
            <a:r>
              <a:rPr sz="3000" spc="-10" dirty="0">
                <a:solidFill>
                  <a:srgbClr val="CC6500"/>
                </a:solidFill>
                <a:latin typeface="Times New Roman"/>
                <a:cs typeface="Times New Roman"/>
              </a:rPr>
              <a:t>0.65 </a:t>
            </a:r>
            <a:r>
              <a:rPr sz="3000" dirty="0">
                <a:solidFill>
                  <a:srgbClr val="CC6500"/>
                </a:solidFill>
                <a:latin typeface="Times New Roman"/>
                <a:cs typeface="Times New Roman"/>
              </a:rPr>
              <a:t>+ </a:t>
            </a:r>
            <a:r>
              <a:rPr sz="3000" spc="-5" dirty="0">
                <a:solidFill>
                  <a:srgbClr val="CC6500"/>
                </a:solidFill>
                <a:latin typeface="Times New Roman"/>
                <a:cs typeface="Times New Roman"/>
              </a:rPr>
              <a:t>0.42 </a:t>
            </a:r>
            <a:r>
              <a:rPr sz="3000" dirty="0">
                <a:solidFill>
                  <a:srgbClr val="CC6500"/>
                </a:solidFill>
                <a:latin typeface="Times New Roman"/>
                <a:cs typeface="Times New Roman"/>
              </a:rPr>
              <a:t>= 1.07  </a:t>
            </a:r>
            <a:r>
              <a:rPr sz="3000" spc="-5" dirty="0">
                <a:solidFill>
                  <a:srgbClr val="653200"/>
                </a:solidFill>
                <a:latin typeface="Times New Roman"/>
                <a:cs typeface="Times New Roman"/>
              </a:rPr>
              <a:t>FP	</a:t>
            </a:r>
            <a:r>
              <a:rPr sz="3000" dirty="0">
                <a:solidFill>
                  <a:srgbClr val="653200"/>
                </a:solidFill>
                <a:latin typeface="Times New Roman"/>
                <a:cs typeface="Times New Roman"/>
              </a:rPr>
              <a:t>= </a:t>
            </a:r>
            <a:r>
              <a:rPr sz="3000" spc="-5" dirty="0">
                <a:solidFill>
                  <a:srgbClr val="653200"/>
                </a:solidFill>
                <a:latin typeface="Times New Roman"/>
                <a:cs typeface="Times New Roman"/>
              </a:rPr>
              <a:t>UFP </a:t>
            </a:r>
            <a:r>
              <a:rPr sz="3000" dirty="0">
                <a:solidFill>
                  <a:srgbClr val="653200"/>
                </a:solidFill>
                <a:latin typeface="Times New Roman"/>
                <a:cs typeface="Times New Roman"/>
              </a:rPr>
              <a:t>x</a:t>
            </a:r>
            <a:r>
              <a:rPr sz="3000" spc="-30" dirty="0">
                <a:solidFill>
                  <a:srgbClr val="653200"/>
                </a:solidFill>
                <a:latin typeface="Times New Roman"/>
                <a:cs typeface="Times New Roman"/>
              </a:rPr>
              <a:t> </a:t>
            </a:r>
            <a:r>
              <a:rPr sz="3000" spc="-5" dirty="0">
                <a:solidFill>
                  <a:srgbClr val="653200"/>
                </a:solidFill>
                <a:latin typeface="Times New Roman"/>
                <a:cs typeface="Times New Roman"/>
              </a:rPr>
              <a:t>CAF</a:t>
            </a:r>
            <a:endParaRPr sz="3000">
              <a:latin typeface="Times New Roman"/>
              <a:cs typeface="Times New Roman"/>
            </a:endParaRPr>
          </a:p>
          <a:p>
            <a:pPr marL="977900">
              <a:lnSpc>
                <a:spcPct val="100000"/>
              </a:lnSpc>
              <a:spcBef>
                <a:spcPts val="370"/>
              </a:spcBef>
            </a:pPr>
            <a:r>
              <a:rPr sz="3000" dirty="0">
                <a:solidFill>
                  <a:srgbClr val="CC6500"/>
                </a:solidFill>
                <a:latin typeface="Times New Roman"/>
                <a:cs typeface="Times New Roman"/>
              </a:rPr>
              <a:t>= 628 x </a:t>
            </a:r>
            <a:r>
              <a:rPr sz="3000" spc="-5" dirty="0">
                <a:solidFill>
                  <a:srgbClr val="CC6500"/>
                </a:solidFill>
                <a:latin typeface="Times New Roman"/>
                <a:cs typeface="Times New Roman"/>
              </a:rPr>
              <a:t>1.07 </a:t>
            </a:r>
            <a:r>
              <a:rPr sz="3000" dirty="0">
                <a:solidFill>
                  <a:srgbClr val="CC6500"/>
                </a:solidFill>
                <a:latin typeface="Times New Roman"/>
                <a:cs typeface="Times New Roman"/>
              </a:rPr>
              <a:t>=</a:t>
            </a:r>
            <a:r>
              <a:rPr sz="3000" spc="5" dirty="0">
                <a:solidFill>
                  <a:srgbClr val="CC6500"/>
                </a:solidFill>
                <a:latin typeface="Times New Roman"/>
                <a:cs typeface="Times New Roman"/>
              </a:rPr>
              <a:t> </a:t>
            </a:r>
            <a:r>
              <a:rPr sz="3000" dirty="0">
                <a:solidFill>
                  <a:srgbClr val="CC6500"/>
                </a:solidFill>
                <a:latin typeface="Times New Roman"/>
                <a:cs typeface="Times New Roman"/>
              </a:rPr>
              <a:t>672</a:t>
            </a:r>
            <a:endParaRPr sz="3000">
              <a:latin typeface="Times New Roman"/>
              <a:cs typeface="Times New Roman"/>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76</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5A6E7DF-4B25-406D-894F-6E7AA421601B}"/>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40733" y="1842616"/>
            <a:ext cx="8376920" cy="1737360"/>
          </a:xfrm>
          <a:prstGeom prst="rect">
            <a:avLst/>
          </a:prstGeom>
        </p:spPr>
        <p:txBody>
          <a:bodyPr vert="horz" wrap="square" lIns="0" tIns="173990" rIns="0" bIns="0" rtlCol="0">
            <a:spAutoFit/>
          </a:bodyPr>
          <a:lstStyle/>
          <a:p>
            <a:pPr marL="12700">
              <a:lnSpc>
                <a:spcPct val="100000"/>
              </a:lnSpc>
              <a:spcBef>
                <a:spcPts val="1370"/>
              </a:spcBef>
            </a:pPr>
            <a:r>
              <a:rPr sz="2600" u="heavy" spc="-5" dirty="0">
                <a:uFill>
                  <a:solidFill>
                    <a:srgbClr val="000000"/>
                  </a:solidFill>
                </a:uFill>
                <a:latin typeface="Times New Roman"/>
                <a:cs typeface="Times New Roman"/>
              </a:rPr>
              <a:t>Example:4.2</a:t>
            </a:r>
            <a:endParaRPr sz="2600">
              <a:latin typeface="Times New Roman"/>
              <a:cs typeface="Times New Roman"/>
            </a:endParaRPr>
          </a:p>
          <a:p>
            <a:pPr marL="12700">
              <a:lnSpc>
                <a:spcPct val="100000"/>
              </a:lnSpc>
              <a:spcBef>
                <a:spcPts val="1270"/>
              </a:spcBef>
            </a:pPr>
            <a:r>
              <a:rPr sz="2600" dirty="0">
                <a:solidFill>
                  <a:srgbClr val="650065"/>
                </a:solidFill>
                <a:latin typeface="Times New Roman"/>
                <a:cs typeface="Times New Roman"/>
              </a:rPr>
              <a:t>An </a:t>
            </a:r>
            <a:r>
              <a:rPr sz="2600" spc="-5" dirty="0">
                <a:solidFill>
                  <a:srgbClr val="650065"/>
                </a:solidFill>
                <a:latin typeface="Times New Roman"/>
                <a:cs typeface="Times New Roman"/>
              </a:rPr>
              <a:t>application has </a:t>
            </a:r>
            <a:r>
              <a:rPr sz="2600" dirty="0">
                <a:solidFill>
                  <a:srgbClr val="650065"/>
                </a:solidFill>
                <a:latin typeface="Times New Roman"/>
                <a:cs typeface="Times New Roman"/>
              </a:rPr>
              <a:t>the</a:t>
            </a:r>
            <a:r>
              <a:rPr sz="2600" spc="-15" dirty="0">
                <a:solidFill>
                  <a:srgbClr val="650065"/>
                </a:solidFill>
                <a:latin typeface="Times New Roman"/>
                <a:cs typeface="Times New Roman"/>
              </a:rPr>
              <a:t> </a:t>
            </a:r>
            <a:r>
              <a:rPr sz="2600" dirty="0">
                <a:solidFill>
                  <a:srgbClr val="650065"/>
                </a:solidFill>
                <a:latin typeface="Times New Roman"/>
                <a:cs typeface="Times New Roman"/>
              </a:rPr>
              <a:t>following:</a:t>
            </a:r>
            <a:endParaRPr sz="2600">
              <a:latin typeface="Times New Roman"/>
              <a:cs typeface="Times New Roman"/>
            </a:endParaRPr>
          </a:p>
          <a:p>
            <a:pPr marL="12700">
              <a:lnSpc>
                <a:spcPct val="100000"/>
              </a:lnSpc>
              <a:spcBef>
                <a:spcPts val="1575"/>
              </a:spcBef>
              <a:tabLst>
                <a:tab pos="535305" algn="l"/>
                <a:tab pos="1219200" algn="l"/>
                <a:tab pos="2472055" algn="l"/>
                <a:tab pos="3550920" algn="l"/>
                <a:tab pos="4073525" algn="l"/>
                <a:tab pos="4852670" algn="l"/>
                <a:tab pos="6103620" algn="l"/>
                <a:tab pos="7348855" algn="l"/>
                <a:tab pos="7870190" algn="l"/>
              </a:tabLst>
            </a:pPr>
            <a:r>
              <a:rPr sz="2600" spc="5" dirty="0">
                <a:solidFill>
                  <a:srgbClr val="A50020"/>
                </a:solidFill>
                <a:latin typeface="Times New Roman"/>
                <a:cs typeface="Times New Roman"/>
              </a:rPr>
              <a:t>1</a:t>
            </a:r>
            <a:r>
              <a:rPr sz="2600" dirty="0">
                <a:solidFill>
                  <a:srgbClr val="A50020"/>
                </a:solidFill>
                <a:latin typeface="Times New Roman"/>
                <a:cs typeface="Times New Roman"/>
              </a:rPr>
              <a:t>0	</a:t>
            </a:r>
            <a:r>
              <a:rPr sz="2600" spc="-20" dirty="0">
                <a:solidFill>
                  <a:srgbClr val="A50020"/>
                </a:solidFill>
                <a:latin typeface="Times New Roman"/>
                <a:cs typeface="Times New Roman"/>
              </a:rPr>
              <a:t>l</a:t>
            </a:r>
            <a:r>
              <a:rPr sz="2600" spc="5" dirty="0">
                <a:solidFill>
                  <a:srgbClr val="A50020"/>
                </a:solidFill>
                <a:latin typeface="Times New Roman"/>
                <a:cs typeface="Times New Roman"/>
              </a:rPr>
              <a:t>o</a:t>
            </a:r>
            <a:r>
              <a:rPr sz="2600" dirty="0">
                <a:solidFill>
                  <a:srgbClr val="A50020"/>
                </a:solidFill>
                <a:latin typeface="Times New Roman"/>
                <a:cs typeface="Times New Roman"/>
              </a:rPr>
              <a:t>w	</a:t>
            </a:r>
            <a:r>
              <a:rPr sz="2600" spc="-5" dirty="0">
                <a:solidFill>
                  <a:srgbClr val="A50020"/>
                </a:solidFill>
                <a:latin typeface="Times New Roman"/>
                <a:cs typeface="Times New Roman"/>
              </a:rPr>
              <a:t>e</a:t>
            </a:r>
            <a:r>
              <a:rPr sz="2600" spc="-10" dirty="0">
                <a:solidFill>
                  <a:srgbClr val="A50020"/>
                </a:solidFill>
                <a:latin typeface="Times New Roman"/>
                <a:cs typeface="Times New Roman"/>
              </a:rPr>
              <a:t>x</a:t>
            </a:r>
            <a:r>
              <a:rPr sz="2600" spc="-5" dirty="0">
                <a:solidFill>
                  <a:srgbClr val="A50020"/>
                </a:solidFill>
                <a:latin typeface="Times New Roman"/>
                <a:cs typeface="Times New Roman"/>
              </a:rPr>
              <a:t>ter</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i</a:t>
            </a:r>
            <a:r>
              <a:rPr sz="2600" spc="5" dirty="0">
                <a:solidFill>
                  <a:srgbClr val="A50020"/>
                </a:solidFill>
                <a:latin typeface="Times New Roman"/>
                <a:cs typeface="Times New Roman"/>
              </a:rPr>
              <a:t>n</a:t>
            </a:r>
            <a:r>
              <a:rPr sz="2600" spc="-10" dirty="0">
                <a:solidFill>
                  <a:srgbClr val="A50020"/>
                </a:solidFill>
                <a:latin typeface="Times New Roman"/>
                <a:cs typeface="Times New Roman"/>
              </a:rPr>
              <a:t>pu</a:t>
            </a:r>
            <a:r>
              <a:rPr sz="2600" spc="-5" dirty="0">
                <a:solidFill>
                  <a:srgbClr val="A50020"/>
                </a:solidFill>
                <a:latin typeface="Times New Roman"/>
                <a:cs typeface="Times New Roman"/>
              </a:rPr>
              <a:t>ts</a:t>
            </a:r>
            <a:r>
              <a:rPr sz="2600" dirty="0">
                <a:solidFill>
                  <a:srgbClr val="A50020"/>
                </a:solidFill>
                <a:latin typeface="Times New Roman"/>
                <a:cs typeface="Times New Roman"/>
              </a:rPr>
              <a:t>,	</a:t>
            </a:r>
            <a:r>
              <a:rPr sz="2600" spc="5" dirty="0">
                <a:solidFill>
                  <a:srgbClr val="A50020"/>
                </a:solidFill>
                <a:latin typeface="Times New Roman"/>
                <a:cs typeface="Times New Roman"/>
              </a:rPr>
              <a:t>1</a:t>
            </a:r>
            <a:r>
              <a:rPr sz="2600" dirty="0">
                <a:solidFill>
                  <a:srgbClr val="A50020"/>
                </a:solidFill>
                <a:latin typeface="Times New Roman"/>
                <a:cs typeface="Times New Roman"/>
              </a:rPr>
              <a:t>2	</a:t>
            </a:r>
            <a:r>
              <a:rPr sz="2600" spc="5" dirty="0">
                <a:solidFill>
                  <a:srgbClr val="A50020"/>
                </a:solidFill>
                <a:latin typeface="Times New Roman"/>
                <a:cs typeface="Times New Roman"/>
              </a:rPr>
              <a:t>h</a:t>
            </a:r>
            <a:r>
              <a:rPr sz="2600" spc="-5" dirty="0">
                <a:solidFill>
                  <a:srgbClr val="A50020"/>
                </a:solidFill>
                <a:latin typeface="Times New Roman"/>
                <a:cs typeface="Times New Roman"/>
              </a:rPr>
              <a:t>i</a:t>
            </a:r>
            <a:r>
              <a:rPr sz="2600" spc="-10" dirty="0">
                <a:solidFill>
                  <a:srgbClr val="A50020"/>
                </a:solidFill>
                <a:latin typeface="Times New Roman"/>
                <a:cs typeface="Times New Roman"/>
              </a:rPr>
              <a:t>g</a:t>
            </a:r>
            <a:r>
              <a:rPr sz="2600" dirty="0">
                <a:solidFill>
                  <a:srgbClr val="A50020"/>
                </a:solidFill>
                <a:latin typeface="Times New Roman"/>
                <a:cs typeface="Times New Roman"/>
              </a:rPr>
              <a:t>h	</a:t>
            </a:r>
            <a:r>
              <a:rPr sz="2600" spc="-20" dirty="0">
                <a:solidFill>
                  <a:srgbClr val="A50020"/>
                </a:solidFill>
                <a:latin typeface="Times New Roman"/>
                <a:cs typeface="Times New Roman"/>
              </a:rPr>
              <a:t>e</a:t>
            </a:r>
            <a:r>
              <a:rPr sz="2600" spc="5" dirty="0">
                <a:solidFill>
                  <a:srgbClr val="A50020"/>
                </a:solidFill>
                <a:latin typeface="Times New Roman"/>
                <a:cs typeface="Times New Roman"/>
              </a:rPr>
              <a:t>x</a:t>
            </a:r>
            <a:r>
              <a:rPr sz="2600" spc="-5" dirty="0">
                <a:solidFill>
                  <a:srgbClr val="A50020"/>
                </a:solidFill>
                <a:latin typeface="Times New Roman"/>
                <a:cs typeface="Times New Roman"/>
              </a:rPr>
              <a:t>ter</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ou</a:t>
            </a:r>
            <a:r>
              <a:rPr sz="2600" spc="-20" dirty="0">
                <a:solidFill>
                  <a:srgbClr val="A50020"/>
                </a:solidFill>
                <a:latin typeface="Times New Roman"/>
                <a:cs typeface="Times New Roman"/>
              </a:rPr>
              <a:t>t</a:t>
            </a:r>
            <a:r>
              <a:rPr sz="2600" spc="5" dirty="0">
                <a:solidFill>
                  <a:srgbClr val="A50020"/>
                </a:solidFill>
                <a:latin typeface="Times New Roman"/>
                <a:cs typeface="Times New Roman"/>
              </a:rPr>
              <a:t>pu</a:t>
            </a:r>
            <a:r>
              <a:rPr sz="2600" spc="-5" dirty="0">
                <a:solidFill>
                  <a:srgbClr val="A50020"/>
                </a:solidFill>
                <a:latin typeface="Times New Roman"/>
                <a:cs typeface="Times New Roman"/>
              </a:rPr>
              <a:t>ts</a:t>
            </a:r>
            <a:r>
              <a:rPr sz="2600" dirty="0">
                <a:solidFill>
                  <a:srgbClr val="A50020"/>
                </a:solidFill>
                <a:latin typeface="Times New Roman"/>
                <a:cs typeface="Times New Roman"/>
              </a:rPr>
              <a:t>,	</a:t>
            </a:r>
            <a:r>
              <a:rPr sz="2600" spc="5" dirty="0">
                <a:solidFill>
                  <a:srgbClr val="A50020"/>
                </a:solidFill>
                <a:latin typeface="Times New Roman"/>
                <a:cs typeface="Times New Roman"/>
              </a:rPr>
              <a:t>2</a:t>
            </a:r>
            <a:r>
              <a:rPr sz="2600" dirty="0">
                <a:solidFill>
                  <a:srgbClr val="A50020"/>
                </a:solidFill>
                <a:latin typeface="Times New Roman"/>
                <a:cs typeface="Times New Roman"/>
              </a:rPr>
              <a:t>0	</a:t>
            </a:r>
            <a:r>
              <a:rPr sz="2600" spc="-20" dirty="0">
                <a:solidFill>
                  <a:srgbClr val="A50020"/>
                </a:solidFill>
                <a:latin typeface="Times New Roman"/>
                <a:cs typeface="Times New Roman"/>
              </a:rPr>
              <a:t>l</a:t>
            </a:r>
            <a:r>
              <a:rPr sz="2600" spc="-10" dirty="0">
                <a:solidFill>
                  <a:srgbClr val="A50020"/>
                </a:solidFill>
                <a:latin typeface="Times New Roman"/>
                <a:cs typeface="Times New Roman"/>
              </a:rPr>
              <a:t>o</a:t>
            </a:r>
            <a:r>
              <a:rPr sz="2600" dirty="0">
                <a:solidFill>
                  <a:srgbClr val="A50020"/>
                </a:solidFill>
                <a:latin typeface="Times New Roman"/>
                <a:cs typeface="Times New Roman"/>
              </a:rPr>
              <a:t>w</a:t>
            </a:r>
            <a:endParaRPr sz="2600">
              <a:latin typeface="Times New Roman"/>
              <a:cs typeface="Times New Roman"/>
            </a:endParaRPr>
          </a:p>
        </p:txBody>
      </p:sp>
      <p:sp>
        <p:nvSpPr>
          <p:cNvPr id="7" name="object 7"/>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77</a:t>
            </a:fld>
            <a:endParaRPr sz="140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840733" y="3553458"/>
            <a:ext cx="8376284" cy="820419"/>
          </a:xfrm>
          <a:prstGeom prst="rect">
            <a:avLst/>
          </a:prstGeom>
        </p:spPr>
        <p:txBody>
          <a:bodyPr vert="horz" wrap="square" lIns="0" tIns="11430" rIns="0" bIns="0" rtlCol="0">
            <a:spAutoFit/>
          </a:bodyPr>
          <a:lstStyle/>
          <a:p>
            <a:pPr marL="12700" marR="5080">
              <a:lnSpc>
                <a:spcPct val="100400"/>
              </a:lnSpc>
              <a:spcBef>
                <a:spcPts val="90"/>
              </a:spcBef>
              <a:tabLst>
                <a:tab pos="1231265" algn="l"/>
                <a:tab pos="1313815" algn="l"/>
                <a:tab pos="2341245" algn="l"/>
                <a:tab pos="2651760" algn="l"/>
                <a:tab pos="3200400" algn="l"/>
                <a:tab pos="3741420" algn="l"/>
                <a:tab pos="4164965" algn="l"/>
                <a:tab pos="4538345" algn="l"/>
                <a:tab pos="4919345" algn="l"/>
                <a:tab pos="5338445" algn="l"/>
                <a:tab pos="5809615" algn="l"/>
                <a:tab pos="6329045" algn="l"/>
                <a:tab pos="6879590" algn="l"/>
                <a:tab pos="7172325" algn="l"/>
                <a:tab pos="8031480" algn="l"/>
              </a:tabLst>
            </a:pPr>
            <a:r>
              <a:rPr sz="2600" spc="-5" dirty="0">
                <a:solidFill>
                  <a:srgbClr val="A50020"/>
                </a:solidFill>
                <a:latin typeface="Times New Roman"/>
                <a:cs typeface="Times New Roman"/>
              </a:rPr>
              <a:t>i</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ter</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l</a:t>
            </a:r>
            <a:r>
              <a:rPr sz="2600" spc="5" dirty="0">
                <a:solidFill>
                  <a:srgbClr val="A50020"/>
                </a:solidFill>
                <a:latin typeface="Times New Roman"/>
                <a:cs typeface="Times New Roman"/>
              </a:rPr>
              <a:t>og</a:t>
            </a:r>
            <a:r>
              <a:rPr sz="2600" spc="-5" dirty="0">
                <a:solidFill>
                  <a:srgbClr val="A50020"/>
                </a:solidFill>
                <a:latin typeface="Times New Roman"/>
                <a:cs typeface="Times New Roman"/>
              </a:rPr>
              <a:t>ica</a:t>
            </a:r>
            <a:r>
              <a:rPr sz="2600" dirty="0">
                <a:solidFill>
                  <a:srgbClr val="A50020"/>
                </a:solidFill>
                <a:latin typeface="Times New Roman"/>
                <a:cs typeface="Times New Roman"/>
              </a:rPr>
              <a:t>l	</a:t>
            </a:r>
            <a:r>
              <a:rPr sz="2600" spc="-5" dirty="0">
                <a:solidFill>
                  <a:srgbClr val="A50020"/>
                </a:solidFill>
                <a:latin typeface="Times New Roman"/>
                <a:cs typeface="Times New Roman"/>
              </a:rPr>
              <a:t>files</a:t>
            </a:r>
            <a:r>
              <a:rPr sz="2600" dirty="0">
                <a:solidFill>
                  <a:srgbClr val="A50020"/>
                </a:solidFill>
                <a:latin typeface="Times New Roman"/>
                <a:cs typeface="Times New Roman"/>
              </a:rPr>
              <a:t>,	</a:t>
            </a:r>
            <a:r>
              <a:rPr sz="2600" spc="5" dirty="0">
                <a:solidFill>
                  <a:srgbClr val="A50020"/>
                </a:solidFill>
                <a:latin typeface="Times New Roman"/>
                <a:cs typeface="Times New Roman"/>
              </a:rPr>
              <a:t>1</a:t>
            </a:r>
            <a:r>
              <a:rPr sz="2600" dirty="0">
                <a:solidFill>
                  <a:srgbClr val="A50020"/>
                </a:solidFill>
                <a:latin typeface="Times New Roman"/>
                <a:cs typeface="Times New Roman"/>
              </a:rPr>
              <a:t>5	</a:t>
            </a:r>
            <a:r>
              <a:rPr sz="2600" spc="5" dirty="0">
                <a:solidFill>
                  <a:srgbClr val="A50020"/>
                </a:solidFill>
                <a:latin typeface="Times New Roman"/>
                <a:cs typeface="Times New Roman"/>
              </a:rPr>
              <a:t>h</a:t>
            </a:r>
            <a:r>
              <a:rPr sz="2600" spc="-5" dirty="0">
                <a:solidFill>
                  <a:srgbClr val="A50020"/>
                </a:solidFill>
                <a:latin typeface="Times New Roman"/>
                <a:cs typeface="Times New Roman"/>
              </a:rPr>
              <a:t>i</a:t>
            </a:r>
            <a:r>
              <a:rPr sz="2600" spc="-10" dirty="0">
                <a:solidFill>
                  <a:srgbClr val="A50020"/>
                </a:solidFill>
                <a:latin typeface="Times New Roman"/>
                <a:cs typeface="Times New Roman"/>
              </a:rPr>
              <a:t>g</a:t>
            </a:r>
            <a:r>
              <a:rPr sz="2600" dirty="0">
                <a:solidFill>
                  <a:srgbClr val="A50020"/>
                </a:solidFill>
                <a:latin typeface="Times New Roman"/>
                <a:cs typeface="Times New Roman"/>
              </a:rPr>
              <a:t>h	</a:t>
            </a:r>
            <a:r>
              <a:rPr sz="2600" spc="-5" dirty="0">
                <a:solidFill>
                  <a:srgbClr val="A50020"/>
                </a:solidFill>
                <a:latin typeface="Times New Roman"/>
                <a:cs typeface="Times New Roman"/>
              </a:rPr>
              <a:t>e</a:t>
            </a:r>
            <a:r>
              <a:rPr sz="2600" spc="5" dirty="0">
                <a:solidFill>
                  <a:srgbClr val="A50020"/>
                </a:solidFill>
                <a:latin typeface="Times New Roman"/>
                <a:cs typeface="Times New Roman"/>
              </a:rPr>
              <a:t>x</a:t>
            </a:r>
            <a:r>
              <a:rPr sz="2600" spc="-5" dirty="0">
                <a:solidFill>
                  <a:srgbClr val="A50020"/>
                </a:solidFill>
                <a:latin typeface="Times New Roman"/>
                <a:cs typeface="Times New Roman"/>
              </a:rPr>
              <a:t>ter</a:t>
            </a:r>
            <a:r>
              <a:rPr sz="2600" spc="-10"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i</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terfac</a:t>
            </a:r>
            <a:r>
              <a:rPr sz="2600" dirty="0">
                <a:solidFill>
                  <a:srgbClr val="A50020"/>
                </a:solidFill>
                <a:latin typeface="Times New Roman"/>
                <a:cs typeface="Times New Roman"/>
              </a:rPr>
              <a:t>e	</a:t>
            </a:r>
            <a:r>
              <a:rPr sz="2600" spc="-5" dirty="0">
                <a:solidFill>
                  <a:srgbClr val="A50020"/>
                </a:solidFill>
                <a:latin typeface="Times New Roman"/>
                <a:cs typeface="Times New Roman"/>
              </a:rPr>
              <a:t>fil</a:t>
            </a:r>
            <a:r>
              <a:rPr sz="2600" spc="5" dirty="0">
                <a:solidFill>
                  <a:srgbClr val="A50020"/>
                </a:solidFill>
                <a:latin typeface="Times New Roman"/>
                <a:cs typeface="Times New Roman"/>
              </a:rPr>
              <a:t>e</a:t>
            </a:r>
            <a:r>
              <a:rPr sz="2600" spc="-5" dirty="0">
                <a:solidFill>
                  <a:srgbClr val="A50020"/>
                </a:solidFill>
                <a:latin typeface="Times New Roman"/>
                <a:cs typeface="Times New Roman"/>
              </a:rPr>
              <a:t>s</a:t>
            </a:r>
            <a:r>
              <a:rPr sz="2600" dirty="0">
                <a:solidFill>
                  <a:srgbClr val="A50020"/>
                </a:solidFill>
                <a:latin typeface="Times New Roman"/>
                <a:cs typeface="Times New Roman"/>
              </a:rPr>
              <a:t>,	</a:t>
            </a:r>
            <a:r>
              <a:rPr sz="2600" spc="5" dirty="0">
                <a:solidFill>
                  <a:srgbClr val="A50020"/>
                </a:solidFill>
                <a:latin typeface="Times New Roman"/>
                <a:cs typeface="Times New Roman"/>
              </a:rPr>
              <a:t>1</a:t>
            </a:r>
            <a:r>
              <a:rPr sz="2600" dirty="0">
                <a:solidFill>
                  <a:srgbClr val="A50020"/>
                </a:solidFill>
                <a:latin typeface="Times New Roman"/>
                <a:cs typeface="Times New Roman"/>
              </a:rPr>
              <a:t>2  </a:t>
            </a:r>
            <a:r>
              <a:rPr sz="2600" spc="-5" dirty="0">
                <a:solidFill>
                  <a:srgbClr val="A50020"/>
                </a:solidFill>
                <a:latin typeface="Times New Roman"/>
                <a:cs typeface="Times New Roman"/>
              </a:rPr>
              <a:t>a</a:t>
            </a:r>
            <a:r>
              <a:rPr sz="2600" spc="5" dirty="0">
                <a:solidFill>
                  <a:srgbClr val="A50020"/>
                </a:solidFill>
                <a:latin typeface="Times New Roman"/>
                <a:cs typeface="Times New Roman"/>
              </a:rPr>
              <a:t>v</a:t>
            </a:r>
            <a:r>
              <a:rPr sz="2600" spc="-5" dirty="0">
                <a:solidFill>
                  <a:srgbClr val="A50020"/>
                </a:solidFill>
                <a:latin typeface="Times New Roman"/>
                <a:cs typeface="Times New Roman"/>
              </a:rPr>
              <a:t>er</a:t>
            </a:r>
            <a:r>
              <a:rPr sz="2600" spc="-20" dirty="0">
                <a:solidFill>
                  <a:srgbClr val="A50020"/>
                </a:solidFill>
                <a:latin typeface="Times New Roman"/>
                <a:cs typeface="Times New Roman"/>
              </a:rPr>
              <a:t>a</a:t>
            </a:r>
            <a:r>
              <a:rPr sz="2600" spc="5" dirty="0">
                <a:solidFill>
                  <a:srgbClr val="A50020"/>
                </a:solidFill>
                <a:latin typeface="Times New Roman"/>
                <a:cs typeface="Times New Roman"/>
              </a:rPr>
              <a:t>g</a:t>
            </a:r>
            <a:r>
              <a:rPr sz="2600" dirty="0">
                <a:solidFill>
                  <a:srgbClr val="A50020"/>
                </a:solidFill>
                <a:latin typeface="Times New Roman"/>
                <a:cs typeface="Times New Roman"/>
              </a:rPr>
              <a:t>e		</a:t>
            </a:r>
            <a:r>
              <a:rPr sz="2600" spc="-20" dirty="0">
                <a:solidFill>
                  <a:srgbClr val="A50020"/>
                </a:solidFill>
                <a:latin typeface="Times New Roman"/>
                <a:cs typeface="Times New Roman"/>
              </a:rPr>
              <a:t>e</a:t>
            </a:r>
            <a:r>
              <a:rPr sz="2600" spc="5" dirty="0">
                <a:solidFill>
                  <a:srgbClr val="A50020"/>
                </a:solidFill>
                <a:latin typeface="Times New Roman"/>
                <a:cs typeface="Times New Roman"/>
              </a:rPr>
              <a:t>x</a:t>
            </a:r>
            <a:r>
              <a:rPr sz="2600" spc="-5" dirty="0">
                <a:solidFill>
                  <a:srgbClr val="A50020"/>
                </a:solidFill>
                <a:latin typeface="Times New Roman"/>
                <a:cs typeface="Times New Roman"/>
              </a:rPr>
              <a:t>ter</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i</a:t>
            </a:r>
            <a:r>
              <a:rPr sz="2600" spc="-10" dirty="0">
                <a:solidFill>
                  <a:srgbClr val="A50020"/>
                </a:solidFill>
                <a:latin typeface="Times New Roman"/>
                <a:cs typeface="Times New Roman"/>
              </a:rPr>
              <a:t>n</a:t>
            </a:r>
            <a:r>
              <a:rPr sz="2600" spc="5" dirty="0">
                <a:solidFill>
                  <a:srgbClr val="A50020"/>
                </a:solidFill>
                <a:latin typeface="Times New Roman"/>
                <a:cs typeface="Times New Roman"/>
              </a:rPr>
              <a:t>qu</a:t>
            </a:r>
            <a:r>
              <a:rPr sz="2600" spc="-5" dirty="0">
                <a:solidFill>
                  <a:srgbClr val="A50020"/>
                </a:solidFill>
                <a:latin typeface="Times New Roman"/>
                <a:cs typeface="Times New Roman"/>
              </a:rPr>
              <a:t>iries</a:t>
            </a:r>
            <a:r>
              <a:rPr sz="2600" dirty="0">
                <a:solidFill>
                  <a:srgbClr val="A50020"/>
                </a:solidFill>
                <a:latin typeface="Times New Roman"/>
                <a:cs typeface="Times New Roman"/>
              </a:rPr>
              <a:t>,	</a:t>
            </a:r>
            <a:r>
              <a:rPr sz="2600" spc="-5" dirty="0">
                <a:solidFill>
                  <a:srgbClr val="A50020"/>
                </a:solidFill>
                <a:latin typeface="Times New Roman"/>
                <a:cs typeface="Times New Roman"/>
              </a:rPr>
              <a:t>a</a:t>
            </a:r>
            <a:r>
              <a:rPr sz="2600" spc="5" dirty="0">
                <a:solidFill>
                  <a:srgbClr val="A50020"/>
                </a:solidFill>
                <a:latin typeface="Times New Roman"/>
                <a:cs typeface="Times New Roman"/>
              </a:rPr>
              <a:t>n</a:t>
            </a:r>
            <a:r>
              <a:rPr sz="2600" dirty="0">
                <a:solidFill>
                  <a:srgbClr val="A50020"/>
                </a:solidFill>
                <a:latin typeface="Times New Roman"/>
                <a:cs typeface="Times New Roman"/>
              </a:rPr>
              <a:t>d	a	</a:t>
            </a:r>
            <a:r>
              <a:rPr sz="2600" spc="5" dirty="0">
                <a:solidFill>
                  <a:srgbClr val="A50020"/>
                </a:solidFill>
                <a:latin typeface="Times New Roman"/>
                <a:cs typeface="Times New Roman"/>
              </a:rPr>
              <a:t>v</a:t>
            </a:r>
            <a:r>
              <a:rPr sz="2600" spc="-5" dirty="0">
                <a:solidFill>
                  <a:srgbClr val="A50020"/>
                </a:solidFill>
                <a:latin typeface="Times New Roman"/>
                <a:cs typeface="Times New Roman"/>
              </a:rPr>
              <a:t>al</a:t>
            </a:r>
            <a:r>
              <a:rPr sz="2600" spc="5" dirty="0">
                <a:solidFill>
                  <a:srgbClr val="A50020"/>
                </a:solidFill>
                <a:latin typeface="Times New Roman"/>
                <a:cs typeface="Times New Roman"/>
              </a:rPr>
              <a:t>u</a:t>
            </a:r>
            <a:r>
              <a:rPr sz="2600" dirty="0">
                <a:solidFill>
                  <a:srgbClr val="A50020"/>
                </a:solidFill>
                <a:latin typeface="Times New Roman"/>
                <a:cs typeface="Times New Roman"/>
              </a:rPr>
              <a:t>e	</a:t>
            </a:r>
            <a:r>
              <a:rPr sz="2600" spc="5" dirty="0">
                <a:solidFill>
                  <a:srgbClr val="A50020"/>
                </a:solidFill>
                <a:latin typeface="Times New Roman"/>
                <a:cs typeface="Times New Roman"/>
              </a:rPr>
              <a:t>o</a:t>
            </a:r>
            <a:r>
              <a:rPr sz="2600" dirty="0">
                <a:solidFill>
                  <a:srgbClr val="A50020"/>
                </a:solidFill>
                <a:latin typeface="Times New Roman"/>
                <a:cs typeface="Times New Roman"/>
              </a:rPr>
              <a:t>f	</a:t>
            </a:r>
            <a:r>
              <a:rPr sz="2600" spc="-20" dirty="0">
                <a:solidFill>
                  <a:srgbClr val="A50020"/>
                </a:solidFill>
                <a:latin typeface="Times New Roman"/>
                <a:cs typeface="Times New Roman"/>
              </a:rPr>
              <a:t>c</a:t>
            </a:r>
            <a:r>
              <a:rPr sz="2600" spc="-10" dirty="0">
                <a:solidFill>
                  <a:srgbClr val="A50020"/>
                </a:solidFill>
                <a:latin typeface="Times New Roman"/>
                <a:cs typeface="Times New Roman"/>
              </a:rPr>
              <a:t>om</a:t>
            </a:r>
            <a:r>
              <a:rPr sz="2600" spc="5" dirty="0">
                <a:solidFill>
                  <a:srgbClr val="A50020"/>
                </a:solidFill>
                <a:latin typeface="Times New Roman"/>
                <a:cs typeface="Times New Roman"/>
              </a:rPr>
              <a:t>p</a:t>
            </a:r>
            <a:r>
              <a:rPr sz="2600" spc="-5" dirty="0">
                <a:solidFill>
                  <a:srgbClr val="A50020"/>
                </a:solidFill>
                <a:latin typeface="Times New Roman"/>
                <a:cs typeface="Times New Roman"/>
              </a:rPr>
              <a:t>le</a:t>
            </a:r>
            <a:r>
              <a:rPr sz="2600" spc="5" dirty="0">
                <a:solidFill>
                  <a:srgbClr val="A50020"/>
                </a:solidFill>
                <a:latin typeface="Times New Roman"/>
                <a:cs typeface="Times New Roman"/>
              </a:rPr>
              <a:t>x</a:t>
            </a:r>
            <a:r>
              <a:rPr sz="2600" spc="-5" dirty="0">
                <a:solidFill>
                  <a:srgbClr val="A50020"/>
                </a:solidFill>
                <a:latin typeface="Times New Roman"/>
                <a:cs typeface="Times New Roman"/>
              </a:rPr>
              <a:t>it</a:t>
            </a:r>
            <a:r>
              <a:rPr sz="2600" dirty="0">
                <a:solidFill>
                  <a:srgbClr val="A50020"/>
                </a:solidFill>
                <a:latin typeface="Times New Roman"/>
                <a:cs typeface="Times New Roman"/>
              </a:rPr>
              <a:t>y</a:t>
            </a:r>
            <a:endParaRPr sz="2600">
              <a:latin typeface="Times New Roman"/>
              <a:cs typeface="Times New Roman"/>
            </a:endParaRPr>
          </a:p>
        </p:txBody>
      </p:sp>
      <p:sp>
        <p:nvSpPr>
          <p:cNvPr id="6" name="object 6"/>
          <p:cNvSpPr txBox="1"/>
          <p:nvPr/>
        </p:nvSpPr>
        <p:spPr>
          <a:xfrm>
            <a:off x="840733" y="4148427"/>
            <a:ext cx="8080375" cy="1217295"/>
          </a:xfrm>
          <a:prstGeom prst="rect">
            <a:avLst/>
          </a:prstGeom>
        </p:spPr>
        <p:txBody>
          <a:bodyPr vert="horz" wrap="square" lIns="0" tIns="212090" rIns="0" bIns="0" rtlCol="0">
            <a:spAutoFit/>
          </a:bodyPr>
          <a:lstStyle/>
          <a:p>
            <a:pPr marL="12700">
              <a:lnSpc>
                <a:spcPct val="100000"/>
              </a:lnSpc>
              <a:spcBef>
                <a:spcPts val="1670"/>
              </a:spcBef>
            </a:pPr>
            <a:r>
              <a:rPr sz="2600" dirty="0">
                <a:solidFill>
                  <a:srgbClr val="A50020"/>
                </a:solidFill>
                <a:latin typeface="Times New Roman"/>
                <a:cs typeface="Times New Roman"/>
              </a:rPr>
              <a:t>adjustment </a:t>
            </a:r>
            <a:r>
              <a:rPr sz="2600" spc="-5" dirty="0">
                <a:solidFill>
                  <a:srgbClr val="A50020"/>
                </a:solidFill>
                <a:latin typeface="Times New Roman"/>
                <a:cs typeface="Times New Roman"/>
              </a:rPr>
              <a:t>factor </a:t>
            </a:r>
            <a:r>
              <a:rPr sz="2600" dirty="0">
                <a:solidFill>
                  <a:srgbClr val="A50020"/>
                </a:solidFill>
                <a:latin typeface="Times New Roman"/>
                <a:cs typeface="Times New Roman"/>
              </a:rPr>
              <a:t>of</a:t>
            </a:r>
            <a:r>
              <a:rPr sz="2600" spc="-40" dirty="0">
                <a:solidFill>
                  <a:srgbClr val="A50020"/>
                </a:solidFill>
                <a:latin typeface="Times New Roman"/>
                <a:cs typeface="Times New Roman"/>
              </a:rPr>
              <a:t> </a:t>
            </a:r>
            <a:r>
              <a:rPr sz="2600" dirty="0">
                <a:solidFill>
                  <a:srgbClr val="A50020"/>
                </a:solidFill>
                <a:latin typeface="Times New Roman"/>
                <a:cs typeface="Times New Roman"/>
              </a:rPr>
              <a:t>1.10.</a:t>
            </a:r>
            <a:endParaRPr sz="2600">
              <a:latin typeface="Times New Roman"/>
              <a:cs typeface="Times New Roman"/>
            </a:endParaRPr>
          </a:p>
          <a:p>
            <a:pPr marL="12700">
              <a:lnSpc>
                <a:spcPct val="100000"/>
              </a:lnSpc>
              <a:spcBef>
                <a:spcPts val="1570"/>
              </a:spcBef>
            </a:pPr>
            <a:r>
              <a:rPr sz="2600" spc="-5" dirty="0">
                <a:solidFill>
                  <a:srgbClr val="653200"/>
                </a:solidFill>
                <a:latin typeface="Times New Roman"/>
                <a:cs typeface="Times New Roman"/>
              </a:rPr>
              <a:t>What are the unadjusted and adjusted function </a:t>
            </a:r>
            <a:r>
              <a:rPr sz="2600" dirty="0">
                <a:solidFill>
                  <a:srgbClr val="653200"/>
                </a:solidFill>
                <a:latin typeface="Times New Roman"/>
                <a:cs typeface="Times New Roman"/>
              </a:rPr>
              <a:t>point </a:t>
            </a:r>
            <a:r>
              <a:rPr sz="2600" spc="-5" dirty="0">
                <a:solidFill>
                  <a:srgbClr val="653200"/>
                </a:solidFill>
                <a:latin typeface="Times New Roman"/>
                <a:cs typeface="Times New Roman"/>
              </a:rPr>
              <a:t>counts</a:t>
            </a:r>
            <a:r>
              <a:rPr sz="2600" spc="5" dirty="0">
                <a:solidFill>
                  <a:srgbClr val="653200"/>
                </a:solidFill>
                <a:latin typeface="Times New Roman"/>
                <a:cs typeface="Times New Roman"/>
              </a:rPr>
              <a:t> </a:t>
            </a:r>
            <a:r>
              <a:rPr sz="2600" dirty="0">
                <a:solidFill>
                  <a:srgbClr val="653200"/>
                </a:solidFill>
                <a:latin typeface="Times New Roman"/>
                <a:cs typeface="Times New Roman"/>
              </a:rPr>
              <a:t>?</a:t>
            </a:r>
            <a:endParaRPr sz="2600">
              <a:latin typeface="Times New Roman"/>
              <a:cs typeface="Times New Roman"/>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6F1922-1E3C-4719-9E6A-6491E83EF1DA}"/>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1" name="TextBox 10">
            <a:extLst>
              <a:ext uri="{FF2B5EF4-FFF2-40B4-BE49-F238E27FC236}">
                <a16:creationId xmlns:a16="http://schemas.microsoft.com/office/drawing/2014/main" id="{ED1EDD66-6613-4357-9AB9-DF428E7374FB}"/>
              </a:ext>
            </a:extLst>
          </p:cNvPr>
          <p:cNvSpPr txBox="1"/>
          <p:nvPr/>
        </p:nvSpPr>
        <p:spPr>
          <a:xfrm>
            <a:off x="6278627" y="1524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1951" y="5799833"/>
            <a:ext cx="36449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A50020"/>
                </a:solidFill>
                <a:latin typeface="Times New Roman"/>
                <a:cs typeface="Times New Roman"/>
              </a:rPr>
              <a:t>F</a:t>
            </a:r>
            <a:r>
              <a:rPr sz="2400" spc="-5" dirty="0">
                <a:solidFill>
                  <a:srgbClr val="A50020"/>
                </a:solidFill>
                <a:latin typeface="Times New Roman"/>
                <a:cs typeface="Times New Roman"/>
              </a:rPr>
              <a:t>P</a:t>
            </a:r>
            <a:endParaRPr sz="2400">
              <a:latin typeface="Times New Roman"/>
              <a:cs typeface="Times New Roman"/>
            </a:endParaRPr>
          </a:p>
        </p:txBody>
      </p:sp>
      <p:sp>
        <p:nvSpPr>
          <p:cNvPr id="3" name="object 3"/>
          <p:cNvSpPr txBox="1"/>
          <p:nvPr/>
        </p:nvSpPr>
        <p:spPr>
          <a:xfrm>
            <a:off x="1546351" y="5744969"/>
            <a:ext cx="2654300" cy="866775"/>
          </a:xfrm>
          <a:prstGeom prst="rect">
            <a:avLst/>
          </a:prstGeom>
        </p:spPr>
        <p:txBody>
          <a:bodyPr vert="horz" wrap="square" lIns="0" tIns="67310" rIns="0" bIns="0" rtlCol="0">
            <a:spAutoFit/>
          </a:bodyPr>
          <a:lstStyle/>
          <a:p>
            <a:pPr marL="12700">
              <a:lnSpc>
                <a:spcPct val="100000"/>
              </a:lnSpc>
              <a:spcBef>
                <a:spcPts val="530"/>
              </a:spcBef>
            </a:pPr>
            <a:r>
              <a:rPr sz="2400" dirty="0">
                <a:solidFill>
                  <a:srgbClr val="A50020"/>
                </a:solidFill>
                <a:latin typeface="Times New Roman"/>
                <a:cs typeface="Times New Roman"/>
              </a:rPr>
              <a:t>= </a:t>
            </a:r>
            <a:r>
              <a:rPr sz="2400" spc="-5" dirty="0">
                <a:solidFill>
                  <a:srgbClr val="A50020"/>
                </a:solidFill>
                <a:latin typeface="Times New Roman"/>
                <a:cs typeface="Times New Roman"/>
              </a:rPr>
              <a:t>UFP </a:t>
            </a:r>
            <a:r>
              <a:rPr sz="2400" dirty="0">
                <a:solidFill>
                  <a:srgbClr val="A50020"/>
                </a:solidFill>
                <a:latin typeface="Times New Roman"/>
                <a:cs typeface="Times New Roman"/>
              </a:rPr>
              <a:t>x</a:t>
            </a:r>
            <a:r>
              <a:rPr sz="2400" spc="-10" dirty="0">
                <a:solidFill>
                  <a:srgbClr val="A50020"/>
                </a:solidFill>
                <a:latin typeface="Times New Roman"/>
                <a:cs typeface="Times New Roman"/>
              </a:rPr>
              <a:t> </a:t>
            </a:r>
            <a:r>
              <a:rPr sz="2400" spc="-5" dirty="0">
                <a:solidFill>
                  <a:srgbClr val="A50020"/>
                </a:solidFill>
                <a:latin typeface="Times New Roman"/>
                <a:cs typeface="Times New Roman"/>
              </a:rPr>
              <a:t>CAF</a:t>
            </a:r>
            <a:endParaRPr sz="2400">
              <a:latin typeface="Times New Roman"/>
              <a:cs typeface="Times New Roman"/>
            </a:endParaRPr>
          </a:p>
          <a:p>
            <a:pPr marL="12700">
              <a:lnSpc>
                <a:spcPct val="100000"/>
              </a:lnSpc>
              <a:spcBef>
                <a:spcPts val="430"/>
              </a:spcBef>
            </a:pPr>
            <a:r>
              <a:rPr sz="2400" dirty="0">
                <a:solidFill>
                  <a:srgbClr val="A50020"/>
                </a:solidFill>
                <a:latin typeface="Times New Roman"/>
                <a:cs typeface="Times New Roman"/>
              </a:rPr>
              <a:t>= 452 x 1.10 =</a:t>
            </a:r>
            <a:r>
              <a:rPr sz="2400" spc="-114" dirty="0">
                <a:solidFill>
                  <a:srgbClr val="A50020"/>
                </a:solidFill>
                <a:latin typeface="Times New Roman"/>
                <a:cs typeface="Times New Roman"/>
              </a:rPr>
              <a:t> </a:t>
            </a:r>
            <a:r>
              <a:rPr sz="2400" dirty="0">
                <a:solidFill>
                  <a:srgbClr val="A50020"/>
                </a:solidFill>
                <a:latin typeface="Times New Roman"/>
                <a:cs typeface="Times New Roman"/>
              </a:rPr>
              <a:t>497.2.</a:t>
            </a:r>
            <a:endParaRPr sz="2400">
              <a:latin typeface="Times New Roman"/>
              <a:cs typeface="Times New Roman"/>
            </a:endParaRPr>
          </a:p>
        </p:txBody>
      </p:sp>
      <p:sp>
        <p:nvSpPr>
          <p:cNvPr id="4" name="object 4"/>
          <p:cNvSpPr txBox="1"/>
          <p:nvPr/>
        </p:nvSpPr>
        <p:spPr>
          <a:xfrm>
            <a:off x="726433" y="1407057"/>
            <a:ext cx="8452485" cy="4363720"/>
          </a:xfrm>
          <a:prstGeom prst="rect">
            <a:avLst/>
          </a:prstGeom>
        </p:spPr>
        <p:txBody>
          <a:bodyPr vert="horz" wrap="square" lIns="0" tIns="227329" rIns="0" bIns="0" rtlCol="0">
            <a:spAutoFit/>
          </a:bodyPr>
          <a:lstStyle/>
          <a:p>
            <a:pPr marL="50800">
              <a:lnSpc>
                <a:spcPct val="100000"/>
              </a:lnSpc>
              <a:spcBef>
                <a:spcPts val="1789"/>
              </a:spcBef>
            </a:pPr>
            <a:r>
              <a:rPr sz="2800" spc="-5" dirty="0">
                <a:solidFill>
                  <a:srgbClr val="FF0000"/>
                </a:solidFill>
                <a:latin typeface="Times New Roman"/>
                <a:cs typeface="Times New Roman"/>
              </a:rPr>
              <a:t>Solution</a:t>
            </a:r>
            <a:endParaRPr sz="2800">
              <a:latin typeface="Times New Roman"/>
              <a:cs typeface="Times New Roman"/>
            </a:endParaRPr>
          </a:p>
          <a:p>
            <a:pPr marL="50800" marR="43180">
              <a:lnSpc>
                <a:spcPct val="100000"/>
              </a:lnSpc>
              <a:spcBef>
                <a:spcPts val="1695"/>
              </a:spcBef>
            </a:pPr>
            <a:r>
              <a:rPr sz="2800" spc="-5" dirty="0">
                <a:latin typeface="Times New Roman"/>
                <a:cs typeface="Times New Roman"/>
              </a:rPr>
              <a:t>Unadjusted function </a:t>
            </a:r>
            <a:r>
              <a:rPr sz="2800" dirty="0">
                <a:latin typeface="Times New Roman"/>
                <a:cs typeface="Times New Roman"/>
              </a:rPr>
              <a:t>point </a:t>
            </a:r>
            <a:r>
              <a:rPr sz="2800" spc="-5" dirty="0">
                <a:latin typeface="Times New Roman"/>
                <a:cs typeface="Times New Roman"/>
              </a:rPr>
              <a:t>counts </a:t>
            </a:r>
            <a:r>
              <a:rPr sz="2800" spc="-15" dirty="0">
                <a:latin typeface="Times New Roman"/>
                <a:cs typeface="Times New Roman"/>
              </a:rPr>
              <a:t>may </a:t>
            </a:r>
            <a:r>
              <a:rPr sz="2800" spc="5" dirty="0">
                <a:latin typeface="Times New Roman"/>
                <a:cs typeface="Times New Roman"/>
              </a:rPr>
              <a:t>be </a:t>
            </a:r>
            <a:r>
              <a:rPr sz="2800" spc="-10" dirty="0">
                <a:latin typeface="Times New Roman"/>
                <a:cs typeface="Times New Roman"/>
              </a:rPr>
              <a:t>calculated </a:t>
            </a:r>
            <a:r>
              <a:rPr sz="2800" dirty="0">
                <a:latin typeface="Times New Roman"/>
                <a:cs typeface="Times New Roman"/>
              </a:rPr>
              <a:t>using  </a:t>
            </a:r>
            <a:r>
              <a:rPr sz="2800" spc="-5" dirty="0">
                <a:latin typeface="Times New Roman"/>
                <a:cs typeface="Times New Roman"/>
              </a:rPr>
              <a:t>as:</a:t>
            </a:r>
            <a:endParaRPr sz="2800">
              <a:latin typeface="Times New Roman"/>
              <a:cs typeface="Times New Roman"/>
            </a:endParaRPr>
          </a:p>
          <a:p>
            <a:pPr marL="2437130">
              <a:lnSpc>
                <a:spcPts val="1245"/>
              </a:lnSpc>
              <a:tabLst>
                <a:tab pos="3016250" algn="l"/>
              </a:tabLst>
            </a:pPr>
            <a:r>
              <a:rPr sz="2200" spc="5" dirty="0">
                <a:latin typeface="Times New Roman"/>
                <a:cs typeface="Times New Roman"/>
              </a:rPr>
              <a:t>5	3</a:t>
            </a:r>
            <a:endParaRPr sz="2200">
              <a:latin typeface="Times New Roman"/>
              <a:cs typeface="Times New Roman"/>
            </a:endParaRPr>
          </a:p>
          <a:p>
            <a:pPr marL="824865">
              <a:lnSpc>
                <a:spcPts val="5695"/>
              </a:lnSpc>
            </a:pPr>
            <a:r>
              <a:rPr sz="3800" i="1" spc="-10" dirty="0">
                <a:latin typeface="Times New Roman"/>
                <a:cs typeface="Times New Roman"/>
              </a:rPr>
              <a:t>UFP </a:t>
            </a:r>
            <a:r>
              <a:rPr sz="3800" spc="-5" dirty="0">
                <a:latin typeface="Symbol"/>
                <a:cs typeface="Symbol"/>
              </a:rPr>
              <a:t></a:t>
            </a:r>
            <a:r>
              <a:rPr sz="3800" spc="-5" dirty="0">
                <a:latin typeface="Times New Roman"/>
                <a:cs typeface="Times New Roman"/>
              </a:rPr>
              <a:t> </a:t>
            </a:r>
            <a:r>
              <a:rPr sz="8550" spc="225" baseline="-8771" dirty="0">
                <a:latin typeface="Verdana"/>
                <a:cs typeface="Verdana"/>
              </a:rPr>
              <a:t>∑∑</a:t>
            </a:r>
            <a:r>
              <a:rPr sz="8550" spc="-2700" baseline="-8771" dirty="0">
                <a:latin typeface="Verdana"/>
                <a:cs typeface="Verdana"/>
              </a:rPr>
              <a:t> </a:t>
            </a:r>
            <a:r>
              <a:rPr sz="3800" i="1" spc="60" dirty="0">
                <a:latin typeface="Times New Roman"/>
                <a:cs typeface="Times New Roman"/>
              </a:rPr>
              <a:t>Z</a:t>
            </a:r>
            <a:r>
              <a:rPr sz="3300" i="1" spc="89" baseline="-23989" dirty="0">
                <a:latin typeface="Times New Roman"/>
                <a:cs typeface="Times New Roman"/>
              </a:rPr>
              <a:t>ij </a:t>
            </a:r>
            <a:r>
              <a:rPr sz="3800" i="1" spc="-65" dirty="0">
                <a:latin typeface="Times New Roman"/>
                <a:cs typeface="Times New Roman"/>
              </a:rPr>
              <a:t>w</a:t>
            </a:r>
            <a:r>
              <a:rPr sz="3300" i="1" spc="-97" baseline="-23989" dirty="0">
                <a:latin typeface="Times New Roman"/>
                <a:cs typeface="Times New Roman"/>
              </a:rPr>
              <a:t>ij</a:t>
            </a:r>
            <a:endParaRPr sz="3300" baseline="-23989">
              <a:latin typeface="Times New Roman"/>
              <a:cs typeface="Times New Roman"/>
            </a:endParaRPr>
          </a:p>
          <a:p>
            <a:pPr marL="2327275">
              <a:lnSpc>
                <a:spcPct val="100000"/>
              </a:lnSpc>
              <a:spcBef>
                <a:spcPts val="280"/>
              </a:spcBef>
              <a:tabLst>
                <a:tab pos="2874645" algn="l"/>
              </a:tabLst>
            </a:pPr>
            <a:r>
              <a:rPr sz="2200" i="1" spc="20" dirty="0">
                <a:latin typeface="Times New Roman"/>
                <a:cs typeface="Times New Roman"/>
              </a:rPr>
              <a:t>i</a:t>
            </a:r>
            <a:r>
              <a:rPr sz="2200" spc="20" dirty="0">
                <a:latin typeface="Symbol"/>
                <a:cs typeface="Symbol"/>
              </a:rPr>
              <a:t></a:t>
            </a:r>
            <a:r>
              <a:rPr sz="2200" spc="20" dirty="0">
                <a:latin typeface="Times New Roman"/>
                <a:cs typeface="Times New Roman"/>
              </a:rPr>
              <a:t>1	</a:t>
            </a:r>
            <a:r>
              <a:rPr sz="2200" i="1" spc="5" dirty="0">
                <a:latin typeface="Times New Roman"/>
                <a:cs typeface="Times New Roman"/>
              </a:rPr>
              <a:t>J</a:t>
            </a:r>
            <a:r>
              <a:rPr sz="2200" i="1" spc="-150" dirty="0">
                <a:latin typeface="Times New Roman"/>
                <a:cs typeface="Times New Roman"/>
              </a:rPr>
              <a:t> </a:t>
            </a:r>
            <a:r>
              <a:rPr sz="2200" spc="-60" dirty="0">
                <a:latin typeface="Symbol"/>
                <a:cs typeface="Symbol"/>
              </a:rPr>
              <a:t></a:t>
            </a:r>
            <a:r>
              <a:rPr sz="2200" spc="-60" dirty="0">
                <a:latin typeface="Times New Roman"/>
                <a:cs typeface="Times New Roman"/>
              </a:rPr>
              <a:t>1</a:t>
            </a:r>
            <a:endParaRPr sz="2200">
              <a:latin typeface="Times New Roman"/>
              <a:cs typeface="Times New Roman"/>
            </a:endParaRPr>
          </a:p>
          <a:p>
            <a:pPr marL="832485">
              <a:lnSpc>
                <a:spcPct val="100000"/>
              </a:lnSpc>
              <a:spcBef>
                <a:spcPts val="1325"/>
              </a:spcBef>
            </a:pPr>
            <a:r>
              <a:rPr sz="2400" dirty="0">
                <a:solidFill>
                  <a:srgbClr val="A50020"/>
                </a:solidFill>
                <a:latin typeface="Times New Roman"/>
                <a:cs typeface="Times New Roman"/>
              </a:rPr>
              <a:t>= 10 x 3 + </a:t>
            </a:r>
            <a:r>
              <a:rPr sz="2400" spc="-10" dirty="0">
                <a:solidFill>
                  <a:srgbClr val="A50020"/>
                </a:solidFill>
                <a:latin typeface="Times New Roman"/>
                <a:cs typeface="Times New Roman"/>
              </a:rPr>
              <a:t>12 </a:t>
            </a:r>
            <a:r>
              <a:rPr sz="2400" dirty="0">
                <a:solidFill>
                  <a:srgbClr val="A50020"/>
                </a:solidFill>
                <a:latin typeface="Times New Roman"/>
                <a:cs typeface="Times New Roman"/>
              </a:rPr>
              <a:t>x 7 + 20 x 7 + 15 + 10 + 12 x</a:t>
            </a:r>
            <a:r>
              <a:rPr sz="2400" spc="-60" dirty="0">
                <a:solidFill>
                  <a:srgbClr val="A50020"/>
                </a:solidFill>
                <a:latin typeface="Times New Roman"/>
                <a:cs typeface="Times New Roman"/>
              </a:rPr>
              <a:t> </a:t>
            </a:r>
            <a:r>
              <a:rPr sz="2400" dirty="0">
                <a:solidFill>
                  <a:srgbClr val="A50020"/>
                </a:solidFill>
                <a:latin typeface="Times New Roman"/>
                <a:cs typeface="Times New Roman"/>
              </a:rPr>
              <a:t>4</a:t>
            </a:r>
            <a:endParaRPr sz="2400">
              <a:latin typeface="Times New Roman"/>
              <a:cs typeface="Times New Roman"/>
            </a:endParaRPr>
          </a:p>
          <a:p>
            <a:pPr marL="832485">
              <a:lnSpc>
                <a:spcPct val="100000"/>
              </a:lnSpc>
              <a:spcBef>
                <a:spcPts val="434"/>
              </a:spcBef>
            </a:pPr>
            <a:r>
              <a:rPr sz="2400" dirty="0">
                <a:solidFill>
                  <a:srgbClr val="A50020"/>
                </a:solidFill>
                <a:latin typeface="Times New Roman"/>
                <a:cs typeface="Times New Roman"/>
              </a:rPr>
              <a:t>= 30 + 84 </a:t>
            </a:r>
            <a:r>
              <a:rPr sz="2400" spc="-5" dirty="0">
                <a:solidFill>
                  <a:srgbClr val="A50020"/>
                </a:solidFill>
                <a:latin typeface="Times New Roman"/>
                <a:cs typeface="Times New Roman"/>
              </a:rPr>
              <a:t>+140 </a:t>
            </a:r>
            <a:r>
              <a:rPr sz="2400" dirty="0">
                <a:solidFill>
                  <a:srgbClr val="A50020"/>
                </a:solidFill>
                <a:latin typeface="Times New Roman"/>
                <a:cs typeface="Times New Roman"/>
              </a:rPr>
              <a:t>+ 150 +</a:t>
            </a:r>
            <a:r>
              <a:rPr sz="2400" spc="-35" dirty="0">
                <a:solidFill>
                  <a:srgbClr val="A50020"/>
                </a:solidFill>
                <a:latin typeface="Times New Roman"/>
                <a:cs typeface="Times New Roman"/>
              </a:rPr>
              <a:t> </a:t>
            </a:r>
            <a:r>
              <a:rPr sz="2400" dirty="0">
                <a:solidFill>
                  <a:srgbClr val="A50020"/>
                </a:solidFill>
                <a:latin typeface="Times New Roman"/>
                <a:cs typeface="Times New Roman"/>
              </a:rPr>
              <a:t>48</a:t>
            </a:r>
            <a:endParaRPr sz="2400">
              <a:latin typeface="Times New Roman"/>
              <a:cs typeface="Times New Roman"/>
            </a:endParaRPr>
          </a:p>
          <a:p>
            <a:pPr marL="832485">
              <a:lnSpc>
                <a:spcPct val="100000"/>
              </a:lnSpc>
              <a:spcBef>
                <a:spcPts val="430"/>
              </a:spcBef>
            </a:pPr>
            <a:r>
              <a:rPr sz="2400" dirty="0">
                <a:solidFill>
                  <a:srgbClr val="A50020"/>
                </a:solidFill>
                <a:latin typeface="Times New Roman"/>
                <a:cs typeface="Times New Roman"/>
              </a:rPr>
              <a:t>=</a:t>
            </a:r>
            <a:r>
              <a:rPr sz="2400" spc="-5" dirty="0">
                <a:solidFill>
                  <a:srgbClr val="A50020"/>
                </a:solidFill>
                <a:latin typeface="Times New Roman"/>
                <a:cs typeface="Times New Roman"/>
              </a:rPr>
              <a:t> </a:t>
            </a:r>
            <a:r>
              <a:rPr sz="2400" dirty="0">
                <a:solidFill>
                  <a:srgbClr val="A50020"/>
                </a:solidFill>
                <a:latin typeface="Times New Roman"/>
                <a:cs typeface="Times New Roman"/>
              </a:rPr>
              <a:t>452</a:t>
            </a:r>
            <a:endParaRPr sz="2400">
              <a:latin typeface="Times New Roman"/>
              <a:cs typeface="Times New Roman"/>
            </a:endParaRPr>
          </a:p>
        </p:txBody>
      </p:sp>
      <p:sp>
        <p:nvSpPr>
          <p:cNvPr id="5" name="object 5"/>
          <p:cNvSpPr txBox="1">
            <a:spLocks noGrp="1"/>
          </p:cNvSpPr>
          <p:nvPr>
            <p:ph type="title"/>
          </p:nvPr>
        </p:nvSpPr>
        <p:spPr>
          <a:xfrm>
            <a:off x="2405880" y="424681"/>
            <a:ext cx="5214120"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6" name="object 6"/>
          <p:cNvSpPr/>
          <p:nvPr/>
        </p:nvSpPr>
        <p:spPr>
          <a:xfrm>
            <a:off x="685793" y="12953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78</a:t>
            </a:fld>
            <a:endParaRPr sz="140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0" y="7112"/>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6F17A4A-43AA-41B1-B70E-8EA33764CCE7}"/>
              </a:ext>
            </a:extLst>
          </p:cNvPr>
          <p:cNvSpPr txBox="1"/>
          <p:nvPr/>
        </p:nvSpPr>
        <p:spPr>
          <a:xfrm>
            <a:off x="7391400" y="9144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33" y="1464055"/>
            <a:ext cx="6073140" cy="5464810"/>
          </a:xfrm>
          <a:prstGeom prst="rect">
            <a:avLst/>
          </a:prstGeom>
        </p:spPr>
        <p:txBody>
          <a:bodyPr vert="horz" wrap="square" lIns="0" tIns="83820" rIns="0" bIns="0" rtlCol="0">
            <a:spAutoFit/>
          </a:bodyPr>
          <a:lstStyle/>
          <a:p>
            <a:pPr marL="12700">
              <a:lnSpc>
                <a:spcPct val="100000"/>
              </a:lnSpc>
              <a:spcBef>
                <a:spcPts val="660"/>
              </a:spcBef>
            </a:pPr>
            <a:r>
              <a:rPr sz="2400" u="heavy" spc="-5" dirty="0">
                <a:uFill>
                  <a:solidFill>
                    <a:srgbClr val="000000"/>
                  </a:solidFill>
                </a:uFill>
                <a:latin typeface="Times New Roman"/>
                <a:cs typeface="Times New Roman"/>
              </a:rPr>
              <a:t>Example: 4.3</a:t>
            </a:r>
            <a:endParaRPr sz="2400">
              <a:latin typeface="Times New Roman"/>
              <a:cs typeface="Times New Roman"/>
            </a:endParaRPr>
          </a:p>
          <a:p>
            <a:pPr marL="12700">
              <a:lnSpc>
                <a:spcPct val="100000"/>
              </a:lnSpc>
              <a:spcBef>
                <a:spcPts val="565"/>
              </a:spcBef>
            </a:pPr>
            <a:r>
              <a:rPr sz="2400" spc="-5" dirty="0">
                <a:latin typeface="Times New Roman"/>
                <a:cs typeface="Times New Roman"/>
              </a:rPr>
              <a:t>Consider </a:t>
            </a:r>
            <a:r>
              <a:rPr sz="2400" dirty="0">
                <a:latin typeface="Times New Roman"/>
                <a:cs typeface="Times New Roman"/>
              </a:rPr>
              <a:t>a </a:t>
            </a:r>
            <a:r>
              <a:rPr sz="2400" spc="-5" dirty="0">
                <a:latin typeface="Times New Roman"/>
                <a:cs typeface="Times New Roman"/>
              </a:rPr>
              <a:t>project with the following</a:t>
            </a:r>
            <a:r>
              <a:rPr sz="2400" dirty="0">
                <a:latin typeface="Times New Roman"/>
                <a:cs typeface="Times New Roman"/>
              </a:rPr>
              <a:t> </a:t>
            </a:r>
            <a:r>
              <a:rPr sz="2400" spc="-5" dirty="0">
                <a:latin typeface="Times New Roman"/>
                <a:cs typeface="Times New Roman"/>
              </a:rPr>
              <a:t>parameters.</a:t>
            </a:r>
            <a:endParaRPr sz="2400">
              <a:latin typeface="Times New Roman"/>
              <a:cs typeface="Times New Roman"/>
            </a:endParaRPr>
          </a:p>
          <a:p>
            <a:pPr marL="927100" indent="-542925">
              <a:lnSpc>
                <a:spcPct val="100000"/>
              </a:lnSpc>
              <a:spcBef>
                <a:spcPts val="575"/>
              </a:spcBef>
              <a:buAutoNum type="romanLcParenBoth"/>
              <a:tabLst>
                <a:tab pos="926465" algn="l"/>
                <a:tab pos="927100" algn="l"/>
              </a:tabLst>
            </a:pPr>
            <a:r>
              <a:rPr sz="2400" spc="-5" dirty="0">
                <a:latin typeface="Times New Roman"/>
                <a:cs typeface="Times New Roman"/>
              </a:rPr>
              <a:t>External Inputs:</a:t>
            </a:r>
            <a:endParaRPr sz="2400">
              <a:latin typeface="Times New Roman"/>
              <a:cs typeface="Times New Roman"/>
            </a:endParaRPr>
          </a:p>
          <a:p>
            <a:pPr marL="927100" marR="1374775" lvl="1">
              <a:lnSpc>
                <a:spcPts val="3170"/>
              </a:lnSpc>
              <a:spcBef>
                <a:spcPts val="140"/>
              </a:spcBef>
              <a:buAutoNum type="alphaLcParenBoth"/>
              <a:tabLst>
                <a:tab pos="1299210" algn="l"/>
              </a:tabLst>
            </a:pPr>
            <a:r>
              <a:rPr sz="2400" dirty="0">
                <a:solidFill>
                  <a:srgbClr val="653200"/>
                </a:solidFill>
                <a:latin typeface="Times New Roman"/>
                <a:cs typeface="Times New Roman"/>
              </a:rPr>
              <a:t>10 </a:t>
            </a:r>
            <a:r>
              <a:rPr sz="2400" spc="-5" dirty="0">
                <a:solidFill>
                  <a:srgbClr val="653200"/>
                </a:solidFill>
                <a:latin typeface="Times New Roman"/>
                <a:cs typeface="Times New Roman"/>
              </a:rPr>
              <a:t>with </a:t>
            </a:r>
            <a:r>
              <a:rPr sz="2400" dirty="0">
                <a:solidFill>
                  <a:srgbClr val="653200"/>
                </a:solidFill>
                <a:latin typeface="Times New Roman"/>
                <a:cs typeface="Times New Roman"/>
              </a:rPr>
              <a:t>low </a:t>
            </a:r>
            <a:r>
              <a:rPr sz="2400" spc="-5" dirty="0">
                <a:solidFill>
                  <a:srgbClr val="653200"/>
                </a:solidFill>
                <a:latin typeface="Times New Roman"/>
                <a:cs typeface="Times New Roman"/>
              </a:rPr>
              <a:t>complexity </a:t>
            </a:r>
            <a:r>
              <a:rPr sz="2400" spc="-5" dirty="0">
                <a:solidFill>
                  <a:srgbClr val="CC6500"/>
                </a:solidFill>
                <a:latin typeface="Times New Roman"/>
                <a:cs typeface="Times New Roman"/>
              </a:rPr>
              <a:t> </a:t>
            </a:r>
            <a:r>
              <a:rPr sz="2400" spc="20" dirty="0">
                <a:solidFill>
                  <a:srgbClr val="CC6500"/>
                </a:solidFill>
                <a:latin typeface="Times New Roman"/>
                <a:cs typeface="Times New Roman"/>
              </a:rPr>
              <a:t>(b)15 </a:t>
            </a:r>
            <a:r>
              <a:rPr sz="2400" spc="-5" dirty="0">
                <a:solidFill>
                  <a:srgbClr val="CC6500"/>
                </a:solidFill>
                <a:latin typeface="Times New Roman"/>
                <a:cs typeface="Times New Roman"/>
              </a:rPr>
              <a:t>with average</a:t>
            </a:r>
            <a:r>
              <a:rPr sz="2400" spc="-60" dirty="0">
                <a:solidFill>
                  <a:srgbClr val="CC6500"/>
                </a:solidFill>
                <a:latin typeface="Times New Roman"/>
                <a:cs typeface="Times New Roman"/>
              </a:rPr>
              <a:t> </a:t>
            </a:r>
            <a:r>
              <a:rPr sz="2400" spc="-5" dirty="0">
                <a:solidFill>
                  <a:srgbClr val="CC6500"/>
                </a:solidFill>
                <a:latin typeface="Times New Roman"/>
                <a:cs typeface="Times New Roman"/>
              </a:rPr>
              <a:t>complexity</a:t>
            </a:r>
            <a:endParaRPr sz="2400">
              <a:latin typeface="Times New Roman"/>
              <a:cs typeface="Times New Roman"/>
            </a:endParaRPr>
          </a:p>
          <a:p>
            <a:pPr marL="927100">
              <a:lnSpc>
                <a:spcPct val="100000"/>
              </a:lnSpc>
              <a:spcBef>
                <a:spcPts val="135"/>
              </a:spcBef>
            </a:pPr>
            <a:r>
              <a:rPr sz="2400" dirty="0">
                <a:solidFill>
                  <a:srgbClr val="326500"/>
                </a:solidFill>
                <a:latin typeface="Times New Roman"/>
                <a:cs typeface="Times New Roman"/>
              </a:rPr>
              <a:t>(c) 17 </a:t>
            </a:r>
            <a:r>
              <a:rPr sz="2400" spc="-5" dirty="0">
                <a:solidFill>
                  <a:srgbClr val="326500"/>
                </a:solidFill>
                <a:latin typeface="Times New Roman"/>
                <a:cs typeface="Times New Roman"/>
              </a:rPr>
              <a:t>with high</a:t>
            </a:r>
            <a:r>
              <a:rPr sz="2400" spc="-365" dirty="0">
                <a:solidFill>
                  <a:srgbClr val="326500"/>
                </a:solidFill>
                <a:latin typeface="Times New Roman"/>
                <a:cs typeface="Times New Roman"/>
              </a:rPr>
              <a:t> </a:t>
            </a:r>
            <a:r>
              <a:rPr sz="2400" spc="-5" dirty="0">
                <a:solidFill>
                  <a:srgbClr val="326500"/>
                </a:solidFill>
                <a:latin typeface="Times New Roman"/>
                <a:cs typeface="Times New Roman"/>
              </a:rPr>
              <a:t>complexity</a:t>
            </a:r>
            <a:endParaRPr sz="2400">
              <a:latin typeface="Times New Roman"/>
              <a:cs typeface="Times New Roman"/>
            </a:endParaRPr>
          </a:p>
          <a:p>
            <a:pPr marL="927100" indent="-542925">
              <a:lnSpc>
                <a:spcPct val="100000"/>
              </a:lnSpc>
              <a:spcBef>
                <a:spcPts val="565"/>
              </a:spcBef>
              <a:buAutoNum type="romanLcParenBoth" startAt="2"/>
              <a:tabLst>
                <a:tab pos="926465" algn="l"/>
                <a:tab pos="927100" algn="l"/>
              </a:tabLst>
            </a:pPr>
            <a:r>
              <a:rPr sz="2400" spc="-5" dirty="0">
                <a:latin typeface="Times New Roman"/>
                <a:cs typeface="Times New Roman"/>
              </a:rPr>
              <a:t>External Outputs:</a:t>
            </a:r>
            <a:endParaRPr sz="2400">
              <a:latin typeface="Times New Roman"/>
              <a:cs typeface="Times New Roman"/>
            </a:endParaRPr>
          </a:p>
          <a:p>
            <a:pPr marL="927100" marR="1779905" lvl="1">
              <a:lnSpc>
                <a:spcPct val="109600"/>
              </a:lnSpc>
              <a:spcBef>
                <a:spcPts val="10"/>
              </a:spcBef>
              <a:buAutoNum type="alphaLcParenBoth"/>
              <a:tabLst>
                <a:tab pos="1299210" algn="l"/>
              </a:tabLst>
            </a:pPr>
            <a:r>
              <a:rPr sz="2400" dirty="0">
                <a:solidFill>
                  <a:srgbClr val="653200"/>
                </a:solidFill>
                <a:latin typeface="Times New Roman"/>
                <a:cs typeface="Times New Roman"/>
              </a:rPr>
              <a:t>6 </a:t>
            </a:r>
            <a:r>
              <a:rPr sz="2400" spc="-5" dirty="0">
                <a:solidFill>
                  <a:srgbClr val="653200"/>
                </a:solidFill>
                <a:latin typeface="Times New Roman"/>
                <a:cs typeface="Times New Roman"/>
              </a:rPr>
              <a:t>with </a:t>
            </a:r>
            <a:r>
              <a:rPr sz="2400" dirty="0">
                <a:solidFill>
                  <a:srgbClr val="653200"/>
                </a:solidFill>
                <a:latin typeface="Times New Roman"/>
                <a:cs typeface="Times New Roman"/>
              </a:rPr>
              <a:t>low </a:t>
            </a:r>
            <a:r>
              <a:rPr sz="2400" spc="-5" dirty="0">
                <a:solidFill>
                  <a:srgbClr val="653200"/>
                </a:solidFill>
                <a:latin typeface="Times New Roman"/>
                <a:cs typeface="Times New Roman"/>
              </a:rPr>
              <a:t>complexity </a:t>
            </a:r>
            <a:r>
              <a:rPr sz="2400" spc="-5" dirty="0">
                <a:solidFill>
                  <a:srgbClr val="CC6500"/>
                </a:solidFill>
                <a:latin typeface="Times New Roman"/>
                <a:cs typeface="Times New Roman"/>
              </a:rPr>
              <a:t> </a:t>
            </a:r>
            <a:r>
              <a:rPr sz="2400" spc="20" dirty="0">
                <a:solidFill>
                  <a:srgbClr val="CC6500"/>
                </a:solidFill>
                <a:latin typeface="Times New Roman"/>
                <a:cs typeface="Times New Roman"/>
              </a:rPr>
              <a:t>(b)13 </a:t>
            </a:r>
            <a:r>
              <a:rPr sz="2400" spc="-5" dirty="0">
                <a:solidFill>
                  <a:srgbClr val="CC6500"/>
                </a:solidFill>
                <a:latin typeface="Times New Roman"/>
                <a:cs typeface="Times New Roman"/>
              </a:rPr>
              <a:t>with high</a:t>
            </a:r>
            <a:r>
              <a:rPr sz="2400" spc="-70" dirty="0">
                <a:solidFill>
                  <a:srgbClr val="CC6500"/>
                </a:solidFill>
                <a:latin typeface="Times New Roman"/>
                <a:cs typeface="Times New Roman"/>
              </a:rPr>
              <a:t> </a:t>
            </a:r>
            <a:r>
              <a:rPr sz="2400" spc="-5" dirty="0">
                <a:solidFill>
                  <a:srgbClr val="CC6500"/>
                </a:solidFill>
                <a:latin typeface="Times New Roman"/>
                <a:cs typeface="Times New Roman"/>
              </a:rPr>
              <a:t>complexity</a:t>
            </a:r>
            <a:endParaRPr sz="2400">
              <a:latin typeface="Times New Roman"/>
              <a:cs typeface="Times New Roman"/>
            </a:endParaRPr>
          </a:p>
          <a:p>
            <a:pPr marL="927100" indent="-542925">
              <a:lnSpc>
                <a:spcPct val="100000"/>
              </a:lnSpc>
              <a:spcBef>
                <a:spcPts val="575"/>
              </a:spcBef>
              <a:buAutoNum type="romanLcParenBoth" startAt="2"/>
              <a:tabLst>
                <a:tab pos="927100" algn="l"/>
              </a:tabLst>
            </a:pPr>
            <a:r>
              <a:rPr sz="2400" spc="-5" dirty="0">
                <a:latin typeface="Times New Roman"/>
                <a:cs typeface="Times New Roman"/>
              </a:rPr>
              <a:t>External Inquiries:</a:t>
            </a:r>
            <a:endParaRPr sz="2400">
              <a:latin typeface="Times New Roman"/>
              <a:cs typeface="Times New Roman"/>
            </a:endParaRPr>
          </a:p>
          <a:p>
            <a:pPr marL="1343025" lvl="1" indent="-416559">
              <a:lnSpc>
                <a:spcPct val="100000"/>
              </a:lnSpc>
              <a:spcBef>
                <a:spcPts val="565"/>
              </a:spcBef>
              <a:buAutoNum type="alphaLcParenBoth"/>
              <a:tabLst>
                <a:tab pos="1343660" algn="l"/>
              </a:tabLst>
            </a:pPr>
            <a:r>
              <a:rPr sz="2400" dirty="0">
                <a:solidFill>
                  <a:srgbClr val="326500"/>
                </a:solidFill>
                <a:latin typeface="Times New Roman"/>
                <a:cs typeface="Times New Roman"/>
              </a:rPr>
              <a:t>3 </a:t>
            </a:r>
            <a:r>
              <a:rPr sz="2400" spc="-5" dirty="0">
                <a:solidFill>
                  <a:srgbClr val="326500"/>
                </a:solidFill>
                <a:latin typeface="Times New Roman"/>
                <a:cs typeface="Times New Roman"/>
              </a:rPr>
              <a:t>with </a:t>
            </a:r>
            <a:r>
              <a:rPr sz="2400" dirty="0">
                <a:solidFill>
                  <a:srgbClr val="326500"/>
                </a:solidFill>
                <a:latin typeface="Times New Roman"/>
                <a:cs typeface="Times New Roman"/>
              </a:rPr>
              <a:t>low</a:t>
            </a:r>
            <a:r>
              <a:rPr sz="2400" spc="-40" dirty="0">
                <a:solidFill>
                  <a:srgbClr val="326500"/>
                </a:solidFill>
                <a:latin typeface="Times New Roman"/>
                <a:cs typeface="Times New Roman"/>
              </a:rPr>
              <a:t> </a:t>
            </a:r>
            <a:r>
              <a:rPr sz="2400" spc="-5" dirty="0">
                <a:solidFill>
                  <a:srgbClr val="326500"/>
                </a:solidFill>
                <a:latin typeface="Times New Roman"/>
                <a:cs typeface="Times New Roman"/>
              </a:rPr>
              <a:t>complexity</a:t>
            </a:r>
            <a:endParaRPr sz="2400">
              <a:latin typeface="Times New Roman"/>
              <a:cs typeface="Times New Roman"/>
            </a:endParaRPr>
          </a:p>
          <a:p>
            <a:pPr marL="1359535" lvl="1" indent="-433070">
              <a:lnSpc>
                <a:spcPct val="100000"/>
              </a:lnSpc>
              <a:spcBef>
                <a:spcPts val="290"/>
              </a:spcBef>
              <a:buAutoNum type="alphaLcParenBoth"/>
              <a:tabLst>
                <a:tab pos="1360170" algn="l"/>
              </a:tabLst>
            </a:pPr>
            <a:r>
              <a:rPr sz="2400" dirty="0">
                <a:solidFill>
                  <a:srgbClr val="CC6500"/>
                </a:solidFill>
                <a:latin typeface="Times New Roman"/>
                <a:cs typeface="Times New Roman"/>
              </a:rPr>
              <a:t>4 </a:t>
            </a:r>
            <a:r>
              <a:rPr sz="2400" spc="-5" dirty="0">
                <a:solidFill>
                  <a:srgbClr val="CC6500"/>
                </a:solidFill>
                <a:latin typeface="Times New Roman"/>
                <a:cs typeface="Times New Roman"/>
              </a:rPr>
              <a:t>with average</a:t>
            </a:r>
            <a:r>
              <a:rPr sz="2400" spc="-20" dirty="0">
                <a:solidFill>
                  <a:srgbClr val="CC6500"/>
                </a:solidFill>
                <a:latin typeface="Times New Roman"/>
                <a:cs typeface="Times New Roman"/>
              </a:rPr>
              <a:t> </a:t>
            </a:r>
            <a:r>
              <a:rPr sz="2400" spc="-5" dirty="0">
                <a:solidFill>
                  <a:srgbClr val="CC6500"/>
                </a:solidFill>
                <a:latin typeface="Times New Roman"/>
                <a:cs typeface="Times New Roman"/>
              </a:rPr>
              <a:t>complexity</a:t>
            </a:r>
            <a:endParaRPr sz="2400">
              <a:latin typeface="Times New Roman"/>
              <a:cs typeface="Times New Roman"/>
            </a:endParaRPr>
          </a:p>
          <a:p>
            <a:pPr marL="1343025" lvl="1" indent="-416559">
              <a:lnSpc>
                <a:spcPct val="100000"/>
              </a:lnSpc>
              <a:spcBef>
                <a:spcPts val="275"/>
              </a:spcBef>
              <a:buAutoNum type="alphaLcParenBoth"/>
              <a:tabLst>
                <a:tab pos="1343660" algn="l"/>
                <a:tab pos="1647825" algn="l"/>
              </a:tabLst>
            </a:pPr>
            <a:r>
              <a:rPr sz="2400" dirty="0">
                <a:solidFill>
                  <a:srgbClr val="653200"/>
                </a:solidFill>
                <a:latin typeface="Times New Roman"/>
                <a:cs typeface="Times New Roman"/>
              </a:rPr>
              <a:t>2	</a:t>
            </a:r>
            <a:r>
              <a:rPr sz="2400" spc="-5" dirty="0">
                <a:solidFill>
                  <a:srgbClr val="653200"/>
                </a:solidFill>
                <a:latin typeface="Times New Roman"/>
                <a:cs typeface="Times New Roman"/>
              </a:rPr>
              <a:t>high complexity</a:t>
            </a:r>
            <a:endParaRPr sz="2400">
              <a:latin typeface="Times New Roman"/>
              <a:cs typeface="Times New Roman"/>
            </a:endParaRPr>
          </a:p>
        </p:txBody>
      </p:sp>
      <p:sp>
        <p:nvSpPr>
          <p:cNvPr id="3" name="object 3"/>
          <p:cNvSpPr txBox="1">
            <a:spLocks noGrp="1"/>
          </p:cNvSpPr>
          <p:nvPr>
            <p:ph type="title"/>
          </p:nvPr>
        </p:nvSpPr>
        <p:spPr>
          <a:xfrm>
            <a:off x="2634480" y="666997"/>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5590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79</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7870DB-35D5-4BDE-9B54-2E84CE4AF5A0}"/>
              </a:ext>
            </a:extLst>
          </p:cNvPr>
          <p:cNvSpPr txBox="1"/>
          <p:nvPr/>
        </p:nvSpPr>
        <p:spPr>
          <a:xfrm>
            <a:off x="7239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8</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796537" y="2006599"/>
            <a:ext cx="8514080" cy="3561079"/>
          </a:xfrm>
          <a:prstGeom prst="rect">
            <a:avLst/>
          </a:prstGeom>
        </p:spPr>
        <p:txBody>
          <a:bodyPr vert="horz" wrap="square" lIns="0" tIns="12700" rIns="0" bIns="0" rtlCol="0">
            <a:spAutoFit/>
          </a:bodyPr>
          <a:lstStyle/>
          <a:p>
            <a:pPr marL="562610" indent="-457834">
              <a:lnSpc>
                <a:spcPct val="100000"/>
              </a:lnSpc>
              <a:spcBef>
                <a:spcPts val="100"/>
              </a:spcBef>
              <a:buFont typeface="MS UI Gothic"/>
              <a:buChar char="▪"/>
              <a:tabLst>
                <a:tab pos="562610" algn="l"/>
                <a:tab pos="563245" algn="l"/>
              </a:tabLst>
            </a:pPr>
            <a:r>
              <a:rPr sz="2600" dirty="0">
                <a:solidFill>
                  <a:srgbClr val="FF0000"/>
                </a:solidFill>
                <a:latin typeface="Arial"/>
                <a:cs typeface="Arial"/>
              </a:rPr>
              <a:t>Areas of</a:t>
            </a:r>
            <a:r>
              <a:rPr sz="2600" spc="-15" dirty="0">
                <a:solidFill>
                  <a:srgbClr val="FF0000"/>
                </a:solidFill>
                <a:latin typeface="Arial"/>
                <a:cs typeface="Arial"/>
              </a:rPr>
              <a:t> </a:t>
            </a:r>
            <a:r>
              <a:rPr sz="2600" spc="-5" dirty="0">
                <a:solidFill>
                  <a:srgbClr val="FF0000"/>
                </a:solidFill>
                <a:latin typeface="Arial"/>
                <a:cs typeface="Arial"/>
              </a:rPr>
              <a:t>Applications</a:t>
            </a:r>
            <a:endParaRPr sz="2600" dirty="0">
              <a:latin typeface="Arial"/>
              <a:cs typeface="Arial"/>
            </a:endParaRPr>
          </a:p>
          <a:p>
            <a:pPr marL="12700" marR="5080" algn="just">
              <a:lnSpc>
                <a:spcPct val="100000"/>
              </a:lnSpc>
              <a:spcBef>
                <a:spcPts val="1914"/>
              </a:spcBef>
            </a:pPr>
            <a:r>
              <a:rPr sz="2200" spc="-5" dirty="0">
                <a:solidFill>
                  <a:srgbClr val="003265"/>
                </a:solidFill>
                <a:latin typeface="Arial"/>
                <a:cs typeface="Arial"/>
              </a:rPr>
              <a:t>The most </a:t>
            </a:r>
            <a:r>
              <a:rPr sz="2200" dirty="0">
                <a:solidFill>
                  <a:srgbClr val="003265"/>
                </a:solidFill>
                <a:latin typeface="Arial"/>
                <a:cs typeface="Arial"/>
              </a:rPr>
              <a:t>established </a:t>
            </a:r>
            <a:r>
              <a:rPr sz="2200" spc="-5" dirty="0">
                <a:solidFill>
                  <a:srgbClr val="003265"/>
                </a:solidFill>
                <a:latin typeface="Arial"/>
                <a:cs typeface="Arial"/>
              </a:rPr>
              <a:t>area of software metrics is </a:t>
            </a:r>
            <a:r>
              <a:rPr sz="2200" dirty="0">
                <a:solidFill>
                  <a:srgbClr val="003265"/>
                </a:solidFill>
                <a:latin typeface="Arial"/>
                <a:cs typeface="Arial"/>
              </a:rPr>
              <a:t>cost </a:t>
            </a:r>
            <a:r>
              <a:rPr sz="2200" spc="-10" dirty="0">
                <a:solidFill>
                  <a:srgbClr val="003265"/>
                </a:solidFill>
                <a:latin typeface="Arial"/>
                <a:cs typeface="Arial"/>
              </a:rPr>
              <a:t>and </a:t>
            </a:r>
            <a:r>
              <a:rPr sz="2200" dirty="0">
                <a:solidFill>
                  <a:srgbClr val="003265"/>
                </a:solidFill>
                <a:latin typeface="Arial"/>
                <a:cs typeface="Arial"/>
              </a:rPr>
              <a:t>size  </a:t>
            </a:r>
            <a:r>
              <a:rPr sz="2200" spc="-5" dirty="0">
                <a:solidFill>
                  <a:srgbClr val="003265"/>
                </a:solidFill>
                <a:latin typeface="Arial"/>
                <a:cs typeface="Arial"/>
              </a:rPr>
              <a:t>estimation techniques.</a:t>
            </a:r>
            <a:endParaRPr sz="2200" dirty="0">
              <a:latin typeface="Arial"/>
              <a:cs typeface="Arial"/>
            </a:endParaRPr>
          </a:p>
          <a:p>
            <a:pPr>
              <a:lnSpc>
                <a:spcPct val="100000"/>
              </a:lnSpc>
              <a:spcBef>
                <a:spcPts val="25"/>
              </a:spcBef>
            </a:pPr>
            <a:endParaRPr sz="1750" dirty="0">
              <a:latin typeface="Times New Roman"/>
              <a:cs typeface="Times New Roman"/>
            </a:endParaRPr>
          </a:p>
          <a:p>
            <a:pPr marL="12700" marR="7620" algn="just">
              <a:lnSpc>
                <a:spcPct val="100000"/>
              </a:lnSpc>
            </a:pPr>
            <a:r>
              <a:rPr sz="2200" spc="-5" dirty="0">
                <a:solidFill>
                  <a:srgbClr val="003265"/>
                </a:solidFill>
                <a:latin typeface="Arial"/>
                <a:cs typeface="Arial"/>
              </a:rPr>
              <a:t>The prediction of quality levels for software, often in terms of  reliability, is another </a:t>
            </a:r>
            <a:r>
              <a:rPr sz="2200" spc="5" dirty="0">
                <a:solidFill>
                  <a:srgbClr val="003265"/>
                </a:solidFill>
                <a:latin typeface="Arial"/>
                <a:cs typeface="Arial"/>
              </a:rPr>
              <a:t>area </a:t>
            </a:r>
            <a:r>
              <a:rPr sz="2200" spc="-5" dirty="0">
                <a:solidFill>
                  <a:srgbClr val="003265"/>
                </a:solidFill>
                <a:latin typeface="Arial"/>
                <a:cs typeface="Arial"/>
              </a:rPr>
              <a:t>where software metrics have an important  role to</a:t>
            </a:r>
            <a:r>
              <a:rPr sz="2200" dirty="0">
                <a:solidFill>
                  <a:srgbClr val="003265"/>
                </a:solidFill>
                <a:latin typeface="Arial"/>
                <a:cs typeface="Arial"/>
              </a:rPr>
              <a:t> </a:t>
            </a:r>
            <a:r>
              <a:rPr sz="2200" spc="-5" dirty="0">
                <a:solidFill>
                  <a:srgbClr val="003265"/>
                </a:solidFill>
                <a:latin typeface="Arial"/>
                <a:cs typeface="Arial"/>
              </a:rPr>
              <a:t>play.</a:t>
            </a:r>
            <a:endParaRPr sz="2200" dirty="0">
              <a:latin typeface="Arial"/>
              <a:cs typeface="Arial"/>
            </a:endParaRPr>
          </a:p>
          <a:p>
            <a:pPr>
              <a:lnSpc>
                <a:spcPct val="100000"/>
              </a:lnSpc>
              <a:spcBef>
                <a:spcPts val="40"/>
              </a:spcBef>
            </a:pPr>
            <a:endParaRPr sz="1950" dirty="0">
              <a:latin typeface="Times New Roman"/>
              <a:cs typeface="Times New Roman"/>
            </a:endParaRPr>
          </a:p>
          <a:p>
            <a:pPr marL="12700" marR="5080" algn="just">
              <a:lnSpc>
                <a:spcPct val="100000"/>
              </a:lnSpc>
            </a:pPr>
            <a:r>
              <a:rPr sz="2200" spc="-5" dirty="0">
                <a:solidFill>
                  <a:srgbClr val="003265"/>
                </a:solidFill>
                <a:latin typeface="Arial"/>
                <a:cs typeface="Arial"/>
              </a:rPr>
              <a:t>The use of software metrics to provide quantitative </a:t>
            </a:r>
            <a:r>
              <a:rPr sz="2200" dirty="0">
                <a:solidFill>
                  <a:srgbClr val="003265"/>
                </a:solidFill>
                <a:latin typeface="Arial"/>
                <a:cs typeface="Arial"/>
              </a:rPr>
              <a:t>checks </a:t>
            </a:r>
            <a:r>
              <a:rPr sz="2200" spc="-5" dirty="0">
                <a:solidFill>
                  <a:srgbClr val="003265"/>
                </a:solidFill>
                <a:latin typeface="Arial"/>
                <a:cs typeface="Arial"/>
              </a:rPr>
              <a:t>on  software </a:t>
            </a:r>
            <a:r>
              <a:rPr sz="2200" dirty="0">
                <a:solidFill>
                  <a:srgbClr val="003265"/>
                </a:solidFill>
                <a:latin typeface="Arial"/>
                <a:cs typeface="Arial"/>
              </a:rPr>
              <a:t>design </a:t>
            </a:r>
            <a:r>
              <a:rPr sz="2200" spc="-5" dirty="0">
                <a:solidFill>
                  <a:srgbClr val="003265"/>
                </a:solidFill>
                <a:latin typeface="Arial"/>
                <a:cs typeface="Arial"/>
              </a:rPr>
              <a:t>is also a well established</a:t>
            </a:r>
            <a:r>
              <a:rPr sz="2200" spc="25" dirty="0">
                <a:solidFill>
                  <a:srgbClr val="003265"/>
                </a:solidFill>
                <a:latin typeface="Arial"/>
                <a:cs typeface="Arial"/>
              </a:rPr>
              <a:t> </a:t>
            </a:r>
            <a:r>
              <a:rPr sz="2200" spc="-5" dirty="0">
                <a:solidFill>
                  <a:srgbClr val="003265"/>
                </a:solidFill>
                <a:latin typeface="Arial"/>
                <a:cs typeface="Arial"/>
              </a:rPr>
              <a:t>area.</a:t>
            </a:r>
            <a:endParaRPr sz="2200" dirty="0">
              <a:latin typeface="Arial"/>
              <a:cs typeface="Arial"/>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48895" rIns="0" bIns="0" rtlCol="0">
            <a:spAutoFit/>
          </a:bodyPr>
          <a:lstStyle/>
          <a:p>
            <a:pPr marL="927100" indent="-542925">
              <a:lnSpc>
                <a:spcPct val="100000"/>
              </a:lnSpc>
              <a:spcBef>
                <a:spcPts val="385"/>
              </a:spcBef>
              <a:buAutoNum type="romanLcParenBoth" startAt="4"/>
              <a:tabLst>
                <a:tab pos="927100" algn="l"/>
              </a:tabLst>
            </a:pPr>
            <a:r>
              <a:rPr sz="2400" b="0" spc="-5" dirty="0">
                <a:solidFill>
                  <a:srgbClr val="000000"/>
                </a:solidFill>
                <a:latin typeface="Times New Roman"/>
                <a:cs typeface="Times New Roman"/>
              </a:rPr>
              <a:t>Internal logical</a:t>
            </a:r>
            <a:r>
              <a:rPr sz="2400" b="0" spc="-10" dirty="0">
                <a:solidFill>
                  <a:srgbClr val="000000"/>
                </a:solidFill>
                <a:latin typeface="Times New Roman"/>
                <a:cs typeface="Times New Roman"/>
              </a:rPr>
              <a:t> </a:t>
            </a:r>
            <a:r>
              <a:rPr sz="2400" b="0" spc="-5" dirty="0">
                <a:solidFill>
                  <a:srgbClr val="000000"/>
                </a:solidFill>
                <a:latin typeface="Times New Roman"/>
                <a:cs typeface="Times New Roman"/>
              </a:rPr>
              <a:t>files:</a:t>
            </a:r>
            <a:endParaRPr sz="2400">
              <a:latin typeface="Times New Roman"/>
              <a:cs typeface="Times New Roman"/>
            </a:endParaRPr>
          </a:p>
          <a:p>
            <a:pPr marL="927100" marR="3984625" lvl="1">
              <a:lnSpc>
                <a:spcPct val="109600"/>
              </a:lnSpc>
              <a:spcBef>
                <a:spcPts val="15"/>
              </a:spcBef>
              <a:buAutoNum type="alphaLcParenBoth"/>
              <a:tabLst>
                <a:tab pos="1299210" algn="l"/>
              </a:tabLst>
            </a:pPr>
            <a:r>
              <a:rPr sz="2400" dirty="0">
                <a:solidFill>
                  <a:srgbClr val="653200"/>
                </a:solidFill>
                <a:latin typeface="Times New Roman"/>
                <a:cs typeface="Times New Roman"/>
              </a:rPr>
              <a:t>2 </a:t>
            </a:r>
            <a:r>
              <a:rPr sz="2400" spc="-5" dirty="0">
                <a:solidFill>
                  <a:srgbClr val="653200"/>
                </a:solidFill>
                <a:latin typeface="Times New Roman"/>
                <a:cs typeface="Times New Roman"/>
              </a:rPr>
              <a:t>with average</a:t>
            </a:r>
            <a:r>
              <a:rPr sz="2400" spc="-70" dirty="0">
                <a:solidFill>
                  <a:srgbClr val="653200"/>
                </a:solidFill>
                <a:latin typeface="Times New Roman"/>
                <a:cs typeface="Times New Roman"/>
              </a:rPr>
              <a:t> </a:t>
            </a:r>
            <a:r>
              <a:rPr sz="2400" spc="-5" dirty="0">
                <a:solidFill>
                  <a:srgbClr val="653200"/>
                </a:solidFill>
                <a:latin typeface="Times New Roman"/>
                <a:cs typeface="Times New Roman"/>
              </a:rPr>
              <a:t>complexity </a:t>
            </a:r>
            <a:r>
              <a:rPr sz="2400" spc="-5" dirty="0">
                <a:solidFill>
                  <a:srgbClr val="326500"/>
                </a:solidFill>
                <a:latin typeface="Times New Roman"/>
                <a:cs typeface="Times New Roman"/>
              </a:rPr>
              <a:t> </a:t>
            </a:r>
            <a:r>
              <a:rPr sz="2400" spc="30" dirty="0">
                <a:solidFill>
                  <a:srgbClr val="326500"/>
                </a:solidFill>
                <a:latin typeface="Times New Roman"/>
                <a:cs typeface="Times New Roman"/>
              </a:rPr>
              <a:t>(b)1 </a:t>
            </a:r>
            <a:r>
              <a:rPr sz="2400" spc="-5" dirty="0">
                <a:solidFill>
                  <a:srgbClr val="326500"/>
                </a:solidFill>
                <a:latin typeface="Times New Roman"/>
                <a:cs typeface="Times New Roman"/>
              </a:rPr>
              <a:t>with high</a:t>
            </a:r>
            <a:r>
              <a:rPr sz="2400" spc="-65" dirty="0">
                <a:solidFill>
                  <a:srgbClr val="326500"/>
                </a:solidFill>
                <a:latin typeface="Times New Roman"/>
                <a:cs typeface="Times New Roman"/>
              </a:rPr>
              <a:t> </a:t>
            </a:r>
            <a:r>
              <a:rPr sz="2400" spc="-5" dirty="0">
                <a:solidFill>
                  <a:srgbClr val="326500"/>
                </a:solidFill>
                <a:latin typeface="Times New Roman"/>
                <a:cs typeface="Times New Roman"/>
              </a:rPr>
              <a:t>complexity</a:t>
            </a:r>
            <a:endParaRPr sz="2400">
              <a:latin typeface="Times New Roman"/>
              <a:cs typeface="Times New Roman"/>
            </a:endParaRPr>
          </a:p>
          <a:p>
            <a:pPr marL="927100" indent="-542925">
              <a:lnSpc>
                <a:spcPct val="100000"/>
              </a:lnSpc>
              <a:spcBef>
                <a:spcPts val="575"/>
              </a:spcBef>
              <a:buAutoNum type="romanLcParenBoth" startAt="4"/>
              <a:tabLst>
                <a:tab pos="926465" algn="l"/>
                <a:tab pos="927100" algn="l"/>
              </a:tabLst>
            </a:pPr>
            <a:r>
              <a:rPr sz="2400" b="0" spc="-5" dirty="0">
                <a:solidFill>
                  <a:srgbClr val="000000"/>
                </a:solidFill>
                <a:latin typeface="Times New Roman"/>
                <a:cs typeface="Times New Roman"/>
              </a:rPr>
              <a:t>External Interface</a:t>
            </a:r>
            <a:r>
              <a:rPr sz="2400" b="0" dirty="0">
                <a:solidFill>
                  <a:srgbClr val="000000"/>
                </a:solidFill>
                <a:latin typeface="Times New Roman"/>
                <a:cs typeface="Times New Roman"/>
              </a:rPr>
              <a:t> </a:t>
            </a:r>
            <a:r>
              <a:rPr sz="2400" b="0" spc="-5" dirty="0">
                <a:solidFill>
                  <a:srgbClr val="000000"/>
                </a:solidFill>
                <a:latin typeface="Times New Roman"/>
                <a:cs typeface="Times New Roman"/>
              </a:rPr>
              <a:t>files:</a:t>
            </a:r>
            <a:endParaRPr sz="2400">
              <a:latin typeface="Times New Roman"/>
              <a:cs typeface="Times New Roman"/>
            </a:endParaRPr>
          </a:p>
          <a:p>
            <a:pPr marL="1298575" lvl="1" indent="-372110">
              <a:lnSpc>
                <a:spcPct val="100000"/>
              </a:lnSpc>
              <a:spcBef>
                <a:spcPts val="275"/>
              </a:spcBef>
              <a:buAutoNum type="alphaLcParenBoth"/>
              <a:tabLst>
                <a:tab pos="1299210" algn="l"/>
              </a:tabLst>
            </a:pPr>
            <a:r>
              <a:rPr sz="2400" dirty="0">
                <a:solidFill>
                  <a:srgbClr val="653200"/>
                </a:solidFill>
                <a:latin typeface="Times New Roman"/>
                <a:cs typeface="Times New Roman"/>
              </a:rPr>
              <a:t>9 </a:t>
            </a:r>
            <a:r>
              <a:rPr sz="2400" spc="-5" dirty="0">
                <a:solidFill>
                  <a:srgbClr val="653200"/>
                </a:solidFill>
                <a:latin typeface="Times New Roman"/>
                <a:cs typeface="Times New Roman"/>
              </a:rPr>
              <a:t>with </a:t>
            </a:r>
            <a:r>
              <a:rPr sz="2400" dirty="0">
                <a:solidFill>
                  <a:srgbClr val="653200"/>
                </a:solidFill>
                <a:latin typeface="Times New Roman"/>
                <a:cs typeface="Times New Roman"/>
              </a:rPr>
              <a:t>low</a:t>
            </a:r>
            <a:r>
              <a:rPr sz="2400" spc="-20" dirty="0">
                <a:solidFill>
                  <a:srgbClr val="653200"/>
                </a:solidFill>
                <a:latin typeface="Times New Roman"/>
                <a:cs typeface="Times New Roman"/>
              </a:rPr>
              <a:t> </a:t>
            </a:r>
            <a:r>
              <a:rPr sz="2400" spc="-5" dirty="0">
                <a:solidFill>
                  <a:srgbClr val="653200"/>
                </a:solidFill>
                <a:latin typeface="Times New Roman"/>
                <a:cs typeface="Times New Roman"/>
              </a:rPr>
              <a:t>complexity</a:t>
            </a:r>
            <a:endParaRPr sz="2400">
              <a:latin typeface="Times New Roman"/>
              <a:cs typeface="Times New Roman"/>
            </a:endParaRPr>
          </a:p>
          <a:p>
            <a:pPr marL="12700">
              <a:lnSpc>
                <a:spcPct val="100000"/>
              </a:lnSpc>
              <a:spcBef>
                <a:spcPts val="180"/>
              </a:spcBef>
            </a:pPr>
            <a:r>
              <a:rPr sz="2400" b="0" dirty="0">
                <a:solidFill>
                  <a:srgbClr val="000000"/>
                </a:solidFill>
                <a:latin typeface="Times New Roman"/>
                <a:cs typeface="Times New Roman"/>
              </a:rPr>
              <a:t>In </a:t>
            </a:r>
            <a:r>
              <a:rPr sz="2400" b="0" spc="-5" dirty="0">
                <a:solidFill>
                  <a:srgbClr val="000000"/>
                </a:solidFill>
                <a:latin typeface="Times New Roman"/>
                <a:cs typeface="Times New Roman"/>
              </a:rPr>
              <a:t>addition to </a:t>
            </a:r>
            <a:r>
              <a:rPr sz="2400" b="0" dirty="0">
                <a:solidFill>
                  <a:srgbClr val="000000"/>
                </a:solidFill>
                <a:latin typeface="Times New Roman"/>
                <a:cs typeface="Times New Roman"/>
              </a:rPr>
              <a:t>above, </a:t>
            </a:r>
            <a:r>
              <a:rPr sz="2400" b="0" spc="-5" dirty="0">
                <a:solidFill>
                  <a:srgbClr val="000000"/>
                </a:solidFill>
                <a:latin typeface="Times New Roman"/>
                <a:cs typeface="Times New Roman"/>
              </a:rPr>
              <a:t>system</a:t>
            </a:r>
            <a:r>
              <a:rPr sz="2400" b="0" spc="-30" dirty="0">
                <a:solidFill>
                  <a:srgbClr val="000000"/>
                </a:solidFill>
                <a:latin typeface="Times New Roman"/>
                <a:cs typeface="Times New Roman"/>
              </a:rPr>
              <a:t> </a:t>
            </a:r>
            <a:r>
              <a:rPr sz="2400" b="0" spc="-5" dirty="0">
                <a:solidFill>
                  <a:srgbClr val="000000"/>
                </a:solidFill>
                <a:latin typeface="Times New Roman"/>
                <a:cs typeface="Times New Roman"/>
              </a:rPr>
              <a:t>requires</a:t>
            </a:r>
            <a:endParaRPr sz="2400">
              <a:latin typeface="Times New Roman"/>
              <a:cs typeface="Times New Roman"/>
            </a:endParaRPr>
          </a:p>
          <a:p>
            <a:pPr marL="841375" indent="-372745">
              <a:lnSpc>
                <a:spcPct val="100000"/>
              </a:lnSpc>
              <a:spcBef>
                <a:spcPts val="565"/>
              </a:spcBef>
              <a:buAutoNum type="romanLcPeriod"/>
              <a:tabLst>
                <a:tab pos="841375" algn="l"/>
                <a:tab pos="842010" algn="l"/>
              </a:tabLst>
            </a:pPr>
            <a:r>
              <a:rPr sz="2400" b="0" spc="-5" dirty="0">
                <a:solidFill>
                  <a:srgbClr val="653200"/>
                </a:solidFill>
                <a:latin typeface="Times New Roman"/>
                <a:cs typeface="Times New Roman"/>
              </a:rPr>
              <a:t>Significant data</a:t>
            </a:r>
            <a:r>
              <a:rPr sz="2400" b="0" spc="-10" dirty="0">
                <a:solidFill>
                  <a:srgbClr val="653200"/>
                </a:solidFill>
                <a:latin typeface="Times New Roman"/>
                <a:cs typeface="Times New Roman"/>
              </a:rPr>
              <a:t> </a:t>
            </a:r>
            <a:r>
              <a:rPr sz="2400" b="0" spc="-5" dirty="0">
                <a:solidFill>
                  <a:srgbClr val="653200"/>
                </a:solidFill>
                <a:latin typeface="Times New Roman"/>
                <a:cs typeface="Times New Roman"/>
              </a:rPr>
              <a:t>communication</a:t>
            </a:r>
            <a:endParaRPr sz="2400">
              <a:latin typeface="Times New Roman"/>
              <a:cs typeface="Times New Roman"/>
            </a:endParaRPr>
          </a:p>
          <a:p>
            <a:pPr marL="841375" indent="-372745">
              <a:lnSpc>
                <a:spcPct val="100000"/>
              </a:lnSpc>
              <a:spcBef>
                <a:spcPts val="575"/>
              </a:spcBef>
              <a:buAutoNum type="romanLcPeriod"/>
              <a:tabLst>
                <a:tab pos="842010" algn="l"/>
              </a:tabLst>
            </a:pPr>
            <a:r>
              <a:rPr sz="2400" b="0" spc="-5" dirty="0">
                <a:solidFill>
                  <a:srgbClr val="326500"/>
                </a:solidFill>
                <a:latin typeface="Times New Roman"/>
                <a:cs typeface="Times New Roman"/>
              </a:rPr>
              <a:t>Performance </a:t>
            </a:r>
            <a:r>
              <a:rPr sz="2400" b="0" dirty="0">
                <a:solidFill>
                  <a:srgbClr val="326500"/>
                </a:solidFill>
                <a:latin typeface="Times New Roman"/>
                <a:cs typeface="Times New Roman"/>
              </a:rPr>
              <a:t>is very</a:t>
            </a:r>
            <a:r>
              <a:rPr sz="2400" b="0" spc="-15" dirty="0">
                <a:solidFill>
                  <a:srgbClr val="326500"/>
                </a:solidFill>
                <a:latin typeface="Times New Roman"/>
                <a:cs typeface="Times New Roman"/>
              </a:rPr>
              <a:t> </a:t>
            </a:r>
            <a:r>
              <a:rPr sz="2400" b="0" spc="-10" dirty="0">
                <a:solidFill>
                  <a:srgbClr val="326500"/>
                </a:solidFill>
                <a:latin typeface="Times New Roman"/>
                <a:cs typeface="Times New Roman"/>
              </a:rPr>
              <a:t>critical</a:t>
            </a:r>
            <a:endParaRPr sz="2400">
              <a:latin typeface="Times New Roman"/>
              <a:cs typeface="Times New Roman"/>
            </a:endParaRPr>
          </a:p>
          <a:p>
            <a:pPr marL="841375" indent="-372745">
              <a:lnSpc>
                <a:spcPct val="100000"/>
              </a:lnSpc>
              <a:spcBef>
                <a:spcPts val="565"/>
              </a:spcBef>
              <a:buAutoNum type="romanLcPeriod"/>
              <a:tabLst>
                <a:tab pos="842010" algn="l"/>
              </a:tabLst>
            </a:pPr>
            <a:r>
              <a:rPr sz="2400" b="0" spc="-5" dirty="0">
                <a:solidFill>
                  <a:srgbClr val="CC6500"/>
                </a:solidFill>
                <a:latin typeface="Times New Roman"/>
                <a:cs typeface="Times New Roman"/>
              </a:rPr>
              <a:t>Designed code </a:t>
            </a:r>
            <a:r>
              <a:rPr sz="2400" b="0" spc="-10" dirty="0">
                <a:solidFill>
                  <a:srgbClr val="CC6500"/>
                </a:solidFill>
                <a:latin typeface="Times New Roman"/>
                <a:cs typeface="Times New Roman"/>
              </a:rPr>
              <a:t>may </a:t>
            </a:r>
            <a:r>
              <a:rPr sz="2400" b="0" dirty="0">
                <a:solidFill>
                  <a:srgbClr val="CC6500"/>
                </a:solidFill>
                <a:latin typeface="Times New Roman"/>
                <a:cs typeface="Times New Roman"/>
              </a:rPr>
              <a:t>be </a:t>
            </a:r>
            <a:r>
              <a:rPr sz="2400" b="0" spc="-5" dirty="0">
                <a:solidFill>
                  <a:srgbClr val="CC6500"/>
                </a:solidFill>
                <a:latin typeface="Times New Roman"/>
                <a:cs typeface="Times New Roman"/>
              </a:rPr>
              <a:t>moderately</a:t>
            </a:r>
            <a:r>
              <a:rPr sz="2400" b="0" spc="15" dirty="0">
                <a:solidFill>
                  <a:srgbClr val="CC6500"/>
                </a:solidFill>
                <a:latin typeface="Times New Roman"/>
                <a:cs typeface="Times New Roman"/>
              </a:rPr>
              <a:t> </a:t>
            </a:r>
            <a:r>
              <a:rPr sz="2400" b="0" spc="-5" dirty="0">
                <a:solidFill>
                  <a:srgbClr val="CC6500"/>
                </a:solidFill>
                <a:latin typeface="Times New Roman"/>
                <a:cs typeface="Times New Roman"/>
              </a:rPr>
              <a:t>reusable</a:t>
            </a:r>
            <a:endParaRPr sz="2400">
              <a:latin typeface="Times New Roman"/>
              <a:cs typeface="Times New Roman"/>
            </a:endParaRPr>
          </a:p>
          <a:p>
            <a:pPr marL="841375" marR="5080" indent="-372110">
              <a:lnSpc>
                <a:spcPct val="79600"/>
              </a:lnSpc>
              <a:spcBef>
                <a:spcPts val="1165"/>
              </a:spcBef>
              <a:buAutoNum type="romanLcPeriod"/>
              <a:tabLst>
                <a:tab pos="842010" algn="l"/>
                <a:tab pos="1874520" algn="l"/>
                <a:tab pos="2216150" algn="l"/>
                <a:tab pos="2741930" algn="l"/>
                <a:tab pos="3959225" algn="l"/>
                <a:tab pos="4453255" algn="l"/>
                <a:tab pos="5603875" algn="l"/>
                <a:tab pos="7094220" algn="l"/>
                <a:tab pos="7469505" algn="l"/>
              </a:tabLst>
            </a:pPr>
            <a:r>
              <a:rPr sz="2400" b="0" spc="-10" dirty="0">
                <a:solidFill>
                  <a:srgbClr val="323299"/>
                </a:solidFill>
                <a:latin typeface="Times New Roman"/>
                <a:cs typeface="Times New Roman"/>
              </a:rPr>
              <a:t>S</a:t>
            </a:r>
            <a:r>
              <a:rPr sz="2400" b="0" spc="-5" dirty="0">
                <a:solidFill>
                  <a:srgbClr val="323299"/>
                </a:solidFill>
                <a:latin typeface="Times New Roman"/>
                <a:cs typeface="Times New Roman"/>
              </a:rPr>
              <a:t>ys</a:t>
            </a:r>
            <a:r>
              <a:rPr sz="2400" b="0" dirty="0">
                <a:solidFill>
                  <a:srgbClr val="323299"/>
                </a:solidFill>
                <a:latin typeface="Times New Roman"/>
                <a:cs typeface="Times New Roman"/>
              </a:rPr>
              <a:t>tem	i</a:t>
            </a:r>
            <a:r>
              <a:rPr sz="2400" b="0" spc="-5" dirty="0">
                <a:solidFill>
                  <a:srgbClr val="323299"/>
                </a:solidFill>
                <a:latin typeface="Times New Roman"/>
                <a:cs typeface="Times New Roman"/>
              </a:rPr>
              <a:t>s</a:t>
            </a:r>
            <a:r>
              <a:rPr sz="2400" b="0" dirty="0">
                <a:solidFill>
                  <a:srgbClr val="323299"/>
                </a:solidFill>
                <a:latin typeface="Times New Roman"/>
                <a:cs typeface="Times New Roman"/>
              </a:rPr>
              <a:t>	</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ot	</a:t>
            </a:r>
            <a:r>
              <a:rPr sz="2400" b="0" spc="-15" dirty="0">
                <a:solidFill>
                  <a:srgbClr val="323299"/>
                </a:solidFill>
                <a:latin typeface="Times New Roman"/>
                <a:cs typeface="Times New Roman"/>
              </a:rPr>
              <a:t>d</a:t>
            </a:r>
            <a:r>
              <a:rPr sz="2400" b="0" dirty="0">
                <a:solidFill>
                  <a:srgbClr val="323299"/>
                </a:solidFill>
                <a:latin typeface="Times New Roman"/>
                <a:cs typeface="Times New Roman"/>
              </a:rPr>
              <a:t>e</a:t>
            </a:r>
            <a:r>
              <a:rPr sz="2400" b="0" spc="-5" dirty="0">
                <a:solidFill>
                  <a:srgbClr val="323299"/>
                </a:solidFill>
                <a:latin typeface="Times New Roman"/>
                <a:cs typeface="Times New Roman"/>
              </a:rPr>
              <a:t>s</a:t>
            </a:r>
            <a:r>
              <a:rPr sz="2400" b="0" dirty="0">
                <a:solidFill>
                  <a:srgbClr val="323299"/>
                </a:solidFill>
                <a:latin typeface="Times New Roman"/>
                <a:cs typeface="Times New Roman"/>
              </a:rPr>
              <a:t>ig</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ed	</a:t>
            </a:r>
            <a:r>
              <a:rPr sz="2400" b="0" spc="-10" dirty="0">
                <a:solidFill>
                  <a:srgbClr val="323299"/>
                </a:solidFill>
                <a:latin typeface="Times New Roman"/>
                <a:cs typeface="Times New Roman"/>
              </a:rPr>
              <a:t>f</a:t>
            </a:r>
            <a:r>
              <a:rPr sz="2400" b="0" dirty="0">
                <a:solidFill>
                  <a:srgbClr val="323299"/>
                </a:solidFill>
                <a:latin typeface="Times New Roman"/>
                <a:cs typeface="Times New Roman"/>
              </a:rPr>
              <a:t>or	</a:t>
            </a:r>
            <a:r>
              <a:rPr sz="2400" b="0" spc="-20" dirty="0">
                <a:solidFill>
                  <a:srgbClr val="323299"/>
                </a:solidFill>
                <a:latin typeface="Times New Roman"/>
                <a:cs typeface="Times New Roman"/>
              </a:rPr>
              <a:t>m</a:t>
            </a:r>
            <a:r>
              <a:rPr sz="2400" b="0" dirty="0">
                <a:solidFill>
                  <a:srgbClr val="323299"/>
                </a:solidFill>
                <a:latin typeface="Times New Roman"/>
                <a:cs typeface="Times New Roman"/>
              </a:rPr>
              <a:t>ul</a:t>
            </a:r>
            <a:r>
              <a:rPr sz="2400" b="0" spc="-10" dirty="0">
                <a:solidFill>
                  <a:srgbClr val="323299"/>
                </a:solidFill>
                <a:latin typeface="Times New Roman"/>
                <a:cs typeface="Times New Roman"/>
              </a:rPr>
              <a:t>t</a:t>
            </a:r>
            <a:r>
              <a:rPr sz="2400" b="0" dirty="0">
                <a:solidFill>
                  <a:srgbClr val="323299"/>
                </a:solidFill>
                <a:latin typeface="Times New Roman"/>
                <a:cs typeface="Times New Roman"/>
              </a:rPr>
              <a:t>ip</a:t>
            </a:r>
            <a:r>
              <a:rPr sz="2400" b="0" spc="-10" dirty="0">
                <a:solidFill>
                  <a:srgbClr val="323299"/>
                </a:solidFill>
                <a:latin typeface="Times New Roman"/>
                <a:cs typeface="Times New Roman"/>
              </a:rPr>
              <a:t>l</a:t>
            </a:r>
            <a:r>
              <a:rPr sz="2400" b="0" dirty="0">
                <a:solidFill>
                  <a:srgbClr val="323299"/>
                </a:solidFill>
                <a:latin typeface="Times New Roman"/>
                <a:cs typeface="Times New Roman"/>
              </a:rPr>
              <a:t>e	i</a:t>
            </a:r>
            <a:r>
              <a:rPr sz="2400" b="0" spc="-5" dirty="0">
                <a:solidFill>
                  <a:srgbClr val="323299"/>
                </a:solidFill>
                <a:latin typeface="Times New Roman"/>
                <a:cs typeface="Times New Roman"/>
              </a:rPr>
              <a:t>ns</a:t>
            </a:r>
            <a:r>
              <a:rPr sz="2400" b="0" spc="-10" dirty="0">
                <a:solidFill>
                  <a:srgbClr val="323299"/>
                </a:solidFill>
                <a:latin typeface="Times New Roman"/>
                <a:cs typeface="Times New Roman"/>
              </a:rPr>
              <a:t>ta</a:t>
            </a:r>
            <a:r>
              <a:rPr sz="2400" b="0" dirty="0">
                <a:solidFill>
                  <a:srgbClr val="323299"/>
                </a:solidFill>
                <a:latin typeface="Times New Roman"/>
                <a:cs typeface="Times New Roman"/>
              </a:rPr>
              <a:t>l</a:t>
            </a:r>
            <a:r>
              <a:rPr sz="2400" b="0" spc="-10" dirty="0">
                <a:solidFill>
                  <a:srgbClr val="323299"/>
                </a:solidFill>
                <a:latin typeface="Times New Roman"/>
                <a:cs typeface="Times New Roman"/>
              </a:rPr>
              <a:t>la</a:t>
            </a:r>
            <a:r>
              <a:rPr sz="2400" b="0" dirty="0">
                <a:solidFill>
                  <a:srgbClr val="323299"/>
                </a:solidFill>
                <a:latin typeface="Times New Roman"/>
                <a:cs typeface="Times New Roman"/>
              </a:rPr>
              <a:t>ti</a:t>
            </a:r>
            <a:r>
              <a:rPr sz="2400" b="0" spc="-15" dirty="0">
                <a:solidFill>
                  <a:srgbClr val="323299"/>
                </a:solidFill>
                <a:latin typeface="Times New Roman"/>
                <a:cs typeface="Times New Roman"/>
              </a:rPr>
              <a:t>o</a:t>
            </a:r>
            <a:r>
              <a:rPr sz="2400" b="0" dirty="0">
                <a:solidFill>
                  <a:srgbClr val="323299"/>
                </a:solidFill>
                <a:latin typeface="Times New Roman"/>
                <a:cs typeface="Times New Roman"/>
              </a:rPr>
              <a:t>n	in	di</a:t>
            </a:r>
            <a:r>
              <a:rPr sz="2400" b="0" spc="-10" dirty="0">
                <a:solidFill>
                  <a:srgbClr val="323299"/>
                </a:solidFill>
                <a:latin typeface="Times New Roman"/>
                <a:cs typeface="Times New Roman"/>
              </a:rPr>
              <a:t>ff</a:t>
            </a:r>
            <a:r>
              <a:rPr sz="2400" b="0" dirty="0">
                <a:solidFill>
                  <a:srgbClr val="323299"/>
                </a:solidFill>
                <a:latin typeface="Times New Roman"/>
                <a:cs typeface="Times New Roman"/>
              </a:rPr>
              <a:t>er</a:t>
            </a:r>
            <a:r>
              <a:rPr sz="2400" b="0" spc="-10" dirty="0">
                <a:solidFill>
                  <a:srgbClr val="323299"/>
                </a:solidFill>
                <a:latin typeface="Times New Roman"/>
                <a:cs typeface="Times New Roman"/>
              </a:rPr>
              <a:t>e</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t  </a:t>
            </a:r>
            <a:r>
              <a:rPr sz="2400" b="0" spc="-5" dirty="0">
                <a:solidFill>
                  <a:srgbClr val="323299"/>
                </a:solidFill>
                <a:latin typeface="Times New Roman"/>
                <a:cs typeface="Times New Roman"/>
              </a:rPr>
              <a:t>organizations.</a:t>
            </a:r>
            <a:endParaRPr sz="2400">
              <a:latin typeface="Times New Roman"/>
              <a:cs typeface="Times New Roman"/>
            </a:endParaRPr>
          </a:p>
          <a:p>
            <a:pPr marL="12700" marR="5715">
              <a:lnSpc>
                <a:spcPct val="100000"/>
              </a:lnSpc>
              <a:spcBef>
                <a:spcPts val="635"/>
              </a:spcBef>
            </a:pPr>
            <a:r>
              <a:rPr sz="2400" b="0" spc="-5" dirty="0">
                <a:solidFill>
                  <a:srgbClr val="000000"/>
                </a:solidFill>
                <a:latin typeface="Times New Roman"/>
                <a:cs typeface="Times New Roman"/>
              </a:rPr>
              <a:t>Other complexity </a:t>
            </a:r>
            <a:r>
              <a:rPr sz="2400" b="0" spc="-10" dirty="0">
                <a:solidFill>
                  <a:srgbClr val="000000"/>
                </a:solidFill>
                <a:latin typeface="Times New Roman"/>
                <a:cs typeface="Times New Roman"/>
              </a:rPr>
              <a:t>adjustment </a:t>
            </a:r>
            <a:r>
              <a:rPr sz="2400" b="0" spc="-5" dirty="0">
                <a:solidFill>
                  <a:srgbClr val="000000"/>
                </a:solidFill>
                <a:latin typeface="Times New Roman"/>
                <a:cs typeface="Times New Roman"/>
              </a:rPr>
              <a:t>factors </a:t>
            </a:r>
            <a:r>
              <a:rPr sz="2400" b="0" dirty="0">
                <a:solidFill>
                  <a:srgbClr val="000000"/>
                </a:solidFill>
                <a:latin typeface="Times New Roman"/>
                <a:cs typeface="Times New Roman"/>
              </a:rPr>
              <a:t>are </a:t>
            </a:r>
            <a:r>
              <a:rPr sz="2400" b="0" spc="-5" dirty="0">
                <a:solidFill>
                  <a:srgbClr val="000000"/>
                </a:solidFill>
                <a:latin typeface="Times New Roman"/>
                <a:cs typeface="Times New Roman"/>
              </a:rPr>
              <a:t>treated </a:t>
            </a:r>
            <a:r>
              <a:rPr sz="2400" b="0" dirty="0">
                <a:solidFill>
                  <a:srgbClr val="000000"/>
                </a:solidFill>
                <a:latin typeface="Times New Roman"/>
                <a:cs typeface="Times New Roman"/>
              </a:rPr>
              <a:t>as </a:t>
            </a:r>
            <a:r>
              <a:rPr sz="2400" b="0" spc="-5" dirty="0">
                <a:solidFill>
                  <a:srgbClr val="000000"/>
                </a:solidFill>
                <a:latin typeface="Times New Roman"/>
                <a:cs typeface="Times New Roman"/>
              </a:rPr>
              <a:t>average. Compute  </a:t>
            </a:r>
            <a:r>
              <a:rPr sz="2400" b="0" dirty="0">
                <a:solidFill>
                  <a:srgbClr val="000000"/>
                </a:solidFill>
                <a:latin typeface="Times New Roman"/>
                <a:cs typeface="Times New Roman"/>
              </a:rPr>
              <a:t>the </a:t>
            </a:r>
            <a:r>
              <a:rPr sz="2400" b="0" spc="-5" dirty="0">
                <a:solidFill>
                  <a:srgbClr val="000000"/>
                </a:solidFill>
                <a:latin typeface="Times New Roman"/>
                <a:cs typeface="Times New Roman"/>
              </a:rPr>
              <a:t>function points for the project.</a:t>
            </a:r>
            <a:endParaRPr sz="2400">
              <a:latin typeface="Times New Roman"/>
              <a:cs typeface="Times New Roman"/>
            </a:endParaRPr>
          </a:p>
        </p:txBody>
      </p:sp>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80</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87627" y="1374139"/>
            <a:ext cx="706437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Solution: </a:t>
            </a:r>
            <a:r>
              <a:rPr sz="2000" spc="-5" dirty="0">
                <a:latin typeface="Times New Roman"/>
                <a:cs typeface="Times New Roman"/>
              </a:rPr>
              <a:t>Unadjusted function points </a:t>
            </a:r>
            <a:r>
              <a:rPr sz="2000" spc="-10" dirty="0">
                <a:latin typeface="Times New Roman"/>
                <a:cs typeface="Times New Roman"/>
              </a:rPr>
              <a:t>may </a:t>
            </a:r>
            <a:r>
              <a:rPr sz="2000" dirty="0">
                <a:latin typeface="Times New Roman"/>
                <a:cs typeface="Times New Roman"/>
              </a:rPr>
              <a:t>be </a:t>
            </a:r>
            <a:r>
              <a:rPr sz="2000" spc="-5" dirty="0">
                <a:latin typeface="Times New Roman"/>
                <a:cs typeface="Times New Roman"/>
              </a:rPr>
              <a:t>counted using table</a:t>
            </a:r>
            <a:r>
              <a:rPr sz="2000" spc="5" dirty="0">
                <a:latin typeface="Times New Roman"/>
                <a:cs typeface="Times New Roman"/>
              </a:rPr>
              <a:t> </a:t>
            </a:r>
            <a:r>
              <a:rPr sz="2000" dirty="0">
                <a:latin typeface="Times New Roman"/>
                <a:cs typeface="Times New Roman"/>
              </a:rPr>
              <a:t>2</a:t>
            </a:r>
            <a:endParaRPr sz="2000">
              <a:latin typeface="Times New Roman"/>
              <a:cs typeface="Times New Roman"/>
            </a:endParaRPr>
          </a:p>
        </p:txBody>
      </p:sp>
      <p:sp>
        <p:nvSpPr>
          <p:cNvPr id="3" name="object 3"/>
          <p:cNvSpPr/>
          <p:nvPr/>
        </p:nvSpPr>
        <p:spPr>
          <a:xfrm>
            <a:off x="2189988" y="2456688"/>
            <a:ext cx="762000" cy="193675"/>
          </a:xfrm>
          <a:custGeom>
            <a:avLst/>
            <a:gdLst/>
            <a:ahLst/>
            <a:cxnLst/>
            <a:rect l="l" t="t" r="r" b="b"/>
            <a:pathLst>
              <a:path w="762000" h="193675">
                <a:moveTo>
                  <a:pt x="0" y="0"/>
                </a:moveTo>
                <a:lnTo>
                  <a:pt x="0" y="193547"/>
                </a:lnTo>
                <a:lnTo>
                  <a:pt x="761999" y="193547"/>
                </a:lnTo>
                <a:lnTo>
                  <a:pt x="761999" y="0"/>
                </a:lnTo>
                <a:lnTo>
                  <a:pt x="0" y="0"/>
                </a:lnTo>
                <a:close/>
              </a:path>
            </a:pathLst>
          </a:custGeom>
          <a:ln w="9524">
            <a:solidFill>
              <a:srgbClr val="000000"/>
            </a:solidFill>
          </a:ln>
        </p:spPr>
        <p:txBody>
          <a:bodyPr wrap="square" lIns="0" tIns="0" rIns="0" bIns="0" rtlCol="0"/>
          <a:lstStyle/>
          <a:p>
            <a:endParaRPr/>
          </a:p>
        </p:txBody>
      </p:sp>
      <p:sp>
        <p:nvSpPr>
          <p:cNvPr id="4" name="object 4"/>
          <p:cNvSpPr/>
          <p:nvPr/>
        </p:nvSpPr>
        <p:spPr>
          <a:xfrm>
            <a:off x="2196083" y="2720339"/>
            <a:ext cx="762000" cy="192405"/>
          </a:xfrm>
          <a:custGeom>
            <a:avLst/>
            <a:gdLst/>
            <a:ahLst/>
            <a:cxnLst/>
            <a:rect l="l" t="t" r="r" b="b"/>
            <a:pathLst>
              <a:path w="762000" h="192405">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5" name="object 5"/>
          <p:cNvSpPr/>
          <p:nvPr/>
        </p:nvSpPr>
        <p:spPr>
          <a:xfrm>
            <a:off x="2196083" y="3249167"/>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6" name="object 6"/>
          <p:cNvSpPr/>
          <p:nvPr/>
        </p:nvSpPr>
        <p:spPr>
          <a:xfrm>
            <a:off x="2200655" y="3512820"/>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7" name="object 7"/>
          <p:cNvSpPr/>
          <p:nvPr/>
        </p:nvSpPr>
        <p:spPr>
          <a:xfrm>
            <a:off x="2200655" y="3770376"/>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8" name="object 8"/>
          <p:cNvSpPr/>
          <p:nvPr/>
        </p:nvSpPr>
        <p:spPr>
          <a:xfrm>
            <a:off x="2209800" y="4056888"/>
            <a:ext cx="762000" cy="193675"/>
          </a:xfrm>
          <a:custGeom>
            <a:avLst/>
            <a:gdLst/>
            <a:ahLst/>
            <a:cxnLst/>
            <a:rect l="l" t="t" r="r" b="b"/>
            <a:pathLst>
              <a:path w="762000" h="193675">
                <a:moveTo>
                  <a:pt x="0" y="0"/>
                </a:moveTo>
                <a:lnTo>
                  <a:pt x="0" y="193547"/>
                </a:lnTo>
                <a:lnTo>
                  <a:pt x="761999" y="193547"/>
                </a:lnTo>
                <a:lnTo>
                  <a:pt x="761999" y="0"/>
                </a:lnTo>
                <a:lnTo>
                  <a:pt x="0" y="0"/>
                </a:lnTo>
                <a:close/>
              </a:path>
            </a:pathLst>
          </a:custGeom>
          <a:ln w="9524">
            <a:solidFill>
              <a:srgbClr val="000000"/>
            </a:solidFill>
          </a:ln>
        </p:spPr>
        <p:txBody>
          <a:bodyPr wrap="square" lIns="0" tIns="0" rIns="0" bIns="0" rtlCol="0"/>
          <a:lstStyle/>
          <a:p>
            <a:endParaRPr/>
          </a:p>
        </p:txBody>
      </p:sp>
      <p:sp>
        <p:nvSpPr>
          <p:cNvPr id="9" name="object 9"/>
          <p:cNvSpPr/>
          <p:nvPr/>
        </p:nvSpPr>
        <p:spPr>
          <a:xfrm>
            <a:off x="2214372" y="432053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0" name="object 10"/>
          <p:cNvSpPr/>
          <p:nvPr/>
        </p:nvSpPr>
        <p:spPr>
          <a:xfrm>
            <a:off x="2214372" y="457809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1" name="object 11"/>
          <p:cNvSpPr/>
          <p:nvPr/>
        </p:nvSpPr>
        <p:spPr>
          <a:xfrm>
            <a:off x="2209800" y="489813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2" name="object 12"/>
          <p:cNvSpPr/>
          <p:nvPr/>
        </p:nvSpPr>
        <p:spPr>
          <a:xfrm>
            <a:off x="2214372" y="5160263"/>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3" name="object 13"/>
          <p:cNvSpPr/>
          <p:nvPr/>
        </p:nvSpPr>
        <p:spPr>
          <a:xfrm>
            <a:off x="2214372" y="541781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4" name="object 14"/>
          <p:cNvSpPr/>
          <p:nvPr/>
        </p:nvSpPr>
        <p:spPr>
          <a:xfrm>
            <a:off x="2209800" y="5686044"/>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5" name="object 15"/>
          <p:cNvSpPr/>
          <p:nvPr/>
        </p:nvSpPr>
        <p:spPr>
          <a:xfrm>
            <a:off x="2214372" y="594969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6" name="object 16"/>
          <p:cNvSpPr/>
          <p:nvPr/>
        </p:nvSpPr>
        <p:spPr>
          <a:xfrm>
            <a:off x="2214372" y="6207251"/>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7" name="object 17"/>
          <p:cNvSpPr/>
          <p:nvPr/>
        </p:nvSpPr>
        <p:spPr>
          <a:xfrm>
            <a:off x="5462015" y="2473451"/>
            <a:ext cx="762000" cy="192405"/>
          </a:xfrm>
          <a:custGeom>
            <a:avLst/>
            <a:gdLst/>
            <a:ahLst/>
            <a:cxnLst/>
            <a:rect l="l" t="t" r="r" b="b"/>
            <a:pathLst>
              <a:path w="762000" h="192405">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8" name="object 18"/>
          <p:cNvSpPr/>
          <p:nvPr/>
        </p:nvSpPr>
        <p:spPr>
          <a:xfrm>
            <a:off x="5466588" y="2737103"/>
            <a:ext cx="762000" cy="192405"/>
          </a:xfrm>
          <a:custGeom>
            <a:avLst/>
            <a:gdLst/>
            <a:ahLst/>
            <a:cxnLst/>
            <a:rect l="l" t="t" r="r" b="b"/>
            <a:pathLst>
              <a:path w="762000" h="192405">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9" name="object 19"/>
          <p:cNvSpPr/>
          <p:nvPr/>
        </p:nvSpPr>
        <p:spPr>
          <a:xfrm>
            <a:off x="5466588" y="3265932"/>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5472683" y="3529583"/>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1" name="object 21"/>
          <p:cNvSpPr/>
          <p:nvPr/>
        </p:nvSpPr>
        <p:spPr>
          <a:xfrm>
            <a:off x="5472683" y="378561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2" name="object 22"/>
          <p:cNvSpPr/>
          <p:nvPr/>
        </p:nvSpPr>
        <p:spPr>
          <a:xfrm>
            <a:off x="5481827" y="4073651"/>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3" name="object 23"/>
          <p:cNvSpPr/>
          <p:nvPr/>
        </p:nvSpPr>
        <p:spPr>
          <a:xfrm>
            <a:off x="5486400" y="4337303"/>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4" name="object 24"/>
          <p:cNvSpPr/>
          <p:nvPr/>
        </p:nvSpPr>
        <p:spPr>
          <a:xfrm>
            <a:off x="5486400" y="459485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5" name="object 25"/>
          <p:cNvSpPr/>
          <p:nvPr/>
        </p:nvSpPr>
        <p:spPr>
          <a:xfrm>
            <a:off x="5481827" y="4913376"/>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6" name="object 26"/>
          <p:cNvSpPr/>
          <p:nvPr/>
        </p:nvSpPr>
        <p:spPr>
          <a:xfrm>
            <a:off x="5486400" y="5177027"/>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7" name="object 27"/>
          <p:cNvSpPr/>
          <p:nvPr/>
        </p:nvSpPr>
        <p:spPr>
          <a:xfrm>
            <a:off x="5481827" y="5702807"/>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8" name="object 28"/>
          <p:cNvSpPr/>
          <p:nvPr/>
        </p:nvSpPr>
        <p:spPr>
          <a:xfrm>
            <a:off x="5486400" y="596645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9" name="object 29"/>
          <p:cNvSpPr/>
          <p:nvPr/>
        </p:nvSpPr>
        <p:spPr>
          <a:xfrm>
            <a:off x="5486400" y="6222491"/>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0" name="object 30"/>
          <p:cNvSpPr/>
          <p:nvPr/>
        </p:nvSpPr>
        <p:spPr>
          <a:xfrm>
            <a:off x="7281671" y="2971800"/>
            <a:ext cx="762000" cy="192405"/>
          </a:xfrm>
          <a:custGeom>
            <a:avLst/>
            <a:gdLst/>
            <a:ahLst/>
            <a:cxnLst/>
            <a:rect l="l" t="t" r="r" b="b"/>
            <a:pathLst>
              <a:path w="762000" h="192405">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1" name="object 31"/>
          <p:cNvSpPr/>
          <p:nvPr/>
        </p:nvSpPr>
        <p:spPr>
          <a:xfrm>
            <a:off x="7286243" y="376427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2" name="object 32"/>
          <p:cNvSpPr/>
          <p:nvPr/>
        </p:nvSpPr>
        <p:spPr>
          <a:xfrm>
            <a:off x="7301483" y="4572000"/>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3" name="object 33"/>
          <p:cNvSpPr/>
          <p:nvPr/>
        </p:nvSpPr>
        <p:spPr>
          <a:xfrm>
            <a:off x="7301483" y="5411723"/>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4" name="object 34"/>
          <p:cNvSpPr/>
          <p:nvPr/>
        </p:nvSpPr>
        <p:spPr>
          <a:xfrm>
            <a:off x="7301483" y="620115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5" name="object 35"/>
          <p:cNvSpPr/>
          <p:nvPr/>
        </p:nvSpPr>
        <p:spPr>
          <a:xfrm>
            <a:off x="7315200" y="6589776"/>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graphicFrame>
        <p:nvGraphicFramePr>
          <p:cNvPr id="36" name="object 36"/>
          <p:cNvGraphicFramePr>
            <a:graphicFrameLocks noGrp="1"/>
          </p:cNvGraphicFramePr>
          <p:nvPr/>
        </p:nvGraphicFramePr>
        <p:xfrm>
          <a:off x="747706" y="1828228"/>
          <a:ext cx="7695563" cy="5196832"/>
        </p:xfrm>
        <a:graphic>
          <a:graphicData uri="http://schemas.openxmlformats.org/drawingml/2006/table">
            <a:tbl>
              <a:tblPr firstRow="1" bandRow="1">
                <a:tableStyleId>{2D5ABB26-0587-4C30-8999-92F81FD0307C}</a:tableStyleId>
              </a:tblPr>
              <a:tblGrid>
                <a:gridCol w="143383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701799">
                  <a:extLst>
                    <a:ext uri="{9D8B030D-6E8A-4147-A177-3AD203B41FA5}">
                      <a16:colId xmlns:a16="http://schemas.microsoft.com/office/drawing/2014/main" val="20002"/>
                    </a:ext>
                  </a:extLst>
                </a:gridCol>
                <a:gridCol w="556260">
                  <a:extLst>
                    <a:ext uri="{9D8B030D-6E8A-4147-A177-3AD203B41FA5}">
                      <a16:colId xmlns:a16="http://schemas.microsoft.com/office/drawing/2014/main" val="20003"/>
                    </a:ext>
                  </a:extLst>
                </a:gridCol>
                <a:gridCol w="259714">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511810">
                  <a:extLst>
                    <a:ext uri="{9D8B030D-6E8A-4147-A177-3AD203B41FA5}">
                      <a16:colId xmlns:a16="http://schemas.microsoft.com/office/drawing/2014/main" val="20006"/>
                    </a:ext>
                  </a:extLst>
                </a:gridCol>
                <a:gridCol w="1708150">
                  <a:extLst>
                    <a:ext uri="{9D8B030D-6E8A-4147-A177-3AD203B41FA5}">
                      <a16:colId xmlns:a16="http://schemas.microsoft.com/office/drawing/2014/main" val="20007"/>
                    </a:ext>
                  </a:extLst>
                </a:gridCol>
              </a:tblGrid>
              <a:tr h="582167">
                <a:tc>
                  <a:txBody>
                    <a:bodyPr/>
                    <a:lstStyle/>
                    <a:p>
                      <a:pPr marL="427990" marR="259079" indent="-241300">
                        <a:lnSpc>
                          <a:spcPct val="80000"/>
                        </a:lnSpc>
                        <a:spcBef>
                          <a:spcPts val="515"/>
                        </a:spcBef>
                      </a:pPr>
                      <a:r>
                        <a:rPr sz="1800" spc="-5" dirty="0">
                          <a:latin typeface="Times New Roman"/>
                          <a:cs typeface="Times New Roman"/>
                        </a:rPr>
                        <a:t>F</a:t>
                      </a:r>
                      <a:r>
                        <a:rPr sz="1800" dirty="0">
                          <a:latin typeface="Times New Roman"/>
                          <a:cs typeface="Times New Roman"/>
                        </a:rPr>
                        <a:t>unctional  </a:t>
                      </a:r>
                      <a:r>
                        <a:rPr sz="1800" spc="-5" dirty="0">
                          <a:latin typeface="Times New Roman"/>
                          <a:cs typeface="Times New Roman"/>
                        </a:rPr>
                        <a:t>Units</a:t>
                      </a:r>
                      <a:endParaRPr sz="1800">
                        <a:latin typeface="Times New Roman"/>
                        <a:cs typeface="Times New Roman"/>
                      </a:endParaRPr>
                    </a:p>
                  </a:txBody>
                  <a:tcPr marL="0" marR="0" marT="65405" marB="0">
                    <a:lnL w="28575">
                      <a:solidFill>
                        <a:srgbClr val="000000"/>
                      </a:solidFill>
                      <a:prstDash val="solid"/>
                    </a:lnL>
                    <a:lnT w="28575">
                      <a:solidFill>
                        <a:srgbClr val="000000"/>
                      </a:solidFill>
                      <a:prstDash val="solid"/>
                    </a:lnT>
                    <a:lnB w="12700">
                      <a:solidFill>
                        <a:srgbClr val="000000"/>
                      </a:solidFill>
                      <a:prstDash val="solid"/>
                    </a:lnB>
                  </a:tcPr>
                </a:tc>
                <a:tc>
                  <a:txBody>
                    <a:bodyPr/>
                    <a:lstStyle/>
                    <a:p>
                      <a:pPr marL="25400" algn="ctr">
                        <a:lnSpc>
                          <a:spcPct val="100000"/>
                        </a:lnSpc>
                        <a:spcBef>
                          <a:spcPts val="920"/>
                        </a:spcBef>
                      </a:pPr>
                      <a:r>
                        <a:rPr sz="1600" dirty="0">
                          <a:latin typeface="Times New Roman"/>
                          <a:cs typeface="Times New Roman"/>
                        </a:rPr>
                        <a:t>Count</a:t>
                      </a:r>
                      <a:endParaRPr sz="1600">
                        <a:latin typeface="Times New Roman"/>
                        <a:cs typeface="Times New Roman"/>
                      </a:endParaRPr>
                    </a:p>
                  </a:txBody>
                  <a:tcPr marL="0" marR="0" marT="116840" marB="0">
                    <a:lnT w="28575">
                      <a:solidFill>
                        <a:srgbClr val="000000"/>
                      </a:solidFill>
                      <a:prstDash val="solid"/>
                    </a:lnT>
                    <a:lnB w="12700">
                      <a:solidFill>
                        <a:srgbClr val="000000"/>
                      </a:solidFill>
                      <a:prstDash val="solid"/>
                    </a:lnB>
                  </a:tcPr>
                </a:tc>
                <a:tc>
                  <a:txBody>
                    <a:bodyPr/>
                    <a:lstStyle/>
                    <a:p>
                      <a:pPr marL="347345">
                        <a:lnSpc>
                          <a:spcPct val="100000"/>
                        </a:lnSpc>
                        <a:spcBef>
                          <a:spcPts val="1025"/>
                        </a:spcBef>
                      </a:pPr>
                      <a:r>
                        <a:rPr sz="1600" spc="-5" dirty="0">
                          <a:latin typeface="Times New Roman"/>
                          <a:cs typeface="Times New Roman"/>
                        </a:rPr>
                        <a:t>Complexity</a:t>
                      </a:r>
                      <a:endParaRPr sz="1600">
                        <a:latin typeface="Times New Roman"/>
                        <a:cs typeface="Times New Roman"/>
                      </a:endParaRPr>
                    </a:p>
                  </a:txBody>
                  <a:tcPr marL="0" marR="0" marT="130175" marB="0">
                    <a:lnT w="28575">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T w="28575">
                      <a:solidFill>
                        <a:srgbClr val="000000"/>
                      </a:solidFill>
                      <a:prstDash val="solid"/>
                    </a:lnT>
                    <a:lnB w="12700">
                      <a:solidFill>
                        <a:srgbClr val="000000"/>
                      </a:solidFill>
                      <a:prstDash val="solid"/>
                    </a:lnB>
                  </a:tcPr>
                </a:tc>
                <a:tc gridSpan="3">
                  <a:txBody>
                    <a:bodyPr/>
                    <a:lstStyle/>
                    <a:p>
                      <a:pPr marL="357505" marR="433705" indent="-227329">
                        <a:lnSpc>
                          <a:spcPct val="100600"/>
                        </a:lnSpc>
                        <a:spcBef>
                          <a:spcPts val="425"/>
                        </a:spcBef>
                      </a:pPr>
                      <a:r>
                        <a:rPr sz="1600" dirty="0">
                          <a:latin typeface="Times New Roman"/>
                          <a:cs typeface="Times New Roman"/>
                        </a:rPr>
                        <a:t>C</a:t>
                      </a:r>
                      <a:r>
                        <a:rPr sz="1600" spc="15" dirty="0">
                          <a:latin typeface="Times New Roman"/>
                          <a:cs typeface="Times New Roman"/>
                        </a:rPr>
                        <a:t>o</a:t>
                      </a:r>
                      <a:r>
                        <a:rPr sz="1600" spc="-30" dirty="0">
                          <a:latin typeface="Times New Roman"/>
                          <a:cs typeface="Times New Roman"/>
                        </a:rPr>
                        <a:t>m</a:t>
                      </a:r>
                      <a:r>
                        <a:rPr sz="1600" spc="15" dirty="0">
                          <a:latin typeface="Times New Roman"/>
                          <a:cs typeface="Times New Roman"/>
                        </a:rPr>
                        <a:t>p</a:t>
                      </a:r>
                      <a:r>
                        <a:rPr sz="1600" dirty="0">
                          <a:latin typeface="Times New Roman"/>
                          <a:cs typeface="Times New Roman"/>
                        </a:rPr>
                        <a:t>l</a:t>
                      </a:r>
                      <a:r>
                        <a:rPr sz="1600" spc="-5" dirty="0">
                          <a:latin typeface="Times New Roman"/>
                          <a:cs typeface="Times New Roman"/>
                        </a:rPr>
                        <a:t>e</a:t>
                      </a:r>
                      <a:r>
                        <a:rPr sz="1600" spc="5" dirty="0">
                          <a:latin typeface="Times New Roman"/>
                          <a:cs typeface="Times New Roman"/>
                        </a:rPr>
                        <a:t>x</a:t>
                      </a:r>
                      <a:r>
                        <a:rPr sz="1600" spc="10" dirty="0">
                          <a:latin typeface="Times New Roman"/>
                          <a:cs typeface="Times New Roman"/>
                        </a:rPr>
                        <a:t>i</a:t>
                      </a:r>
                      <a:r>
                        <a:rPr sz="1600" dirty="0">
                          <a:latin typeface="Times New Roman"/>
                          <a:cs typeface="Times New Roman"/>
                        </a:rPr>
                        <a:t>ty  </a:t>
                      </a:r>
                      <a:r>
                        <a:rPr sz="1600" spc="-5" dirty="0">
                          <a:latin typeface="Times New Roman"/>
                          <a:cs typeface="Times New Roman"/>
                        </a:rPr>
                        <a:t>Totals</a:t>
                      </a:r>
                      <a:endParaRPr sz="1600">
                        <a:latin typeface="Times New Roman"/>
                        <a:cs typeface="Times New Roman"/>
                      </a:endParaRPr>
                    </a:p>
                  </a:txBody>
                  <a:tcPr marL="0" marR="0" marT="53975" marB="0">
                    <a:lnT w="28575">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441325" marR="221615">
                        <a:lnSpc>
                          <a:spcPct val="100000"/>
                        </a:lnSpc>
                        <a:spcBef>
                          <a:spcPts val="320"/>
                        </a:spcBef>
                      </a:pPr>
                      <a:r>
                        <a:rPr sz="1800" spc="-5" dirty="0">
                          <a:latin typeface="Times New Roman"/>
                          <a:cs typeface="Times New Roman"/>
                        </a:rPr>
                        <a:t>Functional  Unit</a:t>
                      </a:r>
                      <a:r>
                        <a:rPr sz="1800" spc="-60" dirty="0">
                          <a:latin typeface="Times New Roman"/>
                          <a:cs typeface="Times New Roman"/>
                        </a:rPr>
                        <a:t> </a:t>
                      </a:r>
                      <a:r>
                        <a:rPr sz="1800" spc="-5" dirty="0">
                          <a:latin typeface="Times New Roman"/>
                          <a:cs typeface="Times New Roman"/>
                        </a:rPr>
                        <a:t>Totals</a:t>
                      </a:r>
                      <a:endParaRPr sz="1800">
                        <a:latin typeface="Times New Roman"/>
                        <a:cs typeface="Times New Roman"/>
                      </a:endParaRPr>
                    </a:p>
                  </a:txBody>
                  <a:tcPr marL="0" marR="0" marT="40640" marB="0">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54481">
                <a:tc>
                  <a:txBody>
                    <a:bodyPr/>
                    <a:lstStyle/>
                    <a:p>
                      <a:pPr marL="203835" marR="446405">
                        <a:lnSpc>
                          <a:spcPts val="1839"/>
                        </a:lnSpc>
                        <a:spcBef>
                          <a:spcPts val="75"/>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Inputs</a:t>
                      </a:r>
                      <a:endParaRPr sz="1800">
                        <a:latin typeface="Times New Roman"/>
                        <a:cs typeface="Times New Roman"/>
                      </a:endParaRPr>
                    </a:p>
                  </a:txBody>
                  <a:tcPr marL="0" marR="0" marT="9525" marB="0">
                    <a:lnL w="28575">
                      <a:solidFill>
                        <a:srgbClr val="000000"/>
                      </a:solidFill>
                      <a:prstDash val="solid"/>
                    </a:lnL>
                    <a:lnT w="12700">
                      <a:solidFill>
                        <a:srgbClr val="000000"/>
                      </a:solidFill>
                      <a:prstDash val="solid"/>
                    </a:lnT>
                  </a:tcPr>
                </a:tc>
                <a:tc>
                  <a:txBody>
                    <a:bodyPr/>
                    <a:lstStyle/>
                    <a:p>
                      <a:pPr marR="1270" algn="ctr">
                        <a:lnSpc>
                          <a:spcPct val="100000"/>
                        </a:lnSpc>
                        <a:spcBef>
                          <a:spcPts val="240"/>
                        </a:spcBef>
                      </a:pPr>
                      <a:r>
                        <a:rPr sz="1200" dirty="0">
                          <a:latin typeface="Times New Roman"/>
                          <a:cs typeface="Times New Roman"/>
                        </a:rPr>
                        <a:t>10</a:t>
                      </a:r>
                      <a:endParaRPr sz="1200">
                        <a:latin typeface="Times New Roman"/>
                        <a:cs typeface="Times New Roman"/>
                      </a:endParaRPr>
                    </a:p>
                    <a:p>
                      <a:pPr algn="ctr">
                        <a:lnSpc>
                          <a:spcPct val="100000"/>
                        </a:lnSpc>
                        <a:spcBef>
                          <a:spcPts val="635"/>
                        </a:spcBef>
                      </a:pPr>
                      <a:r>
                        <a:rPr sz="1200" dirty="0">
                          <a:latin typeface="Times New Roman"/>
                          <a:cs typeface="Times New Roman"/>
                        </a:rPr>
                        <a:t>15</a:t>
                      </a:r>
                      <a:endParaRPr sz="1200">
                        <a:latin typeface="Times New Roman"/>
                        <a:cs typeface="Times New Roman"/>
                      </a:endParaRPr>
                    </a:p>
                  </a:txBody>
                  <a:tcPr marL="0" marR="0" marT="30480" marB="0">
                    <a:lnT w="12700">
                      <a:solidFill>
                        <a:srgbClr val="000000"/>
                      </a:solidFill>
                      <a:prstDash val="solid"/>
                    </a:lnT>
                    <a:lnB w="9525">
                      <a:solidFill>
                        <a:srgbClr val="000000"/>
                      </a:solidFill>
                      <a:prstDash val="solid"/>
                    </a:lnB>
                  </a:tcPr>
                </a:tc>
                <a:tc>
                  <a:txBody>
                    <a:bodyPr/>
                    <a:lstStyle/>
                    <a:p>
                      <a:pPr marL="360680">
                        <a:lnSpc>
                          <a:spcPts val="1780"/>
                        </a:lnSpc>
                        <a:spcBef>
                          <a:spcPts val="21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3</a:t>
                      </a:r>
                      <a:endParaRPr sz="1600">
                        <a:latin typeface="Times New Roman"/>
                        <a:cs typeface="Times New Roman"/>
                      </a:endParaRPr>
                    </a:p>
                    <a:p>
                      <a:pPr marL="339725">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4</a:t>
                      </a:r>
                      <a:endParaRPr sz="1600">
                        <a:latin typeface="Times New Roman"/>
                        <a:cs typeface="Times New Roman"/>
                      </a:endParaRPr>
                    </a:p>
                  </a:txBody>
                  <a:tcPr marL="0" marR="0" marT="26670" marB="0">
                    <a:lnT w="12700">
                      <a:solidFill>
                        <a:srgbClr val="000000"/>
                      </a:solidFill>
                      <a:prstDash val="solid"/>
                    </a:lnT>
                  </a:tcPr>
                </a:tc>
                <a:tc>
                  <a:txBody>
                    <a:bodyPr/>
                    <a:lstStyle/>
                    <a:p>
                      <a:pPr marL="311150">
                        <a:lnSpc>
                          <a:spcPts val="1910"/>
                        </a:lnSpc>
                        <a:spcBef>
                          <a:spcPts val="175"/>
                        </a:spcBef>
                      </a:pPr>
                      <a:r>
                        <a:rPr sz="1600" dirty="0">
                          <a:latin typeface="Times New Roman"/>
                          <a:cs typeface="Times New Roman"/>
                        </a:rPr>
                        <a:t>=</a:t>
                      </a:r>
                      <a:endParaRPr sz="1600">
                        <a:latin typeface="Times New Roman"/>
                        <a:cs typeface="Times New Roman"/>
                      </a:endParaRPr>
                    </a:p>
                    <a:p>
                      <a:pPr marL="311150">
                        <a:lnSpc>
                          <a:spcPts val="1910"/>
                        </a:lnSpc>
                      </a:pPr>
                      <a:r>
                        <a:rPr sz="1600" dirty="0">
                          <a:latin typeface="Times New Roman"/>
                          <a:cs typeface="Times New Roman"/>
                        </a:rPr>
                        <a:t>=</a:t>
                      </a:r>
                      <a:endParaRPr sz="1600">
                        <a:latin typeface="Times New Roman"/>
                        <a:cs typeface="Times New Roman"/>
                      </a:endParaRPr>
                    </a:p>
                  </a:txBody>
                  <a:tcPr marL="0" marR="0" marT="22225" marB="0">
                    <a:lnT w="12700">
                      <a:solidFill>
                        <a:srgbClr val="000000"/>
                      </a:solidFill>
                      <a:prstDash val="solid"/>
                    </a:lnT>
                  </a:tcPr>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tcPr>
                </a:tc>
                <a:tc gridSpan="2">
                  <a:txBody>
                    <a:bodyPr/>
                    <a:lstStyle/>
                    <a:p>
                      <a:pPr marL="291465">
                        <a:lnSpc>
                          <a:spcPct val="100000"/>
                        </a:lnSpc>
                        <a:spcBef>
                          <a:spcPts val="370"/>
                        </a:spcBef>
                      </a:pPr>
                      <a:r>
                        <a:rPr sz="1200" dirty="0">
                          <a:latin typeface="Times New Roman"/>
                          <a:cs typeface="Times New Roman"/>
                        </a:rPr>
                        <a:t>30</a:t>
                      </a:r>
                      <a:endParaRPr sz="1200">
                        <a:latin typeface="Times New Roman"/>
                        <a:cs typeface="Times New Roman"/>
                      </a:endParaRPr>
                    </a:p>
                    <a:p>
                      <a:pPr marL="295910">
                        <a:lnSpc>
                          <a:spcPct val="100000"/>
                        </a:lnSpc>
                        <a:spcBef>
                          <a:spcPts val="635"/>
                        </a:spcBef>
                      </a:pPr>
                      <a:r>
                        <a:rPr sz="1200" dirty="0">
                          <a:latin typeface="Times New Roman"/>
                          <a:cs typeface="Times New Roman"/>
                        </a:rPr>
                        <a:t>60</a:t>
                      </a:r>
                      <a:endParaRPr sz="1200">
                        <a:latin typeface="Times New Roman"/>
                        <a:cs typeface="Times New Roman"/>
                      </a:endParaRPr>
                    </a:p>
                  </a:txBody>
                  <a:tcPr marL="0" marR="0" marT="46990" marB="0">
                    <a:lnT w="12700">
                      <a:solidFill>
                        <a:srgbClr val="000000"/>
                      </a:solidFill>
                      <a:prstDash val="solid"/>
                    </a:lnT>
                  </a:tcPr>
                </a:tc>
                <a:tc hMerge="1">
                  <a:txBody>
                    <a:bodyPr/>
                    <a:lstStyle/>
                    <a:p>
                      <a:endParaRPr/>
                    </a:p>
                  </a:txBody>
                  <a:tcPr marL="0" marR="0" marT="0" marB="0"/>
                </a:tc>
                <a:tc>
                  <a:txBody>
                    <a:bodyPr/>
                    <a:lstStyle/>
                    <a:p>
                      <a:pPr>
                        <a:lnSpc>
                          <a:spcPct val="100000"/>
                        </a:lnSpc>
                      </a:pPr>
                      <a:endParaRPr sz="1800">
                        <a:latin typeface="Times New Roman"/>
                        <a:cs typeface="Times New Roman"/>
                      </a:endParaRPr>
                    </a:p>
                  </a:txBody>
                  <a:tcPr marL="0" marR="0" marT="0" marB="0">
                    <a:lnR w="28575">
                      <a:solidFill>
                        <a:srgbClr val="000000"/>
                      </a:solidFill>
                      <a:prstDash val="solid"/>
                    </a:lnR>
                    <a:lnT w="12700">
                      <a:solidFill>
                        <a:srgbClr val="000000"/>
                      </a:solidFill>
                      <a:prstDash val="solid"/>
                    </a:lnT>
                  </a:tcPr>
                </a:tc>
                <a:extLst>
                  <a:ext uri="{0D108BD9-81ED-4DB2-BD59-A6C34878D82A}">
                    <a16:rowId xmlns:a16="http://schemas.microsoft.com/office/drawing/2014/main" val="10001"/>
                  </a:ext>
                </a:extLst>
              </a:tr>
              <a:tr h="214121">
                <a:tc>
                  <a:txBody>
                    <a:bodyPr/>
                    <a:lstStyle/>
                    <a:p>
                      <a:pPr marL="203835">
                        <a:lnSpc>
                          <a:spcPts val="1160"/>
                        </a:lnSpc>
                      </a:pPr>
                      <a:r>
                        <a:rPr sz="1800" spc="-5" dirty="0">
                          <a:latin typeface="Times New Roman"/>
                          <a:cs typeface="Times New Roman"/>
                        </a:rPr>
                        <a:t>(EIs)</a:t>
                      </a:r>
                      <a:endParaRPr sz="1800">
                        <a:latin typeface="Times New Roman"/>
                        <a:cs typeface="Times New Roman"/>
                      </a:endParaRPr>
                    </a:p>
                  </a:txBody>
                  <a:tcPr marL="0" marR="0" marT="0" marB="0">
                    <a:lnL w="28575">
                      <a:solidFill>
                        <a:srgbClr val="000000"/>
                      </a:solidFill>
                      <a:prstDash val="solid"/>
                    </a:lnL>
                    <a:lnR w="9525">
                      <a:solidFill>
                        <a:srgbClr val="000000"/>
                      </a:solidFill>
                      <a:prstDash val="solid"/>
                    </a:lnR>
                    <a:lnB w="12700">
                      <a:solidFill>
                        <a:srgbClr val="000000"/>
                      </a:solidFill>
                      <a:prstDash val="solid"/>
                    </a:lnB>
                  </a:tcPr>
                </a:tc>
                <a:tc>
                  <a:txBody>
                    <a:bodyPr/>
                    <a:lstStyle/>
                    <a:p>
                      <a:pPr algn="ctr">
                        <a:lnSpc>
                          <a:spcPts val="1360"/>
                        </a:lnSpc>
                      </a:pPr>
                      <a:r>
                        <a:rPr sz="1200" dirty="0">
                          <a:latin typeface="Times New Roman"/>
                          <a:cs typeface="Times New Roman"/>
                        </a:rPr>
                        <a:t>17</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marL="342265">
                        <a:lnSpc>
                          <a:spcPts val="1370"/>
                        </a:lnSpc>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6</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gridSpan="2">
                  <a:txBody>
                    <a:bodyPr/>
                    <a:lstStyle/>
                    <a:p>
                      <a:pPr marR="71755" algn="ctr">
                        <a:lnSpc>
                          <a:spcPts val="1585"/>
                        </a:lnSpc>
                      </a:pPr>
                      <a:r>
                        <a:rPr sz="1600" dirty="0">
                          <a:latin typeface="Times New Roman"/>
                          <a:cs typeface="Times New Roman"/>
                        </a:rPr>
                        <a:t>=</a:t>
                      </a:r>
                      <a:endParaRPr sz="16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hMerge="1">
                  <a:txBody>
                    <a:bodyPr/>
                    <a:lstStyle/>
                    <a:p>
                      <a:endParaRPr/>
                    </a:p>
                  </a:txBody>
                  <a:tcPr marL="0" marR="0" marT="0" marB="0"/>
                </a:tc>
                <a:tc>
                  <a:txBody>
                    <a:bodyPr/>
                    <a:lstStyle/>
                    <a:p>
                      <a:pPr marR="8890" algn="ctr">
                        <a:lnSpc>
                          <a:spcPct val="100000"/>
                        </a:lnSpc>
                        <a:spcBef>
                          <a:spcPts val="50"/>
                        </a:spcBef>
                      </a:pPr>
                      <a:r>
                        <a:rPr sz="1200" dirty="0">
                          <a:latin typeface="Times New Roman"/>
                          <a:cs typeface="Times New Roman"/>
                        </a:rPr>
                        <a:t>102</a:t>
                      </a:r>
                      <a:endParaRPr sz="1200">
                        <a:latin typeface="Times New Roman"/>
                        <a:cs typeface="Times New Roman"/>
                      </a:endParaRPr>
                    </a:p>
                  </a:txBody>
                  <a:tcPr marL="0" marR="0" marT="6350" marB="0">
                    <a:lnL w="9525">
                      <a:solidFill>
                        <a:srgbClr val="000000"/>
                      </a:solidFill>
                      <a:prstDash val="solid"/>
                    </a:lnL>
                    <a:lnR w="9525">
                      <a:solidFill>
                        <a:srgbClr val="000000"/>
                      </a:solidFill>
                      <a:prstDash val="solid"/>
                    </a:lnR>
                    <a:lnB w="12700">
                      <a:solidFill>
                        <a:srgbClr val="000000"/>
                      </a:solidFill>
                      <a:prstDash val="solid"/>
                    </a:lnB>
                  </a:tcPr>
                </a:tc>
                <a:tc gridSpan="2">
                  <a:txBody>
                    <a:bodyPr/>
                    <a:lstStyle/>
                    <a:p>
                      <a:pPr marL="1309370">
                        <a:lnSpc>
                          <a:spcPts val="1315"/>
                        </a:lnSpc>
                      </a:pPr>
                      <a:r>
                        <a:rPr sz="1200" dirty="0">
                          <a:latin typeface="Times New Roman"/>
                          <a:cs typeface="Times New Roman"/>
                        </a:rPr>
                        <a:t>192</a:t>
                      </a:r>
                      <a:endParaRPr sz="1200">
                        <a:latin typeface="Times New Roman"/>
                        <a:cs typeface="Times New Roman"/>
                      </a:endParaRPr>
                    </a:p>
                  </a:txBody>
                  <a:tcPr marL="0" marR="0" marT="0" marB="0">
                    <a:lnL w="9525">
                      <a:solidFill>
                        <a:srgbClr val="000000"/>
                      </a:solidFill>
                      <a:prstDash val="solid"/>
                    </a:lnL>
                    <a:lnR w="28575">
                      <a:solidFill>
                        <a:srgbClr val="000000"/>
                      </a:solidFill>
                      <a:prstDash val="solid"/>
                    </a:lnR>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813815">
                <a:tc>
                  <a:txBody>
                    <a:bodyPr/>
                    <a:lstStyle/>
                    <a:p>
                      <a:pPr marL="180975" marR="469265" algn="just">
                        <a:lnSpc>
                          <a:spcPts val="1839"/>
                        </a:lnSpc>
                        <a:spcBef>
                          <a:spcPts val="229"/>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a:t>
                      </a:r>
                      <a:r>
                        <a:rPr sz="1800" spc="-5" dirty="0">
                          <a:latin typeface="Times New Roman"/>
                          <a:cs typeface="Times New Roman"/>
                        </a:rPr>
                        <a:t>Outputs  (EOs)</a:t>
                      </a:r>
                      <a:endParaRPr sz="1800">
                        <a:latin typeface="Times New Roman"/>
                        <a:cs typeface="Times New Roman"/>
                      </a:endParaRPr>
                    </a:p>
                  </a:txBody>
                  <a:tcPr marL="0" marR="0" marT="29209" marB="0">
                    <a:lnL w="28575">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370"/>
                        </a:spcBef>
                      </a:pPr>
                      <a:r>
                        <a:rPr sz="1200" dirty="0">
                          <a:latin typeface="Times New Roman"/>
                          <a:cs typeface="Times New Roman"/>
                        </a:rPr>
                        <a:t>6</a:t>
                      </a:r>
                      <a:endParaRPr sz="1200">
                        <a:latin typeface="Times New Roman"/>
                        <a:cs typeface="Times New Roman"/>
                      </a:endParaRPr>
                    </a:p>
                    <a:p>
                      <a:pPr marL="8890" algn="ctr">
                        <a:lnSpc>
                          <a:spcPct val="100000"/>
                        </a:lnSpc>
                        <a:spcBef>
                          <a:spcPts val="635"/>
                        </a:spcBef>
                      </a:pPr>
                      <a:r>
                        <a:rPr sz="1200" dirty="0">
                          <a:latin typeface="Times New Roman"/>
                          <a:cs typeface="Times New Roman"/>
                        </a:rPr>
                        <a:t>0</a:t>
                      </a:r>
                      <a:endParaRPr sz="1200">
                        <a:latin typeface="Times New Roman"/>
                        <a:cs typeface="Times New Roman"/>
                      </a:endParaRPr>
                    </a:p>
                    <a:p>
                      <a:pPr marL="8890" algn="ctr">
                        <a:lnSpc>
                          <a:spcPct val="100000"/>
                        </a:lnSpc>
                        <a:spcBef>
                          <a:spcPts val="590"/>
                        </a:spcBef>
                      </a:pPr>
                      <a:r>
                        <a:rPr sz="1200" dirty="0">
                          <a:latin typeface="Times New Roman"/>
                          <a:cs typeface="Times New Roman"/>
                        </a:rPr>
                        <a:t>13</a:t>
                      </a:r>
                      <a:endParaRPr sz="1200">
                        <a:latin typeface="Times New Roman"/>
                        <a:cs typeface="Times New Roman"/>
                      </a:endParaRPr>
                    </a:p>
                  </a:txBody>
                  <a:tcPr marL="0" marR="0" marT="46990" marB="0">
                    <a:lnT w="12700">
                      <a:solidFill>
                        <a:srgbClr val="000000"/>
                      </a:solidFill>
                      <a:prstDash val="solid"/>
                    </a:lnT>
                    <a:lnB w="12700">
                      <a:solidFill>
                        <a:srgbClr val="000000"/>
                      </a:solidFill>
                      <a:prstDash val="solid"/>
                    </a:lnB>
                  </a:tcPr>
                </a:tc>
                <a:tc>
                  <a:txBody>
                    <a:bodyPr/>
                    <a:lstStyle/>
                    <a:p>
                      <a:pPr marL="365125">
                        <a:lnSpc>
                          <a:spcPts val="1780"/>
                        </a:lnSpc>
                        <a:spcBef>
                          <a:spcPts val="595"/>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4</a:t>
                      </a:r>
                      <a:endParaRPr sz="1600">
                        <a:latin typeface="Times New Roman"/>
                        <a:cs typeface="Times New Roman"/>
                      </a:endParaRPr>
                    </a:p>
                    <a:p>
                      <a:pPr marL="34417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5</a:t>
                      </a:r>
                      <a:endParaRPr sz="1600">
                        <a:latin typeface="Times New Roman"/>
                        <a:cs typeface="Times New Roman"/>
                      </a:endParaRPr>
                    </a:p>
                    <a:p>
                      <a:pPr marL="347345">
                        <a:lnSpc>
                          <a:spcPct val="100000"/>
                        </a:lnSpc>
                        <a:spcBef>
                          <a:spcPts val="95"/>
                        </a:spcBef>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7</a:t>
                      </a:r>
                      <a:endParaRPr sz="1600">
                        <a:latin typeface="Times New Roman"/>
                        <a:cs typeface="Times New Roman"/>
                      </a:endParaRPr>
                    </a:p>
                  </a:txBody>
                  <a:tcPr marL="0" marR="0" marT="75565" marB="0">
                    <a:lnT w="12700">
                      <a:solidFill>
                        <a:srgbClr val="000000"/>
                      </a:solidFill>
                      <a:prstDash val="solid"/>
                    </a:lnT>
                    <a:lnB w="12700">
                      <a:solidFill>
                        <a:srgbClr val="000000"/>
                      </a:solidFill>
                      <a:prstDash val="solid"/>
                    </a:lnB>
                  </a:tcPr>
                </a:tc>
                <a:tc>
                  <a:txBody>
                    <a:bodyPr/>
                    <a:lstStyle/>
                    <a:p>
                      <a:pPr marL="311150">
                        <a:lnSpc>
                          <a:spcPts val="1914"/>
                        </a:lnSpc>
                        <a:spcBef>
                          <a:spcPts val="545"/>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p>
                      <a:pPr marL="311150">
                        <a:lnSpc>
                          <a:spcPts val="1789"/>
                        </a:lnSpc>
                        <a:spcBef>
                          <a:spcPts val="145"/>
                        </a:spcBef>
                      </a:pPr>
                      <a:r>
                        <a:rPr sz="1600" dirty="0">
                          <a:latin typeface="Times New Roman"/>
                          <a:cs typeface="Times New Roman"/>
                        </a:rPr>
                        <a:t>=</a:t>
                      </a:r>
                      <a:endParaRPr sz="1600">
                        <a:latin typeface="Times New Roman"/>
                        <a:cs typeface="Times New Roman"/>
                      </a:endParaRPr>
                    </a:p>
                  </a:txBody>
                  <a:tcPr marL="0" marR="0" marT="69215" marB="0">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marR="8890" algn="ctr">
                        <a:lnSpc>
                          <a:spcPct val="100000"/>
                        </a:lnSpc>
                        <a:spcBef>
                          <a:spcPts val="500"/>
                        </a:spcBef>
                      </a:pPr>
                      <a:r>
                        <a:rPr sz="1200" dirty="0">
                          <a:latin typeface="Times New Roman"/>
                          <a:cs typeface="Times New Roman"/>
                        </a:rPr>
                        <a:t>24</a:t>
                      </a:r>
                      <a:endParaRPr sz="1200">
                        <a:latin typeface="Times New Roman"/>
                        <a:cs typeface="Times New Roman"/>
                      </a:endParaRPr>
                    </a:p>
                    <a:p>
                      <a:pPr algn="ctr">
                        <a:lnSpc>
                          <a:spcPct val="100000"/>
                        </a:lnSpc>
                        <a:spcBef>
                          <a:spcPts val="640"/>
                        </a:spcBef>
                      </a:pPr>
                      <a:r>
                        <a:rPr sz="1200" dirty="0">
                          <a:latin typeface="Times New Roman"/>
                          <a:cs typeface="Times New Roman"/>
                        </a:rPr>
                        <a:t>0</a:t>
                      </a:r>
                      <a:endParaRPr sz="1200">
                        <a:latin typeface="Times New Roman"/>
                        <a:cs typeface="Times New Roman"/>
                      </a:endParaRPr>
                    </a:p>
                    <a:p>
                      <a:pPr algn="ctr">
                        <a:lnSpc>
                          <a:spcPct val="100000"/>
                        </a:lnSpc>
                        <a:spcBef>
                          <a:spcPts val="575"/>
                        </a:spcBef>
                      </a:pPr>
                      <a:r>
                        <a:rPr sz="1200" dirty="0">
                          <a:latin typeface="Times New Roman"/>
                          <a:cs typeface="Times New Roman"/>
                        </a:rPr>
                        <a:t>91</a:t>
                      </a:r>
                      <a:endParaRPr sz="1200">
                        <a:latin typeface="Times New Roman"/>
                        <a:cs typeface="Times New Roman"/>
                      </a:endParaRPr>
                    </a:p>
                  </a:txBody>
                  <a:tcPr marL="0" marR="0" marT="63500" marB="0">
                    <a:lnT w="12700">
                      <a:solidFill>
                        <a:srgbClr val="000000"/>
                      </a:solidFill>
                      <a:prstDash val="solid"/>
                    </a:lnT>
                    <a:lnB w="12700">
                      <a:solidFill>
                        <a:srgbClr val="000000"/>
                      </a:solidFill>
                      <a:prstDash val="solid"/>
                    </a:lnB>
                  </a:tcPr>
                </a:tc>
                <a:tc gridSpan="2">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450">
                        <a:latin typeface="Times New Roman"/>
                        <a:cs typeface="Times New Roman"/>
                      </a:endParaRPr>
                    </a:p>
                    <a:p>
                      <a:pPr marL="1313815">
                        <a:lnSpc>
                          <a:spcPct val="100000"/>
                        </a:lnSpc>
                      </a:pPr>
                      <a:r>
                        <a:rPr sz="1200" dirty="0">
                          <a:latin typeface="Times New Roman"/>
                          <a:cs typeface="Times New Roman"/>
                        </a:rPr>
                        <a:t>115</a:t>
                      </a:r>
                      <a:endParaRPr sz="1200">
                        <a:latin typeface="Times New Roman"/>
                        <a:cs typeface="Times New Roman"/>
                      </a:endParaRPr>
                    </a:p>
                  </a:txBody>
                  <a:tcPr marL="0" marR="0" marT="0" marB="0">
                    <a:lnR w="28575">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815339">
                <a:tc>
                  <a:txBody>
                    <a:bodyPr/>
                    <a:lstStyle/>
                    <a:p>
                      <a:pPr marL="199390" marR="412115" algn="just">
                        <a:lnSpc>
                          <a:spcPts val="1839"/>
                        </a:lnSpc>
                        <a:spcBef>
                          <a:spcPts val="195"/>
                        </a:spcBef>
                      </a:pPr>
                      <a:r>
                        <a:rPr sz="1800" spc="-5" dirty="0">
                          <a:latin typeface="Times New Roman"/>
                          <a:cs typeface="Times New Roman"/>
                        </a:rPr>
                        <a:t>External  </a:t>
                      </a:r>
                      <a:r>
                        <a:rPr sz="1800" dirty="0">
                          <a:latin typeface="Times New Roman"/>
                          <a:cs typeface="Times New Roman"/>
                        </a:rPr>
                        <a:t>Inquiries  </a:t>
                      </a:r>
                      <a:r>
                        <a:rPr sz="1800" spc="-5" dirty="0">
                          <a:latin typeface="Times New Roman"/>
                          <a:cs typeface="Times New Roman"/>
                        </a:rPr>
                        <a:t>(EQs)</a:t>
                      </a:r>
                      <a:endParaRPr sz="1800">
                        <a:latin typeface="Times New Roman"/>
                        <a:cs typeface="Times New Roman"/>
                      </a:endParaRPr>
                    </a:p>
                  </a:txBody>
                  <a:tcPr marL="0" marR="0" marT="24765" marB="0">
                    <a:lnL w="28575">
                      <a:solidFill>
                        <a:srgbClr val="000000"/>
                      </a:solidFill>
                      <a:prstDash val="solid"/>
                    </a:lnL>
                    <a:lnT w="12700">
                      <a:solidFill>
                        <a:srgbClr val="000000"/>
                      </a:solidFill>
                      <a:prstDash val="solid"/>
                    </a:lnT>
                    <a:lnB w="12700">
                      <a:solidFill>
                        <a:srgbClr val="000000"/>
                      </a:solidFill>
                      <a:prstDash val="solid"/>
                    </a:lnB>
                  </a:tcPr>
                </a:tc>
                <a:tc>
                  <a:txBody>
                    <a:bodyPr/>
                    <a:lstStyle/>
                    <a:p>
                      <a:pPr marL="27305" algn="ctr">
                        <a:lnSpc>
                          <a:spcPct val="100000"/>
                        </a:lnSpc>
                        <a:spcBef>
                          <a:spcPts val="320"/>
                        </a:spcBef>
                      </a:pPr>
                      <a:r>
                        <a:rPr sz="1200" dirty="0">
                          <a:latin typeface="Times New Roman"/>
                          <a:cs typeface="Times New Roman"/>
                        </a:rPr>
                        <a:t>3</a:t>
                      </a:r>
                      <a:endParaRPr sz="1200">
                        <a:latin typeface="Times New Roman"/>
                        <a:cs typeface="Times New Roman"/>
                      </a:endParaRPr>
                    </a:p>
                    <a:p>
                      <a:pPr marL="36195" algn="ctr">
                        <a:lnSpc>
                          <a:spcPct val="100000"/>
                        </a:lnSpc>
                        <a:spcBef>
                          <a:spcPts val="640"/>
                        </a:spcBef>
                      </a:pPr>
                      <a:r>
                        <a:rPr sz="1200" dirty="0">
                          <a:latin typeface="Times New Roman"/>
                          <a:cs typeface="Times New Roman"/>
                        </a:rPr>
                        <a:t>4</a:t>
                      </a:r>
                      <a:endParaRPr sz="1200">
                        <a:latin typeface="Times New Roman"/>
                        <a:cs typeface="Times New Roman"/>
                      </a:endParaRPr>
                    </a:p>
                    <a:p>
                      <a:pPr marL="36195" algn="ctr">
                        <a:lnSpc>
                          <a:spcPct val="100000"/>
                        </a:lnSpc>
                        <a:spcBef>
                          <a:spcPts val="585"/>
                        </a:spcBef>
                      </a:pPr>
                      <a:r>
                        <a:rPr sz="1200" dirty="0">
                          <a:latin typeface="Times New Roman"/>
                          <a:cs typeface="Times New Roman"/>
                        </a:rPr>
                        <a:t>2</a:t>
                      </a:r>
                      <a:endParaRPr sz="1200">
                        <a:latin typeface="Times New Roman"/>
                        <a:cs typeface="Times New Roman"/>
                      </a:endParaRPr>
                    </a:p>
                  </a:txBody>
                  <a:tcPr marL="0" marR="0" marT="40640" marB="0">
                    <a:lnT w="12700">
                      <a:solidFill>
                        <a:srgbClr val="000000"/>
                      </a:solidFill>
                      <a:prstDash val="solid"/>
                    </a:lnT>
                    <a:lnB w="12700">
                      <a:solidFill>
                        <a:srgbClr val="000000"/>
                      </a:solidFill>
                      <a:prstDash val="solid"/>
                    </a:lnB>
                  </a:tcPr>
                </a:tc>
                <a:tc>
                  <a:txBody>
                    <a:bodyPr/>
                    <a:lstStyle/>
                    <a:p>
                      <a:pPr marL="365125">
                        <a:lnSpc>
                          <a:spcPts val="1780"/>
                        </a:lnSpc>
                        <a:spcBef>
                          <a:spcPts val="595"/>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3</a:t>
                      </a:r>
                      <a:endParaRPr sz="1600">
                        <a:latin typeface="Times New Roman"/>
                        <a:cs typeface="Times New Roman"/>
                      </a:endParaRPr>
                    </a:p>
                    <a:p>
                      <a:pPr marL="34417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4</a:t>
                      </a:r>
                      <a:endParaRPr sz="1600">
                        <a:latin typeface="Times New Roman"/>
                        <a:cs typeface="Times New Roman"/>
                      </a:endParaRPr>
                    </a:p>
                    <a:p>
                      <a:pPr marL="347345">
                        <a:lnSpc>
                          <a:spcPct val="100000"/>
                        </a:lnSpc>
                        <a:spcBef>
                          <a:spcPts val="95"/>
                        </a:spcBef>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6</a:t>
                      </a:r>
                      <a:endParaRPr sz="1600">
                        <a:latin typeface="Times New Roman"/>
                        <a:cs typeface="Times New Roman"/>
                      </a:endParaRPr>
                    </a:p>
                  </a:txBody>
                  <a:tcPr marL="0" marR="0" marT="75565" marB="0">
                    <a:lnT w="12700">
                      <a:solidFill>
                        <a:srgbClr val="000000"/>
                      </a:solidFill>
                      <a:prstDash val="solid"/>
                    </a:lnT>
                    <a:lnB w="12700">
                      <a:solidFill>
                        <a:srgbClr val="000000"/>
                      </a:solidFill>
                      <a:prstDash val="solid"/>
                    </a:lnB>
                  </a:tcPr>
                </a:tc>
                <a:tc>
                  <a:txBody>
                    <a:bodyPr/>
                    <a:lstStyle/>
                    <a:p>
                      <a:pPr marL="311150">
                        <a:lnSpc>
                          <a:spcPts val="1910"/>
                        </a:lnSpc>
                        <a:spcBef>
                          <a:spcPts val="520"/>
                        </a:spcBef>
                      </a:pPr>
                      <a:r>
                        <a:rPr sz="1600" dirty="0">
                          <a:latin typeface="Times New Roman"/>
                          <a:cs typeface="Times New Roman"/>
                        </a:rPr>
                        <a:t>=</a:t>
                      </a:r>
                      <a:endParaRPr sz="1600">
                        <a:latin typeface="Times New Roman"/>
                        <a:cs typeface="Times New Roman"/>
                      </a:endParaRPr>
                    </a:p>
                    <a:p>
                      <a:pPr marL="311150">
                        <a:lnSpc>
                          <a:spcPts val="1910"/>
                        </a:lnSpc>
                      </a:pPr>
                      <a:r>
                        <a:rPr sz="1600" dirty="0">
                          <a:latin typeface="Times New Roman"/>
                          <a:cs typeface="Times New Roman"/>
                        </a:rPr>
                        <a:t>=</a:t>
                      </a:r>
                      <a:endParaRPr sz="1600">
                        <a:latin typeface="Times New Roman"/>
                        <a:cs typeface="Times New Roman"/>
                      </a:endParaRPr>
                    </a:p>
                    <a:p>
                      <a:pPr marL="311150">
                        <a:lnSpc>
                          <a:spcPts val="1835"/>
                        </a:lnSpc>
                        <a:spcBef>
                          <a:spcPts val="145"/>
                        </a:spcBef>
                      </a:pPr>
                      <a:r>
                        <a:rPr sz="1600" dirty="0">
                          <a:latin typeface="Times New Roman"/>
                          <a:cs typeface="Times New Roman"/>
                        </a:rPr>
                        <a:t>=</a:t>
                      </a:r>
                      <a:endParaRPr sz="1600">
                        <a:latin typeface="Times New Roman"/>
                        <a:cs typeface="Times New Roman"/>
                      </a:endParaRPr>
                    </a:p>
                  </a:txBody>
                  <a:tcPr marL="0" marR="0" marT="66040" marB="0">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marL="10160" algn="ctr">
                        <a:lnSpc>
                          <a:spcPct val="100000"/>
                        </a:lnSpc>
                        <a:spcBef>
                          <a:spcPts val="455"/>
                        </a:spcBef>
                      </a:pPr>
                      <a:r>
                        <a:rPr sz="1200" dirty="0">
                          <a:latin typeface="Times New Roman"/>
                          <a:cs typeface="Times New Roman"/>
                        </a:rPr>
                        <a:t>9</a:t>
                      </a:r>
                      <a:endParaRPr sz="1200">
                        <a:latin typeface="Times New Roman"/>
                        <a:cs typeface="Times New Roman"/>
                      </a:endParaRPr>
                    </a:p>
                    <a:p>
                      <a:pPr marL="19685" algn="ctr">
                        <a:lnSpc>
                          <a:spcPct val="100000"/>
                        </a:lnSpc>
                        <a:spcBef>
                          <a:spcPts val="635"/>
                        </a:spcBef>
                      </a:pPr>
                      <a:r>
                        <a:rPr sz="1200" dirty="0">
                          <a:latin typeface="Times New Roman"/>
                          <a:cs typeface="Times New Roman"/>
                        </a:rPr>
                        <a:t>16</a:t>
                      </a:r>
                      <a:endParaRPr sz="1200">
                        <a:latin typeface="Times New Roman"/>
                        <a:cs typeface="Times New Roman"/>
                      </a:endParaRPr>
                    </a:p>
                    <a:p>
                      <a:pPr marL="19685" algn="ctr">
                        <a:lnSpc>
                          <a:spcPct val="100000"/>
                        </a:lnSpc>
                        <a:spcBef>
                          <a:spcPts val="590"/>
                        </a:spcBef>
                      </a:pPr>
                      <a:r>
                        <a:rPr sz="1200" dirty="0">
                          <a:latin typeface="Times New Roman"/>
                          <a:cs typeface="Times New Roman"/>
                        </a:rPr>
                        <a:t>12</a:t>
                      </a:r>
                      <a:endParaRPr sz="1200">
                        <a:latin typeface="Times New Roman"/>
                        <a:cs typeface="Times New Roman"/>
                      </a:endParaRPr>
                    </a:p>
                  </a:txBody>
                  <a:tcPr marL="0" marR="0" marT="57785" marB="0">
                    <a:lnT w="12700">
                      <a:solidFill>
                        <a:srgbClr val="000000"/>
                      </a:solidFill>
                      <a:prstDash val="solid"/>
                    </a:lnT>
                    <a:lnB w="12700">
                      <a:solidFill>
                        <a:srgbClr val="000000"/>
                      </a:solidFill>
                      <a:prstDash val="solid"/>
                    </a:lnB>
                  </a:tcPr>
                </a:tc>
                <a:tc gridSpan="2">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0"/>
                        </a:spcBef>
                      </a:pPr>
                      <a:endParaRPr sz="1400">
                        <a:latin typeface="Times New Roman"/>
                        <a:cs typeface="Times New Roman"/>
                      </a:endParaRPr>
                    </a:p>
                    <a:p>
                      <a:pPr marL="1367155">
                        <a:lnSpc>
                          <a:spcPct val="100000"/>
                        </a:lnSpc>
                      </a:pPr>
                      <a:r>
                        <a:rPr sz="1200" dirty="0">
                          <a:latin typeface="Times New Roman"/>
                          <a:cs typeface="Times New Roman"/>
                        </a:rPr>
                        <a:t>37</a:t>
                      </a:r>
                      <a:endParaRPr sz="1200">
                        <a:latin typeface="Times New Roman"/>
                        <a:cs typeface="Times New Roman"/>
                      </a:endParaRPr>
                    </a:p>
                  </a:txBody>
                  <a:tcPr marL="0" marR="0" marT="0" marB="0">
                    <a:lnR w="28575">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4"/>
                  </a:ext>
                </a:extLst>
              </a:tr>
              <a:tr h="605027">
                <a:tc>
                  <a:txBody>
                    <a:bodyPr/>
                    <a:lstStyle/>
                    <a:p>
                      <a:pPr marL="194945" marR="455930">
                        <a:lnSpc>
                          <a:spcPts val="1839"/>
                        </a:lnSpc>
                        <a:spcBef>
                          <a:spcPts val="495"/>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a:t>
                      </a:r>
                      <a:r>
                        <a:rPr sz="1800" spc="-5" dirty="0">
                          <a:latin typeface="Times New Roman"/>
                          <a:cs typeface="Times New Roman"/>
                        </a:rPr>
                        <a:t>logical</a:t>
                      </a:r>
                      <a:endParaRPr sz="1800">
                        <a:latin typeface="Times New Roman"/>
                        <a:cs typeface="Times New Roman"/>
                      </a:endParaRPr>
                    </a:p>
                  </a:txBody>
                  <a:tcPr marL="0" marR="0" marT="62865" marB="0">
                    <a:lnL w="28575">
                      <a:solidFill>
                        <a:srgbClr val="000000"/>
                      </a:solidFill>
                      <a:prstDash val="solid"/>
                    </a:lnL>
                    <a:lnT w="12700">
                      <a:solidFill>
                        <a:srgbClr val="000000"/>
                      </a:solidFill>
                      <a:prstDash val="solid"/>
                    </a:lnT>
                  </a:tcPr>
                </a:tc>
                <a:tc>
                  <a:txBody>
                    <a:bodyPr/>
                    <a:lstStyle/>
                    <a:p>
                      <a:pPr marL="27305" algn="ctr">
                        <a:lnSpc>
                          <a:spcPct val="100000"/>
                        </a:lnSpc>
                        <a:spcBef>
                          <a:spcPts val="515"/>
                        </a:spcBef>
                      </a:pPr>
                      <a:r>
                        <a:rPr sz="1200" dirty="0">
                          <a:latin typeface="Times New Roman"/>
                          <a:cs typeface="Times New Roman"/>
                        </a:rPr>
                        <a:t>0</a:t>
                      </a:r>
                      <a:endParaRPr sz="1200">
                        <a:latin typeface="Times New Roman"/>
                        <a:cs typeface="Times New Roman"/>
                      </a:endParaRPr>
                    </a:p>
                    <a:p>
                      <a:pPr marL="36195" algn="ctr">
                        <a:lnSpc>
                          <a:spcPct val="100000"/>
                        </a:lnSpc>
                        <a:spcBef>
                          <a:spcPts val="635"/>
                        </a:spcBef>
                      </a:pPr>
                      <a:r>
                        <a:rPr sz="1200" dirty="0">
                          <a:latin typeface="Times New Roman"/>
                          <a:cs typeface="Times New Roman"/>
                        </a:rPr>
                        <a:t>2</a:t>
                      </a:r>
                      <a:endParaRPr sz="1200">
                        <a:latin typeface="Times New Roman"/>
                        <a:cs typeface="Times New Roman"/>
                      </a:endParaRPr>
                    </a:p>
                  </a:txBody>
                  <a:tcPr marL="0" marR="0" marT="65405" marB="0">
                    <a:lnT w="12700">
                      <a:solidFill>
                        <a:srgbClr val="000000"/>
                      </a:solidFill>
                      <a:prstDash val="solid"/>
                    </a:lnT>
                  </a:tcPr>
                </a:tc>
                <a:tc>
                  <a:txBody>
                    <a:bodyPr/>
                    <a:lstStyle/>
                    <a:p>
                      <a:pPr marL="370205">
                        <a:lnSpc>
                          <a:spcPts val="1789"/>
                        </a:lnSpc>
                        <a:spcBef>
                          <a:spcPts val="62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7</a:t>
                      </a:r>
                      <a:endParaRPr sz="1600">
                        <a:latin typeface="Times New Roman"/>
                        <a:cs typeface="Times New Roman"/>
                      </a:endParaRPr>
                    </a:p>
                    <a:p>
                      <a:pPr marL="296545">
                        <a:lnSpc>
                          <a:spcPts val="1789"/>
                        </a:lnSpc>
                      </a:pPr>
                      <a:r>
                        <a:rPr sz="1600" spc="-5" dirty="0">
                          <a:latin typeface="Times New Roman"/>
                          <a:cs typeface="Times New Roman"/>
                        </a:rPr>
                        <a:t>Average x</a:t>
                      </a:r>
                      <a:r>
                        <a:rPr sz="1600" spc="-25" dirty="0">
                          <a:latin typeface="Times New Roman"/>
                          <a:cs typeface="Times New Roman"/>
                        </a:rPr>
                        <a:t> </a:t>
                      </a:r>
                      <a:r>
                        <a:rPr sz="1600" dirty="0">
                          <a:latin typeface="Times New Roman"/>
                          <a:cs typeface="Times New Roman"/>
                        </a:rPr>
                        <a:t>10</a:t>
                      </a:r>
                      <a:endParaRPr sz="1600">
                        <a:latin typeface="Times New Roman"/>
                        <a:cs typeface="Times New Roman"/>
                      </a:endParaRPr>
                    </a:p>
                  </a:txBody>
                  <a:tcPr marL="0" marR="0" marT="78740" marB="0">
                    <a:lnT w="12700">
                      <a:solidFill>
                        <a:srgbClr val="000000"/>
                      </a:solidFill>
                      <a:prstDash val="solid"/>
                    </a:lnT>
                  </a:tcPr>
                </a:tc>
                <a:tc>
                  <a:txBody>
                    <a:bodyPr/>
                    <a:lstStyle/>
                    <a:p>
                      <a:pPr marL="311150">
                        <a:lnSpc>
                          <a:spcPts val="1914"/>
                        </a:lnSpc>
                        <a:spcBef>
                          <a:spcPts val="545"/>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txBody>
                  <a:tcPr marL="0" marR="0" marT="69215" marB="0">
                    <a:lnT w="12700">
                      <a:solidFill>
                        <a:srgbClr val="000000"/>
                      </a:solidFill>
                      <a:prstDash val="solid"/>
                    </a:lnT>
                  </a:tcPr>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tcPr>
                </a:tc>
                <a:tc>
                  <a:txBody>
                    <a:bodyPr/>
                    <a:lstStyle/>
                    <a:p>
                      <a:pPr marL="10160" algn="ctr">
                        <a:lnSpc>
                          <a:spcPct val="100000"/>
                        </a:lnSpc>
                        <a:spcBef>
                          <a:spcPts val="645"/>
                        </a:spcBef>
                      </a:pPr>
                      <a:r>
                        <a:rPr sz="1200" dirty="0">
                          <a:latin typeface="Times New Roman"/>
                          <a:cs typeface="Times New Roman"/>
                        </a:rPr>
                        <a:t>0</a:t>
                      </a:r>
                      <a:endParaRPr sz="1200">
                        <a:latin typeface="Times New Roman"/>
                        <a:cs typeface="Times New Roman"/>
                      </a:endParaRPr>
                    </a:p>
                    <a:p>
                      <a:pPr marL="19685" algn="ctr">
                        <a:lnSpc>
                          <a:spcPct val="100000"/>
                        </a:lnSpc>
                        <a:spcBef>
                          <a:spcPts val="635"/>
                        </a:spcBef>
                      </a:pPr>
                      <a:r>
                        <a:rPr sz="1200" dirty="0">
                          <a:latin typeface="Times New Roman"/>
                          <a:cs typeface="Times New Roman"/>
                        </a:rPr>
                        <a:t>20</a:t>
                      </a:r>
                      <a:endParaRPr sz="1200">
                        <a:latin typeface="Times New Roman"/>
                        <a:cs typeface="Times New Roman"/>
                      </a:endParaRPr>
                    </a:p>
                  </a:txBody>
                  <a:tcPr marL="0" marR="0" marT="81915" marB="0">
                    <a:lnT w="12700">
                      <a:solidFill>
                        <a:srgbClr val="000000"/>
                      </a:solidFill>
                      <a:prstDash val="solid"/>
                    </a:lnT>
                    <a:lnB w="9525">
                      <a:solidFill>
                        <a:srgbClr val="000000"/>
                      </a:solidFill>
                      <a:prstDash val="solid"/>
                    </a:lnB>
                  </a:tcPr>
                </a:tc>
                <a:tc gridSpan="2">
                  <a:txBody>
                    <a:bodyPr/>
                    <a:lstStyle/>
                    <a:p>
                      <a:pPr>
                        <a:lnSpc>
                          <a:spcPct val="100000"/>
                        </a:lnSpc>
                      </a:pPr>
                      <a:endParaRPr sz="1800">
                        <a:latin typeface="Times New Roman"/>
                        <a:cs typeface="Times New Roman"/>
                      </a:endParaRPr>
                    </a:p>
                  </a:txBody>
                  <a:tcPr marL="0" marR="0" marT="0" marB="0">
                    <a:lnR w="28575">
                      <a:solidFill>
                        <a:srgbClr val="000000"/>
                      </a:solidFill>
                      <a:prstDash val="solid"/>
                    </a:lnR>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5"/>
                  </a:ext>
                </a:extLst>
              </a:tr>
              <a:tr h="208787">
                <a:tc>
                  <a:txBody>
                    <a:bodyPr/>
                    <a:lstStyle/>
                    <a:p>
                      <a:pPr marL="194945">
                        <a:lnSpc>
                          <a:spcPts val="1235"/>
                        </a:lnSpc>
                      </a:pPr>
                      <a:r>
                        <a:rPr sz="1800" spc="-5" dirty="0">
                          <a:latin typeface="Times New Roman"/>
                          <a:cs typeface="Times New Roman"/>
                        </a:rPr>
                        <a:t>Files</a:t>
                      </a:r>
                      <a:r>
                        <a:rPr sz="1800" spc="-20" dirty="0">
                          <a:latin typeface="Times New Roman"/>
                          <a:cs typeface="Times New Roman"/>
                        </a:rPr>
                        <a:t> </a:t>
                      </a:r>
                      <a:r>
                        <a:rPr sz="1800" spc="-5" dirty="0">
                          <a:latin typeface="Times New Roman"/>
                          <a:cs typeface="Times New Roman"/>
                        </a:rPr>
                        <a:t>(ILFs)</a:t>
                      </a:r>
                      <a:endParaRPr sz="1800">
                        <a:latin typeface="Times New Roman"/>
                        <a:cs typeface="Times New Roman"/>
                      </a:endParaRPr>
                    </a:p>
                  </a:txBody>
                  <a:tcPr marL="0" marR="0" marT="0" marB="0">
                    <a:lnL w="28575">
                      <a:solidFill>
                        <a:srgbClr val="000000"/>
                      </a:solidFill>
                      <a:prstDash val="solid"/>
                    </a:lnL>
                    <a:lnB w="12700">
                      <a:solidFill>
                        <a:srgbClr val="000000"/>
                      </a:solidFill>
                      <a:prstDash val="solid"/>
                    </a:lnB>
                  </a:tcPr>
                </a:tc>
                <a:tc>
                  <a:txBody>
                    <a:bodyPr/>
                    <a:lstStyle/>
                    <a:p>
                      <a:pPr marL="36195" algn="ctr">
                        <a:lnSpc>
                          <a:spcPts val="1295"/>
                        </a:lnSpc>
                      </a:pPr>
                      <a:r>
                        <a:rPr sz="1200" dirty="0">
                          <a:latin typeface="Times New Roman"/>
                          <a:cs typeface="Times New Roman"/>
                        </a:rPr>
                        <a:t>1</a:t>
                      </a:r>
                      <a:endParaRPr sz="1200">
                        <a:latin typeface="Times New Roman"/>
                        <a:cs typeface="Times New Roman"/>
                      </a:endParaRPr>
                    </a:p>
                  </a:txBody>
                  <a:tcPr marL="0" marR="0" marT="0" marB="0">
                    <a:lnB w="12700">
                      <a:solidFill>
                        <a:srgbClr val="000000"/>
                      </a:solidFill>
                      <a:prstDash val="solid"/>
                    </a:lnB>
                  </a:tcPr>
                </a:tc>
                <a:tc>
                  <a:txBody>
                    <a:bodyPr/>
                    <a:lstStyle/>
                    <a:p>
                      <a:pPr marL="301625">
                        <a:lnSpc>
                          <a:spcPts val="1450"/>
                        </a:lnSpc>
                      </a:pPr>
                      <a:r>
                        <a:rPr sz="1600" spc="-5" dirty="0">
                          <a:latin typeface="Times New Roman"/>
                          <a:cs typeface="Times New Roman"/>
                        </a:rPr>
                        <a:t>High x</a:t>
                      </a:r>
                      <a:r>
                        <a:rPr sz="1600" spc="-10" dirty="0">
                          <a:latin typeface="Times New Roman"/>
                          <a:cs typeface="Times New Roman"/>
                        </a:rPr>
                        <a:t> </a:t>
                      </a:r>
                      <a:r>
                        <a:rPr sz="1600" dirty="0">
                          <a:latin typeface="Times New Roman"/>
                          <a:cs typeface="Times New Roman"/>
                        </a:rPr>
                        <a:t>15</a:t>
                      </a:r>
                      <a:endParaRPr sz="1600">
                        <a:latin typeface="Times New Roman"/>
                        <a:cs typeface="Times New Roman"/>
                      </a:endParaRPr>
                    </a:p>
                  </a:txBody>
                  <a:tcPr marL="0" marR="0" marT="0" marB="0">
                    <a:lnB w="12700">
                      <a:solidFill>
                        <a:srgbClr val="000000"/>
                      </a:solidFill>
                      <a:prstDash val="solid"/>
                    </a:lnB>
                  </a:tcPr>
                </a:tc>
                <a:tc gridSpan="2">
                  <a:txBody>
                    <a:bodyPr/>
                    <a:lstStyle/>
                    <a:p>
                      <a:pPr marR="71755" algn="ctr">
                        <a:lnSpc>
                          <a:spcPts val="1545"/>
                        </a:lnSpc>
                      </a:pPr>
                      <a:r>
                        <a:rPr sz="1600" dirty="0">
                          <a:latin typeface="Times New Roman"/>
                          <a:cs typeface="Times New Roman"/>
                        </a:rPr>
                        <a:t>=</a:t>
                      </a:r>
                      <a:endParaRPr sz="16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hMerge="1">
                  <a:txBody>
                    <a:bodyPr/>
                    <a:lstStyle/>
                    <a:p>
                      <a:endParaRPr/>
                    </a:p>
                  </a:txBody>
                  <a:tcPr marL="0" marR="0" marT="0" marB="0"/>
                </a:tc>
                <a:tc>
                  <a:txBody>
                    <a:bodyPr/>
                    <a:lstStyle/>
                    <a:p>
                      <a:pPr marL="19685" algn="ctr">
                        <a:lnSpc>
                          <a:spcPts val="1430"/>
                        </a:lnSpc>
                      </a:pPr>
                      <a:r>
                        <a:rPr sz="1200" dirty="0">
                          <a:latin typeface="Times New Roman"/>
                          <a:cs typeface="Times New Roman"/>
                        </a:rPr>
                        <a:t>15</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gridSpan="2">
                  <a:txBody>
                    <a:bodyPr/>
                    <a:lstStyle/>
                    <a:p>
                      <a:pPr marL="1367155">
                        <a:lnSpc>
                          <a:spcPts val="1250"/>
                        </a:lnSpc>
                      </a:pPr>
                      <a:r>
                        <a:rPr sz="1200" dirty="0">
                          <a:latin typeface="Times New Roman"/>
                          <a:cs typeface="Times New Roman"/>
                        </a:rPr>
                        <a:t>35</a:t>
                      </a:r>
                      <a:endParaRPr sz="1200">
                        <a:latin typeface="Times New Roman"/>
                        <a:cs typeface="Times New Roman"/>
                      </a:endParaRPr>
                    </a:p>
                  </a:txBody>
                  <a:tcPr marL="0" marR="0" marT="0" marB="0">
                    <a:lnL w="9525">
                      <a:solidFill>
                        <a:srgbClr val="000000"/>
                      </a:solidFill>
                      <a:prstDash val="solid"/>
                    </a:lnL>
                    <a:lnR w="28575">
                      <a:solidFill>
                        <a:srgbClr val="000000"/>
                      </a:solidFill>
                      <a:prstDash val="solid"/>
                    </a:lnR>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282841">
                <a:tc>
                  <a:txBody>
                    <a:bodyPr/>
                    <a:lstStyle/>
                    <a:p>
                      <a:pPr marL="185420">
                        <a:lnSpc>
                          <a:spcPts val="2125"/>
                        </a:lnSpc>
                      </a:pPr>
                      <a:r>
                        <a:rPr sz="1800" spc="-5" dirty="0">
                          <a:latin typeface="Times New Roman"/>
                          <a:cs typeface="Times New Roman"/>
                        </a:rPr>
                        <a:t>External</a:t>
                      </a:r>
                      <a:endParaRPr sz="1800">
                        <a:latin typeface="Times New Roman"/>
                        <a:cs typeface="Times New Roman"/>
                      </a:endParaRPr>
                    </a:p>
                  </a:txBody>
                  <a:tcPr marL="0" marR="0" marT="0" marB="0">
                    <a:lnL w="28575">
                      <a:solidFill>
                        <a:srgbClr val="000000"/>
                      </a:solidFill>
                      <a:prstDash val="solid"/>
                    </a:lnL>
                    <a:lnT w="12700">
                      <a:solidFill>
                        <a:srgbClr val="000000"/>
                      </a:solidFill>
                      <a:prstDash val="solid"/>
                    </a:lnT>
                  </a:tcPr>
                </a:tc>
                <a:tc>
                  <a:txBody>
                    <a:bodyPr/>
                    <a:lstStyle/>
                    <a:p>
                      <a:pPr marL="27305" algn="ctr">
                        <a:lnSpc>
                          <a:spcPct val="100000"/>
                        </a:lnSpc>
                        <a:spcBef>
                          <a:spcPts val="320"/>
                        </a:spcBef>
                      </a:pPr>
                      <a:r>
                        <a:rPr sz="1200" dirty="0">
                          <a:latin typeface="Times New Roman"/>
                          <a:cs typeface="Times New Roman"/>
                        </a:rPr>
                        <a:t>9</a:t>
                      </a:r>
                      <a:endParaRPr sz="1200">
                        <a:latin typeface="Times New Roman"/>
                        <a:cs typeface="Times New Roman"/>
                      </a:endParaRPr>
                    </a:p>
                  </a:txBody>
                  <a:tcPr marL="0" marR="0" marT="40640" marB="0">
                    <a:lnT w="12700">
                      <a:solidFill>
                        <a:srgbClr val="000000"/>
                      </a:solidFill>
                      <a:prstDash val="solid"/>
                    </a:lnT>
                  </a:tcPr>
                </a:tc>
                <a:tc rowSpan="3">
                  <a:txBody>
                    <a:bodyPr/>
                    <a:lstStyle/>
                    <a:p>
                      <a:pPr marL="370205">
                        <a:lnSpc>
                          <a:spcPts val="1780"/>
                        </a:lnSpc>
                        <a:spcBef>
                          <a:spcPts val="56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5</a:t>
                      </a:r>
                      <a:endParaRPr sz="1600">
                        <a:latin typeface="Times New Roman"/>
                        <a:cs typeface="Times New Roman"/>
                      </a:endParaRPr>
                    </a:p>
                    <a:p>
                      <a:pPr marL="357505">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7</a:t>
                      </a:r>
                      <a:endParaRPr sz="1600">
                        <a:latin typeface="Times New Roman"/>
                        <a:cs typeface="Times New Roman"/>
                      </a:endParaRPr>
                    </a:p>
                    <a:p>
                      <a:pPr marL="301625">
                        <a:lnSpc>
                          <a:spcPct val="100000"/>
                        </a:lnSpc>
                        <a:spcBef>
                          <a:spcPts val="95"/>
                        </a:spcBef>
                      </a:pPr>
                      <a:r>
                        <a:rPr sz="1600" spc="-5" dirty="0">
                          <a:latin typeface="Times New Roman"/>
                          <a:cs typeface="Times New Roman"/>
                        </a:rPr>
                        <a:t>High x</a:t>
                      </a:r>
                      <a:r>
                        <a:rPr sz="1600" spc="-10" dirty="0">
                          <a:latin typeface="Times New Roman"/>
                          <a:cs typeface="Times New Roman"/>
                        </a:rPr>
                        <a:t> </a:t>
                      </a:r>
                      <a:r>
                        <a:rPr sz="1600" dirty="0">
                          <a:latin typeface="Times New Roman"/>
                          <a:cs typeface="Times New Roman"/>
                        </a:rPr>
                        <a:t>10</a:t>
                      </a:r>
                      <a:endParaRPr sz="1600">
                        <a:latin typeface="Times New Roman"/>
                        <a:cs typeface="Times New Roman"/>
                      </a:endParaRPr>
                    </a:p>
                  </a:txBody>
                  <a:tcPr marL="0" marR="0" marT="71120" marB="0">
                    <a:lnT w="12700">
                      <a:solidFill>
                        <a:srgbClr val="000000"/>
                      </a:solidFill>
                      <a:prstDash val="solid"/>
                    </a:lnT>
                    <a:lnB w="12700">
                      <a:solidFill>
                        <a:srgbClr val="000000"/>
                      </a:solidFill>
                      <a:prstDash val="solid"/>
                    </a:lnB>
                  </a:tcPr>
                </a:tc>
                <a:tc rowSpan="3">
                  <a:txBody>
                    <a:bodyPr/>
                    <a:lstStyle/>
                    <a:p>
                      <a:pPr marL="311150">
                        <a:lnSpc>
                          <a:spcPts val="1914"/>
                        </a:lnSpc>
                        <a:spcBef>
                          <a:spcPts val="509"/>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p>
                      <a:pPr marL="311150">
                        <a:lnSpc>
                          <a:spcPts val="1825"/>
                        </a:lnSpc>
                        <a:spcBef>
                          <a:spcPts val="145"/>
                        </a:spcBef>
                      </a:pPr>
                      <a:r>
                        <a:rPr sz="1600" dirty="0">
                          <a:latin typeface="Times New Roman"/>
                          <a:cs typeface="Times New Roman"/>
                        </a:rPr>
                        <a:t>=</a:t>
                      </a:r>
                      <a:endParaRPr sz="1600">
                        <a:latin typeface="Times New Roman"/>
                        <a:cs typeface="Times New Roman"/>
                      </a:endParaRPr>
                    </a:p>
                  </a:txBody>
                  <a:tcPr marL="0" marR="0" marT="64769" marB="0">
                    <a:lnT w="12700">
                      <a:solidFill>
                        <a:srgbClr val="000000"/>
                      </a:solidFill>
                      <a:prstDash val="solid"/>
                    </a:lnT>
                    <a:lnB w="12700">
                      <a:solidFill>
                        <a:srgbClr val="000000"/>
                      </a:solidFill>
                      <a:prstDash val="solid"/>
                    </a:lnB>
                  </a:tcPr>
                </a:tc>
                <a:tc rowSpan="3">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marL="10160" algn="ctr">
                        <a:lnSpc>
                          <a:spcPct val="100000"/>
                        </a:lnSpc>
                        <a:spcBef>
                          <a:spcPts val="455"/>
                        </a:spcBef>
                      </a:pPr>
                      <a:r>
                        <a:rPr sz="1200" dirty="0">
                          <a:latin typeface="Times New Roman"/>
                          <a:cs typeface="Times New Roman"/>
                        </a:rPr>
                        <a:t>45</a:t>
                      </a:r>
                      <a:endParaRPr sz="1200">
                        <a:latin typeface="Times New Roman"/>
                        <a:cs typeface="Times New Roman"/>
                      </a:endParaRPr>
                    </a:p>
                  </a:txBody>
                  <a:tcPr marL="0" marR="0" marT="57785" marB="0">
                    <a:lnT w="12700">
                      <a:solidFill>
                        <a:srgbClr val="000000"/>
                      </a:solidFill>
                      <a:prstDash val="solid"/>
                    </a:lnT>
                  </a:tcPr>
                </a:tc>
                <a:tc gridSpan="2">
                  <a:txBody>
                    <a:bodyPr/>
                    <a:lstStyle/>
                    <a:p>
                      <a:pPr>
                        <a:lnSpc>
                          <a:spcPct val="100000"/>
                        </a:lnSpc>
                      </a:pPr>
                      <a:endParaRPr sz="1700">
                        <a:latin typeface="Times New Roman"/>
                        <a:cs typeface="Times New Roman"/>
                      </a:endParaRPr>
                    </a:p>
                  </a:txBody>
                  <a:tcPr marL="0" marR="0" marT="0" marB="0">
                    <a:lnR w="28575">
                      <a:solidFill>
                        <a:srgbClr val="000000"/>
                      </a:solidFill>
                      <a:prstDash val="solid"/>
                    </a:lnR>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7"/>
                  </a:ext>
                </a:extLst>
              </a:tr>
              <a:tr h="233933">
                <a:tc>
                  <a:txBody>
                    <a:bodyPr/>
                    <a:lstStyle/>
                    <a:p>
                      <a:pPr marL="185420">
                        <a:lnSpc>
                          <a:spcPts val="1739"/>
                        </a:lnSpc>
                      </a:pPr>
                      <a:r>
                        <a:rPr sz="1800" spc="-5" dirty="0">
                          <a:latin typeface="Times New Roman"/>
                          <a:cs typeface="Times New Roman"/>
                        </a:rPr>
                        <a:t>Interface</a:t>
                      </a:r>
                      <a:endParaRPr sz="1800">
                        <a:latin typeface="Times New Roman"/>
                        <a:cs typeface="Times New Roman"/>
                      </a:endParaRPr>
                    </a:p>
                  </a:txBody>
                  <a:tcPr marL="0" marR="0" marT="0" marB="0">
                    <a:lnL w="28575">
                      <a:solidFill>
                        <a:srgbClr val="000000"/>
                      </a:solidFill>
                      <a:prstDash val="solid"/>
                    </a:lnL>
                  </a:tcPr>
                </a:tc>
                <a:tc>
                  <a:txBody>
                    <a:bodyPr/>
                    <a:lstStyle/>
                    <a:p>
                      <a:pPr marL="36195" algn="ctr">
                        <a:lnSpc>
                          <a:spcPct val="100000"/>
                        </a:lnSpc>
                        <a:spcBef>
                          <a:spcPts val="170"/>
                        </a:spcBef>
                      </a:pPr>
                      <a:r>
                        <a:rPr sz="1200" dirty="0">
                          <a:latin typeface="Times New Roman"/>
                          <a:cs typeface="Times New Roman"/>
                        </a:rPr>
                        <a:t>0</a:t>
                      </a:r>
                      <a:endParaRPr sz="1200">
                        <a:latin typeface="Times New Roman"/>
                        <a:cs typeface="Times New Roman"/>
                      </a:endParaRPr>
                    </a:p>
                  </a:txBody>
                  <a:tcPr marL="0" marR="0" marT="21590" marB="0"/>
                </a:tc>
                <a:tc vMerge="1">
                  <a:txBody>
                    <a:bodyPr/>
                    <a:lstStyle/>
                    <a:p>
                      <a:endParaRPr/>
                    </a:p>
                  </a:txBody>
                  <a:tcPr marL="0" marR="0" marT="71120" marB="0">
                    <a:lnT w="12700">
                      <a:solidFill>
                        <a:srgbClr val="000000"/>
                      </a:solidFill>
                      <a:prstDash val="solid"/>
                    </a:lnT>
                    <a:lnB w="12700">
                      <a:solidFill>
                        <a:srgbClr val="000000"/>
                      </a:solidFill>
                      <a:prstDash val="solid"/>
                    </a:lnB>
                  </a:tcPr>
                </a:tc>
                <a:tc vMerge="1">
                  <a:txBody>
                    <a:bodyPr/>
                    <a:lstStyle/>
                    <a:p>
                      <a:endParaRPr/>
                    </a:p>
                  </a:txBody>
                  <a:tcPr marL="0" marR="0" marT="64769" marB="0">
                    <a:lnT w="12700">
                      <a:solidFill>
                        <a:srgbClr val="000000"/>
                      </a:solidFill>
                      <a:prstDash val="solid"/>
                    </a:lnT>
                    <a:lnB w="12700">
                      <a:solidFill>
                        <a:srgbClr val="000000"/>
                      </a:solidFill>
                      <a:prstDash val="solid"/>
                    </a:lnB>
                  </a:tcPr>
                </a:tc>
                <a:tc vMerge="1">
                  <a:txBody>
                    <a:bodyPr/>
                    <a:lstStyle/>
                    <a:p>
                      <a:endParaRPr/>
                    </a:p>
                  </a:txBody>
                  <a:tcPr marL="0" marR="0" marT="0" marB="0">
                    <a:lnT w="12700">
                      <a:solidFill>
                        <a:srgbClr val="000000"/>
                      </a:solidFill>
                      <a:prstDash val="solid"/>
                    </a:lnT>
                    <a:lnB w="12700">
                      <a:solidFill>
                        <a:srgbClr val="000000"/>
                      </a:solidFill>
                      <a:prstDash val="solid"/>
                    </a:lnB>
                  </a:tcPr>
                </a:tc>
                <a:tc>
                  <a:txBody>
                    <a:bodyPr/>
                    <a:lstStyle/>
                    <a:p>
                      <a:pPr marL="19685" algn="ctr">
                        <a:lnSpc>
                          <a:spcPts val="1435"/>
                        </a:lnSpc>
                        <a:spcBef>
                          <a:spcPts val="305"/>
                        </a:spcBef>
                      </a:pPr>
                      <a:r>
                        <a:rPr sz="1200" dirty="0">
                          <a:latin typeface="Times New Roman"/>
                          <a:cs typeface="Times New Roman"/>
                        </a:rPr>
                        <a:t>0</a:t>
                      </a:r>
                      <a:endParaRPr sz="1200">
                        <a:latin typeface="Times New Roman"/>
                        <a:cs typeface="Times New Roman"/>
                      </a:endParaRPr>
                    </a:p>
                  </a:txBody>
                  <a:tcPr marL="0" marR="0" marT="38735" marB="0"/>
                </a:tc>
                <a:tc gridSpan="2">
                  <a:txBody>
                    <a:bodyPr/>
                    <a:lstStyle/>
                    <a:p>
                      <a:pPr>
                        <a:lnSpc>
                          <a:spcPct val="100000"/>
                        </a:lnSpc>
                      </a:pPr>
                      <a:endParaRPr sz="1400">
                        <a:latin typeface="Times New Roman"/>
                        <a:cs typeface="Times New Roman"/>
                      </a:endParaRPr>
                    </a:p>
                  </a:txBody>
                  <a:tcPr marL="0" marR="0" marT="0" marB="0">
                    <a:lnR w="2857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8"/>
                  </a:ext>
                </a:extLst>
              </a:tr>
              <a:tr h="297041">
                <a:tc>
                  <a:txBody>
                    <a:bodyPr/>
                    <a:lstStyle/>
                    <a:p>
                      <a:pPr marL="185420">
                        <a:lnSpc>
                          <a:spcPts val="1750"/>
                        </a:lnSpc>
                      </a:pPr>
                      <a:r>
                        <a:rPr sz="1800" spc="-5" dirty="0">
                          <a:latin typeface="Times New Roman"/>
                          <a:cs typeface="Times New Roman"/>
                        </a:rPr>
                        <a:t>Files</a:t>
                      </a:r>
                      <a:r>
                        <a:rPr sz="1800" spc="-20" dirty="0">
                          <a:latin typeface="Times New Roman"/>
                          <a:cs typeface="Times New Roman"/>
                        </a:rPr>
                        <a:t> </a:t>
                      </a:r>
                      <a:r>
                        <a:rPr sz="1800" spc="-5" dirty="0">
                          <a:latin typeface="Times New Roman"/>
                          <a:cs typeface="Times New Roman"/>
                        </a:rPr>
                        <a:t>(EIFs)</a:t>
                      </a:r>
                      <a:endParaRPr sz="1800">
                        <a:latin typeface="Times New Roman"/>
                        <a:cs typeface="Times New Roman"/>
                      </a:endParaRPr>
                    </a:p>
                  </a:txBody>
                  <a:tcPr marL="0" marR="0" marT="0" marB="0">
                    <a:lnL w="28575">
                      <a:solidFill>
                        <a:srgbClr val="000000"/>
                      </a:solidFill>
                      <a:prstDash val="solid"/>
                    </a:lnL>
                    <a:lnB w="12700">
                      <a:solidFill>
                        <a:srgbClr val="000000"/>
                      </a:solidFill>
                      <a:prstDash val="solid"/>
                    </a:lnB>
                  </a:tcPr>
                </a:tc>
                <a:tc>
                  <a:txBody>
                    <a:bodyPr/>
                    <a:lstStyle/>
                    <a:p>
                      <a:pPr marL="36195" algn="ctr">
                        <a:lnSpc>
                          <a:spcPct val="100000"/>
                        </a:lnSpc>
                        <a:spcBef>
                          <a:spcPts val="355"/>
                        </a:spcBef>
                      </a:pPr>
                      <a:r>
                        <a:rPr sz="1200" dirty="0">
                          <a:latin typeface="Times New Roman"/>
                          <a:cs typeface="Times New Roman"/>
                        </a:rPr>
                        <a:t>0</a:t>
                      </a:r>
                      <a:endParaRPr sz="1200">
                        <a:latin typeface="Times New Roman"/>
                        <a:cs typeface="Times New Roman"/>
                      </a:endParaRPr>
                    </a:p>
                  </a:txBody>
                  <a:tcPr marL="0" marR="0" marT="45085" marB="0">
                    <a:lnB w="12700">
                      <a:solidFill>
                        <a:srgbClr val="000000"/>
                      </a:solidFill>
                      <a:prstDash val="solid"/>
                    </a:lnB>
                  </a:tcPr>
                </a:tc>
                <a:tc vMerge="1">
                  <a:txBody>
                    <a:bodyPr/>
                    <a:lstStyle/>
                    <a:p>
                      <a:endParaRPr/>
                    </a:p>
                  </a:txBody>
                  <a:tcPr marL="0" marR="0" marT="71120" marB="0">
                    <a:lnT w="12700">
                      <a:solidFill>
                        <a:srgbClr val="000000"/>
                      </a:solidFill>
                      <a:prstDash val="solid"/>
                    </a:lnT>
                    <a:lnB w="12700">
                      <a:solidFill>
                        <a:srgbClr val="000000"/>
                      </a:solidFill>
                      <a:prstDash val="solid"/>
                    </a:lnB>
                  </a:tcPr>
                </a:tc>
                <a:tc vMerge="1">
                  <a:txBody>
                    <a:bodyPr/>
                    <a:lstStyle/>
                    <a:p>
                      <a:endParaRPr/>
                    </a:p>
                  </a:txBody>
                  <a:tcPr marL="0" marR="0" marT="64769" marB="0">
                    <a:lnT w="12700">
                      <a:solidFill>
                        <a:srgbClr val="000000"/>
                      </a:solidFill>
                      <a:prstDash val="solid"/>
                    </a:lnT>
                    <a:lnB w="12700">
                      <a:solidFill>
                        <a:srgbClr val="000000"/>
                      </a:solidFill>
                      <a:prstDash val="solid"/>
                    </a:lnB>
                  </a:tcPr>
                </a:tc>
                <a:tc vMerge="1">
                  <a:txBody>
                    <a:bodyPr/>
                    <a:lstStyle/>
                    <a:p>
                      <a:endParaRPr/>
                    </a:p>
                  </a:txBody>
                  <a:tcPr marL="0" marR="0" marT="0" marB="0">
                    <a:lnT w="12700">
                      <a:solidFill>
                        <a:srgbClr val="000000"/>
                      </a:solidFill>
                      <a:prstDash val="solid"/>
                    </a:lnT>
                    <a:lnB w="12700">
                      <a:solidFill>
                        <a:srgbClr val="000000"/>
                      </a:solidFill>
                      <a:prstDash val="solid"/>
                    </a:lnB>
                  </a:tcPr>
                </a:tc>
                <a:tc>
                  <a:txBody>
                    <a:bodyPr/>
                    <a:lstStyle/>
                    <a:p>
                      <a:pPr marL="19685" algn="ctr">
                        <a:lnSpc>
                          <a:spcPct val="100000"/>
                        </a:lnSpc>
                        <a:spcBef>
                          <a:spcPts val="475"/>
                        </a:spcBef>
                      </a:pPr>
                      <a:r>
                        <a:rPr sz="1200" dirty="0">
                          <a:latin typeface="Times New Roman"/>
                          <a:cs typeface="Times New Roman"/>
                        </a:rPr>
                        <a:t>0</a:t>
                      </a:r>
                      <a:endParaRPr sz="1200">
                        <a:latin typeface="Times New Roman"/>
                        <a:cs typeface="Times New Roman"/>
                      </a:endParaRPr>
                    </a:p>
                  </a:txBody>
                  <a:tcPr marL="0" marR="0" marT="60325" marB="0">
                    <a:lnB w="12700">
                      <a:solidFill>
                        <a:srgbClr val="000000"/>
                      </a:solidFill>
                      <a:prstDash val="solid"/>
                    </a:lnB>
                  </a:tcPr>
                </a:tc>
                <a:tc gridSpan="2">
                  <a:txBody>
                    <a:bodyPr/>
                    <a:lstStyle/>
                    <a:p>
                      <a:pPr marL="1367155">
                        <a:lnSpc>
                          <a:spcPct val="100000"/>
                        </a:lnSpc>
                        <a:spcBef>
                          <a:spcPts val="310"/>
                        </a:spcBef>
                      </a:pPr>
                      <a:r>
                        <a:rPr sz="1200" dirty="0">
                          <a:latin typeface="Times New Roman"/>
                          <a:cs typeface="Times New Roman"/>
                        </a:rPr>
                        <a:t>45</a:t>
                      </a:r>
                      <a:endParaRPr sz="1200">
                        <a:latin typeface="Times New Roman"/>
                        <a:cs typeface="Times New Roman"/>
                      </a:endParaRPr>
                    </a:p>
                  </a:txBody>
                  <a:tcPr marL="0" marR="0" marT="39370" marB="0">
                    <a:lnR w="28575">
                      <a:solidFill>
                        <a:srgbClr val="000000"/>
                      </a:solidFill>
                      <a:prstDash val="solid"/>
                    </a:lnR>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9"/>
                  </a:ext>
                </a:extLst>
              </a:tr>
              <a:tr h="582167">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T w="12700">
                      <a:solidFill>
                        <a:srgbClr val="000000"/>
                      </a:solidFill>
                      <a:prstDash val="solid"/>
                    </a:lnT>
                    <a:lnB w="28575">
                      <a:solidFill>
                        <a:srgbClr val="000000"/>
                      </a:solidFill>
                      <a:prstDash val="solid"/>
                    </a:lnB>
                  </a:tcPr>
                </a:tc>
                <a:tc gridSpan="5">
                  <a:txBody>
                    <a:bodyPr/>
                    <a:lstStyle/>
                    <a:p>
                      <a:pPr marL="426084">
                        <a:lnSpc>
                          <a:spcPct val="100000"/>
                        </a:lnSpc>
                        <a:spcBef>
                          <a:spcPts val="1300"/>
                        </a:spcBef>
                      </a:pPr>
                      <a:r>
                        <a:rPr sz="1600" spc="-5" dirty="0">
                          <a:latin typeface="Times New Roman"/>
                          <a:cs typeface="Times New Roman"/>
                        </a:rPr>
                        <a:t>Total Unadjusted Function </a:t>
                      </a:r>
                      <a:r>
                        <a:rPr sz="1600" dirty="0">
                          <a:latin typeface="Times New Roman"/>
                          <a:cs typeface="Times New Roman"/>
                        </a:rPr>
                        <a:t>Point</a:t>
                      </a:r>
                      <a:r>
                        <a:rPr sz="1600" spc="20" dirty="0">
                          <a:latin typeface="Times New Roman"/>
                          <a:cs typeface="Times New Roman"/>
                        </a:rPr>
                        <a:t> </a:t>
                      </a:r>
                      <a:r>
                        <a:rPr sz="1600" dirty="0">
                          <a:latin typeface="Times New Roman"/>
                          <a:cs typeface="Times New Roman"/>
                        </a:rPr>
                        <a:t>Count</a:t>
                      </a:r>
                      <a:endParaRPr sz="1600">
                        <a:latin typeface="Times New Roman"/>
                        <a:cs typeface="Times New Roman"/>
                      </a:endParaRPr>
                    </a:p>
                  </a:txBody>
                  <a:tcPr marL="0" marR="0" marT="165100" marB="0">
                    <a:lnT w="12700">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lnB w="28575">
                      <a:solidFill>
                        <a:srgbClr val="000000"/>
                      </a:solidFill>
                      <a:prstDash val="solid"/>
                    </a:lnB>
                  </a:tcPr>
                </a:tc>
                <a:tc>
                  <a:txBody>
                    <a:bodyPr/>
                    <a:lstStyle/>
                    <a:p>
                      <a:pPr marL="183515" algn="ctr">
                        <a:lnSpc>
                          <a:spcPct val="100000"/>
                        </a:lnSpc>
                        <a:spcBef>
                          <a:spcPts val="1030"/>
                        </a:spcBef>
                      </a:pPr>
                      <a:r>
                        <a:rPr sz="1200" dirty="0">
                          <a:latin typeface="Times New Roman"/>
                          <a:cs typeface="Times New Roman"/>
                        </a:rPr>
                        <a:t>424</a:t>
                      </a:r>
                      <a:endParaRPr sz="1200">
                        <a:latin typeface="Times New Roman"/>
                        <a:cs typeface="Times New Roman"/>
                      </a:endParaRPr>
                    </a:p>
                  </a:txBody>
                  <a:tcPr marL="0" marR="0" marT="130810" marB="0">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0"/>
                  </a:ext>
                </a:extLst>
              </a:tr>
            </a:tbl>
          </a:graphicData>
        </a:graphic>
      </p:graphicFrame>
      <p:sp>
        <p:nvSpPr>
          <p:cNvPr id="37" name="object 37"/>
          <p:cNvSpPr txBox="1">
            <a:spLocks noGrp="1"/>
          </p:cNvSpPr>
          <p:nvPr>
            <p:ph type="title"/>
          </p:nvPr>
        </p:nvSpPr>
        <p:spPr>
          <a:xfrm>
            <a:off x="2634480" y="5770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8" name="object 38"/>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39" name="object 39"/>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81</a:t>
            </a:fld>
            <a:endParaRPr sz="1400">
              <a:latin typeface="Arial"/>
              <a:cs typeface="Arial"/>
            </a:endParaRPr>
          </a:p>
        </p:txBody>
      </p:sp>
      <p:sp>
        <p:nvSpPr>
          <p:cNvPr id="40" name="object 40"/>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41"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493FAD38-9A00-482F-9645-042D1094856B}"/>
              </a:ext>
            </a:extLst>
          </p:cNvPr>
          <p:cNvSpPr txBox="1"/>
          <p:nvPr/>
        </p:nvSpPr>
        <p:spPr>
          <a:xfrm>
            <a:off x="7467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821" y="1723540"/>
            <a:ext cx="278765" cy="328930"/>
          </a:xfrm>
          <a:prstGeom prst="rect">
            <a:avLst/>
          </a:prstGeom>
        </p:spPr>
        <p:txBody>
          <a:bodyPr vert="horz" wrap="square" lIns="0" tIns="17145" rIns="0" bIns="0" rtlCol="0">
            <a:spAutoFit/>
          </a:bodyPr>
          <a:lstStyle/>
          <a:p>
            <a:pPr marL="12700">
              <a:lnSpc>
                <a:spcPct val="100000"/>
              </a:lnSpc>
              <a:spcBef>
                <a:spcPts val="135"/>
              </a:spcBef>
            </a:pPr>
            <a:r>
              <a:rPr sz="1950" spc="15" dirty="0">
                <a:latin typeface="Times New Roman"/>
                <a:cs typeface="Times New Roman"/>
              </a:rPr>
              <a:t>14</a:t>
            </a:r>
            <a:endParaRPr sz="1950">
              <a:latin typeface="Times New Roman"/>
              <a:cs typeface="Times New Roman"/>
            </a:endParaRPr>
          </a:p>
        </p:txBody>
      </p:sp>
      <p:sp>
        <p:nvSpPr>
          <p:cNvPr id="3" name="object 3"/>
          <p:cNvSpPr txBox="1"/>
          <p:nvPr/>
        </p:nvSpPr>
        <p:spPr>
          <a:xfrm>
            <a:off x="1046981" y="1875267"/>
            <a:ext cx="909955" cy="805180"/>
          </a:xfrm>
          <a:prstGeom prst="rect">
            <a:avLst/>
          </a:prstGeom>
        </p:spPr>
        <p:txBody>
          <a:bodyPr vert="horz" wrap="square" lIns="0" tIns="14605" rIns="0" bIns="0" rtlCol="0">
            <a:spAutoFit/>
          </a:bodyPr>
          <a:lstStyle/>
          <a:p>
            <a:pPr marL="38100">
              <a:lnSpc>
                <a:spcPct val="100000"/>
              </a:lnSpc>
              <a:spcBef>
                <a:spcPts val="115"/>
              </a:spcBef>
            </a:pPr>
            <a:r>
              <a:rPr sz="5100" spc="-65" dirty="0">
                <a:latin typeface="Verdana"/>
                <a:cs typeface="Verdana"/>
              </a:rPr>
              <a:t>∑</a:t>
            </a:r>
            <a:r>
              <a:rPr sz="5100" spc="-1295" dirty="0">
                <a:latin typeface="Verdana"/>
                <a:cs typeface="Verdana"/>
              </a:rPr>
              <a:t> </a:t>
            </a:r>
            <a:r>
              <a:rPr sz="5100" i="1" spc="-202" baseline="13888" dirty="0">
                <a:latin typeface="Times New Roman"/>
                <a:cs typeface="Times New Roman"/>
              </a:rPr>
              <a:t>F</a:t>
            </a:r>
            <a:r>
              <a:rPr sz="1950" i="1" spc="-135" dirty="0">
                <a:latin typeface="Times New Roman"/>
                <a:cs typeface="Times New Roman"/>
              </a:rPr>
              <a:t>i</a:t>
            </a:r>
            <a:endParaRPr sz="1950">
              <a:latin typeface="Times New Roman"/>
              <a:cs typeface="Times New Roman"/>
            </a:endParaRPr>
          </a:p>
        </p:txBody>
      </p:sp>
      <p:sp>
        <p:nvSpPr>
          <p:cNvPr id="4" name="object 4"/>
          <p:cNvSpPr txBox="1"/>
          <p:nvPr/>
        </p:nvSpPr>
        <p:spPr>
          <a:xfrm>
            <a:off x="2058415" y="1950033"/>
            <a:ext cx="6379210" cy="545465"/>
          </a:xfrm>
          <a:prstGeom prst="rect">
            <a:avLst/>
          </a:prstGeom>
        </p:spPr>
        <p:txBody>
          <a:bodyPr vert="horz" wrap="square" lIns="0" tIns="13970" rIns="0" bIns="0" rtlCol="0">
            <a:spAutoFit/>
          </a:bodyPr>
          <a:lstStyle/>
          <a:p>
            <a:pPr marL="12700">
              <a:lnSpc>
                <a:spcPct val="100000"/>
              </a:lnSpc>
              <a:spcBef>
                <a:spcPts val="110"/>
              </a:spcBef>
            </a:pPr>
            <a:r>
              <a:rPr sz="5100" spc="7" baseline="-4084" dirty="0">
                <a:latin typeface="Symbol"/>
                <a:cs typeface="Symbol"/>
              </a:rPr>
              <a:t></a:t>
            </a:r>
            <a:r>
              <a:rPr sz="5100" spc="-517" baseline="-4084" dirty="0">
                <a:latin typeface="Times New Roman"/>
                <a:cs typeface="Times New Roman"/>
              </a:rPr>
              <a:t> </a:t>
            </a:r>
            <a:r>
              <a:rPr sz="3000" spc="-5" dirty="0">
                <a:latin typeface="Times New Roman"/>
                <a:cs typeface="Times New Roman"/>
              </a:rPr>
              <a:t>3+4+3+5+3+3+3+3+3+3+2+3+0+3=41</a:t>
            </a:r>
            <a:endParaRPr sz="3000">
              <a:latin typeface="Times New Roman"/>
              <a:cs typeface="Times New Roman"/>
            </a:endParaRPr>
          </a:p>
        </p:txBody>
      </p:sp>
      <p:sp>
        <p:nvSpPr>
          <p:cNvPr id="5" name="object 5"/>
          <p:cNvSpPr txBox="1"/>
          <p:nvPr/>
        </p:nvSpPr>
        <p:spPr>
          <a:xfrm>
            <a:off x="898143" y="2533777"/>
            <a:ext cx="4051300" cy="4177029"/>
          </a:xfrm>
          <a:prstGeom prst="rect">
            <a:avLst/>
          </a:prstGeom>
        </p:spPr>
        <p:txBody>
          <a:bodyPr vert="horz" wrap="square" lIns="0" tIns="60325" rIns="0" bIns="0" rtlCol="0">
            <a:spAutoFit/>
          </a:bodyPr>
          <a:lstStyle/>
          <a:p>
            <a:pPr marL="253365">
              <a:lnSpc>
                <a:spcPct val="100000"/>
              </a:lnSpc>
              <a:spcBef>
                <a:spcPts val="475"/>
              </a:spcBef>
            </a:pPr>
            <a:r>
              <a:rPr sz="1950" i="1" spc="35" dirty="0">
                <a:latin typeface="Times New Roman"/>
                <a:cs typeface="Times New Roman"/>
              </a:rPr>
              <a:t>i</a:t>
            </a:r>
            <a:r>
              <a:rPr sz="1950" spc="35" dirty="0">
                <a:latin typeface="Symbol"/>
                <a:cs typeface="Symbol"/>
              </a:rPr>
              <a:t></a:t>
            </a:r>
            <a:r>
              <a:rPr sz="1950" spc="35" dirty="0">
                <a:latin typeface="Times New Roman"/>
                <a:cs typeface="Times New Roman"/>
              </a:rPr>
              <a:t>1</a:t>
            </a:r>
            <a:endParaRPr sz="1950" dirty="0">
              <a:latin typeface="Times New Roman"/>
              <a:cs typeface="Times New Roman"/>
            </a:endParaRPr>
          </a:p>
          <a:p>
            <a:pPr marL="63500">
              <a:lnSpc>
                <a:spcPct val="100000"/>
              </a:lnSpc>
              <a:spcBef>
                <a:spcPts val="484"/>
              </a:spcBef>
              <a:tabLst>
                <a:tab pos="977265" algn="l"/>
              </a:tabLst>
            </a:pPr>
            <a:r>
              <a:rPr sz="2800" spc="-10" dirty="0">
                <a:latin typeface="Times New Roman"/>
                <a:cs typeface="Times New Roman"/>
              </a:rPr>
              <a:t>CAF	</a:t>
            </a:r>
            <a:r>
              <a:rPr sz="2800" spc="-5" dirty="0">
                <a:latin typeface="Times New Roman"/>
                <a:cs typeface="Times New Roman"/>
              </a:rPr>
              <a:t>= (0.65 + 0.01 x</a:t>
            </a:r>
            <a:r>
              <a:rPr sz="2800" spc="-30" dirty="0">
                <a:latin typeface="Times New Roman"/>
                <a:cs typeface="Times New Roman"/>
              </a:rPr>
              <a:t> </a:t>
            </a:r>
            <a:r>
              <a:rPr sz="2800" spc="-5" dirty="0">
                <a:latin typeface="Arial"/>
                <a:cs typeface="Arial"/>
              </a:rPr>
              <a:t>Σ</a:t>
            </a:r>
            <a:r>
              <a:rPr sz="2800" spc="-5" dirty="0">
                <a:latin typeface="Times New Roman"/>
                <a:cs typeface="Times New Roman"/>
              </a:rPr>
              <a:t>F</a:t>
            </a:r>
            <a:r>
              <a:rPr sz="3150" spc="-7" baseline="-21164" dirty="0">
                <a:latin typeface="Times New Roman"/>
                <a:cs typeface="Times New Roman"/>
              </a:rPr>
              <a:t>i</a:t>
            </a:r>
            <a:r>
              <a:rPr sz="2800" spc="-5" dirty="0">
                <a:latin typeface="Times New Roman"/>
                <a:cs typeface="Times New Roman"/>
              </a:rPr>
              <a:t>)</a:t>
            </a:r>
            <a:endParaRPr sz="2800" dirty="0">
              <a:latin typeface="Times New Roman"/>
              <a:cs typeface="Times New Roman"/>
            </a:endParaRPr>
          </a:p>
          <a:p>
            <a:pPr marL="977265">
              <a:lnSpc>
                <a:spcPct val="100000"/>
              </a:lnSpc>
              <a:spcBef>
                <a:spcPts val="660"/>
              </a:spcBef>
            </a:pPr>
            <a:r>
              <a:rPr sz="2800" spc="-5" dirty="0">
                <a:latin typeface="Times New Roman"/>
                <a:cs typeface="Times New Roman"/>
              </a:rPr>
              <a:t>= (0.65 + 0.01 x</a:t>
            </a:r>
            <a:r>
              <a:rPr sz="2800" spc="-40" dirty="0">
                <a:latin typeface="Times New Roman"/>
                <a:cs typeface="Times New Roman"/>
              </a:rPr>
              <a:t> </a:t>
            </a:r>
            <a:r>
              <a:rPr sz="2800" dirty="0">
                <a:latin typeface="Times New Roman"/>
                <a:cs typeface="Times New Roman"/>
              </a:rPr>
              <a:t>41)</a:t>
            </a:r>
          </a:p>
          <a:p>
            <a:pPr marL="977265">
              <a:lnSpc>
                <a:spcPct val="100000"/>
              </a:lnSpc>
              <a:spcBef>
                <a:spcPts val="670"/>
              </a:spcBef>
            </a:pPr>
            <a:r>
              <a:rPr sz="2800" spc="-5" dirty="0">
                <a:latin typeface="Times New Roman"/>
                <a:cs typeface="Times New Roman"/>
              </a:rPr>
              <a:t>=</a:t>
            </a:r>
            <a:r>
              <a:rPr sz="2800" spc="-15" dirty="0">
                <a:latin typeface="Times New Roman"/>
                <a:cs typeface="Times New Roman"/>
              </a:rPr>
              <a:t> </a:t>
            </a:r>
            <a:r>
              <a:rPr sz="2800" spc="-5" dirty="0">
                <a:latin typeface="Times New Roman"/>
                <a:cs typeface="Times New Roman"/>
              </a:rPr>
              <a:t>1.06</a:t>
            </a:r>
            <a:endParaRPr sz="2800" dirty="0">
              <a:latin typeface="Times New Roman"/>
              <a:cs typeface="Times New Roman"/>
            </a:endParaRPr>
          </a:p>
          <a:p>
            <a:pPr marL="63500">
              <a:lnSpc>
                <a:spcPct val="100000"/>
              </a:lnSpc>
              <a:spcBef>
                <a:spcPts val="685"/>
              </a:spcBef>
              <a:tabLst>
                <a:tab pos="977265" algn="l"/>
              </a:tabLst>
            </a:pPr>
            <a:r>
              <a:rPr sz="2800" spc="-5" dirty="0">
                <a:latin typeface="Times New Roman"/>
                <a:cs typeface="Times New Roman"/>
              </a:rPr>
              <a:t>FP	= </a:t>
            </a:r>
            <a:r>
              <a:rPr sz="2800" dirty="0">
                <a:latin typeface="Times New Roman"/>
                <a:cs typeface="Times New Roman"/>
              </a:rPr>
              <a:t>UFP </a:t>
            </a:r>
            <a:r>
              <a:rPr sz="2800" spc="-5" dirty="0">
                <a:latin typeface="Times New Roman"/>
                <a:cs typeface="Times New Roman"/>
              </a:rPr>
              <a:t>x</a:t>
            </a:r>
            <a:r>
              <a:rPr sz="2800" spc="-25" dirty="0">
                <a:latin typeface="Times New Roman"/>
                <a:cs typeface="Times New Roman"/>
              </a:rPr>
              <a:t> </a:t>
            </a:r>
            <a:r>
              <a:rPr sz="2800" spc="-5" dirty="0">
                <a:latin typeface="Times New Roman"/>
                <a:cs typeface="Times New Roman"/>
              </a:rPr>
              <a:t>CAF</a:t>
            </a:r>
            <a:endParaRPr sz="2800" dirty="0">
              <a:latin typeface="Times New Roman"/>
              <a:cs typeface="Times New Roman"/>
            </a:endParaRPr>
          </a:p>
          <a:p>
            <a:pPr marL="977265">
              <a:lnSpc>
                <a:spcPct val="100000"/>
              </a:lnSpc>
              <a:spcBef>
                <a:spcPts val="670"/>
              </a:spcBef>
            </a:pPr>
            <a:r>
              <a:rPr sz="2800" spc="-5" dirty="0">
                <a:latin typeface="Times New Roman"/>
                <a:cs typeface="Times New Roman"/>
              </a:rPr>
              <a:t>= </a:t>
            </a:r>
            <a:r>
              <a:rPr sz="2800" dirty="0">
                <a:latin typeface="Times New Roman"/>
                <a:cs typeface="Times New Roman"/>
              </a:rPr>
              <a:t>424 </a:t>
            </a:r>
            <a:r>
              <a:rPr sz="2800" spc="-5" dirty="0">
                <a:latin typeface="Times New Roman"/>
                <a:cs typeface="Times New Roman"/>
              </a:rPr>
              <a:t>x</a:t>
            </a:r>
            <a:r>
              <a:rPr sz="2800" spc="-20" dirty="0">
                <a:latin typeface="Times New Roman"/>
                <a:cs typeface="Times New Roman"/>
              </a:rPr>
              <a:t> </a:t>
            </a:r>
            <a:r>
              <a:rPr sz="2800" spc="-5" dirty="0">
                <a:latin typeface="Times New Roman"/>
                <a:cs typeface="Times New Roman"/>
              </a:rPr>
              <a:t>1.06</a:t>
            </a:r>
            <a:endParaRPr sz="2800" dirty="0">
              <a:latin typeface="Times New Roman"/>
              <a:cs typeface="Times New Roman"/>
            </a:endParaRPr>
          </a:p>
          <a:p>
            <a:pPr marL="977265">
              <a:lnSpc>
                <a:spcPct val="100000"/>
              </a:lnSpc>
              <a:spcBef>
                <a:spcPts val="685"/>
              </a:spcBef>
            </a:pPr>
            <a:r>
              <a:rPr sz="2800" spc="-5" dirty="0">
                <a:latin typeface="Times New Roman"/>
                <a:cs typeface="Times New Roman"/>
              </a:rPr>
              <a:t>=</a:t>
            </a:r>
            <a:r>
              <a:rPr sz="2800" spc="-15" dirty="0">
                <a:latin typeface="Times New Roman"/>
                <a:cs typeface="Times New Roman"/>
              </a:rPr>
              <a:t> </a:t>
            </a:r>
            <a:r>
              <a:rPr sz="2800" dirty="0">
                <a:latin typeface="Times New Roman"/>
                <a:cs typeface="Times New Roman"/>
              </a:rPr>
              <a:t>449.44</a:t>
            </a:r>
          </a:p>
          <a:p>
            <a:pPr marL="139065">
              <a:lnSpc>
                <a:spcPct val="100000"/>
              </a:lnSpc>
              <a:spcBef>
                <a:spcPts val="2355"/>
              </a:spcBef>
              <a:tabLst>
                <a:tab pos="1896745" algn="l"/>
              </a:tabLst>
            </a:pPr>
            <a:r>
              <a:rPr sz="3000" dirty="0">
                <a:latin typeface="Times New Roman"/>
                <a:cs typeface="Times New Roman"/>
              </a:rPr>
              <a:t>Hence	</a:t>
            </a:r>
            <a:r>
              <a:rPr sz="3000" spc="-5" dirty="0">
                <a:latin typeface="Times New Roman"/>
                <a:cs typeface="Times New Roman"/>
              </a:rPr>
              <a:t>FP </a:t>
            </a:r>
            <a:r>
              <a:rPr sz="3000" dirty="0">
                <a:latin typeface="Times New Roman"/>
                <a:cs typeface="Times New Roman"/>
              </a:rPr>
              <a:t>=</a:t>
            </a:r>
            <a:r>
              <a:rPr sz="3000" spc="-20" dirty="0">
                <a:latin typeface="Times New Roman"/>
                <a:cs typeface="Times New Roman"/>
              </a:rPr>
              <a:t> </a:t>
            </a:r>
            <a:r>
              <a:rPr sz="3000" dirty="0">
                <a:latin typeface="Times New Roman"/>
                <a:cs typeface="Times New Roman"/>
              </a:rPr>
              <a:t>449</a:t>
            </a:r>
          </a:p>
        </p:txBody>
      </p:sp>
      <p:sp>
        <p:nvSpPr>
          <p:cNvPr id="6" name="object 6"/>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7" name="object 7"/>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8" name="object 8"/>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82</a:t>
            </a:fld>
            <a:endParaRPr sz="1400">
              <a:latin typeface="Arial"/>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256D3D-4C60-472F-9CA8-3DB9F0CA963E}"/>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866391"/>
            <a:ext cx="6761480" cy="797013"/>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50"/>
              </a:spcBef>
              <a:spcAft>
                <a:spcPts val="0"/>
              </a:spcAft>
              <a:buClrTx/>
              <a:buSzTx/>
              <a:buFontTx/>
              <a:buNone/>
              <a:tabLst/>
              <a:defRPr/>
            </a:pPr>
            <a:r>
              <a:rPr kumimoji="0" lang="en-US" sz="2500" b="0" i="0" u="none" strike="noStrike" kern="1200" cap="none" spc="0" normalizeH="0" baseline="0" noProof="0" dirty="0">
                <a:ln>
                  <a:noFill/>
                </a:ln>
                <a:solidFill>
                  <a:srgbClr val="FF0000"/>
                </a:solidFill>
                <a:effectLst/>
                <a:uLnTx/>
                <a:uFillTx/>
                <a:latin typeface="Times New Roman"/>
                <a:ea typeface="+mn-ea"/>
                <a:cs typeface="Times New Roman"/>
              </a:rPr>
              <a:t>Solve own your own</a:t>
            </a:r>
            <a:endParaRPr kumimoji="0" sz="2500" b="0" i="0" u="none" strike="noStrike" kern="1200" cap="none" spc="0" normalizeH="0" baseline="0" noProof="0" dirty="0">
              <a:ln>
                <a:noFill/>
              </a:ln>
              <a:solidFill>
                <a:srgbClr val="FF0000"/>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600" b="0" i="0" u="none" strike="noStrike" kern="1200" cap="none" spc="0" normalizeH="0" baseline="0" noProof="0" dirty="0">
                <a:ln>
                  <a:noFill/>
                </a:ln>
                <a:solidFill>
                  <a:srgbClr val="650065"/>
                </a:solidFill>
                <a:effectLst/>
                <a:uLnTx/>
                <a:uFillTx/>
                <a:latin typeface="Times New Roman"/>
                <a:ea typeface="+mn-ea"/>
                <a:cs typeface="Times New Roman"/>
              </a:rPr>
              <a:t>Consider a </a:t>
            </a:r>
            <a:r>
              <a:rPr kumimoji="0" sz="2400" b="0" i="0" u="none" strike="noStrike" kern="1200" cap="none" spc="-5" normalizeH="0" baseline="0" noProof="0" dirty="0">
                <a:ln>
                  <a:noFill/>
                </a:ln>
                <a:solidFill>
                  <a:srgbClr val="650065"/>
                </a:solidFill>
                <a:effectLst/>
                <a:uLnTx/>
                <a:uFillTx/>
                <a:latin typeface="Times New Roman"/>
                <a:ea typeface="+mn-ea"/>
                <a:cs typeface="Times New Roman"/>
              </a:rPr>
              <a:t>project with </a:t>
            </a:r>
            <a:r>
              <a:rPr kumimoji="0" sz="2400" b="0" i="0" u="none" strike="noStrike" kern="1200" cap="none" spc="0" normalizeH="0" baseline="0" noProof="0" dirty="0">
                <a:ln>
                  <a:noFill/>
                </a:ln>
                <a:solidFill>
                  <a:srgbClr val="650065"/>
                </a:solidFill>
                <a:effectLst/>
                <a:uLnTx/>
                <a:uFillTx/>
                <a:latin typeface="Times New Roman"/>
                <a:ea typeface="+mn-ea"/>
                <a:cs typeface="Times New Roman"/>
              </a:rPr>
              <a:t>the </a:t>
            </a:r>
            <a:r>
              <a:rPr kumimoji="0" sz="2400" b="0" i="0" u="none" strike="noStrike" kern="1200" cap="none" spc="-5" normalizeH="0" baseline="0" noProof="0" dirty="0">
                <a:ln>
                  <a:noFill/>
                </a:ln>
                <a:solidFill>
                  <a:srgbClr val="650065"/>
                </a:solidFill>
                <a:effectLst/>
                <a:uLnTx/>
                <a:uFillTx/>
                <a:latin typeface="Times New Roman"/>
                <a:ea typeface="+mn-ea"/>
                <a:cs typeface="Times New Roman"/>
              </a:rPr>
              <a:t>following functional</a:t>
            </a:r>
            <a:r>
              <a:rPr kumimoji="0" sz="2400" b="0" i="0" u="none" strike="noStrike" kern="1200" cap="none" spc="-75" normalizeH="0" baseline="0" noProof="0" dirty="0">
                <a:ln>
                  <a:noFill/>
                </a:ln>
                <a:solidFill>
                  <a:srgbClr val="650065"/>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650065"/>
                </a:solidFill>
                <a:effectLst/>
                <a:uLnTx/>
                <a:uFillTx/>
                <a:latin typeface="Times New Roman"/>
                <a:ea typeface="+mn-ea"/>
                <a:cs typeface="Times New Roman"/>
              </a:rPr>
              <a:t>units:</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 name="object 3"/>
          <p:cNvSpPr txBox="1"/>
          <p:nvPr/>
        </p:nvSpPr>
        <p:spPr>
          <a:xfrm>
            <a:off x="840733" y="3059682"/>
            <a:ext cx="3669029" cy="2583180"/>
          </a:xfrm>
          <a:prstGeom prst="rect">
            <a:avLst/>
          </a:prstGeom>
        </p:spPr>
        <p:txBody>
          <a:bodyPr vert="horz" wrap="square" lIns="0" tIns="13335" rIns="0" bIns="0" rtlCol="0">
            <a:spAutoFit/>
          </a:bodyPr>
          <a:lstStyle/>
          <a:p>
            <a:pPr marL="12700" marR="542925" lvl="0" indent="0" algn="l" defTabSz="914400" rtl="0" eaLnBrk="1" fontAlgn="auto" latinLnBrk="0" hangingPunct="1">
              <a:lnSpc>
                <a:spcPct val="139700"/>
              </a:lnSpc>
              <a:spcBef>
                <a:spcPts val="105"/>
              </a:spcBef>
              <a:spcAft>
                <a:spcPts val="0"/>
              </a:spcAft>
              <a:buClrTx/>
              <a:buSzTx/>
              <a:buFontTx/>
              <a:buNone/>
              <a:tabLst/>
              <a:defRPr/>
            </a:pPr>
            <a:r>
              <a:rPr kumimoji="0" sz="2400" b="0" i="0" u="none" strike="noStrike" kern="1200" cap="none" spc="-5" normalizeH="0" baseline="0" noProof="0" dirty="0">
                <a:ln>
                  <a:noFill/>
                </a:ln>
                <a:solidFill>
                  <a:srgbClr val="A50020"/>
                </a:solidFill>
                <a:effectLst/>
                <a:uLnTx/>
                <a:uFillTx/>
                <a:latin typeface="Times New Roman"/>
                <a:ea typeface="+mn-ea"/>
                <a:cs typeface="Times New Roman"/>
              </a:rPr>
              <a:t>Number </a:t>
            </a: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of user </a:t>
            </a:r>
            <a:r>
              <a:rPr kumimoji="0" sz="2400" b="0" i="0" u="none" strike="noStrike" kern="1200" cap="none" spc="-5" normalizeH="0" baseline="0" noProof="0" dirty="0">
                <a:ln>
                  <a:noFill/>
                </a:ln>
                <a:solidFill>
                  <a:srgbClr val="A50020"/>
                </a:solidFill>
                <a:effectLst/>
                <a:uLnTx/>
                <a:uFillTx/>
                <a:latin typeface="Times New Roman"/>
                <a:ea typeface="+mn-ea"/>
                <a:cs typeface="Times New Roman"/>
              </a:rPr>
              <a:t>inputs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Number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of user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outputs  </a:t>
            </a: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Number </a:t>
            </a: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of user</a:t>
            </a:r>
            <a:r>
              <a:rPr kumimoji="0" sz="2400" b="0" i="0" u="none" strike="noStrike" kern="1200" cap="none" spc="-70" normalizeH="0" baseline="0" noProof="0" dirty="0">
                <a:ln>
                  <a:noFill/>
                </a:ln>
                <a:solidFill>
                  <a:srgbClr val="0000CC"/>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enquiries  </a:t>
            </a:r>
            <a:r>
              <a:rPr kumimoji="0" sz="2400" b="0" i="0" u="none" strike="noStrike" kern="1200" cap="none" spc="-5" normalizeH="0" baseline="0" noProof="0" dirty="0">
                <a:ln>
                  <a:noFill/>
                </a:ln>
                <a:solidFill>
                  <a:srgbClr val="A50020"/>
                </a:solidFill>
                <a:effectLst/>
                <a:uLnTx/>
                <a:uFillTx/>
                <a:latin typeface="Times New Roman"/>
                <a:ea typeface="+mn-ea"/>
                <a:cs typeface="Times New Roman"/>
              </a:rPr>
              <a:t>Number </a:t>
            </a: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of user</a:t>
            </a:r>
            <a:r>
              <a:rPr kumimoji="0" sz="2400" b="0" i="0" u="none" strike="noStrike" kern="1200" cap="none" spc="-25" normalizeH="0" baseline="0" noProof="0" dirty="0">
                <a:ln>
                  <a:noFill/>
                </a:ln>
                <a:solidFill>
                  <a:srgbClr val="A5002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A50020"/>
                </a:solidFill>
                <a:effectLst/>
                <a:uLnTx/>
                <a:uFillTx/>
                <a:latin typeface="Times New Roman"/>
                <a:ea typeface="+mn-ea"/>
                <a:cs typeface="Times New Roman"/>
              </a:rPr>
              <a:t>files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1155"/>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Number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of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external</a:t>
            </a:r>
            <a:r>
              <a:rPr kumimoji="0" sz="2400" b="0" i="0" u="none" strike="noStrike" kern="1200" cap="none" spc="-55"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interfaces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4" name="object 4"/>
          <p:cNvSpPr txBox="1"/>
          <p:nvPr/>
        </p:nvSpPr>
        <p:spPr>
          <a:xfrm>
            <a:off x="5412731" y="3059682"/>
            <a:ext cx="579120" cy="2583180"/>
          </a:xfrm>
          <a:prstGeom prst="rect">
            <a:avLst/>
          </a:prstGeom>
        </p:spPr>
        <p:txBody>
          <a:bodyPr vert="horz" wrap="square" lIns="0" tIns="158750" rIns="0" bIns="0" rtlCol="0">
            <a:spAutoFit/>
          </a:bodyPr>
          <a:lstStyle/>
          <a:p>
            <a:pPr marL="12700" marR="0" lvl="0" indent="0" algn="l" defTabSz="914400" rtl="0" eaLnBrk="1" fontAlgn="auto" latinLnBrk="0" hangingPunct="1">
              <a:lnSpc>
                <a:spcPct val="100000"/>
              </a:lnSpc>
              <a:spcBef>
                <a:spcPts val="1250"/>
              </a:spcBef>
              <a:spcAft>
                <a:spcPts val="0"/>
              </a:spcAft>
              <a:buClrTx/>
              <a:buSzTx/>
              <a:buFontTx/>
              <a:buNone/>
              <a:tabLst/>
              <a:defRPr/>
            </a:pP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a:t>
            </a:r>
            <a:r>
              <a:rPr kumimoji="0" lang="en-US" sz="2400" b="0" i="0" u="none" strike="noStrike" kern="1200" cap="none" spc="0" normalizeH="0" baseline="0" noProof="0" dirty="0">
                <a:ln>
                  <a:noFill/>
                </a:ln>
                <a:solidFill>
                  <a:srgbClr val="A50020"/>
                </a:solidFill>
                <a:effectLst/>
                <a:uLnTx/>
                <a:uFillTx/>
                <a:latin typeface="Times New Roman"/>
                <a:ea typeface="+mn-ea"/>
                <a:cs typeface="Times New Roman"/>
              </a:rPr>
              <a:t>20</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1155"/>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4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40</a:t>
            </a:r>
          </a:p>
          <a:p>
            <a:pPr marL="12700" marR="0" lvl="0" indent="0" algn="l" defTabSz="914400" rtl="0" eaLnBrk="1" fontAlgn="auto" latinLnBrk="0" hangingPunct="1">
              <a:lnSpc>
                <a:spcPct val="100000"/>
              </a:lnSpc>
              <a:spcBef>
                <a:spcPts val="1135"/>
              </a:spcBef>
              <a:spcAft>
                <a:spcPts val="0"/>
              </a:spcAft>
              <a:buClrTx/>
              <a:buSzTx/>
              <a:buFontTx/>
              <a:buNone/>
              <a:tabLst/>
              <a:defRPr/>
            </a:pP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a:t>
            </a:r>
            <a:r>
              <a:rPr kumimoji="0" sz="2400" b="0" i="0" u="none" strike="noStrike" kern="1200" cap="none" spc="-100" normalizeH="0" baseline="0" noProof="0" dirty="0">
                <a:ln>
                  <a:noFill/>
                </a:ln>
                <a:solidFill>
                  <a:srgbClr val="0000CC"/>
                </a:solidFill>
                <a:effectLst/>
                <a:uLnTx/>
                <a:uFillTx/>
                <a:latin typeface="Times New Roman"/>
                <a:ea typeface="+mn-ea"/>
                <a:cs typeface="Times New Roman"/>
              </a:rPr>
              <a:t> </a:t>
            </a:r>
            <a:r>
              <a:rPr lang="en-US" sz="2400" dirty="0">
                <a:solidFill>
                  <a:srgbClr val="0000CC"/>
                </a:solidFill>
                <a:latin typeface="Times New Roman"/>
                <a:cs typeface="Times New Roman"/>
              </a:rPr>
              <a:t>2</a:t>
            </a: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5</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1140"/>
              </a:spcBef>
              <a:spcAft>
                <a:spcPts val="0"/>
              </a:spcAft>
              <a:buClrTx/>
              <a:buSzTx/>
              <a:buFontTx/>
              <a:buNone/>
              <a:tabLst/>
              <a:defRPr/>
            </a:pP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a:t>
            </a:r>
            <a:r>
              <a:rPr kumimoji="0" sz="2400" b="0" i="0" u="none" strike="noStrike" kern="1200" cap="none" spc="-100" normalizeH="0" baseline="0" noProof="0" dirty="0">
                <a:ln>
                  <a:noFill/>
                </a:ln>
                <a:solidFill>
                  <a:srgbClr val="A50020"/>
                </a:solidFill>
                <a:effectLst/>
                <a:uLnTx/>
                <a:uFillTx/>
                <a:latin typeface="Times New Roman"/>
                <a:ea typeface="+mn-ea"/>
                <a:cs typeface="Times New Roman"/>
              </a:rPr>
              <a:t> </a:t>
            </a: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0</a:t>
            </a:r>
            <a:r>
              <a:rPr kumimoji="0" lang="en-US" sz="2400" b="0" i="0" u="none" strike="noStrike" kern="1200" cap="none" spc="0" normalizeH="0" baseline="0" noProof="0" dirty="0">
                <a:ln>
                  <a:noFill/>
                </a:ln>
                <a:solidFill>
                  <a:srgbClr val="A50020"/>
                </a:solidFill>
                <a:effectLst/>
                <a:uLnTx/>
                <a:uFillTx/>
                <a:latin typeface="Times New Roman"/>
                <a:ea typeface="+mn-ea"/>
                <a:cs typeface="Times New Roman"/>
              </a:rPr>
              <a:t>8</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1155"/>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4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0</a:t>
            </a:r>
            <a:r>
              <a:rPr kumimoji="0" lang="en-US" sz="2400" b="0" i="0" u="none" strike="noStrike" kern="1200" cap="none" spc="0" normalizeH="0" baseline="0" noProof="0" dirty="0">
                <a:ln>
                  <a:noFill/>
                </a:ln>
                <a:solidFill>
                  <a:prstClr val="black"/>
                </a:solidFill>
                <a:effectLst/>
                <a:uLnTx/>
                <a:uFillTx/>
                <a:latin typeface="Times New Roman"/>
                <a:ea typeface="+mn-ea"/>
                <a:cs typeface="Times New Roman"/>
              </a:rPr>
              <a:t>6</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5" name="object 5"/>
          <p:cNvSpPr txBox="1"/>
          <p:nvPr/>
        </p:nvSpPr>
        <p:spPr>
          <a:xfrm>
            <a:off x="840733" y="5761733"/>
            <a:ext cx="8453120" cy="748665"/>
          </a:xfrm>
          <a:prstGeom prst="rect">
            <a:avLst/>
          </a:prstGeom>
        </p:spPr>
        <p:txBody>
          <a:bodyPr vert="horz" wrap="square" lIns="0" tIns="35560" rIns="0" bIns="0" rtlCol="0">
            <a:spAutoFit/>
          </a:bodyPr>
          <a:lstStyle/>
          <a:p>
            <a:pPr marL="12700" marR="5080" lvl="0" indent="0" algn="l" defTabSz="914400" rtl="0" eaLnBrk="1" fontAlgn="auto" latinLnBrk="0" hangingPunct="1">
              <a:lnSpc>
                <a:spcPts val="2770"/>
              </a:lnSpc>
              <a:spcBef>
                <a:spcPts val="280"/>
              </a:spcBef>
              <a:spcAft>
                <a:spcPts val="0"/>
              </a:spcAft>
              <a:buClrTx/>
              <a:buSzTx/>
              <a:buFontTx/>
              <a:buNone/>
              <a:tabLst/>
              <a:defRPr/>
            </a:pP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Assume </a:t>
            </a: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all </a:t>
            </a: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complexity adjustment factors </a:t>
            </a: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and </a:t>
            </a: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weighting factors are  average. </a:t>
            </a:r>
            <a:r>
              <a:rPr kumimoji="0" sz="2600" b="0" i="0" u="none" strike="noStrike" kern="1200" cap="none" spc="-5" normalizeH="0" baseline="0" noProof="0" dirty="0">
                <a:ln>
                  <a:noFill/>
                </a:ln>
                <a:solidFill>
                  <a:srgbClr val="0000CC"/>
                </a:solidFill>
                <a:effectLst/>
                <a:uLnTx/>
                <a:uFillTx/>
                <a:latin typeface="Times New Roman"/>
                <a:ea typeface="+mn-ea"/>
                <a:cs typeface="Times New Roman"/>
              </a:rPr>
              <a:t>Compute </a:t>
            </a:r>
            <a:r>
              <a:rPr kumimoji="0" sz="2600" b="0" i="0" u="none" strike="noStrike" kern="1200" cap="none" spc="0" normalizeH="0" baseline="0" noProof="0" dirty="0">
                <a:ln>
                  <a:noFill/>
                </a:ln>
                <a:solidFill>
                  <a:srgbClr val="0000CC"/>
                </a:solidFill>
                <a:effectLst/>
                <a:uLnTx/>
                <a:uFillTx/>
                <a:latin typeface="Times New Roman"/>
                <a:ea typeface="+mn-ea"/>
                <a:cs typeface="Times New Roman"/>
              </a:rPr>
              <a:t>the </a:t>
            </a:r>
            <a:r>
              <a:rPr kumimoji="0" sz="2600" b="0" i="0" u="none" strike="noStrike" kern="1200" cap="none" spc="-5" normalizeH="0" baseline="0" noProof="0" dirty="0">
                <a:ln>
                  <a:noFill/>
                </a:ln>
                <a:solidFill>
                  <a:srgbClr val="0000CC"/>
                </a:solidFill>
                <a:effectLst/>
                <a:uLnTx/>
                <a:uFillTx/>
                <a:latin typeface="Times New Roman"/>
                <a:ea typeface="+mn-ea"/>
                <a:cs typeface="Times New Roman"/>
              </a:rPr>
              <a:t>function </a:t>
            </a:r>
            <a:r>
              <a:rPr kumimoji="0" sz="2600" b="0" i="0" u="none" strike="noStrike" kern="1200" cap="none" spc="0" normalizeH="0" baseline="0" noProof="0" dirty="0">
                <a:ln>
                  <a:noFill/>
                </a:ln>
                <a:solidFill>
                  <a:srgbClr val="0000CC"/>
                </a:solidFill>
                <a:effectLst/>
                <a:uLnTx/>
                <a:uFillTx/>
                <a:latin typeface="Times New Roman"/>
                <a:ea typeface="+mn-ea"/>
                <a:cs typeface="Times New Roman"/>
              </a:rPr>
              <a:t>points for the</a:t>
            </a:r>
            <a:r>
              <a:rPr kumimoji="0" sz="2600" b="0" i="0" u="none" strike="noStrike" kern="1200" cap="none" spc="-5" normalizeH="0" baseline="0" noProof="0" dirty="0">
                <a:ln>
                  <a:noFill/>
                </a:ln>
                <a:solidFill>
                  <a:srgbClr val="0000CC"/>
                </a:solidFill>
                <a:effectLst/>
                <a:uLnTx/>
                <a:uFillTx/>
                <a:latin typeface="Times New Roman"/>
                <a:ea typeface="+mn-ea"/>
                <a:cs typeface="Times New Roman"/>
              </a:rPr>
              <a:t> project.</a:t>
            </a:r>
            <a:endParaRPr kumimoji="0" sz="26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6" name="object 6"/>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7" name="object 7"/>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8903712" y="7019942"/>
            <a:ext cx="249554" cy="203835"/>
          </a:xfrm>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83</a:t>
            </a:fld>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B78E8C9-4EAC-4DD2-B0A2-3EE5BB848B3C}"/>
              </a:ext>
            </a:extLst>
          </p:cNvPr>
          <p:cNvSpPr txBox="1"/>
          <p:nvPr/>
        </p:nvSpPr>
        <p:spPr>
          <a:xfrm>
            <a:off x="7772400" y="838200"/>
            <a:ext cx="16001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a:ea typeface="+mn-ea"/>
                <a:cs typeface="+mn-cs"/>
              </a:rPr>
              <a:t>Software</a:t>
            </a:r>
            <a:r>
              <a:rPr kumimoji="0" lang="en-IN" sz="1800" b="1" i="0" u="none" strike="noStrike" kern="1200" cap="none" spc="-50" normalizeH="0" baseline="0" noProof="0" dirty="0">
                <a:ln>
                  <a:noFill/>
                </a:ln>
                <a:solidFill>
                  <a:prstClr val="black"/>
                </a:solidFill>
                <a:effectLst/>
                <a:uLnTx/>
                <a:uFillTx/>
                <a:latin typeface="Calibri"/>
                <a:ea typeface="+mn-ea"/>
                <a:cs typeface="+mn-cs"/>
              </a:rPr>
              <a:t> </a:t>
            </a:r>
            <a:r>
              <a:rPr kumimoji="0" lang="en-IN" sz="1800" b="1" i="0" u="none" strike="noStrike" kern="1200" cap="none" spc="-5" normalizeH="0" baseline="0" noProof="0" dirty="0">
                <a:ln>
                  <a:noFill/>
                </a:ln>
                <a:solidFill>
                  <a:prstClr val="black"/>
                </a:solidFill>
                <a:effectLst/>
                <a:uLnTx/>
                <a:uFillTx/>
                <a:latin typeface="Calibri"/>
                <a:ea typeface="+mn-ea"/>
                <a:cs typeface="+mn-cs"/>
              </a:rPr>
              <a:t>Metrics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03A49026-B7AA-486B-A0BE-E2A80A35CBAF}"/>
              </a:ext>
            </a:extLst>
          </p:cNvPr>
          <p:cNvSpPr txBox="1"/>
          <p:nvPr/>
        </p:nvSpPr>
        <p:spPr>
          <a:xfrm>
            <a:off x="6278627" y="228600"/>
            <a:ext cx="2590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Size metrics</a:t>
            </a:r>
            <a:endParaRPr kumimoji="0" lang="en-IN" sz="2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0738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33" y="1464055"/>
            <a:ext cx="6073140" cy="5464810"/>
          </a:xfrm>
          <a:prstGeom prst="rect">
            <a:avLst/>
          </a:prstGeom>
        </p:spPr>
        <p:txBody>
          <a:bodyPr vert="horz" wrap="square" lIns="0" tIns="83820" rIns="0" bIns="0" rtlCol="0">
            <a:spAutoFit/>
          </a:bodyPr>
          <a:lstStyle/>
          <a:p>
            <a:pPr marL="12700" marR="0" lvl="0" indent="0" algn="l" defTabSz="914400" rtl="0" eaLnBrk="1" fontAlgn="auto" latinLnBrk="0" hangingPunct="1">
              <a:lnSpc>
                <a:spcPct val="100000"/>
              </a:lnSpc>
              <a:spcBef>
                <a:spcPts val="660"/>
              </a:spcBef>
              <a:spcAft>
                <a:spcPts val="0"/>
              </a:spcAft>
              <a:buClrTx/>
              <a:buSzTx/>
              <a:buFontTx/>
              <a:buNone/>
              <a:tabLst/>
              <a:defRPr/>
            </a:pPr>
            <a:r>
              <a:rPr kumimoji="0" sz="2400" b="0" i="0" u="heavy" strike="noStrike" kern="1200" cap="none" spc="-5" normalizeH="0" baseline="0" noProof="0" dirty="0">
                <a:ln>
                  <a:noFill/>
                </a:ln>
                <a:solidFill>
                  <a:prstClr val="black"/>
                </a:solidFill>
                <a:effectLst/>
                <a:uLnTx/>
                <a:uFill>
                  <a:solidFill>
                    <a:srgbClr val="000000"/>
                  </a:solidFill>
                </a:uFill>
                <a:latin typeface="Times New Roman"/>
                <a:ea typeface="+mn-ea"/>
                <a:cs typeface="Times New Roman"/>
              </a:rPr>
              <a:t>Example: 4.3</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565"/>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Consider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a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project with the following</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parameters.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0" lvl="0" indent="-542925" algn="l" defTabSz="914400" rtl="0" eaLnBrk="1" fontAlgn="auto" latinLnBrk="0" hangingPunct="1">
              <a:lnSpc>
                <a:spcPct val="100000"/>
              </a:lnSpc>
              <a:spcBef>
                <a:spcPts val="575"/>
              </a:spcBef>
              <a:spcAft>
                <a:spcPts val="0"/>
              </a:spcAft>
              <a:buClrTx/>
              <a:buSzTx/>
              <a:buFontTx/>
              <a:buAutoNum type="romanLcParenBoth"/>
              <a:tabLst>
                <a:tab pos="926465" algn="l"/>
                <a:tab pos="927100" algn="l"/>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External Inputs: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1374775" lvl="1" indent="0" algn="l" defTabSz="914400" rtl="0" eaLnBrk="1" fontAlgn="auto" latinLnBrk="0" hangingPunct="1">
              <a:lnSpc>
                <a:spcPts val="3170"/>
              </a:lnSpc>
              <a:spcBef>
                <a:spcPts val="140"/>
              </a:spcBef>
              <a:spcAft>
                <a:spcPts val="0"/>
              </a:spcAft>
              <a:buClrTx/>
              <a:buSzTx/>
              <a:buFontTx/>
              <a:buAutoNum type="alphaLcParenBoth"/>
              <a:tabLst>
                <a:tab pos="1299210" algn="l"/>
              </a:tabLst>
              <a:defRPr/>
            </a:pP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10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with </a:t>
            </a: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low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complexity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20" normalizeH="0" baseline="0" noProof="0" dirty="0">
                <a:ln>
                  <a:noFill/>
                </a:ln>
                <a:solidFill>
                  <a:srgbClr val="CC6500"/>
                </a:solidFill>
                <a:effectLst/>
                <a:uLnTx/>
                <a:uFillTx/>
                <a:latin typeface="Times New Roman"/>
                <a:ea typeface="+mn-ea"/>
                <a:cs typeface="Times New Roman"/>
              </a:rPr>
              <a:t>(b)15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with average</a:t>
            </a:r>
            <a:r>
              <a:rPr kumimoji="0" sz="2400" b="0" i="0" u="none" strike="noStrike" kern="1200" cap="none" spc="-60"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0" lvl="0" indent="0" algn="l" defTabSz="914400" rtl="0" eaLnBrk="1" fontAlgn="auto" latinLnBrk="0" hangingPunct="1">
              <a:lnSpc>
                <a:spcPct val="100000"/>
              </a:lnSpc>
              <a:spcBef>
                <a:spcPts val="135"/>
              </a:spcBef>
              <a:spcAft>
                <a:spcPts val="0"/>
              </a:spcAft>
              <a:buClrTx/>
              <a:buSzTx/>
              <a:buFontTx/>
              <a:buNone/>
              <a:tabLst/>
              <a:defRPr/>
            </a:pPr>
            <a:r>
              <a:rPr kumimoji="0" sz="2400" b="0" i="0" u="none" strike="noStrike" kern="1200" cap="none" spc="0" normalizeH="0" baseline="0" noProof="0" dirty="0">
                <a:ln>
                  <a:noFill/>
                </a:ln>
                <a:solidFill>
                  <a:srgbClr val="326500"/>
                </a:solidFill>
                <a:effectLst/>
                <a:uLnTx/>
                <a:uFillTx/>
                <a:latin typeface="Times New Roman"/>
                <a:ea typeface="+mn-ea"/>
                <a:cs typeface="Times New Roman"/>
              </a:rPr>
              <a:t>(c) 17 </a:t>
            </a:r>
            <a:r>
              <a:rPr kumimoji="0" sz="2400" b="0" i="0" u="none" strike="noStrike" kern="1200" cap="none" spc="-5" normalizeH="0" baseline="0" noProof="0" dirty="0">
                <a:ln>
                  <a:noFill/>
                </a:ln>
                <a:solidFill>
                  <a:srgbClr val="326500"/>
                </a:solidFill>
                <a:effectLst/>
                <a:uLnTx/>
                <a:uFillTx/>
                <a:latin typeface="Times New Roman"/>
                <a:ea typeface="+mn-ea"/>
                <a:cs typeface="Times New Roman"/>
              </a:rPr>
              <a:t>with high</a:t>
            </a:r>
            <a:r>
              <a:rPr kumimoji="0" sz="2400" b="0" i="0" u="none" strike="noStrike" kern="1200" cap="none" spc="-365" normalizeH="0" baseline="0" noProof="0" dirty="0">
                <a:ln>
                  <a:noFill/>
                </a:ln>
                <a:solidFill>
                  <a:srgbClr val="32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32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0" lvl="0" indent="-542925" algn="l" defTabSz="914400" rtl="0" eaLnBrk="1" fontAlgn="auto" latinLnBrk="0" hangingPunct="1">
              <a:lnSpc>
                <a:spcPct val="100000"/>
              </a:lnSpc>
              <a:spcBef>
                <a:spcPts val="565"/>
              </a:spcBef>
              <a:spcAft>
                <a:spcPts val="0"/>
              </a:spcAft>
              <a:buClrTx/>
              <a:buSzTx/>
              <a:buFontTx/>
              <a:buAutoNum type="romanLcParenBoth" startAt="2"/>
              <a:tabLst>
                <a:tab pos="926465" algn="l"/>
                <a:tab pos="927100" algn="l"/>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External Outputs: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1779905" lvl="1" indent="0" algn="l" defTabSz="914400" rtl="0" eaLnBrk="1" fontAlgn="auto" latinLnBrk="0" hangingPunct="1">
              <a:lnSpc>
                <a:spcPct val="109600"/>
              </a:lnSpc>
              <a:spcBef>
                <a:spcPts val="10"/>
              </a:spcBef>
              <a:spcAft>
                <a:spcPts val="0"/>
              </a:spcAft>
              <a:buClrTx/>
              <a:buSzTx/>
              <a:buFontTx/>
              <a:buAutoNum type="alphaLcParenBoth"/>
              <a:tabLst>
                <a:tab pos="1299210" algn="l"/>
              </a:tabLst>
              <a:defRPr/>
            </a:pP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6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with </a:t>
            </a: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low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complexity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20" normalizeH="0" baseline="0" noProof="0" dirty="0">
                <a:ln>
                  <a:noFill/>
                </a:ln>
                <a:solidFill>
                  <a:srgbClr val="CC6500"/>
                </a:solidFill>
                <a:effectLst/>
                <a:uLnTx/>
                <a:uFillTx/>
                <a:latin typeface="Times New Roman"/>
                <a:ea typeface="+mn-ea"/>
                <a:cs typeface="Times New Roman"/>
              </a:rPr>
              <a:t>(b)13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with high</a:t>
            </a:r>
            <a:r>
              <a:rPr kumimoji="0" sz="2400" b="0" i="0" u="none" strike="noStrike" kern="1200" cap="none" spc="-70"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0" lvl="0" indent="-542925" algn="l" defTabSz="914400" rtl="0" eaLnBrk="1" fontAlgn="auto" latinLnBrk="0" hangingPunct="1">
              <a:lnSpc>
                <a:spcPct val="100000"/>
              </a:lnSpc>
              <a:spcBef>
                <a:spcPts val="575"/>
              </a:spcBef>
              <a:spcAft>
                <a:spcPts val="0"/>
              </a:spcAft>
              <a:buClrTx/>
              <a:buSzTx/>
              <a:buFontTx/>
              <a:buAutoNum type="romanLcParenBoth" startAt="2"/>
              <a:tabLst>
                <a:tab pos="927100" algn="l"/>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External Inquiries: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343025" marR="0" lvl="1" indent="-416559" algn="l" defTabSz="914400" rtl="0" eaLnBrk="1" fontAlgn="auto" latinLnBrk="0" hangingPunct="1">
              <a:lnSpc>
                <a:spcPct val="100000"/>
              </a:lnSpc>
              <a:spcBef>
                <a:spcPts val="565"/>
              </a:spcBef>
              <a:spcAft>
                <a:spcPts val="0"/>
              </a:spcAft>
              <a:buClrTx/>
              <a:buSzTx/>
              <a:buFontTx/>
              <a:buAutoNum type="alphaLcParenBoth"/>
              <a:tabLst>
                <a:tab pos="1343660" algn="l"/>
              </a:tabLst>
              <a:defRPr/>
            </a:pPr>
            <a:r>
              <a:rPr kumimoji="0" sz="2400" b="0" i="0" u="none" strike="noStrike" kern="1200" cap="none" spc="0" normalizeH="0" baseline="0" noProof="0" dirty="0">
                <a:ln>
                  <a:noFill/>
                </a:ln>
                <a:solidFill>
                  <a:srgbClr val="326500"/>
                </a:solidFill>
                <a:effectLst/>
                <a:uLnTx/>
                <a:uFillTx/>
                <a:latin typeface="Times New Roman"/>
                <a:ea typeface="+mn-ea"/>
                <a:cs typeface="Times New Roman"/>
              </a:rPr>
              <a:t>3 </a:t>
            </a:r>
            <a:r>
              <a:rPr kumimoji="0" sz="2400" b="0" i="0" u="none" strike="noStrike" kern="1200" cap="none" spc="-5" normalizeH="0" baseline="0" noProof="0" dirty="0">
                <a:ln>
                  <a:noFill/>
                </a:ln>
                <a:solidFill>
                  <a:srgbClr val="326500"/>
                </a:solidFill>
                <a:effectLst/>
                <a:uLnTx/>
                <a:uFillTx/>
                <a:latin typeface="Times New Roman"/>
                <a:ea typeface="+mn-ea"/>
                <a:cs typeface="Times New Roman"/>
              </a:rPr>
              <a:t>with </a:t>
            </a:r>
            <a:r>
              <a:rPr kumimoji="0" sz="2400" b="0" i="0" u="none" strike="noStrike" kern="1200" cap="none" spc="0" normalizeH="0" baseline="0" noProof="0" dirty="0">
                <a:ln>
                  <a:noFill/>
                </a:ln>
                <a:solidFill>
                  <a:srgbClr val="326500"/>
                </a:solidFill>
                <a:effectLst/>
                <a:uLnTx/>
                <a:uFillTx/>
                <a:latin typeface="Times New Roman"/>
                <a:ea typeface="+mn-ea"/>
                <a:cs typeface="Times New Roman"/>
              </a:rPr>
              <a:t>low</a:t>
            </a:r>
            <a:r>
              <a:rPr kumimoji="0" sz="2400" b="0" i="0" u="none" strike="noStrike" kern="1200" cap="none" spc="-40" normalizeH="0" baseline="0" noProof="0" dirty="0">
                <a:ln>
                  <a:noFill/>
                </a:ln>
                <a:solidFill>
                  <a:srgbClr val="32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32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359535" marR="0" lvl="1" indent="-433070" algn="l" defTabSz="914400" rtl="0" eaLnBrk="1" fontAlgn="auto" latinLnBrk="0" hangingPunct="1">
              <a:lnSpc>
                <a:spcPct val="100000"/>
              </a:lnSpc>
              <a:spcBef>
                <a:spcPts val="290"/>
              </a:spcBef>
              <a:spcAft>
                <a:spcPts val="0"/>
              </a:spcAft>
              <a:buClrTx/>
              <a:buSzTx/>
              <a:buFontTx/>
              <a:buAutoNum type="alphaLcParenBoth"/>
              <a:tabLst>
                <a:tab pos="1360170" algn="l"/>
              </a:tabLst>
              <a:defRPr/>
            </a:pPr>
            <a:r>
              <a:rPr kumimoji="0" sz="2400" b="0" i="0" u="none" strike="noStrike" kern="1200" cap="none" spc="0" normalizeH="0" baseline="0" noProof="0" dirty="0">
                <a:ln>
                  <a:noFill/>
                </a:ln>
                <a:solidFill>
                  <a:srgbClr val="CC6500"/>
                </a:solidFill>
                <a:effectLst/>
                <a:uLnTx/>
                <a:uFillTx/>
                <a:latin typeface="Times New Roman"/>
                <a:ea typeface="+mn-ea"/>
                <a:cs typeface="Times New Roman"/>
              </a:rPr>
              <a:t>4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with average</a:t>
            </a:r>
            <a:r>
              <a:rPr kumimoji="0" sz="2400" b="0" i="0" u="none" strike="noStrike" kern="1200" cap="none" spc="-20"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343025" marR="0" lvl="1" indent="-416559" algn="l" defTabSz="914400" rtl="0" eaLnBrk="1" fontAlgn="auto" latinLnBrk="0" hangingPunct="1">
              <a:lnSpc>
                <a:spcPct val="100000"/>
              </a:lnSpc>
              <a:spcBef>
                <a:spcPts val="275"/>
              </a:spcBef>
              <a:spcAft>
                <a:spcPts val="0"/>
              </a:spcAft>
              <a:buClrTx/>
              <a:buSzTx/>
              <a:buFontTx/>
              <a:buAutoNum type="alphaLcParenBoth"/>
              <a:tabLst>
                <a:tab pos="1343660" algn="l"/>
                <a:tab pos="1647825" algn="l"/>
              </a:tabLst>
              <a:defRPr/>
            </a:pP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2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high 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3" name="object 3"/>
          <p:cNvSpPr txBox="1">
            <a:spLocks noGrp="1"/>
          </p:cNvSpPr>
          <p:nvPr>
            <p:ph type="title"/>
          </p:nvPr>
        </p:nvSpPr>
        <p:spPr>
          <a:xfrm>
            <a:off x="2634480" y="666997"/>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5590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84</a:t>
            </a:fld>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7870DB-35D5-4BDE-9B54-2E84CE4AF5A0}"/>
              </a:ext>
            </a:extLst>
          </p:cNvPr>
          <p:cNvSpPr txBox="1"/>
          <p:nvPr/>
        </p:nvSpPr>
        <p:spPr>
          <a:xfrm>
            <a:off x="7239000" y="990600"/>
            <a:ext cx="2590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Size metrics</a:t>
            </a:r>
            <a:endParaRPr kumimoji="0" lang="en-IN" sz="2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74272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749306" y="1640229"/>
            <a:ext cx="8559786" cy="5379550"/>
          </a:xfrm>
          <a:prstGeom prst="rect">
            <a:avLst/>
          </a:prstGeom>
        </p:spPr>
        <p:txBody>
          <a:bodyPr vert="horz" wrap="square" lIns="0" tIns="48895" rIns="0" bIns="0" rtlCol="0">
            <a:spAutoFit/>
          </a:bodyPr>
          <a:lstStyle/>
          <a:p>
            <a:pPr marL="927100" indent="-542925">
              <a:lnSpc>
                <a:spcPct val="100000"/>
              </a:lnSpc>
              <a:spcBef>
                <a:spcPts val="385"/>
              </a:spcBef>
              <a:buAutoNum type="romanLcParenBoth" startAt="4"/>
              <a:tabLst>
                <a:tab pos="927100" algn="l"/>
              </a:tabLst>
            </a:pPr>
            <a:r>
              <a:rPr sz="2400" b="0" spc="-5" dirty="0">
                <a:solidFill>
                  <a:srgbClr val="000000"/>
                </a:solidFill>
                <a:latin typeface="Times New Roman"/>
                <a:cs typeface="Times New Roman"/>
              </a:rPr>
              <a:t>Internal logical</a:t>
            </a:r>
            <a:r>
              <a:rPr sz="2400" b="0" spc="-10" dirty="0">
                <a:solidFill>
                  <a:srgbClr val="000000"/>
                </a:solidFill>
                <a:latin typeface="Times New Roman"/>
                <a:cs typeface="Times New Roman"/>
              </a:rPr>
              <a:t> </a:t>
            </a:r>
            <a:r>
              <a:rPr sz="2400" b="0" spc="-5" dirty="0">
                <a:solidFill>
                  <a:srgbClr val="000000"/>
                </a:solidFill>
                <a:latin typeface="Times New Roman"/>
                <a:cs typeface="Times New Roman"/>
              </a:rPr>
              <a:t>files:</a:t>
            </a:r>
            <a:endParaRPr sz="2400" dirty="0">
              <a:latin typeface="Times New Roman"/>
              <a:cs typeface="Times New Roman"/>
            </a:endParaRPr>
          </a:p>
          <a:p>
            <a:pPr marL="927100" marR="3984625" lvl="1">
              <a:lnSpc>
                <a:spcPct val="109600"/>
              </a:lnSpc>
              <a:spcBef>
                <a:spcPts val="15"/>
              </a:spcBef>
              <a:buAutoNum type="alphaLcParenBoth"/>
              <a:tabLst>
                <a:tab pos="1299210" algn="l"/>
              </a:tabLst>
            </a:pPr>
            <a:r>
              <a:rPr lang="en-IN" sz="2400" dirty="0">
                <a:solidFill>
                  <a:srgbClr val="653200"/>
                </a:solidFill>
                <a:latin typeface="Times New Roman"/>
                <a:cs typeface="Times New Roman"/>
              </a:rPr>
              <a:t>3</a:t>
            </a:r>
            <a:r>
              <a:rPr sz="2400" dirty="0">
                <a:solidFill>
                  <a:srgbClr val="653200"/>
                </a:solidFill>
                <a:latin typeface="Times New Roman"/>
                <a:cs typeface="Times New Roman"/>
              </a:rPr>
              <a:t> </a:t>
            </a:r>
            <a:r>
              <a:rPr sz="2400" spc="-5" dirty="0">
                <a:solidFill>
                  <a:srgbClr val="653200"/>
                </a:solidFill>
                <a:latin typeface="Times New Roman"/>
                <a:cs typeface="Times New Roman"/>
              </a:rPr>
              <a:t>with average</a:t>
            </a:r>
            <a:r>
              <a:rPr sz="2400" spc="-70" dirty="0">
                <a:solidFill>
                  <a:srgbClr val="653200"/>
                </a:solidFill>
                <a:latin typeface="Times New Roman"/>
                <a:cs typeface="Times New Roman"/>
              </a:rPr>
              <a:t> </a:t>
            </a:r>
            <a:r>
              <a:rPr sz="2400" spc="-5" dirty="0">
                <a:solidFill>
                  <a:srgbClr val="653200"/>
                </a:solidFill>
                <a:latin typeface="Times New Roman"/>
                <a:cs typeface="Times New Roman"/>
              </a:rPr>
              <a:t>complexity </a:t>
            </a:r>
            <a:r>
              <a:rPr sz="2400" spc="-5" dirty="0">
                <a:solidFill>
                  <a:srgbClr val="326500"/>
                </a:solidFill>
                <a:latin typeface="Times New Roman"/>
                <a:cs typeface="Times New Roman"/>
              </a:rPr>
              <a:t> </a:t>
            </a:r>
            <a:r>
              <a:rPr sz="2400" spc="30" dirty="0">
                <a:solidFill>
                  <a:srgbClr val="326500"/>
                </a:solidFill>
                <a:latin typeface="Times New Roman"/>
                <a:cs typeface="Times New Roman"/>
              </a:rPr>
              <a:t>(b)1</a:t>
            </a:r>
            <a:r>
              <a:rPr lang="en-IN" sz="2400" spc="30" dirty="0">
                <a:solidFill>
                  <a:srgbClr val="326500"/>
                </a:solidFill>
                <a:latin typeface="Times New Roman"/>
                <a:cs typeface="Times New Roman"/>
              </a:rPr>
              <a:t>2</a:t>
            </a:r>
            <a:r>
              <a:rPr sz="2400" spc="-5" dirty="0">
                <a:solidFill>
                  <a:srgbClr val="326500"/>
                </a:solidFill>
                <a:latin typeface="Times New Roman"/>
                <a:cs typeface="Times New Roman"/>
              </a:rPr>
              <a:t>with high</a:t>
            </a:r>
            <a:r>
              <a:rPr sz="2400" spc="-65" dirty="0">
                <a:solidFill>
                  <a:srgbClr val="326500"/>
                </a:solidFill>
                <a:latin typeface="Times New Roman"/>
                <a:cs typeface="Times New Roman"/>
              </a:rPr>
              <a:t> </a:t>
            </a:r>
            <a:r>
              <a:rPr sz="2400" spc="-5" dirty="0">
                <a:solidFill>
                  <a:srgbClr val="326500"/>
                </a:solidFill>
                <a:latin typeface="Times New Roman"/>
                <a:cs typeface="Times New Roman"/>
              </a:rPr>
              <a:t>complexity</a:t>
            </a:r>
            <a:endParaRPr sz="2400" dirty="0">
              <a:latin typeface="Times New Roman"/>
              <a:cs typeface="Times New Roman"/>
            </a:endParaRPr>
          </a:p>
          <a:p>
            <a:pPr marL="927100" indent="-542925">
              <a:lnSpc>
                <a:spcPct val="100000"/>
              </a:lnSpc>
              <a:spcBef>
                <a:spcPts val="575"/>
              </a:spcBef>
              <a:buAutoNum type="romanLcParenBoth" startAt="4"/>
              <a:tabLst>
                <a:tab pos="926465" algn="l"/>
                <a:tab pos="927100" algn="l"/>
              </a:tabLst>
            </a:pPr>
            <a:r>
              <a:rPr sz="2400" b="0" spc="-5" dirty="0">
                <a:solidFill>
                  <a:srgbClr val="000000"/>
                </a:solidFill>
                <a:latin typeface="Times New Roman"/>
                <a:cs typeface="Times New Roman"/>
              </a:rPr>
              <a:t>External Interface</a:t>
            </a:r>
            <a:r>
              <a:rPr sz="2400" b="0" dirty="0">
                <a:solidFill>
                  <a:srgbClr val="000000"/>
                </a:solidFill>
                <a:latin typeface="Times New Roman"/>
                <a:cs typeface="Times New Roman"/>
              </a:rPr>
              <a:t> </a:t>
            </a:r>
            <a:r>
              <a:rPr sz="2400" b="0" spc="-5" dirty="0">
                <a:solidFill>
                  <a:srgbClr val="000000"/>
                </a:solidFill>
                <a:latin typeface="Times New Roman"/>
                <a:cs typeface="Times New Roman"/>
              </a:rPr>
              <a:t>files:</a:t>
            </a:r>
            <a:endParaRPr sz="2400" dirty="0">
              <a:latin typeface="Times New Roman"/>
              <a:cs typeface="Times New Roman"/>
            </a:endParaRPr>
          </a:p>
          <a:p>
            <a:pPr marL="1298575" lvl="1" indent="-372110">
              <a:lnSpc>
                <a:spcPct val="100000"/>
              </a:lnSpc>
              <a:spcBef>
                <a:spcPts val="275"/>
              </a:spcBef>
              <a:buAutoNum type="alphaLcParenBoth"/>
              <a:tabLst>
                <a:tab pos="1299210" algn="l"/>
              </a:tabLst>
            </a:pPr>
            <a:r>
              <a:rPr lang="en-IN" sz="2400" dirty="0">
                <a:solidFill>
                  <a:srgbClr val="653200"/>
                </a:solidFill>
                <a:latin typeface="Times New Roman"/>
                <a:cs typeface="Times New Roman"/>
              </a:rPr>
              <a:t>10</a:t>
            </a:r>
            <a:r>
              <a:rPr sz="2400" dirty="0">
                <a:solidFill>
                  <a:srgbClr val="653200"/>
                </a:solidFill>
                <a:latin typeface="Times New Roman"/>
                <a:cs typeface="Times New Roman"/>
              </a:rPr>
              <a:t> </a:t>
            </a:r>
            <a:r>
              <a:rPr sz="2400" spc="-5" dirty="0">
                <a:solidFill>
                  <a:srgbClr val="653200"/>
                </a:solidFill>
                <a:latin typeface="Times New Roman"/>
                <a:cs typeface="Times New Roman"/>
              </a:rPr>
              <a:t>with </a:t>
            </a:r>
            <a:r>
              <a:rPr sz="2400" dirty="0">
                <a:solidFill>
                  <a:srgbClr val="653200"/>
                </a:solidFill>
                <a:latin typeface="Times New Roman"/>
                <a:cs typeface="Times New Roman"/>
              </a:rPr>
              <a:t>low</a:t>
            </a:r>
            <a:r>
              <a:rPr sz="2400" spc="-20" dirty="0">
                <a:solidFill>
                  <a:srgbClr val="653200"/>
                </a:solidFill>
                <a:latin typeface="Times New Roman"/>
                <a:cs typeface="Times New Roman"/>
              </a:rPr>
              <a:t> </a:t>
            </a:r>
            <a:r>
              <a:rPr sz="2400" spc="-5" dirty="0">
                <a:solidFill>
                  <a:srgbClr val="653200"/>
                </a:solidFill>
                <a:latin typeface="Times New Roman"/>
                <a:cs typeface="Times New Roman"/>
              </a:rPr>
              <a:t>complexity</a:t>
            </a:r>
            <a:endParaRPr sz="2400" dirty="0">
              <a:latin typeface="Times New Roman"/>
              <a:cs typeface="Times New Roman"/>
            </a:endParaRPr>
          </a:p>
          <a:p>
            <a:pPr marL="12700">
              <a:lnSpc>
                <a:spcPct val="100000"/>
              </a:lnSpc>
              <a:spcBef>
                <a:spcPts val="180"/>
              </a:spcBef>
            </a:pPr>
            <a:r>
              <a:rPr sz="2400" b="0" dirty="0">
                <a:solidFill>
                  <a:srgbClr val="000000"/>
                </a:solidFill>
                <a:latin typeface="Times New Roman"/>
                <a:cs typeface="Times New Roman"/>
              </a:rPr>
              <a:t>In </a:t>
            </a:r>
            <a:r>
              <a:rPr sz="2400" b="0" spc="-5" dirty="0">
                <a:solidFill>
                  <a:srgbClr val="000000"/>
                </a:solidFill>
                <a:latin typeface="Times New Roman"/>
                <a:cs typeface="Times New Roman"/>
              </a:rPr>
              <a:t>addition to </a:t>
            </a:r>
            <a:r>
              <a:rPr sz="2400" b="0" dirty="0">
                <a:solidFill>
                  <a:srgbClr val="000000"/>
                </a:solidFill>
                <a:latin typeface="Times New Roman"/>
                <a:cs typeface="Times New Roman"/>
              </a:rPr>
              <a:t>above, </a:t>
            </a:r>
            <a:r>
              <a:rPr sz="2400" b="0" spc="-5" dirty="0">
                <a:solidFill>
                  <a:srgbClr val="000000"/>
                </a:solidFill>
                <a:latin typeface="Times New Roman"/>
                <a:cs typeface="Times New Roman"/>
              </a:rPr>
              <a:t>system</a:t>
            </a:r>
            <a:r>
              <a:rPr sz="2400" b="0" spc="-30" dirty="0">
                <a:solidFill>
                  <a:srgbClr val="000000"/>
                </a:solidFill>
                <a:latin typeface="Times New Roman"/>
                <a:cs typeface="Times New Roman"/>
              </a:rPr>
              <a:t> </a:t>
            </a:r>
            <a:r>
              <a:rPr sz="2400" b="0" spc="-5" dirty="0">
                <a:solidFill>
                  <a:srgbClr val="000000"/>
                </a:solidFill>
                <a:latin typeface="Times New Roman"/>
                <a:cs typeface="Times New Roman"/>
              </a:rPr>
              <a:t>requires</a:t>
            </a:r>
            <a:endParaRPr sz="2400" dirty="0">
              <a:latin typeface="Times New Roman"/>
              <a:cs typeface="Times New Roman"/>
            </a:endParaRPr>
          </a:p>
          <a:p>
            <a:pPr marL="841375" indent="-372745">
              <a:lnSpc>
                <a:spcPct val="100000"/>
              </a:lnSpc>
              <a:spcBef>
                <a:spcPts val="565"/>
              </a:spcBef>
              <a:buAutoNum type="romanLcPeriod"/>
              <a:tabLst>
                <a:tab pos="841375" algn="l"/>
                <a:tab pos="842010" algn="l"/>
              </a:tabLst>
            </a:pPr>
            <a:r>
              <a:rPr sz="2400" b="0" spc="-5" dirty="0">
                <a:solidFill>
                  <a:srgbClr val="653200"/>
                </a:solidFill>
                <a:latin typeface="Times New Roman"/>
                <a:cs typeface="Times New Roman"/>
              </a:rPr>
              <a:t>Significant data</a:t>
            </a:r>
            <a:r>
              <a:rPr sz="2400" b="0" spc="-10" dirty="0">
                <a:solidFill>
                  <a:srgbClr val="653200"/>
                </a:solidFill>
                <a:latin typeface="Times New Roman"/>
                <a:cs typeface="Times New Roman"/>
              </a:rPr>
              <a:t> </a:t>
            </a:r>
            <a:r>
              <a:rPr sz="2400" b="0" spc="-5" dirty="0">
                <a:solidFill>
                  <a:srgbClr val="653200"/>
                </a:solidFill>
                <a:latin typeface="Times New Roman"/>
                <a:cs typeface="Times New Roman"/>
              </a:rPr>
              <a:t>communication</a:t>
            </a:r>
            <a:endParaRPr sz="2400" dirty="0">
              <a:latin typeface="Times New Roman"/>
              <a:cs typeface="Times New Roman"/>
            </a:endParaRPr>
          </a:p>
          <a:p>
            <a:pPr marL="841375" indent="-372745">
              <a:lnSpc>
                <a:spcPct val="100000"/>
              </a:lnSpc>
              <a:spcBef>
                <a:spcPts val="575"/>
              </a:spcBef>
              <a:buAutoNum type="romanLcPeriod"/>
              <a:tabLst>
                <a:tab pos="842010" algn="l"/>
              </a:tabLst>
            </a:pPr>
            <a:r>
              <a:rPr sz="2400" b="0" spc="-5" dirty="0">
                <a:solidFill>
                  <a:srgbClr val="326500"/>
                </a:solidFill>
                <a:latin typeface="Times New Roman"/>
                <a:cs typeface="Times New Roman"/>
              </a:rPr>
              <a:t>Performance </a:t>
            </a:r>
            <a:r>
              <a:rPr sz="2400" b="0" dirty="0">
                <a:solidFill>
                  <a:srgbClr val="326500"/>
                </a:solidFill>
                <a:latin typeface="Times New Roman"/>
                <a:cs typeface="Times New Roman"/>
              </a:rPr>
              <a:t>is very</a:t>
            </a:r>
            <a:r>
              <a:rPr sz="2400" b="0" spc="-15" dirty="0">
                <a:solidFill>
                  <a:srgbClr val="326500"/>
                </a:solidFill>
                <a:latin typeface="Times New Roman"/>
                <a:cs typeface="Times New Roman"/>
              </a:rPr>
              <a:t> </a:t>
            </a:r>
            <a:r>
              <a:rPr sz="2400" b="0" spc="-10" dirty="0">
                <a:solidFill>
                  <a:srgbClr val="326500"/>
                </a:solidFill>
                <a:latin typeface="Times New Roman"/>
                <a:cs typeface="Times New Roman"/>
              </a:rPr>
              <a:t>critical</a:t>
            </a:r>
            <a:endParaRPr sz="2400" dirty="0">
              <a:latin typeface="Times New Roman"/>
              <a:cs typeface="Times New Roman"/>
            </a:endParaRPr>
          </a:p>
          <a:p>
            <a:pPr marL="841375" indent="-372745">
              <a:lnSpc>
                <a:spcPct val="100000"/>
              </a:lnSpc>
              <a:spcBef>
                <a:spcPts val="565"/>
              </a:spcBef>
              <a:buAutoNum type="romanLcPeriod"/>
              <a:tabLst>
                <a:tab pos="842010" algn="l"/>
              </a:tabLst>
            </a:pPr>
            <a:r>
              <a:rPr sz="2400" b="0" spc="-5" dirty="0">
                <a:solidFill>
                  <a:srgbClr val="CC6500"/>
                </a:solidFill>
                <a:latin typeface="Times New Roman"/>
                <a:cs typeface="Times New Roman"/>
              </a:rPr>
              <a:t>Designed code </a:t>
            </a:r>
            <a:r>
              <a:rPr sz="2400" b="0" spc="-10" dirty="0">
                <a:solidFill>
                  <a:srgbClr val="CC6500"/>
                </a:solidFill>
                <a:latin typeface="Times New Roman"/>
                <a:cs typeface="Times New Roman"/>
              </a:rPr>
              <a:t>may </a:t>
            </a:r>
            <a:r>
              <a:rPr sz="2400" b="0" dirty="0">
                <a:solidFill>
                  <a:srgbClr val="CC6500"/>
                </a:solidFill>
                <a:latin typeface="Times New Roman"/>
                <a:cs typeface="Times New Roman"/>
              </a:rPr>
              <a:t>be </a:t>
            </a:r>
            <a:r>
              <a:rPr sz="2400" b="0" spc="-5" dirty="0">
                <a:solidFill>
                  <a:srgbClr val="CC6500"/>
                </a:solidFill>
                <a:latin typeface="Times New Roman"/>
                <a:cs typeface="Times New Roman"/>
              </a:rPr>
              <a:t>moderately</a:t>
            </a:r>
            <a:r>
              <a:rPr sz="2400" b="0" spc="15" dirty="0">
                <a:solidFill>
                  <a:srgbClr val="CC6500"/>
                </a:solidFill>
                <a:latin typeface="Times New Roman"/>
                <a:cs typeface="Times New Roman"/>
              </a:rPr>
              <a:t> </a:t>
            </a:r>
            <a:r>
              <a:rPr sz="2400" b="0" spc="-5" dirty="0">
                <a:solidFill>
                  <a:srgbClr val="CC6500"/>
                </a:solidFill>
                <a:latin typeface="Times New Roman"/>
                <a:cs typeface="Times New Roman"/>
              </a:rPr>
              <a:t>reusable</a:t>
            </a:r>
            <a:endParaRPr sz="2400" dirty="0">
              <a:latin typeface="Times New Roman"/>
              <a:cs typeface="Times New Roman"/>
            </a:endParaRPr>
          </a:p>
          <a:p>
            <a:pPr marL="841375" marR="5080" indent="-372110">
              <a:lnSpc>
                <a:spcPct val="79600"/>
              </a:lnSpc>
              <a:spcBef>
                <a:spcPts val="1165"/>
              </a:spcBef>
              <a:buAutoNum type="romanLcPeriod"/>
              <a:tabLst>
                <a:tab pos="842010" algn="l"/>
                <a:tab pos="1874520" algn="l"/>
                <a:tab pos="2216150" algn="l"/>
                <a:tab pos="2741930" algn="l"/>
                <a:tab pos="3959225" algn="l"/>
                <a:tab pos="4453255" algn="l"/>
                <a:tab pos="5603875" algn="l"/>
                <a:tab pos="7094220" algn="l"/>
                <a:tab pos="7469505" algn="l"/>
              </a:tabLst>
            </a:pPr>
            <a:r>
              <a:rPr sz="2400" b="0" spc="-10" dirty="0">
                <a:solidFill>
                  <a:srgbClr val="323299"/>
                </a:solidFill>
                <a:latin typeface="Times New Roman"/>
                <a:cs typeface="Times New Roman"/>
              </a:rPr>
              <a:t>S</a:t>
            </a:r>
            <a:r>
              <a:rPr sz="2400" b="0" spc="-5" dirty="0">
                <a:solidFill>
                  <a:srgbClr val="323299"/>
                </a:solidFill>
                <a:latin typeface="Times New Roman"/>
                <a:cs typeface="Times New Roman"/>
              </a:rPr>
              <a:t>ys</a:t>
            </a:r>
            <a:r>
              <a:rPr sz="2400" b="0" dirty="0">
                <a:solidFill>
                  <a:srgbClr val="323299"/>
                </a:solidFill>
                <a:latin typeface="Times New Roman"/>
                <a:cs typeface="Times New Roman"/>
              </a:rPr>
              <a:t>tem	i</a:t>
            </a:r>
            <a:r>
              <a:rPr sz="2400" b="0" spc="-5" dirty="0">
                <a:solidFill>
                  <a:srgbClr val="323299"/>
                </a:solidFill>
                <a:latin typeface="Times New Roman"/>
                <a:cs typeface="Times New Roman"/>
              </a:rPr>
              <a:t>s</a:t>
            </a:r>
            <a:r>
              <a:rPr sz="2400" b="0" dirty="0">
                <a:solidFill>
                  <a:srgbClr val="323299"/>
                </a:solidFill>
                <a:latin typeface="Times New Roman"/>
                <a:cs typeface="Times New Roman"/>
              </a:rPr>
              <a:t>	</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ot	</a:t>
            </a:r>
            <a:r>
              <a:rPr sz="2400" b="0" spc="-15" dirty="0">
                <a:solidFill>
                  <a:srgbClr val="323299"/>
                </a:solidFill>
                <a:latin typeface="Times New Roman"/>
                <a:cs typeface="Times New Roman"/>
              </a:rPr>
              <a:t>d</a:t>
            </a:r>
            <a:r>
              <a:rPr sz="2400" b="0" dirty="0">
                <a:solidFill>
                  <a:srgbClr val="323299"/>
                </a:solidFill>
                <a:latin typeface="Times New Roman"/>
                <a:cs typeface="Times New Roman"/>
              </a:rPr>
              <a:t>e</a:t>
            </a:r>
            <a:r>
              <a:rPr sz="2400" b="0" spc="-5" dirty="0">
                <a:solidFill>
                  <a:srgbClr val="323299"/>
                </a:solidFill>
                <a:latin typeface="Times New Roman"/>
                <a:cs typeface="Times New Roman"/>
              </a:rPr>
              <a:t>s</a:t>
            </a:r>
            <a:r>
              <a:rPr sz="2400" b="0" dirty="0">
                <a:solidFill>
                  <a:srgbClr val="323299"/>
                </a:solidFill>
                <a:latin typeface="Times New Roman"/>
                <a:cs typeface="Times New Roman"/>
              </a:rPr>
              <a:t>ig</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ed	</a:t>
            </a:r>
            <a:r>
              <a:rPr sz="2400" b="0" spc="-10" dirty="0">
                <a:solidFill>
                  <a:srgbClr val="323299"/>
                </a:solidFill>
                <a:latin typeface="Times New Roman"/>
                <a:cs typeface="Times New Roman"/>
              </a:rPr>
              <a:t>f</a:t>
            </a:r>
            <a:r>
              <a:rPr sz="2400" b="0" dirty="0">
                <a:solidFill>
                  <a:srgbClr val="323299"/>
                </a:solidFill>
                <a:latin typeface="Times New Roman"/>
                <a:cs typeface="Times New Roman"/>
              </a:rPr>
              <a:t>or	</a:t>
            </a:r>
            <a:r>
              <a:rPr sz="2400" b="0" spc="-20" dirty="0">
                <a:solidFill>
                  <a:srgbClr val="323299"/>
                </a:solidFill>
                <a:latin typeface="Times New Roman"/>
                <a:cs typeface="Times New Roman"/>
              </a:rPr>
              <a:t>m</a:t>
            </a:r>
            <a:r>
              <a:rPr sz="2400" b="0" dirty="0">
                <a:solidFill>
                  <a:srgbClr val="323299"/>
                </a:solidFill>
                <a:latin typeface="Times New Roman"/>
                <a:cs typeface="Times New Roman"/>
              </a:rPr>
              <a:t>ul</a:t>
            </a:r>
            <a:r>
              <a:rPr sz="2400" b="0" spc="-10" dirty="0">
                <a:solidFill>
                  <a:srgbClr val="323299"/>
                </a:solidFill>
                <a:latin typeface="Times New Roman"/>
                <a:cs typeface="Times New Roman"/>
              </a:rPr>
              <a:t>t</a:t>
            </a:r>
            <a:r>
              <a:rPr sz="2400" b="0" dirty="0">
                <a:solidFill>
                  <a:srgbClr val="323299"/>
                </a:solidFill>
                <a:latin typeface="Times New Roman"/>
                <a:cs typeface="Times New Roman"/>
              </a:rPr>
              <a:t>ip</a:t>
            </a:r>
            <a:r>
              <a:rPr sz="2400" b="0" spc="-10" dirty="0">
                <a:solidFill>
                  <a:srgbClr val="323299"/>
                </a:solidFill>
                <a:latin typeface="Times New Roman"/>
                <a:cs typeface="Times New Roman"/>
              </a:rPr>
              <a:t>l</a:t>
            </a:r>
            <a:r>
              <a:rPr sz="2400" b="0" dirty="0">
                <a:solidFill>
                  <a:srgbClr val="323299"/>
                </a:solidFill>
                <a:latin typeface="Times New Roman"/>
                <a:cs typeface="Times New Roman"/>
              </a:rPr>
              <a:t>e	i</a:t>
            </a:r>
            <a:r>
              <a:rPr sz="2400" b="0" spc="-5" dirty="0">
                <a:solidFill>
                  <a:srgbClr val="323299"/>
                </a:solidFill>
                <a:latin typeface="Times New Roman"/>
                <a:cs typeface="Times New Roman"/>
              </a:rPr>
              <a:t>ns</a:t>
            </a:r>
            <a:r>
              <a:rPr sz="2400" b="0" spc="-10" dirty="0">
                <a:solidFill>
                  <a:srgbClr val="323299"/>
                </a:solidFill>
                <a:latin typeface="Times New Roman"/>
                <a:cs typeface="Times New Roman"/>
              </a:rPr>
              <a:t>ta</a:t>
            </a:r>
            <a:r>
              <a:rPr sz="2400" b="0" dirty="0">
                <a:solidFill>
                  <a:srgbClr val="323299"/>
                </a:solidFill>
                <a:latin typeface="Times New Roman"/>
                <a:cs typeface="Times New Roman"/>
              </a:rPr>
              <a:t>l</a:t>
            </a:r>
            <a:r>
              <a:rPr sz="2400" b="0" spc="-10" dirty="0">
                <a:solidFill>
                  <a:srgbClr val="323299"/>
                </a:solidFill>
                <a:latin typeface="Times New Roman"/>
                <a:cs typeface="Times New Roman"/>
              </a:rPr>
              <a:t>la</a:t>
            </a:r>
            <a:r>
              <a:rPr sz="2400" b="0" dirty="0">
                <a:solidFill>
                  <a:srgbClr val="323299"/>
                </a:solidFill>
                <a:latin typeface="Times New Roman"/>
                <a:cs typeface="Times New Roman"/>
              </a:rPr>
              <a:t>ti</a:t>
            </a:r>
            <a:r>
              <a:rPr sz="2400" b="0" spc="-15" dirty="0">
                <a:solidFill>
                  <a:srgbClr val="323299"/>
                </a:solidFill>
                <a:latin typeface="Times New Roman"/>
                <a:cs typeface="Times New Roman"/>
              </a:rPr>
              <a:t>o</a:t>
            </a:r>
            <a:r>
              <a:rPr sz="2400" b="0" dirty="0">
                <a:solidFill>
                  <a:srgbClr val="323299"/>
                </a:solidFill>
                <a:latin typeface="Times New Roman"/>
                <a:cs typeface="Times New Roman"/>
              </a:rPr>
              <a:t>n	in	di</a:t>
            </a:r>
            <a:r>
              <a:rPr sz="2400" b="0" spc="-10" dirty="0">
                <a:solidFill>
                  <a:srgbClr val="323299"/>
                </a:solidFill>
                <a:latin typeface="Times New Roman"/>
                <a:cs typeface="Times New Roman"/>
              </a:rPr>
              <a:t>ff</a:t>
            </a:r>
            <a:r>
              <a:rPr sz="2400" b="0" dirty="0">
                <a:solidFill>
                  <a:srgbClr val="323299"/>
                </a:solidFill>
                <a:latin typeface="Times New Roman"/>
                <a:cs typeface="Times New Roman"/>
              </a:rPr>
              <a:t>er</a:t>
            </a:r>
            <a:r>
              <a:rPr sz="2400" b="0" spc="-10" dirty="0">
                <a:solidFill>
                  <a:srgbClr val="323299"/>
                </a:solidFill>
                <a:latin typeface="Times New Roman"/>
                <a:cs typeface="Times New Roman"/>
              </a:rPr>
              <a:t>e</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t  </a:t>
            </a:r>
            <a:r>
              <a:rPr sz="2400" b="0" spc="-5" dirty="0">
                <a:solidFill>
                  <a:srgbClr val="323299"/>
                </a:solidFill>
                <a:latin typeface="Times New Roman"/>
                <a:cs typeface="Times New Roman"/>
              </a:rPr>
              <a:t>organizations.</a:t>
            </a:r>
            <a:endParaRPr sz="2400" dirty="0">
              <a:latin typeface="Times New Roman"/>
              <a:cs typeface="Times New Roman"/>
            </a:endParaRPr>
          </a:p>
          <a:p>
            <a:pPr marL="12700" marR="5715">
              <a:lnSpc>
                <a:spcPct val="100000"/>
              </a:lnSpc>
              <a:spcBef>
                <a:spcPts val="635"/>
              </a:spcBef>
            </a:pPr>
            <a:r>
              <a:rPr sz="2400" b="0" spc="-5" dirty="0">
                <a:solidFill>
                  <a:srgbClr val="000000"/>
                </a:solidFill>
                <a:latin typeface="Times New Roman"/>
                <a:cs typeface="Times New Roman"/>
              </a:rPr>
              <a:t>Other complexity </a:t>
            </a:r>
            <a:r>
              <a:rPr sz="2400" b="0" spc="-10" dirty="0">
                <a:solidFill>
                  <a:srgbClr val="000000"/>
                </a:solidFill>
                <a:latin typeface="Times New Roman"/>
                <a:cs typeface="Times New Roman"/>
              </a:rPr>
              <a:t>adjustment </a:t>
            </a:r>
            <a:r>
              <a:rPr sz="2400" b="0" spc="-5" dirty="0">
                <a:solidFill>
                  <a:srgbClr val="000000"/>
                </a:solidFill>
                <a:latin typeface="Times New Roman"/>
                <a:cs typeface="Times New Roman"/>
              </a:rPr>
              <a:t>factors </a:t>
            </a:r>
            <a:r>
              <a:rPr sz="2400" b="0" dirty="0">
                <a:solidFill>
                  <a:srgbClr val="000000"/>
                </a:solidFill>
                <a:latin typeface="Times New Roman"/>
                <a:cs typeface="Times New Roman"/>
              </a:rPr>
              <a:t>are </a:t>
            </a:r>
            <a:r>
              <a:rPr sz="2400" b="0" spc="-5" dirty="0">
                <a:solidFill>
                  <a:srgbClr val="000000"/>
                </a:solidFill>
                <a:latin typeface="Times New Roman"/>
                <a:cs typeface="Times New Roman"/>
              </a:rPr>
              <a:t>treated </a:t>
            </a:r>
            <a:r>
              <a:rPr sz="2400" b="0" dirty="0">
                <a:solidFill>
                  <a:srgbClr val="000000"/>
                </a:solidFill>
                <a:latin typeface="Times New Roman"/>
                <a:cs typeface="Times New Roman"/>
              </a:rPr>
              <a:t>as </a:t>
            </a:r>
            <a:r>
              <a:rPr sz="2400" b="0" spc="-5" dirty="0">
                <a:solidFill>
                  <a:srgbClr val="000000"/>
                </a:solidFill>
                <a:latin typeface="Times New Roman"/>
                <a:cs typeface="Times New Roman"/>
              </a:rPr>
              <a:t>average. Compute  </a:t>
            </a:r>
            <a:r>
              <a:rPr sz="2400" b="0" dirty="0">
                <a:solidFill>
                  <a:srgbClr val="000000"/>
                </a:solidFill>
                <a:latin typeface="Times New Roman"/>
                <a:cs typeface="Times New Roman"/>
              </a:rPr>
              <a:t>the </a:t>
            </a:r>
            <a:r>
              <a:rPr sz="2400" b="0" spc="-5" dirty="0">
                <a:solidFill>
                  <a:srgbClr val="000000"/>
                </a:solidFill>
                <a:latin typeface="Times New Roman"/>
                <a:cs typeface="Times New Roman"/>
              </a:rPr>
              <a:t>function points for the project.</a:t>
            </a:r>
            <a:endParaRPr sz="2400" dirty="0">
              <a:latin typeface="Times New Roman"/>
              <a:cs typeface="Times New Roman"/>
            </a:endParaRPr>
          </a:p>
        </p:txBody>
      </p:sp>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85</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077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86</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7A5C3F9-7DE7-95F8-5507-5F2D36582240}"/>
              </a:ext>
            </a:extLst>
          </p:cNvPr>
          <p:cNvPicPr>
            <a:picLocks noChangeAspect="1"/>
          </p:cNvPicPr>
          <p:nvPr/>
        </p:nvPicPr>
        <p:blipFill rotWithShape="1">
          <a:blip r:embed="rId3"/>
          <a:srcRect l="18461" t="22537" r="21539" b="10284"/>
          <a:stretch/>
        </p:blipFill>
        <p:spPr>
          <a:xfrm>
            <a:off x="542666" y="1270495"/>
            <a:ext cx="9210934" cy="6077223"/>
          </a:xfrm>
          <a:prstGeom prst="rect">
            <a:avLst/>
          </a:prstGeom>
        </p:spPr>
      </p:pic>
    </p:spTree>
    <p:extLst>
      <p:ext uri="{BB962C8B-B14F-4D97-AF65-F5344CB8AC3E}">
        <p14:creationId xmlns:p14="http://schemas.microsoft.com/office/powerpoint/2010/main" val="26630140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87</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C53FE487-83D2-695F-8EF8-ED576723F255}"/>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C26E6829-9113-3458-B080-2186C3C83EF5}"/>
              </a:ext>
            </a:extLst>
          </p:cNvPr>
          <p:cNvPicPr>
            <a:picLocks noChangeAspect="1"/>
          </p:cNvPicPr>
          <p:nvPr/>
        </p:nvPicPr>
        <p:blipFill>
          <a:blip r:embed="rId3"/>
          <a:stretch>
            <a:fillRect/>
          </a:stretch>
        </p:blipFill>
        <p:spPr>
          <a:xfrm>
            <a:off x="933450" y="1798301"/>
            <a:ext cx="8219816" cy="3916699"/>
          </a:xfrm>
          <a:prstGeom prst="rect">
            <a:avLst/>
          </a:prstGeom>
        </p:spPr>
      </p:pic>
    </p:spTree>
    <p:extLst>
      <p:ext uri="{BB962C8B-B14F-4D97-AF65-F5344CB8AC3E}">
        <p14:creationId xmlns:p14="http://schemas.microsoft.com/office/powerpoint/2010/main" val="3319959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88</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CED1473-A7FD-5356-B740-3D613A467C2E}"/>
              </a:ext>
            </a:extLst>
          </p:cNvPr>
          <p:cNvPicPr>
            <a:picLocks noChangeAspect="1"/>
          </p:cNvPicPr>
          <p:nvPr/>
        </p:nvPicPr>
        <p:blipFill>
          <a:blip r:embed="rId3"/>
          <a:stretch>
            <a:fillRect/>
          </a:stretch>
        </p:blipFill>
        <p:spPr>
          <a:xfrm>
            <a:off x="1218746" y="1981200"/>
            <a:ext cx="8306254" cy="5657637"/>
          </a:xfrm>
          <a:prstGeom prst="rect">
            <a:avLst/>
          </a:prstGeom>
        </p:spPr>
      </p:pic>
    </p:spTree>
    <p:extLst>
      <p:ext uri="{BB962C8B-B14F-4D97-AF65-F5344CB8AC3E}">
        <p14:creationId xmlns:p14="http://schemas.microsoft.com/office/powerpoint/2010/main" val="40808719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89</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3968069649"/>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highlight>
                            <a:srgbClr val="FFFF00"/>
                          </a:highlight>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254562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9</a:t>
            </a:fld>
            <a:endParaRPr dirty="0"/>
          </a:p>
        </p:txBody>
      </p:sp>
      <p:sp>
        <p:nvSpPr>
          <p:cNvPr id="17" name="object 1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764533" y="2006599"/>
            <a:ext cx="5296535" cy="422275"/>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600" spc="-5" dirty="0">
                <a:solidFill>
                  <a:srgbClr val="FF0000"/>
                </a:solidFill>
                <a:latin typeface="Arial"/>
                <a:cs typeface="Arial"/>
              </a:rPr>
              <a:t>Problems </a:t>
            </a:r>
            <a:r>
              <a:rPr sz="2600" dirty="0">
                <a:solidFill>
                  <a:srgbClr val="FF0000"/>
                </a:solidFill>
                <a:latin typeface="Arial"/>
                <a:cs typeface="Arial"/>
              </a:rPr>
              <a:t>During</a:t>
            </a:r>
            <a:r>
              <a:rPr sz="2600" spc="-20" dirty="0">
                <a:solidFill>
                  <a:srgbClr val="FF0000"/>
                </a:solidFill>
                <a:latin typeface="Arial"/>
                <a:cs typeface="Arial"/>
              </a:rPr>
              <a:t> </a:t>
            </a:r>
            <a:r>
              <a:rPr sz="2600" spc="-5" dirty="0">
                <a:solidFill>
                  <a:srgbClr val="FF0000"/>
                </a:solidFill>
                <a:latin typeface="Arial"/>
                <a:cs typeface="Arial"/>
              </a:rPr>
              <a:t>Implementation</a:t>
            </a:r>
            <a:endParaRPr sz="2600" dirty="0">
              <a:latin typeface="Arial"/>
              <a:cs typeface="Arial"/>
            </a:endParaRPr>
          </a:p>
        </p:txBody>
      </p:sp>
      <p:sp>
        <p:nvSpPr>
          <p:cNvPr id="5" name="object 5"/>
          <p:cNvSpPr txBox="1"/>
          <p:nvPr/>
        </p:nvSpPr>
        <p:spPr>
          <a:xfrm>
            <a:off x="1191253" y="2600959"/>
            <a:ext cx="1598295" cy="360680"/>
          </a:xfrm>
          <a:prstGeom prst="rect">
            <a:avLst/>
          </a:prstGeom>
        </p:spPr>
        <p:txBody>
          <a:bodyPr vert="horz" wrap="square" lIns="0" tIns="12065" rIns="0" bIns="0" rtlCol="0">
            <a:spAutoFit/>
          </a:bodyPr>
          <a:lstStyle/>
          <a:p>
            <a:pPr marL="312420" indent="-300355">
              <a:lnSpc>
                <a:spcPct val="100000"/>
              </a:lnSpc>
              <a:spcBef>
                <a:spcPts val="95"/>
              </a:spcBef>
              <a:buFont typeface="MS UI Gothic"/>
              <a:buChar char="➢"/>
              <a:tabLst>
                <a:tab pos="313055" algn="l"/>
              </a:tabLst>
            </a:pPr>
            <a:r>
              <a:rPr sz="2200" spc="-10" dirty="0">
                <a:solidFill>
                  <a:srgbClr val="003265"/>
                </a:solidFill>
                <a:latin typeface="Arial"/>
                <a:cs typeface="Arial"/>
              </a:rPr>
              <a:t>S</a:t>
            </a:r>
            <a:r>
              <a:rPr sz="2200" spc="-5" dirty="0">
                <a:solidFill>
                  <a:srgbClr val="003265"/>
                </a:solidFill>
                <a:latin typeface="Arial"/>
                <a:cs typeface="Arial"/>
              </a:rPr>
              <a:t>tate</a:t>
            </a:r>
            <a:r>
              <a:rPr sz="2200" spc="-15" dirty="0">
                <a:solidFill>
                  <a:srgbClr val="003265"/>
                </a:solidFill>
                <a:latin typeface="Arial"/>
                <a:cs typeface="Arial"/>
              </a:rPr>
              <a:t>m</a:t>
            </a:r>
            <a:r>
              <a:rPr sz="2200" spc="-5" dirty="0">
                <a:solidFill>
                  <a:srgbClr val="003265"/>
                </a:solidFill>
                <a:latin typeface="Arial"/>
                <a:cs typeface="Arial"/>
              </a:rPr>
              <a:t>ent</a:t>
            </a:r>
            <a:endParaRPr sz="2200" dirty="0">
              <a:latin typeface="Arial"/>
              <a:cs typeface="Arial"/>
            </a:endParaRPr>
          </a:p>
        </p:txBody>
      </p:sp>
      <p:sp>
        <p:nvSpPr>
          <p:cNvPr id="6" name="object 6"/>
          <p:cNvSpPr txBox="1"/>
          <p:nvPr/>
        </p:nvSpPr>
        <p:spPr>
          <a:xfrm>
            <a:off x="3934452" y="2600959"/>
            <a:ext cx="5359400" cy="1029335"/>
          </a:xfrm>
          <a:prstGeom prst="rect">
            <a:avLst/>
          </a:prstGeom>
        </p:spPr>
        <p:txBody>
          <a:bodyPr vert="horz" wrap="square" lIns="0" tIns="12700" rIns="0" bIns="0" rtlCol="0">
            <a:spAutoFit/>
          </a:bodyPr>
          <a:lstStyle/>
          <a:p>
            <a:pPr marL="245745" marR="5080" indent="-233679" algn="just">
              <a:lnSpc>
                <a:spcPct val="99800"/>
              </a:lnSpc>
              <a:spcBef>
                <a:spcPts val="100"/>
              </a:spcBef>
            </a:pPr>
            <a:r>
              <a:rPr sz="2200" spc="-5" dirty="0">
                <a:solidFill>
                  <a:srgbClr val="003265"/>
                </a:solidFill>
                <a:latin typeface="Arial"/>
                <a:cs typeface="Arial"/>
              </a:rPr>
              <a:t>: Software development is to complex; it  cannot be managed </a:t>
            </a:r>
            <a:r>
              <a:rPr sz="2200" dirty="0">
                <a:solidFill>
                  <a:srgbClr val="003265"/>
                </a:solidFill>
                <a:latin typeface="Arial"/>
                <a:cs typeface="Arial"/>
              </a:rPr>
              <a:t>like </a:t>
            </a:r>
            <a:r>
              <a:rPr sz="2200" spc="-5" dirty="0">
                <a:solidFill>
                  <a:srgbClr val="003265"/>
                </a:solidFill>
                <a:latin typeface="Arial"/>
                <a:cs typeface="Arial"/>
              </a:rPr>
              <a:t>other parts of  the organization.</a:t>
            </a:r>
            <a:endParaRPr sz="2200" dirty="0">
              <a:latin typeface="Arial"/>
              <a:cs typeface="Arial"/>
            </a:endParaRPr>
          </a:p>
        </p:txBody>
      </p:sp>
      <p:sp>
        <p:nvSpPr>
          <p:cNvPr id="7" name="object 7"/>
          <p:cNvSpPr txBox="1"/>
          <p:nvPr/>
        </p:nvSpPr>
        <p:spPr>
          <a:xfrm>
            <a:off x="1191253" y="3850638"/>
            <a:ext cx="229489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0000FF"/>
                </a:solidFill>
                <a:latin typeface="Arial"/>
                <a:cs typeface="Arial"/>
              </a:rPr>
              <a:t>Management</a:t>
            </a:r>
            <a:r>
              <a:rPr sz="2200" spc="-85" dirty="0">
                <a:solidFill>
                  <a:srgbClr val="0000FF"/>
                </a:solidFill>
                <a:latin typeface="Arial"/>
                <a:cs typeface="Arial"/>
              </a:rPr>
              <a:t> </a:t>
            </a:r>
            <a:r>
              <a:rPr sz="2200" spc="-5" dirty="0">
                <a:solidFill>
                  <a:srgbClr val="0000FF"/>
                </a:solidFill>
                <a:latin typeface="Arial"/>
                <a:cs typeface="Arial"/>
              </a:rPr>
              <a:t>view</a:t>
            </a:r>
            <a:endParaRPr sz="2200" dirty="0">
              <a:latin typeface="Arial"/>
              <a:cs typeface="Arial"/>
            </a:endParaRPr>
          </a:p>
        </p:txBody>
      </p:sp>
      <p:sp>
        <p:nvSpPr>
          <p:cNvPr id="8" name="object 8"/>
          <p:cNvSpPr txBox="1"/>
          <p:nvPr/>
        </p:nvSpPr>
        <p:spPr>
          <a:xfrm>
            <a:off x="3934453" y="3850638"/>
            <a:ext cx="1083310" cy="360680"/>
          </a:xfrm>
          <a:prstGeom prst="rect">
            <a:avLst/>
          </a:prstGeom>
        </p:spPr>
        <p:txBody>
          <a:bodyPr vert="horz" wrap="square" lIns="0" tIns="12065" rIns="0" bIns="0" rtlCol="0">
            <a:spAutoFit/>
          </a:bodyPr>
          <a:lstStyle/>
          <a:p>
            <a:pPr marL="12700">
              <a:lnSpc>
                <a:spcPct val="100000"/>
              </a:lnSpc>
              <a:spcBef>
                <a:spcPts val="95"/>
              </a:spcBef>
              <a:tabLst>
                <a:tab pos="260985" algn="l"/>
              </a:tabLst>
            </a:pPr>
            <a:r>
              <a:rPr sz="2200" spc="-5" dirty="0">
                <a:solidFill>
                  <a:srgbClr val="0000FF"/>
                </a:solidFill>
                <a:latin typeface="Arial"/>
                <a:cs typeface="Arial"/>
              </a:rPr>
              <a:t>:	F</a:t>
            </a:r>
            <a:r>
              <a:rPr sz="2200" spc="10" dirty="0">
                <a:solidFill>
                  <a:srgbClr val="0000FF"/>
                </a:solidFill>
                <a:latin typeface="Arial"/>
                <a:cs typeface="Arial"/>
              </a:rPr>
              <a:t>o</a:t>
            </a:r>
            <a:r>
              <a:rPr sz="2200" spc="-5" dirty="0">
                <a:solidFill>
                  <a:srgbClr val="0000FF"/>
                </a:solidFill>
                <a:latin typeface="Arial"/>
                <a:cs typeface="Arial"/>
              </a:rPr>
              <a:t>rget</a:t>
            </a:r>
            <a:endParaRPr sz="2200" dirty="0">
              <a:latin typeface="Arial"/>
              <a:cs typeface="Arial"/>
            </a:endParaRPr>
          </a:p>
        </p:txBody>
      </p:sp>
      <p:sp>
        <p:nvSpPr>
          <p:cNvPr id="9" name="object 9"/>
          <p:cNvSpPr txBox="1"/>
          <p:nvPr/>
        </p:nvSpPr>
        <p:spPr>
          <a:xfrm>
            <a:off x="5162796" y="3850638"/>
            <a:ext cx="1954530" cy="360680"/>
          </a:xfrm>
          <a:prstGeom prst="rect">
            <a:avLst/>
          </a:prstGeom>
        </p:spPr>
        <p:txBody>
          <a:bodyPr vert="horz" wrap="square" lIns="0" tIns="12065" rIns="0" bIns="0" rtlCol="0">
            <a:spAutoFit/>
          </a:bodyPr>
          <a:lstStyle/>
          <a:p>
            <a:pPr marL="12700">
              <a:lnSpc>
                <a:spcPct val="100000"/>
              </a:lnSpc>
              <a:spcBef>
                <a:spcPts val="95"/>
              </a:spcBef>
              <a:tabLst>
                <a:tab pos="402590" algn="l"/>
                <a:tab pos="931544" algn="l"/>
                <a:tab pos="1490345" algn="l"/>
              </a:tabLst>
            </a:pPr>
            <a:r>
              <a:rPr sz="2200" spc="-5" dirty="0">
                <a:solidFill>
                  <a:srgbClr val="0000FF"/>
                </a:solidFill>
                <a:latin typeface="Arial"/>
                <a:cs typeface="Arial"/>
              </a:rPr>
              <a:t>it,	</a:t>
            </a:r>
            <a:r>
              <a:rPr sz="2200" spc="-10" dirty="0">
                <a:solidFill>
                  <a:srgbClr val="0000FF"/>
                </a:solidFill>
                <a:latin typeface="Arial"/>
                <a:cs typeface="Arial"/>
              </a:rPr>
              <a:t>w</a:t>
            </a:r>
            <a:r>
              <a:rPr sz="2200" spc="-5" dirty="0">
                <a:solidFill>
                  <a:srgbClr val="0000FF"/>
                </a:solidFill>
                <a:latin typeface="Arial"/>
                <a:cs typeface="Arial"/>
              </a:rPr>
              <a:t>e</a:t>
            </a:r>
            <a:r>
              <a:rPr sz="2200" dirty="0">
                <a:solidFill>
                  <a:srgbClr val="0000FF"/>
                </a:solidFill>
                <a:latin typeface="Arial"/>
                <a:cs typeface="Arial"/>
              </a:rPr>
              <a:t>	</a:t>
            </a:r>
            <a:r>
              <a:rPr sz="2200" spc="-10" dirty="0">
                <a:solidFill>
                  <a:srgbClr val="0000FF"/>
                </a:solidFill>
                <a:latin typeface="Arial"/>
                <a:cs typeface="Arial"/>
              </a:rPr>
              <a:t>w</a:t>
            </a:r>
            <a:r>
              <a:rPr sz="2200" spc="-5" dirty="0">
                <a:solidFill>
                  <a:srgbClr val="0000FF"/>
                </a:solidFill>
                <a:latin typeface="Arial"/>
                <a:cs typeface="Arial"/>
              </a:rPr>
              <a:t>ill</a:t>
            </a:r>
            <a:r>
              <a:rPr sz="2200" dirty="0">
                <a:solidFill>
                  <a:srgbClr val="0000FF"/>
                </a:solidFill>
                <a:latin typeface="Arial"/>
                <a:cs typeface="Arial"/>
              </a:rPr>
              <a:t>	</a:t>
            </a:r>
            <a:r>
              <a:rPr sz="2200" spc="-5" dirty="0">
                <a:solidFill>
                  <a:srgbClr val="0000FF"/>
                </a:solidFill>
                <a:latin typeface="Arial"/>
                <a:cs typeface="Arial"/>
              </a:rPr>
              <a:t>find</a:t>
            </a:r>
            <a:endParaRPr sz="2200" dirty="0">
              <a:latin typeface="Arial"/>
              <a:cs typeface="Arial"/>
            </a:endParaRPr>
          </a:p>
        </p:txBody>
      </p:sp>
      <p:sp>
        <p:nvSpPr>
          <p:cNvPr id="10" name="object 10"/>
          <p:cNvSpPr txBox="1"/>
          <p:nvPr/>
        </p:nvSpPr>
        <p:spPr>
          <a:xfrm>
            <a:off x="7262867" y="3850638"/>
            <a:ext cx="2030730" cy="695960"/>
          </a:xfrm>
          <a:prstGeom prst="rect">
            <a:avLst/>
          </a:prstGeom>
        </p:spPr>
        <p:txBody>
          <a:bodyPr vert="horz" wrap="square" lIns="0" tIns="12065" rIns="0" bIns="0" rtlCol="0">
            <a:spAutoFit/>
          </a:bodyPr>
          <a:lstStyle/>
          <a:p>
            <a:pPr marL="213360" marR="5080" indent="-201295">
              <a:lnSpc>
                <a:spcPct val="100000"/>
              </a:lnSpc>
              <a:spcBef>
                <a:spcPts val="95"/>
              </a:spcBef>
              <a:tabLst>
                <a:tab pos="1550035" algn="l"/>
              </a:tabLst>
            </a:pPr>
            <a:r>
              <a:rPr sz="2200" spc="-5" dirty="0">
                <a:solidFill>
                  <a:srgbClr val="0000FF"/>
                </a:solidFill>
                <a:latin typeface="Arial"/>
                <a:cs typeface="Arial"/>
              </a:rPr>
              <a:t>de</a:t>
            </a:r>
            <a:r>
              <a:rPr sz="2200" spc="-15" dirty="0">
                <a:solidFill>
                  <a:srgbClr val="0000FF"/>
                </a:solidFill>
                <a:latin typeface="Arial"/>
                <a:cs typeface="Arial"/>
              </a:rPr>
              <a:t>v</a:t>
            </a:r>
            <a:r>
              <a:rPr sz="2200" spc="-5" dirty="0">
                <a:solidFill>
                  <a:srgbClr val="0000FF"/>
                </a:solidFill>
                <a:latin typeface="Arial"/>
                <a:cs typeface="Arial"/>
              </a:rPr>
              <a:t>elop</a:t>
            </a:r>
            <a:r>
              <a:rPr sz="2200" spc="10" dirty="0">
                <a:solidFill>
                  <a:srgbClr val="0000FF"/>
                </a:solidFill>
                <a:latin typeface="Arial"/>
                <a:cs typeface="Arial"/>
              </a:rPr>
              <a:t>e</a:t>
            </a:r>
            <a:r>
              <a:rPr sz="2200" spc="5" dirty="0">
                <a:solidFill>
                  <a:srgbClr val="0000FF"/>
                </a:solidFill>
                <a:latin typeface="Arial"/>
                <a:cs typeface="Arial"/>
              </a:rPr>
              <a:t>r</a:t>
            </a:r>
            <a:r>
              <a:rPr sz="2200" spc="-5" dirty="0">
                <a:solidFill>
                  <a:srgbClr val="0000FF"/>
                </a:solidFill>
                <a:latin typeface="Arial"/>
                <a:cs typeface="Arial"/>
              </a:rPr>
              <a:t>s</a:t>
            </a:r>
            <a:r>
              <a:rPr sz="2200" dirty="0">
                <a:solidFill>
                  <a:srgbClr val="0000FF"/>
                </a:solidFill>
                <a:latin typeface="Arial"/>
                <a:cs typeface="Arial"/>
              </a:rPr>
              <a:t>	</a:t>
            </a:r>
            <a:r>
              <a:rPr sz="2200" spc="-610" dirty="0">
                <a:solidFill>
                  <a:srgbClr val="0000FF"/>
                </a:solidFill>
                <a:latin typeface="Arial"/>
                <a:cs typeface="Arial"/>
              </a:rPr>
              <a:t> </a:t>
            </a:r>
            <a:r>
              <a:rPr sz="2200" spc="-5" dirty="0">
                <a:solidFill>
                  <a:srgbClr val="0000FF"/>
                </a:solidFill>
                <a:latin typeface="Arial"/>
                <a:cs typeface="Arial"/>
              </a:rPr>
              <a:t>and  </a:t>
            </a:r>
            <a:r>
              <a:rPr sz="2200" spc="-15" dirty="0">
                <a:solidFill>
                  <a:srgbClr val="0000FF"/>
                </a:solidFill>
                <a:latin typeface="Arial"/>
                <a:cs typeface="Arial"/>
              </a:rPr>
              <a:t>m</a:t>
            </a:r>
            <a:r>
              <a:rPr sz="2200" spc="-5" dirty="0">
                <a:solidFill>
                  <a:srgbClr val="0000FF"/>
                </a:solidFill>
                <a:latin typeface="Arial"/>
                <a:cs typeface="Arial"/>
              </a:rPr>
              <a:t>ana</a:t>
            </a:r>
            <a:r>
              <a:rPr sz="2200" spc="10" dirty="0">
                <a:solidFill>
                  <a:srgbClr val="0000FF"/>
                </a:solidFill>
                <a:latin typeface="Arial"/>
                <a:cs typeface="Arial"/>
              </a:rPr>
              <a:t>g</a:t>
            </a:r>
            <a:r>
              <a:rPr sz="2200" spc="-5" dirty="0">
                <a:solidFill>
                  <a:srgbClr val="0000FF"/>
                </a:solidFill>
                <a:latin typeface="Arial"/>
                <a:cs typeface="Arial"/>
              </a:rPr>
              <a:t>e</a:t>
            </a:r>
            <a:r>
              <a:rPr sz="2200" dirty="0">
                <a:solidFill>
                  <a:srgbClr val="0000FF"/>
                </a:solidFill>
                <a:latin typeface="Arial"/>
                <a:cs typeface="Arial"/>
              </a:rPr>
              <a:t>	</a:t>
            </a:r>
            <a:r>
              <a:rPr sz="2200" spc="-5" dirty="0">
                <a:solidFill>
                  <a:srgbClr val="0000FF"/>
                </a:solidFill>
                <a:latin typeface="Arial"/>
                <a:cs typeface="Arial"/>
              </a:rPr>
              <a:t>that</a:t>
            </a:r>
            <a:endParaRPr sz="2200" dirty="0">
              <a:latin typeface="Arial"/>
              <a:cs typeface="Arial"/>
            </a:endParaRPr>
          </a:p>
        </p:txBody>
      </p:sp>
      <p:sp>
        <p:nvSpPr>
          <p:cNvPr id="11" name="object 11"/>
          <p:cNvSpPr txBox="1"/>
          <p:nvPr/>
        </p:nvSpPr>
        <p:spPr>
          <a:xfrm>
            <a:off x="4167623" y="4185918"/>
            <a:ext cx="2830830" cy="695960"/>
          </a:xfrm>
          <a:prstGeom prst="rect">
            <a:avLst/>
          </a:prstGeom>
        </p:spPr>
        <p:txBody>
          <a:bodyPr vert="horz" wrap="square" lIns="0" tIns="12065" rIns="0" bIns="0" rtlCol="0">
            <a:spAutoFit/>
          </a:bodyPr>
          <a:lstStyle/>
          <a:p>
            <a:pPr marL="12700" marR="5080">
              <a:lnSpc>
                <a:spcPct val="100000"/>
              </a:lnSpc>
              <a:spcBef>
                <a:spcPts val="95"/>
              </a:spcBef>
              <a:tabLst>
                <a:tab pos="1586865" algn="l"/>
                <a:tab pos="2429510" algn="l"/>
              </a:tabLst>
            </a:pPr>
            <a:r>
              <a:rPr sz="2200" spc="-15" dirty="0">
                <a:solidFill>
                  <a:srgbClr val="0000FF"/>
                </a:solidFill>
                <a:latin typeface="Arial"/>
                <a:cs typeface="Arial"/>
              </a:rPr>
              <a:t>m</a:t>
            </a:r>
            <a:r>
              <a:rPr sz="2200" spc="-5" dirty="0">
                <a:solidFill>
                  <a:srgbClr val="0000FF"/>
                </a:solidFill>
                <a:latin typeface="Arial"/>
                <a:cs typeface="Arial"/>
              </a:rPr>
              <a:t>an</a:t>
            </a:r>
            <a:r>
              <a:rPr sz="2200" spc="10" dirty="0">
                <a:solidFill>
                  <a:srgbClr val="0000FF"/>
                </a:solidFill>
                <a:latin typeface="Arial"/>
                <a:cs typeface="Arial"/>
              </a:rPr>
              <a:t>a</a:t>
            </a:r>
            <a:r>
              <a:rPr sz="2200" spc="-5" dirty="0">
                <a:solidFill>
                  <a:srgbClr val="0000FF"/>
                </a:solidFill>
                <a:latin typeface="Arial"/>
                <a:cs typeface="Arial"/>
              </a:rPr>
              <a:t>gers</a:t>
            </a:r>
            <a:r>
              <a:rPr sz="2200" dirty="0">
                <a:solidFill>
                  <a:srgbClr val="0000FF"/>
                </a:solidFill>
                <a:latin typeface="Arial"/>
                <a:cs typeface="Arial"/>
              </a:rPr>
              <a:t>	</a:t>
            </a:r>
            <a:r>
              <a:rPr sz="2200" spc="-10" dirty="0">
                <a:solidFill>
                  <a:srgbClr val="0000FF"/>
                </a:solidFill>
                <a:latin typeface="Arial"/>
                <a:cs typeface="Arial"/>
              </a:rPr>
              <a:t>w</a:t>
            </a:r>
            <a:r>
              <a:rPr sz="2200" spc="-5" dirty="0">
                <a:solidFill>
                  <a:srgbClr val="0000FF"/>
                </a:solidFill>
                <a:latin typeface="Arial"/>
                <a:cs typeface="Arial"/>
              </a:rPr>
              <a:t>ho</a:t>
            </a:r>
            <a:r>
              <a:rPr sz="2200" dirty="0">
                <a:solidFill>
                  <a:srgbClr val="0000FF"/>
                </a:solidFill>
                <a:latin typeface="Arial"/>
                <a:cs typeface="Arial"/>
              </a:rPr>
              <a:t>	</a:t>
            </a:r>
            <a:r>
              <a:rPr sz="2200" spc="-10" dirty="0">
                <a:solidFill>
                  <a:srgbClr val="0000FF"/>
                </a:solidFill>
                <a:latin typeface="Arial"/>
                <a:cs typeface="Arial"/>
              </a:rPr>
              <a:t>w</a:t>
            </a:r>
            <a:r>
              <a:rPr sz="2200" spc="-5" dirty="0">
                <a:solidFill>
                  <a:srgbClr val="0000FF"/>
                </a:solidFill>
                <a:latin typeface="Arial"/>
                <a:cs typeface="Arial"/>
              </a:rPr>
              <a:t>ill  development.</a:t>
            </a:r>
            <a:endParaRPr sz="2200" dirty="0">
              <a:latin typeface="Arial"/>
              <a:cs typeface="Arial"/>
            </a:endParaRPr>
          </a:p>
        </p:txBody>
      </p:sp>
      <p:sp>
        <p:nvSpPr>
          <p:cNvPr id="12" name="object 12"/>
          <p:cNvSpPr txBox="1"/>
          <p:nvPr/>
        </p:nvSpPr>
        <p:spPr>
          <a:xfrm>
            <a:off x="1191253" y="5146038"/>
            <a:ext cx="1598295" cy="360680"/>
          </a:xfrm>
          <a:prstGeom prst="rect">
            <a:avLst/>
          </a:prstGeom>
        </p:spPr>
        <p:txBody>
          <a:bodyPr vert="horz" wrap="square" lIns="0" tIns="12065" rIns="0" bIns="0" rtlCol="0">
            <a:spAutoFit/>
          </a:bodyPr>
          <a:lstStyle/>
          <a:p>
            <a:pPr marL="312420" indent="-300355">
              <a:lnSpc>
                <a:spcPct val="100000"/>
              </a:lnSpc>
              <a:spcBef>
                <a:spcPts val="95"/>
              </a:spcBef>
              <a:buFont typeface="MS UI Gothic"/>
              <a:buChar char="➢"/>
              <a:tabLst>
                <a:tab pos="313055" algn="l"/>
              </a:tabLst>
            </a:pPr>
            <a:r>
              <a:rPr sz="2200" spc="-10" dirty="0">
                <a:solidFill>
                  <a:srgbClr val="003265"/>
                </a:solidFill>
                <a:latin typeface="Arial"/>
                <a:cs typeface="Arial"/>
              </a:rPr>
              <a:t>S</a:t>
            </a:r>
            <a:r>
              <a:rPr sz="2200" spc="-5" dirty="0">
                <a:solidFill>
                  <a:srgbClr val="003265"/>
                </a:solidFill>
                <a:latin typeface="Arial"/>
                <a:cs typeface="Arial"/>
              </a:rPr>
              <a:t>tate</a:t>
            </a:r>
            <a:r>
              <a:rPr sz="2200" spc="-15" dirty="0">
                <a:solidFill>
                  <a:srgbClr val="003265"/>
                </a:solidFill>
                <a:latin typeface="Arial"/>
                <a:cs typeface="Arial"/>
              </a:rPr>
              <a:t>m</a:t>
            </a:r>
            <a:r>
              <a:rPr sz="2200" spc="-5" dirty="0">
                <a:solidFill>
                  <a:srgbClr val="003265"/>
                </a:solidFill>
                <a:latin typeface="Arial"/>
                <a:cs typeface="Arial"/>
              </a:rPr>
              <a:t>ent</a:t>
            </a:r>
            <a:endParaRPr sz="2200" dirty="0">
              <a:latin typeface="Arial"/>
              <a:cs typeface="Arial"/>
            </a:endParaRPr>
          </a:p>
        </p:txBody>
      </p:sp>
      <p:sp>
        <p:nvSpPr>
          <p:cNvPr id="13" name="object 13"/>
          <p:cNvSpPr txBox="1"/>
          <p:nvPr/>
        </p:nvSpPr>
        <p:spPr>
          <a:xfrm>
            <a:off x="3934452" y="5146038"/>
            <a:ext cx="4908550"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003265"/>
                </a:solidFill>
                <a:latin typeface="Arial"/>
                <a:cs typeface="Arial"/>
              </a:rPr>
              <a:t>:	I am only six months </a:t>
            </a:r>
            <a:r>
              <a:rPr sz="2200" dirty="0">
                <a:solidFill>
                  <a:srgbClr val="003265"/>
                </a:solidFill>
                <a:latin typeface="Arial"/>
                <a:cs typeface="Arial"/>
              </a:rPr>
              <a:t>late </a:t>
            </a:r>
            <a:r>
              <a:rPr sz="2200" spc="-5" dirty="0">
                <a:solidFill>
                  <a:srgbClr val="003265"/>
                </a:solidFill>
                <a:latin typeface="Arial"/>
                <a:cs typeface="Arial"/>
              </a:rPr>
              <a:t>with</a:t>
            </a:r>
            <a:r>
              <a:rPr sz="2200" spc="-10" dirty="0">
                <a:solidFill>
                  <a:srgbClr val="003265"/>
                </a:solidFill>
                <a:latin typeface="Arial"/>
                <a:cs typeface="Arial"/>
              </a:rPr>
              <a:t> </a:t>
            </a:r>
            <a:r>
              <a:rPr sz="2200" dirty="0">
                <a:solidFill>
                  <a:srgbClr val="003265"/>
                </a:solidFill>
                <a:latin typeface="Arial"/>
                <a:cs typeface="Arial"/>
              </a:rPr>
              <a:t>project.</a:t>
            </a:r>
            <a:endParaRPr sz="2200" dirty="0">
              <a:latin typeface="Arial"/>
              <a:cs typeface="Arial"/>
            </a:endParaRPr>
          </a:p>
        </p:txBody>
      </p:sp>
      <p:sp>
        <p:nvSpPr>
          <p:cNvPr id="14" name="object 14"/>
          <p:cNvSpPr txBox="1"/>
          <p:nvPr/>
        </p:nvSpPr>
        <p:spPr>
          <a:xfrm>
            <a:off x="1191253" y="5755637"/>
            <a:ext cx="229489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0000FF"/>
                </a:solidFill>
                <a:latin typeface="Arial"/>
                <a:cs typeface="Arial"/>
              </a:rPr>
              <a:t>Management</a:t>
            </a:r>
            <a:r>
              <a:rPr sz="2200" spc="-85" dirty="0">
                <a:solidFill>
                  <a:srgbClr val="0000FF"/>
                </a:solidFill>
                <a:latin typeface="Arial"/>
                <a:cs typeface="Arial"/>
              </a:rPr>
              <a:t> </a:t>
            </a:r>
            <a:r>
              <a:rPr sz="2200" spc="-5" dirty="0">
                <a:solidFill>
                  <a:srgbClr val="0000FF"/>
                </a:solidFill>
                <a:latin typeface="Arial"/>
                <a:cs typeface="Arial"/>
              </a:rPr>
              <a:t>view</a:t>
            </a:r>
            <a:endParaRPr sz="2200" dirty="0">
              <a:latin typeface="Arial"/>
              <a:cs typeface="Arial"/>
            </a:endParaRPr>
          </a:p>
        </p:txBody>
      </p:sp>
      <p:sp>
        <p:nvSpPr>
          <p:cNvPr id="15" name="object 15"/>
          <p:cNvSpPr txBox="1"/>
          <p:nvPr/>
        </p:nvSpPr>
        <p:spPr>
          <a:xfrm>
            <a:off x="3934453" y="5755637"/>
            <a:ext cx="4021454"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0000FF"/>
                </a:solidFill>
                <a:latin typeface="Arial"/>
                <a:cs typeface="Arial"/>
              </a:rPr>
              <a:t>:	Fine, </a:t>
            </a:r>
            <a:r>
              <a:rPr sz="2200" spc="-10" dirty="0">
                <a:solidFill>
                  <a:srgbClr val="0000FF"/>
                </a:solidFill>
                <a:latin typeface="Arial"/>
                <a:cs typeface="Arial"/>
              </a:rPr>
              <a:t>you </a:t>
            </a:r>
            <a:r>
              <a:rPr sz="2200" spc="-5" dirty="0">
                <a:solidFill>
                  <a:srgbClr val="0000FF"/>
                </a:solidFill>
                <a:latin typeface="Arial"/>
                <a:cs typeface="Arial"/>
              </a:rPr>
              <a:t>are only out of a</a:t>
            </a:r>
            <a:r>
              <a:rPr sz="2200" spc="30" dirty="0">
                <a:solidFill>
                  <a:srgbClr val="0000FF"/>
                </a:solidFill>
                <a:latin typeface="Arial"/>
                <a:cs typeface="Arial"/>
              </a:rPr>
              <a:t> </a:t>
            </a:r>
            <a:r>
              <a:rPr sz="2200" spc="-5" dirty="0">
                <a:solidFill>
                  <a:srgbClr val="0000FF"/>
                </a:solidFill>
                <a:latin typeface="Arial"/>
                <a:cs typeface="Arial"/>
              </a:rPr>
              <a:t>job.</a:t>
            </a:r>
            <a:endParaRPr sz="2200" dirty="0">
              <a:latin typeface="Arial"/>
              <a:cs typeface="Arial"/>
            </a:endParaRPr>
          </a:p>
        </p:txBody>
      </p:sp>
      <p:pic>
        <p:nvPicPr>
          <p:cNvPr id="1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07205" y="1852675"/>
            <a:ext cx="356679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Data Structure</a:t>
            </a:r>
            <a:r>
              <a:rPr sz="2800" spc="-10" dirty="0">
                <a:latin typeface="Arial"/>
                <a:cs typeface="Arial"/>
              </a:rPr>
              <a:t> </a:t>
            </a:r>
            <a:r>
              <a:rPr sz="2800" spc="-5" dirty="0">
                <a:latin typeface="Arial"/>
                <a:cs typeface="Arial"/>
              </a:rPr>
              <a:t>Metrics</a:t>
            </a:r>
            <a:endParaRPr sz="28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90</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823906" y="2424112"/>
          <a:ext cx="8458200" cy="407822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761999">
                <a:tc>
                  <a:txBody>
                    <a:bodyPr/>
                    <a:lstStyle/>
                    <a:p>
                      <a:pPr marL="276860">
                        <a:lnSpc>
                          <a:spcPct val="100000"/>
                        </a:lnSpc>
                        <a:spcBef>
                          <a:spcPts val="315"/>
                        </a:spcBef>
                      </a:pPr>
                      <a:r>
                        <a:rPr sz="1700" b="1" i="1" dirty="0">
                          <a:latin typeface="Arial"/>
                          <a:cs typeface="Arial"/>
                        </a:rPr>
                        <a:t>Program</a:t>
                      </a:r>
                      <a:endParaRPr sz="1700">
                        <a:latin typeface="Arial"/>
                        <a:cs typeface="Arial"/>
                      </a:endParaRPr>
                    </a:p>
                  </a:txBody>
                  <a:tcPr marL="0" marR="0" marT="4000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a:txBody>
                    <a:bodyPr/>
                    <a:lstStyle/>
                    <a:p>
                      <a:pPr marL="726440">
                        <a:lnSpc>
                          <a:spcPct val="100000"/>
                        </a:lnSpc>
                        <a:spcBef>
                          <a:spcPts val="315"/>
                        </a:spcBef>
                      </a:pPr>
                      <a:r>
                        <a:rPr sz="1700" b="1" i="1" dirty="0">
                          <a:latin typeface="Arial"/>
                          <a:cs typeface="Arial"/>
                        </a:rPr>
                        <a:t>Data</a:t>
                      </a:r>
                      <a:r>
                        <a:rPr sz="1700" b="1" i="1" spc="-15" dirty="0">
                          <a:latin typeface="Arial"/>
                          <a:cs typeface="Arial"/>
                        </a:rPr>
                        <a:t> </a:t>
                      </a:r>
                      <a:r>
                        <a:rPr sz="1700" b="1" i="1" dirty="0">
                          <a:latin typeface="Arial"/>
                          <a:cs typeface="Arial"/>
                        </a:rPr>
                        <a:t>Input</a:t>
                      </a:r>
                      <a:endParaRPr sz="1700">
                        <a:latin typeface="Arial"/>
                        <a:cs typeface="Arial"/>
                      </a:endParaRPr>
                    </a:p>
                  </a:txBody>
                  <a:tcPr marL="0" marR="0" marT="4000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a:txBody>
                    <a:bodyPr/>
                    <a:lstStyle/>
                    <a:p>
                      <a:pPr marL="410845">
                        <a:lnSpc>
                          <a:spcPct val="100000"/>
                        </a:lnSpc>
                        <a:spcBef>
                          <a:spcPts val="315"/>
                        </a:spcBef>
                      </a:pPr>
                      <a:r>
                        <a:rPr sz="1700" b="1" i="1" spc="-5" dirty="0">
                          <a:latin typeface="Arial"/>
                          <a:cs typeface="Arial"/>
                        </a:rPr>
                        <a:t>Internal</a:t>
                      </a:r>
                      <a:r>
                        <a:rPr sz="1700" b="1" i="1" spc="-20" dirty="0">
                          <a:latin typeface="Arial"/>
                          <a:cs typeface="Arial"/>
                        </a:rPr>
                        <a:t> </a:t>
                      </a:r>
                      <a:r>
                        <a:rPr sz="1700" b="1" i="1" dirty="0">
                          <a:latin typeface="Arial"/>
                          <a:cs typeface="Arial"/>
                        </a:rPr>
                        <a:t>Data</a:t>
                      </a:r>
                      <a:endParaRPr sz="1700">
                        <a:latin typeface="Arial"/>
                        <a:cs typeface="Arial"/>
                      </a:endParaRPr>
                    </a:p>
                  </a:txBody>
                  <a:tcPr marL="0" marR="0" marT="4000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a:txBody>
                    <a:bodyPr/>
                    <a:lstStyle/>
                    <a:p>
                      <a:pPr marL="561975">
                        <a:lnSpc>
                          <a:spcPct val="100000"/>
                        </a:lnSpc>
                        <a:spcBef>
                          <a:spcPts val="315"/>
                        </a:spcBef>
                      </a:pPr>
                      <a:r>
                        <a:rPr sz="1700" b="1" i="1" dirty="0">
                          <a:latin typeface="Arial"/>
                          <a:cs typeface="Arial"/>
                        </a:rPr>
                        <a:t>Data</a:t>
                      </a:r>
                      <a:r>
                        <a:rPr sz="1700" b="1" i="1" spc="-15" dirty="0">
                          <a:latin typeface="Arial"/>
                          <a:cs typeface="Arial"/>
                        </a:rPr>
                        <a:t> </a:t>
                      </a:r>
                      <a:r>
                        <a:rPr sz="1700" b="1" i="1" spc="-5" dirty="0">
                          <a:latin typeface="Arial"/>
                          <a:cs typeface="Arial"/>
                        </a:rPr>
                        <a:t>Output</a:t>
                      </a:r>
                      <a:endParaRPr sz="1700">
                        <a:latin typeface="Arial"/>
                        <a:cs typeface="Arial"/>
                      </a:endParaRPr>
                    </a:p>
                  </a:txBody>
                  <a:tcPr marL="0" marR="0" marT="4000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00CC98"/>
                    </a:solidFill>
                  </a:tcPr>
                </a:tc>
                <a:extLst>
                  <a:ext uri="{0D108BD9-81ED-4DB2-BD59-A6C34878D82A}">
                    <a16:rowId xmlns:a16="http://schemas.microsoft.com/office/drawing/2014/main" val="10000"/>
                  </a:ext>
                </a:extLst>
              </a:tr>
              <a:tr h="1187195">
                <a:tc>
                  <a:txBody>
                    <a:bodyPr/>
                    <a:lstStyle/>
                    <a:p>
                      <a:pPr marL="120014">
                        <a:lnSpc>
                          <a:spcPct val="100000"/>
                        </a:lnSpc>
                        <a:spcBef>
                          <a:spcPts val="665"/>
                        </a:spcBef>
                      </a:pPr>
                      <a:r>
                        <a:rPr sz="1600" spc="-5" dirty="0">
                          <a:latin typeface="Arial"/>
                          <a:cs typeface="Arial"/>
                        </a:rPr>
                        <a:t>Payroll</a:t>
                      </a:r>
                      <a:endParaRPr sz="1600">
                        <a:latin typeface="Arial"/>
                        <a:cs typeface="Arial"/>
                      </a:endParaRPr>
                    </a:p>
                  </a:txBody>
                  <a:tcPr marL="0" marR="0" marT="8445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3189" marR="96520" algn="just">
                        <a:lnSpc>
                          <a:spcPct val="100299"/>
                        </a:lnSpc>
                        <a:spcBef>
                          <a:spcPts val="530"/>
                        </a:spcBef>
                      </a:pPr>
                      <a:r>
                        <a:rPr sz="1600" spc="-5" dirty="0">
                          <a:latin typeface="Arial"/>
                          <a:cs typeface="Arial"/>
                        </a:rPr>
                        <a:t>Name/ Social Security  No./ </a:t>
                      </a:r>
                      <a:r>
                        <a:rPr sz="1600" dirty="0">
                          <a:latin typeface="Arial"/>
                          <a:cs typeface="Arial"/>
                        </a:rPr>
                        <a:t>Pay </a:t>
                      </a:r>
                      <a:r>
                        <a:rPr sz="1600" spc="-5" dirty="0">
                          <a:latin typeface="Arial"/>
                          <a:cs typeface="Arial"/>
                        </a:rPr>
                        <a:t>Rate/ Number  of hours</a:t>
                      </a:r>
                      <a:r>
                        <a:rPr sz="1600" spc="5" dirty="0">
                          <a:latin typeface="Arial"/>
                          <a:cs typeface="Arial"/>
                        </a:rPr>
                        <a:t> </a:t>
                      </a:r>
                      <a:r>
                        <a:rPr sz="1600" spc="-5" dirty="0">
                          <a:latin typeface="Arial"/>
                          <a:cs typeface="Arial"/>
                        </a:rPr>
                        <a:t>worked</a:t>
                      </a:r>
                      <a:endParaRPr sz="1600">
                        <a:latin typeface="Arial"/>
                        <a:cs typeface="Arial"/>
                      </a:endParaRPr>
                    </a:p>
                  </a:txBody>
                  <a:tcPr marL="0" marR="0" marT="673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295910">
                        <a:lnSpc>
                          <a:spcPct val="110200"/>
                        </a:lnSpc>
                        <a:spcBef>
                          <a:spcPts val="365"/>
                        </a:spcBef>
                      </a:pPr>
                      <a:r>
                        <a:rPr sz="1600" spc="-5" dirty="0">
                          <a:latin typeface="Arial"/>
                          <a:cs typeface="Arial"/>
                        </a:rPr>
                        <a:t>Withholding rates  Overtime factors  Insurance</a:t>
                      </a:r>
                      <a:r>
                        <a:rPr sz="1600" spc="-40" dirty="0">
                          <a:latin typeface="Arial"/>
                          <a:cs typeface="Arial"/>
                        </a:rPr>
                        <a:t> </a:t>
                      </a:r>
                      <a:r>
                        <a:rPr sz="1600" spc="-5" dirty="0">
                          <a:latin typeface="Arial"/>
                          <a:cs typeface="Arial"/>
                        </a:rPr>
                        <a:t>premium  Rates</a:t>
                      </a:r>
                      <a:endParaRPr sz="1600">
                        <a:latin typeface="Arial"/>
                        <a:cs typeface="Arial"/>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264795">
                        <a:lnSpc>
                          <a:spcPct val="110000"/>
                        </a:lnSpc>
                        <a:spcBef>
                          <a:spcPts val="365"/>
                        </a:spcBef>
                      </a:pPr>
                      <a:r>
                        <a:rPr sz="1600" spc="-5" dirty="0">
                          <a:latin typeface="Arial"/>
                          <a:cs typeface="Arial"/>
                        </a:rPr>
                        <a:t>Gross </a:t>
                      </a:r>
                      <a:r>
                        <a:rPr sz="1600" dirty="0">
                          <a:latin typeface="Arial"/>
                          <a:cs typeface="Arial"/>
                        </a:rPr>
                        <a:t>pay</a:t>
                      </a:r>
                      <a:r>
                        <a:rPr sz="1600" spc="-45" dirty="0">
                          <a:latin typeface="Arial"/>
                          <a:cs typeface="Arial"/>
                        </a:rPr>
                        <a:t> </a:t>
                      </a:r>
                      <a:r>
                        <a:rPr sz="1600" spc="-5" dirty="0">
                          <a:latin typeface="Arial"/>
                          <a:cs typeface="Arial"/>
                        </a:rPr>
                        <a:t>withholding  Net</a:t>
                      </a:r>
                      <a:r>
                        <a:rPr sz="1600" spc="-10" dirty="0">
                          <a:latin typeface="Arial"/>
                          <a:cs typeface="Arial"/>
                        </a:rPr>
                        <a:t> </a:t>
                      </a:r>
                      <a:r>
                        <a:rPr sz="1600" dirty="0">
                          <a:latin typeface="Arial"/>
                          <a:cs typeface="Arial"/>
                        </a:rPr>
                        <a:t>pay</a:t>
                      </a:r>
                      <a:endParaRPr sz="1600">
                        <a:latin typeface="Arial"/>
                        <a:cs typeface="Arial"/>
                      </a:endParaRPr>
                    </a:p>
                    <a:p>
                      <a:pPr marL="90805">
                        <a:lnSpc>
                          <a:spcPct val="100000"/>
                        </a:lnSpc>
                        <a:spcBef>
                          <a:spcPts val="204"/>
                        </a:spcBef>
                      </a:pPr>
                      <a:r>
                        <a:rPr sz="1600" spc="-5" dirty="0">
                          <a:latin typeface="Arial"/>
                          <a:cs typeface="Arial"/>
                        </a:rPr>
                        <a:t>Pay</a:t>
                      </a:r>
                      <a:r>
                        <a:rPr sz="1600" spc="-15" dirty="0">
                          <a:latin typeface="Arial"/>
                          <a:cs typeface="Arial"/>
                        </a:rPr>
                        <a:t> </a:t>
                      </a:r>
                      <a:r>
                        <a:rPr sz="1600" spc="-5" dirty="0">
                          <a:latin typeface="Arial"/>
                          <a:cs typeface="Arial"/>
                        </a:rPr>
                        <a:t>ledgers</a:t>
                      </a:r>
                      <a:endParaRPr sz="1600">
                        <a:latin typeface="Arial"/>
                        <a:cs typeface="Arial"/>
                      </a:endParaRPr>
                    </a:p>
                  </a:txBody>
                  <a:tcPr marL="0" marR="0" marT="4635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50975">
                <a:tc>
                  <a:txBody>
                    <a:bodyPr/>
                    <a:lstStyle/>
                    <a:p>
                      <a:pPr marL="120014">
                        <a:lnSpc>
                          <a:spcPct val="100000"/>
                        </a:lnSpc>
                        <a:spcBef>
                          <a:spcPts val="640"/>
                        </a:spcBef>
                      </a:pPr>
                      <a:r>
                        <a:rPr sz="1600" spc="-5" dirty="0">
                          <a:latin typeface="Arial"/>
                          <a:cs typeface="Arial"/>
                        </a:rPr>
                        <a:t>Spreadsheet</a:t>
                      </a:r>
                      <a:endParaRPr sz="1600">
                        <a:latin typeface="Arial"/>
                        <a:cs typeface="Arial"/>
                      </a:endParaRPr>
                    </a:p>
                  </a:txBody>
                  <a:tcPr marL="0" marR="0" marT="8128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6525" marR="84455" algn="just">
                        <a:lnSpc>
                          <a:spcPct val="100299"/>
                        </a:lnSpc>
                        <a:spcBef>
                          <a:spcPts val="434"/>
                        </a:spcBef>
                      </a:pPr>
                      <a:r>
                        <a:rPr sz="1600" spc="-5" dirty="0">
                          <a:latin typeface="Arial"/>
                          <a:cs typeface="Arial"/>
                        </a:rPr>
                        <a:t>Item Names/ </a:t>
                      </a:r>
                      <a:r>
                        <a:rPr sz="1600" dirty="0">
                          <a:latin typeface="Arial"/>
                          <a:cs typeface="Arial"/>
                        </a:rPr>
                        <a:t>Item  </a:t>
                      </a:r>
                      <a:r>
                        <a:rPr sz="1600" spc="-5" dirty="0">
                          <a:latin typeface="Arial"/>
                          <a:cs typeface="Arial"/>
                        </a:rPr>
                        <a:t>amounts/ Relationships  among items</a:t>
                      </a:r>
                      <a:endParaRPr sz="1600">
                        <a:latin typeface="Arial"/>
                        <a:cs typeface="Arial"/>
                      </a:endParaRPr>
                    </a:p>
                  </a:txBody>
                  <a:tcPr marL="0" marR="0" marT="552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014" marR="392430">
                        <a:lnSpc>
                          <a:spcPct val="110000"/>
                        </a:lnSpc>
                        <a:spcBef>
                          <a:spcPts val="270"/>
                        </a:spcBef>
                      </a:pPr>
                      <a:r>
                        <a:rPr sz="1600" spc="-10" dirty="0">
                          <a:latin typeface="Arial"/>
                          <a:cs typeface="Arial"/>
                        </a:rPr>
                        <a:t>Cell</a:t>
                      </a:r>
                      <a:r>
                        <a:rPr sz="1600" spc="-35" dirty="0">
                          <a:latin typeface="Arial"/>
                          <a:cs typeface="Arial"/>
                        </a:rPr>
                        <a:t> </a:t>
                      </a:r>
                      <a:r>
                        <a:rPr sz="1600" spc="-5" dirty="0">
                          <a:latin typeface="Arial"/>
                          <a:cs typeface="Arial"/>
                        </a:rPr>
                        <a:t>computations  Sub-totals</a:t>
                      </a:r>
                      <a:endParaRPr sz="1600">
                        <a:latin typeface="Arial"/>
                        <a:cs typeface="Arial"/>
                      </a:endParaRPr>
                    </a:p>
                  </a:txBody>
                  <a:tcPr marL="0" marR="0" marT="342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014" marR="314325">
                        <a:lnSpc>
                          <a:spcPct val="100600"/>
                        </a:lnSpc>
                        <a:spcBef>
                          <a:spcPts val="450"/>
                        </a:spcBef>
                      </a:pPr>
                      <a:r>
                        <a:rPr sz="1600" spc="-5" dirty="0">
                          <a:latin typeface="Arial"/>
                          <a:cs typeface="Arial"/>
                        </a:rPr>
                        <a:t>Spreadsheet of items  and totals</a:t>
                      </a:r>
                      <a:endParaRPr sz="1600">
                        <a:latin typeface="Arial"/>
                        <a:cs typeface="Arial"/>
                      </a:endParaRPr>
                    </a:p>
                  </a:txBody>
                  <a:tcPr marL="0" marR="0" marT="5715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178051">
                <a:tc>
                  <a:txBody>
                    <a:bodyPr/>
                    <a:lstStyle/>
                    <a:p>
                      <a:pPr marL="123189" marR="516255">
                        <a:lnSpc>
                          <a:spcPct val="100000"/>
                        </a:lnSpc>
                        <a:spcBef>
                          <a:spcPts val="630"/>
                        </a:spcBef>
                      </a:pPr>
                      <a:r>
                        <a:rPr sz="1600" dirty="0">
                          <a:latin typeface="Arial"/>
                          <a:cs typeface="Arial"/>
                        </a:rPr>
                        <a:t>Soft</a:t>
                      </a:r>
                      <a:r>
                        <a:rPr sz="1600" spc="-15" dirty="0">
                          <a:latin typeface="Arial"/>
                          <a:cs typeface="Arial"/>
                        </a:rPr>
                        <a:t>w</a:t>
                      </a:r>
                      <a:r>
                        <a:rPr sz="1600" spc="10" dirty="0">
                          <a:latin typeface="Arial"/>
                          <a:cs typeface="Arial"/>
                        </a:rPr>
                        <a:t>a</a:t>
                      </a:r>
                      <a:r>
                        <a:rPr sz="1600" spc="-5" dirty="0">
                          <a:latin typeface="Arial"/>
                          <a:cs typeface="Arial"/>
                        </a:rPr>
                        <a:t>r</a:t>
                      </a:r>
                      <a:r>
                        <a:rPr sz="1600" dirty="0">
                          <a:latin typeface="Arial"/>
                          <a:cs typeface="Arial"/>
                        </a:rPr>
                        <a:t>e  </a:t>
                      </a:r>
                      <a:r>
                        <a:rPr sz="1600" spc="-5" dirty="0">
                          <a:latin typeface="Arial"/>
                          <a:cs typeface="Arial"/>
                        </a:rPr>
                        <a:t>Planner</a:t>
                      </a:r>
                      <a:endParaRPr sz="1600">
                        <a:latin typeface="Arial"/>
                        <a:cs typeface="Arial"/>
                      </a:endParaRPr>
                    </a:p>
                  </a:txBody>
                  <a:tcPr marL="0" marR="0" marT="8001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20014" marR="101600" algn="just">
                        <a:lnSpc>
                          <a:spcPct val="100299"/>
                        </a:lnSpc>
                        <a:spcBef>
                          <a:spcPts val="625"/>
                        </a:spcBef>
                      </a:pPr>
                      <a:r>
                        <a:rPr sz="1600" spc="-5" dirty="0">
                          <a:latin typeface="Arial"/>
                          <a:cs typeface="Arial"/>
                        </a:rPr>
                        <a:t>Program </a:t>
                      </a:r>
                      <a:r>
                        <a:rPr sz="1600" dirty="0">
                          <a:latin typeface="Arial"/>
                          <a:cs typeface="Arial"/>
                        </a:rPr>
                        <a:t>size/ </a:t>
                      </a:r>
                      <a:r>
                        <a:rPr sz="1600" spc="-5" dirty="0">
                          <a:latin typeface="Arial"/>
                          <a:cs typeface="Arial"/>
                        </a:rPr>
                        <a:t>No. of  software developers on  team</a:t>
                      </a:r>
                      <a:endParaRPr sz="1600">
                        <a:latin typeface="Arial"/>
                        <a:cs typeface="Arial"/>
                      </a:endParaRPr>
                    </a:p>
                  </a:txBody>
                  <a:tcPr marL="0" marR="0" marT="7937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20014" marR="367665">
                        <a:lnSpc>
                          <a:spcPct val="110000"/>
                        </a:lnSpc>
                        <a:spcBef>
                          <a:spcPts val="459"/>
                        </a:spcBef>
                      </a:pPr>
                      <a:r>
                        <a:rPr sz="1600" spc="-5" dirty="0">
                          <a:latin typeface="Arial"/>
                          <a:cs typeface="Arial"/>
                        </a:rPr>
                        <a:t>Model</a:t>
                      </a:r>
                      <a:r>
                        <a:rPr sz="1600" spc="-40" dirty="0">
                          <a:latin typeface="Arial"/>
                          <a:cs typeface="Arial"/>
                        </a:rPr>
                        <a:t> </a:t>
                      </a:r>
                      <a:r>
                        <a:rPr sz="1600" spc="-5" dirty="0">
                          <a:latin typeface="Arial"/>
                          <a:cs typeface="Arial"/>
                        </a:rPr>
                        <a:t>parameters  Constants  Coefficients</a:t>
                      </a:r>
                      <a:endParaRPr sz="1600">
                        <a:latin typeface="Arial"/>
                        <a:cs typeface="Arial"/>
                      </a:endParaRPr>
                    </a:p>
                  </a:txBody>
                  <a:tcPr marL="0" marR="0" marT="5841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16839" marR="427990">
                        <a:lnSpc>
                          <a:spcPct val="110000"/>
                        </a:lnSpc>
                        <a:spcBef>
                          <a:spcPts val="330"/>
                        </a:spcBef>
                      </a:pPr>
                      <a:r>
                        <a:rPr sz="1600" spc="-5" dirty="0">
                          <a:latin typeface="Arial"/>
                          <a:cs typeface="Arial"/>
                        </a:rPr>
                        <a:t>Est. project </a:t>
                      </a:r>
                      <a:r>
                        <a:rPr sz="1600" dirty="0">
                          <a:latin typeface="Arial"/>
                          <a:cs typeface="Arial"/>
                        </a:rPr>
                        <a:t>effort  </a:t>
                      </a:r>
                      <a:r>
                        <a:rPr sz="1600" spc="-5" dirty="0">
                          <a:latin typeface="Arial"/>
                          <a:cs typeface="Arial"/>
                        </a:rPr>
                        <a:t>Est. project</a:t>
                      </a:r>
                      <a:r>
                        <a:rPr sz="1600" spc="-55" dirty="0">
                          <a:latin typeface="Arial"/>
                          <a:cs typeface="Arial"/>
                        </a:rPr>
                        <a:t> </a:t>
                      </a:r>
                      <a:r>
                        <a:rPr sz="1600" dirty="0">
                          <a:latin typeface="Arial"/>
                          <a:cs typeface="Arial"/>
                        </a:rPr>
                        <a:t>duration</a:t>
                      </a:r>
                      <a:endParaRPr sz="1600">
                        <a:latin typeface="Arial"/>
                        <a:cs typeface="Arial"/>
                      </a:endParaRPr>
                    </a:p>
                  </a:txBody>
                  <a:tcPr marL="0" marR="0" marT="4191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p:cNvSpPr txBox="1"/>
          <p:nvPr/>
        </p:nvSpPr>
        <p:spPr>
          <a:xfrm>
            <a:off x="2235199" y="6610601"/>
            <a:ext cx="57397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 </a:t>
            </a:r>
            <a:r>
              <a:rPr sz="1800" spc="-5" dirty="0">
                <a:solidFill>
                  <a:srgbClr val="003265"/>
                </a:solidFill>
                <a:latin typeface="Arial"/>
                <a:cs typeface="Arial"/>
              </a:rPr>
              <a:t>Some </a:t>
            </a:r>
            <a:r>
              <a:rPr sz="1800" spc="-10" dirty="0">
                <a:solidFill>
                  <a:srgbClr val="003265"/>
                </a:solidFill>
                <a:latin typeface="Arial"/>
                <a:cs typeface="Arial"/>
              </a:rPr>
              <a:t>examples </a:t>
            </a:r>
            <a:r>
              <a:rPr sz="1800" spc="-5" dirty="0">
                <a:solidFill>
                  <a:srgbClr val="003265"/>
                </a:solidFill>
                <a:latin typeface="Arial"/>
                <a:cs typeface="Arial"/>
              </a:rPr>
              <a:t>of input, internal, and output</a:t>
            </a:r>
            <a:r>
              <a:rPr sz="1800" spc="95" dirty="0">
                <a:solidFill>
                  <a:srgbClr val="003265"/>
                </a:solidFill>
                <a:latin typeface="Arial"/>
                <a:cs typeface="Arial"/>
              </a:rPr>
              <a:t> </a:t>
            </a:r>
            <a:r>
              <a:rPr sz="1800" spc="-5" dirty="0">
                <a:solidFill>
                  <a:srgbClr val="003265"/>
                </a:solidFill>
                <a:latin typeface="Arial"/>
                <a:cs typeface="Arial"/>
              </a:rPr>
              <a:t>data</a:t>
            </a:r>
            <a:endParaRPr sz="180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91</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4DF7C28-0F06-4DCE-8185-BFE32220237E}"/>
              </a:ext>
            </a:extLst>
          </p:cNvPr>
          <p:cNvPicPr>
            <a:picLocks noChangeAspect="1"/>
          </p:cNvPicPr>
          <p:nvPr/>
        </p:nvPicPr>
        <p:blipFill>
          <a:blip r:embed="rId3"/>
          <a:stretch>
            <a:fillRect/>
          </a:stretch>
        </p:blipFill>
        <p:spPr>
          <a:xfrm>
            <a:off x="609600" y="1791393"/>
            <a:ext cx="9144000" cy="3999805"/>
          </a:xfrm>
          <a:prstGeom prst="rect">
            <a:avLst/>
          </a:prstGeom>
        </p:spPr>
      </p:pic>
    </p:spTree>
    <p:extLst>
      <p:ext uri="{BB962C8B-B14F-4D97-AF65-F5344CB8AC3E}">
        <p14:creationId xmlns:p14="http://schemas.microsoft.com/office/powerpoint/2010/main" val="314710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49293" y="2006599"/>
            <a:ext cx="8636000" cy="2799080"/>
          </a:xfrm>
          <a:prstGeom prst="rect">
            <a:avLst/>
          </a:prstGeom>
        </p:spPr>
        <p:txBody>
          <a:bodyPr vert="horz" wrap="square" lIns="0" tIns="12700" rIns="0" bIns="0" rtlCol="0">
            <a:spAutoFit/>
          </a:bodyPr>
          <a:lstStyle/>
          <a:p>
            <a:pPr marL="485140" indent="-457834">
              <a:lnSpc>
                <a:spcPct val="100000"/>
              </a:lnSpc>
              <a:spcBef>
                <a:spcPts val="100"/>
              </a:spcBef>
              <a:buFont typeface="MS UI Gothic"/>
              <a:buChar char="▪"/>
              <a:tabLst>
                <a:tab pos="484505" algn="l"/>
                <a:tab pos="485140" algn="l"/>
              </a:tabLst>
            </a:pPr>
            <a:r>
              <a:rPr sz="2600" dirty="0">
                <a:solidFill>
                  <a:srgbClr val="FF0000"/>
                </a:solidFill>
                <a:latin typeface="Arial"/>
                <a:cs typeface="Arial"/>
              </a:rPr>
              <a:t>The </a:t>
            </a:r>
            <a:r>
              <a:rPr sz="2600" spc="-5" dirty="0">
                <a:solidFill>
                  <a:srgbClr val="FF0000"/>
                </a:solidFill>
                <a:latin typeface="Arial"/>
                <a:cs typeface="Arial"/>
              </a:rPr>
              <a:t>Amount </a:t>
            </a:r>
            <a:r>
              <a:rPr sz="2600" dirty="0">
                <a:solidFill>
                  <a:srgbClr val="FF0000"/>
                </a:solidFill>
                <a:latin typeface="Arial"/>
                <a:cs typeface="Arial"/>
              </a:rPr>
              <a:t>of</a:t>
            </a:r>
            <a:r>
              <a:rPr sz="2600" spc="-20" dirty="0">
                <a:solidFill>
                  <a:srgbClr val="FF0000"/>
                </a:solidFill>
                <a:latin typeface="Arial"/>
                <a:cs typeface="Arial"/>
              </a:rPr>
              <a:t> </a:t>
            </a:r>
            <a:r>
              <a:rPr sz="2600" dirty="0">
                <a:solidFill>
                  <a:srgbClr val="FF0000"/>
                </a:solidFill>
                <a:latin typeface="Arial"/>
                <a:cs typeface="Arial"/>
              </a:rPr>
              <a:t>Data</a:t>
            </a:r>
            <a:endParaRPr sz="2600">
              <a:latin typeface="Arial"/>
              <a:cs typeface="Arial"/>
            </a:endParaRPr>
          </a:p>
          <a:p>
            <a:pPr>
              <a:lnSpc>
                <a:spcPct val="100000"/>
              </a:lnSpc>
              <a:spcBef>
                <a:spcPts val="45"/>
              </a:spcBef>
            </a:pPr>
            <a:endParaRPr sz="2250">
              <a:latin typeface="Times New Roman"/>
              <a:cs typeface="Times New Roman"/>
            </a:endParaRPr>
          </a:p>
          <a:p>
            <a:pPr marL="12700" marR="6350" algn="just">
              <a:lnSpc>
                <a:spcPct val="100000"/>
              </a:lnSpc>
            </a:pPr>
            <a:r>
              <a:rPr sz="2200" spc="-5" dirty="0">
                <a:solidFill>
                  <a:srgbClr val="003265"/>
                </a:solidFill>
                <a:latin typeface="Arial"/>
                <a:cs typeface="Arial"/>
              </a:rPr>
              <a:t>One method for determining the amount of data is to count the  number of </a:t>
            </a:r>
            <a:r>
              <a:rPr sz="2200" dirty="0">
                <a:solidFill>
                  <a:srgbClr val="003265"/>
                </a:solidFill>
                <a:latin typeface="Arial"/>
                <a:cs typeface="Arial"/>
              </a:rPr>
              <a:t>entries </a:t>
            </a:r>
            <a:r>
              <a:rPr sz="2200" spc="-5" dirty="0">
                <a:solidFill>
                  <a:srgbClr val="003265"/>
                </a:solidFill>
                <a:latin typeface="Arial"/>
                <a:cs typeface="Arial"/>
              </a:rPr>
              <a:t>in the </a:t>
            </a:r>
            <a:r>
              <a:rPr sz="2200" dirty="0">
                <a:solidFill>
                  <a:srgbClr val="003265"/>
                </a:solidFill>
                <a:latin typeface="Arial"/>
                <a:cs typeface="Arial"/>
              </a:rPr>
              <a:t>cross-reference</a:t>
            </a:r>
            <a:r>
              <a:rPr sz="2200" spc="20" dirty="0">
                <a:solidFill>
                  <a:srgbClr val="003265"/>
                </a:solidFill>
                <a:latin typeface="Arial"/>
                <a:cs typeface="Arial"/>
              </a:rPr>
              <a:t> </a:t>
            </a:r>
            <a:r>
              <a:rPr sz="2200" spc="-5" dirty="0">
                <a:solidFill>
                  <a:srgbClr val="003265"/>
                </a:solidFill>
                <a:latin typeface="Arial"/>
                <a:cs typeface="Arial"/>
              </a:rPr>
              <a:t>list.</a:t>
            </a:r>
            <a:endParaRPr sz="2200">
              <a:latin typeface="Arial"/>
              <a:cs typeface="Arial"/>
            </a:endParaRPr>
          </a:p>
          <a:p>
            <a:pPr>
              <a:lnSpc>
                <a:spcPct val="100000"/>
              </a:lnSpc>
              <a:spcBef>
                <a:spcPts val="5"/>
              </a:spcBef>
            </a:pPr>
            <a:endParaRPr sz="2500">
              <a:latin typeface="Times New Roman"/>
              <a:cs typeface="Times New Roman"/>
            </a:endParaRPr>
          </a:p>
          <a:p>
            <a:pPr marL="12700" marR="5080" algn="just">
              <a:lnSpc>
                <a:spcPct val="100000"/>
              </a:lnSpc>
            </a:pPr>
            <a:r>
              <a:rPr sz="2200" spc="-5" dirty="0">
                <a:solidFill>
                  <a:srgbClr val="003265"/>
                </a:solidFill>
                <a:latin typeface="Arial"/>
                <a:cs typeface="Arial"/>
              </a:rPr>
              <a:t>A variable is a string of alphanumeric characters that is </a:t>
            </a:r>
            <a:r>
              <a:rPr sz="2200" dirty="0">
                <a:solidFill>
                  <a:srgbClr val="003265"/>
                </a:solidFill>
                <a:latin typeface="Arial"/>
                <a:cs typeface="Arial"/>
              </a:rPr>
              <a:t>defined </a:t>
            </a:r>
            <a:r>
              <a:rPr sz="2200" spc="5" dirty="0">
                <a:solidFill>
                  <a:srgbClr val="003265"/>
                </a:solidFill>
                <a:latin typeface="Arial"/>
                <a:cs typeface="Arial"/>
              </a:rPr>
              <a:t>by </a:t>
            </a:r>
            <a:r>
              <a:rPr sz="2200" spc="-5" dirty="0">
                <a:solidFill>
                  <a:srgbClr val="003265"/>
                </a:solidFill>
                <a:latin typeface="Arial"/>
                <a:cs typeface="Arial"/>
              </a:rPr>
              <a:t>a  developer </a:t>
            </a:r>
            <a:r>
              <a:rPr sz="2200" dirty="0">
                <a:solidFill>
                  <a:srgbClr val="003265"/>
                </a:solidFill>
                <a:latin typeface="Arial"/>
                <a:cs typeface="Arial"/>
              </a:rPr>
              <a:t>and </a:t>
            </a:r>
            <a:r>
              <a:rPr sz="2200" spc="-5" dirty="0">
                <a:solidFill>
                  <a:srgbClr val="003265"/>
                </a:solidFill>
                <a:latin typeface="Arial"/>
                <a:cs typeface="Arial"/>
              </a:rPr>
              <a:t>that is used to represent some value during either  compilation or</a:t>
            </a:r>
            <a:r>
              <a:rPr sz="2200" dirty="0">
                <a:solidFill>
                  <a:srgbClr val="003265"/>
                </a:solidFill>
                <a:latin typeface="Arial"/>
                <a:cs typeface="Arial"/>
              </a:rPr>
              <a:t> </a:t>
            </a:r>
            <a:r>
              <a:rPr sz="2200" spc="-5" dirty="0">
                <a:solidFill>
                  <a:srgbClr val="003265"/>
                </a:solidFill>
                <a:latin typeface="Arial"/>
                <a:cs typeface="Arial"/>
              </a:rPr>
              <a:t>execution.</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3919218" y="6426197"/>
            <a:ext cx="23723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Fig.2: </a:t>
            </a:r>
            <a:r>
              <a:rPr sz="1800" spc="-5" dirty="0">
                <a:solidFill>
                  <a:srgbClr val="003265"/>
                </a:solidFill>
                <a:latin typeface="Arial"/>
                <a:cs typeface="Arial"/>
              </a:rPr>
              <a:t>Payday</a:t>
            </a:r>
            <a:r>
              <a:rPr sz="1800" spc="-55" dirty="0">
                <a:solidFill>
                  <a:srgbClr val="003265"/>
                </a:solidFill>
                <a:latin typeface="Arial"/>
                <a:cs typeface="Arial"/>
              </a:rPr>
              <a:t> </a:t>
            </a:r>
            <a:r>
              <a:rPr sz="1800" spc="-5" dirty="0">
                <a:solidFill>
                  <a:srgbClr val="003265"/>
                </a:solidFill>
                <a:latin typeface="Arial"/>
                <a:cs typeface="Arial"/>
              </a:rPr>
              <a:t>program</a:t>
            </a:r>
            <a:endParaRPr sz="1800">
              <a:latin typeface="Arial"/>
              <a:cs typeface="Arial"/>
            </a:endParaRPr>
          </a:p>
        </p:txBody>
      </p:sp>
      <p:sp>
        <p:nvSpPr>
          <p:cNvPr id="5" name="object 5"/>
          <p:cNvSpPr/>
          <p:nvPr/>
        </p:nvSpPr>
        <p:spPr>
          <a:xfrm>
            <a:off x="1886952" y="1397839"/>
            <a:ext cx="6538017" cy="4778428"/>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93</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823906" y="2043112"/>
          <a:ext cx="8304527" cy="3886192"/>
        </p:xfrm>
        <a:graphic>
          <a:graphicData uri="http://schemas.openxmlformats.org/drawingml/2006/table">
            <a:tbl>
              <a:tblPr firstRow="1" bandRow="1">
                <a:tableStyleId>{2D5ABB26-0587-4C30-8999-92F81FD0307C}</a:tableStyleId>
              </a:tblPr>
              <a:tblGrid>
                <a:gridCol w="1383665">
                  <a:extLst>
                    <a:ext uri="{9D8B030D-6E8A-4147-A177-3AD203B41FA5}">
                      <a16:colId xmlns:a16="http://schemas.microsoft.com/office/drawing/2014/main" val="20000"/>
                    </a:ext>
                  </a:extLst>
                </a:gridCol>
                <a:gridCol w="1384935">
                  <a:extLst>
                    <a:ext uri="{9D8B030D-6E8A-4147-A177-3AD203B41FA5}">
                      <a16:colId xmlns:a16="http://schemas.microsoft.com/office/drawing/2014/main" val="20001"/>
                    </a:ext>
                  </a:extLst>
                </a:gridCol>
                <a:gridCol w="1421764">
                  <a:extLst>
                    <a:ext uri="{9D8B030D-6E8A-4147-A177-3AD203B41FA5}">
                      <a16:colId xmlns:a16="http://schemas.microsoft.com/office/drawing/2014/main" val="20002"/>
                    </a:ext>
                  </a:extLst>
                </a:gridCol>
                <a:gridCol w="1345564">
                  <a:extLst>
                    <a:ext uri="{9D8B030D-6E8A-4147-A177-3AD203B41FA5}">
                      <a16:colId xmlns:a16="http://schemas.microsoft.com/office/drawing/2014/main" val="20003"/>
                    </a:ext>
                  </a:extLst>
                </a:gridCol>
                <a:gridCol w="1384934">
                  <a:extLst>
                    <a:ext uri="{9D8B030D-6E8A-4147-A177-3AD203B41FA5}">
                      <a16:colId xmlns:a16="http://schemas.microsoft.com/office/drawing/2014/main" val="20004"/>
                    </a:ext>
                  </a:extLst>
                </a:gridCol>
                <a:gridCol w="1383665">
                  <a:extLst>
                    <a:ext uri="{9D8B030D-6E8A-4147-A177-3AD203B41FA5}">
                      <a16:colId xmlns:a16="http://schemas.microsoft.com/office/drawing/2014/main" val="20005"/>
                    </a:ext>
                  </a:extLst>
                </a:gridCol>
              </a:tblGrid>
              <a:tr h="486155">
                <a:tc>
                  <a:txBody>
                    <a:bodyPr/>
                    <a:lstStyle/>
                    <a:p>
                      <a:pPr marR="20955" algn="ctr">
                        <a:lnSpc>
                          <a:spcPct val="100000"/>
                        </a:lnSpc>
                        <a:spcBef>
                          <a:spcPts val="680"/>
                        </a:spcBef>
                      </a:pPr>
                      <a:r>
                        <a:rPr sz="1800" spc="-5" dirty="0">
                          <a:latin typeface="Arial"/>
                          <a:cs typeface="Arial"/>
                        </a:rPr>
                        <a:t>check</a:t>
                      </a:r>
                      <a:endParaRPr sz="1800">
                        <a:latin typeface="Arial"/>
                        <a:cs typeface="Arial"/>
                      </a:endParaRPr>
                    </a:p>
                  </a:txBody>
                  <a:tcPr marL="0" marR="0" marT="8636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EFF6A7"/>
                    </a:solidFill>
                  </a:tcPr>
                </a:tc>
                <a:tc>
                  <a:txBody>
                    <a:bodyPr/>
                    <a:lstStyle/>
                    <a:p>
                      <a:pPr marR="19050" algn="ctr">
                        <a:lnSpc>
                          <a:spcPct val="100000"/>
                        </a:lnSpc>
                        <a:spcBef>
                          <a:spcPts val="800"/>
                        </a:spcBef>
                      </a:pPr>
                      <a:r>
                        <a:rPr sz="1800" dirty="0">
                          <a:latin typeface="Arial"/>
                          <a:cs typeface="Arial"/>
                        </a:rPr>
                        <a:t>2</a:t>
                      </a:r>
                      <a:endParaRPr sz="1800">
                        <a:latin typeface="Arial"/>
                        <a:cs typeface="Arial"/>
                      </a:endParaRPr>
                    </a:p>
                  </a:txBody>
                  <a:tcPr marL="0" marR="0" marT="10160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84631">
                <a:tc>
                  <a:txBody>
                    <a:bodyPr/>
                    <a:lstStyle/>
                    <a:p>
                      <a:pPr marR="22860" algn="ctr">
                        <a:lnSpc>
                          <a:spcPct val="100000"/>
                        </a:lnSpc>
                        <a:spcBef>
                          <a:spcPts val="680"/>
                        </a:spcBef>
                      </a:pPr>
                      <a:r>
                        <a:rPr sz="1800" spc="-5" dirty="0">
                          <a:latin typeface="Arial"/>
                          <a:cs typeface="Arial"/>
                        </a:rPr>
                        <a:t>gross</a:t>
                      </a:r>
                      <a:endParaRPr sz="1800">
                        <a:latin typeface="Arial"/>
                        <a:cs typeface="Arial"/>
                      </a:endParaRPr>
                    </a:p>
                  </a:txBody>
                  <a:tcPr marL="0" marR="0" marT="863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R="19050" algn="ctr">
                        <a:lnSpc>
                          <a:spcPct val="100000"/>
                        </a:lnSpc>
                        <a:spcBef>
                          <a:spcPts val="815"/>
                        </a:spcBef>
                      </a:pPr>
                      <a:r>
                        <a:rPr sz="1800" dirty="0">
                          <a:latin typeface="Arial"/>
                          <a:cs typeface="Arial"/>
                        </a:rPr>
                        <a:t>4</a:t>
                      </a:r>
                      <a:endParaRPr sz="1800">
                        <a:latin typeface="Arial"/>
                        <a:cs typeface="Arial"/>
                      </a:endParaRPr>
                    </a:p>
                  </a:txBody>
                  <a:tcPr marL="0" marR="0" marT="1035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3085">
                        <a:lnSpc>
                          <a:spcPct val="100000"/>
                        </a:lnSpc>
                        <a:spcBef>
                          <a:spcPts val="815"/>
                        </a:spcBef>
                      </a:pPr>
                      <a:r>
                        <a:rPr sz="1800" spc="-5" dirty="0">
                          <a:latin typeface="Arial"/>
                          <a:cs typeface="Arial"/>
                        </a:rPr>
                        <a:t>12</a:t>
                      </a:r>
                      <a:endParaRPr sz="1800">
                        <a:latin typeface="Arial"/>
                        <a:cs typeface="Arial"/>
                      </a:endParaRPr>
                    </a:p>
                  </a:txBody>
                  <a:tcPr marL="0" marR="0" marT="1035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17525">
                        <a:lnSpc>
                          <a:spcPct val="100000"/>
                        </a:lnSpc>
                        <a:spcBef>
                          <a:spcPts val="800"/>
                        </a:spcBef>
                      </a:pPr>
                      <a:r>
                        <a:rPr sz="1800" spc="-5" dirty="0">
                          <a:latin typeface="Arial"/>
                          <a:cs typeface="Arial"/>
                        </a:rPr>
                        <a:t>13</a:t>
                      </a:r>
                      <a:endParaRPr sz="1800">
                        <a:latin typeface="Arial"/>
                        <a:cs typeface="Arial"/>
                      </a:endParaRPr>
                    </a:p>
                  </a:txBody>
                  <a:tcPr marL="0" marR="0" marT="1016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60705">
                        <a:lnSpc>
                          <a:spcPct val="100000"/>
                        </a:lnSpc>
                        <a:spcBef>
                          <a:spcPts val="800"/>
                        </a:spcBef>
                      </a:pPr>
                      <a:r>
                        <a:rPr sz="1800" spc="-5" dirty="0">
                          <a:latin typeface="Arial"/>
                          <a:cs typeface="Arial"/>
                        </a:rPr>
                        <a:t>14</a:t>
                      </a:r>
                      <a:endParaRPr sz="1800">
                        <a:latin typeface="Arial"/>
                        <a:cs typeface="Arial"/>
                      </a:endParaRPr>
                    </a:p>
                  </a:txBody>
                  <a:tcPr marL="0" marR="0" marT="1016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2765">
                        <a:lnSpc>
                          <a:spcPct val="100000"/>
                        </a:lnSpc>
                        <a:spcBef>
                          <a:spcPts val="800"/>
                        </a:spcBef>
                      </a:pPr>
                      <a:r>
                        <a:rPr sz="1800" spc="-5" dirty="0">
                          <a:latin typeface="Arial"/>
                          <a:cs typeface="Arial"/>
                        </a:rPr>
                        <a:t>15</a:t>
                      </a:r>
                      <a:endParaRPr sz="1800">
                        <a:latin typeface="Arial"/>
                        <a:cs typeface="Arial"/>
                      </a:endParaRPr>
                    </a:p>
                  </a:txBody>
                  <a:tcPr marL="0" marR="0" marT="1016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86155">
                <a:tc>
                  <a:txBody>
                    <a:bodyPr/>
                    <a:lstStyle/>
                    <a:p>
                      <a:pPr algn="ctr">
                        <a:lnSpc>
                          <a:spcPct val="100000"/>
                        </a:lnSpc>
                        <a:spcBef>
                          <a:spcPts val="695"/>
                        </a:spcBef>
                      </a:pPr>
                      <a:r>
                        <a:rPr sz="1800" spc="-5" dirty="0">
                          <a:latin typeface="Arial"/>
                          <a:cs typeface="Arial"/>
                        </a:rPr>
                        <a:t>hours</a:t>
                      </a:r>
                      <a:endParaRPr sz="1800">
                        <a:latin typeface="Arial"/>
                        <a:cs typeface="Arial"/>
                      </a:endParaRPr>
                    </a:p>
                  </a:txBody>
                  <a:tcPr marL="0" marR="0" marT="8826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algn="ctr">
                        <a:lnSpc>
                          <a:spcPct val="100000"/>
                        </a:lnSpc>
                        <a:spcBef>
                          <a:spcPts val="825"/>
                        </a:spcBef>
                      </a:pPr>
                      <a:r>
                        <a:rPr sz="1800" dirty="0">
                          <a:latin typeface="Arial"/>
                          <a:cs typeface="Arial"/>
                        </a:rPr>
                        <a:t>6</a:t>
                      </a:r>
                      <a:endParaRPr sz="18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65150">
                        <a:lnSpc>
                          <a:spcPct val="100000"/>
                        </a:lnSpc>
                        <a:spcBef>
                          <a:spcPts val="825"/>
                        </a:spcBef>
                      </a:pPr>
                      <a:r>
                        <a:rPr sz="1800" spc="-5" dirty="0">
                          <a:latin typeface="Arial"/>
                          <a:cs typeface="Arial"/>
                        </a:rPr>
                        <a:t>11</a:t>
                      </a:r>
                      <a:endParaRPr sz="18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1495">
                        <a:lnSpc>
                          <a:spcPct val="100000"/>
                        </a:lnSpc>
                        <a:spcBef>
                          <a:spcPts val="815"/>
                        </a:spcBef>
                      </a:pPr>
                      <a:r>
                        <a:rPr sz="1800" spc="-5" dirty="0">
                          <a:latin typeface="Arial"/>
                          <a:cs typeface="Arial"/>
                        </a:rPr>
                        <a:t>12</a:t>
                      </a:r>
                      <a:endParaRPr sz="1800">
                        <a:latin typeface="Arial"/>
                        <a:cs typeface="Arial"/>
                      </a:endParaRPr>
                    </a:p>
                  </a:txBody>
                  <a:tcPr marL="0" marR="0" marT="1035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86155">
                <a:tc>
                  <a:txBody>
                    <a:bodyPr/>
                    <a:lstStyle/>
                    <a:p>
                      <a:pPr marL="2540" algn="ctr">
                        <a:lnSpc>
                          <a:spcPct val="100000"/>
                        </a:lnSpc>
                        <a:spcBef>
                          <a:spcPts val="600"/>
                        </a:spcBef>
                      </a:pPr>
                      <a:r>
                        <a:rPr sz="1800" spc="-5" dirty="0">
                          <a:latin typeface="Arial"/>
                          <a:cs typeface="Arial"/>
                        </a:rPr>
                        <a:t>net</a:t>
                      </a:r>
                      <a:endParaRPr sz="1800">
                        <a:latin typeface="Arial"/>
                        <a:cs typeface="Arial"/>
                      </a:endParaRPr>
                    </a:p>
                  </a:txBody>
                  <a:tcPr marL="0" marR="0" marT="762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L="3175" algn="ctr">
                        <a:lnSpc>
                          <a:spcPct val="100000"/>
                        </a:lnSpc>
                        <a:spcBef>
                          <a:spcPts val="720"/>
                        </a:spcBef>
                      </a:pPr>
                      <a:r>
                        <a:rPr sz="1800" dirty="0">
                          <a:latin typeface="Arial"/>
                          <a:cs typeface="Arial"/>
                        </a:rPr>
                        <a:t>4</a:t>
                      </a:r>
                      <a:endParaRPr sz="18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68325">
                        <a:lnSpc>
                          <a:spcPct val="100000"/>
                        </a:lnSpc>
                        <a:spcBef>
                          <a:spcPts val="720"/>
                        </a:spcBef>
                      </a:pPr>
                      <a:r>
                        <a:rPr sz="1800" spc="-5" dirty="0">
                          <a:latin typeface="Arial"/>
                          <a:cs typeface="Arial"/>
                        </a:rPr>
                        <a:t>14</a:t>
                      </a:r>
                      <a:endParaRPr sz="18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4670">
                        <a:lnSpc>
                          <a:spcPct val="100000"/>
                        </a:lnSpc>
                        <a:spcBef>
                          <a:spcPts val="705"/>
                        </a:spcBef>
                      </a:pPr>
                      <a:r>
                        <a:rPr sz="1800" spc="-5" dirty="0">
                          <a:latin typeface="Arial"/>
                          <a:cs typeface="Arial"/>
                        </a:rPr>
                        <a:t>15</a:t>
                      </a:r>
                      <a:endParaRPr sz="18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86155">
                <a:tc>
                  <a:txBody>
                    <a:bodyPr/>
                    <a:lstStyle/>
                    <a:p>
                      <a:pPr marR="50165" algn="ctr">
                        <a:lnSpc>
                          <a:spcPct val="100000"/>
                        </a:lnSpc>
                        <a:spcBef>
                          <a:spcPts val="720"/>
                        </a:spcBef>
                      </a:pPr>
                      <a:r>
                        <a:rPr sz="1800" spc="-5" dirty="0">
                          <a:latin typeface="Arial"/>
                          <a:cs typeface="Arial"/>
                        </a:rPr>
                        <a:t>pay</a:t>
                      </a:r>
                      <a:endParaRPr sz="1800">
                        <a:latin typeface="Arial"/>
                        <a:cs typeface="Arial"/>
                      </a:endParaRPr>
                    </a:p>
                  </a:txBody>
                  <a:tcPr marL="0" marR="0" marT="914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R="52705" algn="ctr">
                        <a:lnSpc>
                          <a:spcPct val="100000"/>
                        </a:lnSpc>
                        <a:spcBef>
                          <a:spcPts val="840"/>
                        </a:spcBef>
                      </a:pPr>
                      <a:r>
                        <a:rPr sz="1800" dirty="0">
                          <a:latin typeface="Arial"/>
                          <a:cs typeface="Arial"/>
                        </a:rPr>
                        <a:t>5</a:t>
                      </a:r>
                      <a:endParaRPr sz="18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7845">
                        <a:lnSpc>
                          <a:spcPct val="100000"/>
                        </a:lnSpc>
                        <a:spcBef>
                          <a:spcPts val="840"/>
                        </a:spcBef>
                      </a:pPr>
                      <a:r>
                        <a:rPr sz="1800" spc="-5" dirty="0">
                          <a:latin typeface="Arial"/>
                          <a:cs typeface="Arial"/>
                        </a:rPr>
                        <a:t>12</a:t>
                      </a:r>
                      <a:endParaRPr sz="18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2284">
                        <a:lnSpc>
                          <a:spcPct val="100000"/>
                        </a:lnSpc>
                        <a:spcBef>
                          <a:spcPts val="825"/>
                        </a:spcBef>
                      </a:pPr>
                      <a:r>
                        <a:rPr sz="1800" spc="-5" dirty="0">
                          <a:latin typeface="Arial"/>
                          <a:cs typeface="Arial"/>
                        </a:rPr>
                        <a:t>13</a:t>
                      </a:r>
                      <a:endParaRPr sz="18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43560">
                        <a:lnSpc>
                          <a:spcPct val="100000"/>
                        </a:lnSpc>
                        <a:spcBef>
                          <a:spcPts val="825"/>
                        </a:spcBef>
                      </a:pPr>
                      <a:r>
                        <a:rPr sz="1800" spc="-5" dirty="0">
                          <a:latin typeface="Arial"/>
                          <a:cs typeface="Arial"/>
                        </a:rPr>
                        <a:t>13</a:t>
                      </a:r>
                      <a:endParaRPr sz="18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17525">
                        <a:lnSpc>
                          <a:spcPct val="100000"/>
                        </a:lnSpc>
                        <a:spcBef>
                          <a:spcPts val="825"/>
                        </a:spcBef>
                      </a:pPr>
                      <a:r>
                        <a:rPr sz="1800" spc="-5" dirty="0">
                          <a:latin typeface="Arial"/>
                          <a:cs typeface="Arial"/>
                        </a:rPr>
                        <a:t>14</a:t>
                      </a:r>
                      <a:endParaRPr sz="1800">
                        <a:latin typeface="Arial"/>
                        <a:cs typeface="Arial"/>
                      </a:endParaRPr>
                    </a:p>
                  </a:txBody>
                  <a:tcPr marL="0" marR="0" marT="10477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84631">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R="20320" algn="ctr">
                        <a:lnSpc>
                          <a:spcPct val="100000"/>
                        </a:lnSpc>
                        <a:spcBef>
                          <a:spcPts val="740"/>
                        </a:spcBef>
                      </a:pPr>
                      <a:r>
                        <a:rPr sz="1800" spc="-5" dirty="0">
                          <a:latin typeface="Arial"/>
                          <a:cs typeface="Arial"/>
                        </a:rPr>
                        <a:t>14</a:t>
                      </a:r>
                      <a:endParaRPr sz="1800">
                        <a:latin typeface="Arial"/>
                        <a:cs typeface="Arial"/>
                      </a:endParaRPr>
                    </a:p>
                  </a:txBody>
                  <a:tcPr marL="0" marR="0" marT="939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3085">
                        <a:lnSpc>
                          <a:spcPct val="100000"/>
                        </a:lnSpc>
                        <a:spcBef>
                          <a:spcPts val="740"/>
                        </a:spcBef>
                      </a:pPr>
                      <a:r>
                        <a:rPr sz="1800" spc="-5" dirty="0">
                          <a:latin typeface="Arial"/>
                          <a:cs typeface="Arial"/>
                        </a:rPr>
                        <a:t>14</a:t>
                      </a:r>
                      <a:endParaRPr sz="1800">
                        <a:latin typeface="Arial"/>
                        <a:cs typeface="Arial"/>
                      </a:endParaRPr>
                    </a:p>
                  </a:txBody>
                  <a:tcPr marL="0" marR="0" marT="939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17525">
                        <a:lnSpc>
                          <a:spcPct val="100000"/>
                        </a:lnSpc>
                        <a:spcBef>
                          <a:spcPts val="730"/>
                        </a:spcBef>
                      </a:pPr>
                      <a:r>
                        <a:rPr sz="1800" spc="-5" dirty="0">
                          <a:latin typeface="Arial"/>
                          <a:cs typeface="Arial"/>
                        </a:rPr>
                        <a:t>15</a:t>
                      </a:r>
                      <a:endParaRPr sz="1800">
                        <a:latin typeface="Arial"/>
                        <a:cs typeface="Arial"/>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60705">
                        <a:lnSpc>
                          <a:spcPct val="100000"/>
                        </a:lnSpc>
                        <a:spcBef>
                          <a:spcPts val="730"/>
                        </a:spcBef>
                      </a:pPr>
                      <a:r>
                        <a:rPr sz="1800" spc="-5" dirty="0">
                          <a:latin typeface="Arial"/>
                          <a:cs typeface="Arial"/>
                        </a:rPr>
                        <a:t>15</a:t>
                      </a:r>
                      <a:endParaRPr sz="1800">
                        <a:latin typeface="Arial"/>
                        <a:cs typeface="Arial"/>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2765">
                        <a:lnSpc>
                          <a:spcPct val="100000"/>
                        </a:lnSpc>
                        <a:spcBef>
                          <a:spcPts val="730"/>
                        </a:spcBef>
                      </a:pPr>
                      <a:r>
                        <a:rPr sz="1800" spc="-5" dirty="0">
                          <a:latin typeface="Arial"/>
                          <a:cs typeface="Arial"/>
                        </a:rPr>
                        <a:t>15</a:t>
                      </a:r>
                      <a:endParaRPr sz="1800">
                        <a:latin typeface="Arial"/>
                        <a:cs typeface="Arial"/>
                      </a:endParaRPr>
                    </a:p>
                  </a:txBody>
                  <a:tcPr marL="0" marR="0" marT="9271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86155">
                <a:tc>
                  <a:txBody>
                    <a:bodyPr/>
                    <a:lstStyle/>
                    <a:p>
                      <a:pPr marR="22225" algn="ctr">
                        <a:lnSpc>
                          <a:spcPct val="100000"/>
                        </a:lnSpc>
                        <a:spcBef>
                          <a:spcPts val="740"/>
                        </a:spcBef>
                      </a:pPr>
                      <a:r>
                        <a:rPr sz="1800" spc="-5" dirty="0">
                          <a:latin typeface="Arial"/>
                          <a:cs typeface="Arial"/>
                        </a:rPr>
                        <a:t>rate</a:t>
                      </a:r>
                      <a:endParaRPr sz="1800">
                        <a:latin typeface="Arial"/>
                        <a:cs typeface="Arial"/>
                      </a:endParaRPr>
                    </a:p>
                  </a:txBody>
                  <a:tcPr marL="0" marR="0" marT="9398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R="19050" algn="ctr">
                        <a:lnSpc>
                          <a:spcPct val="100000"/>
                        </a:lnSpc>
                        <a:spcBef>
                          <a:spcPts val="875"/>
                        </a:spcBef>
                      </a:pPr>
                      <a:r>
                        <a:rPr sz="1800" dirty="0">
                          <a:latin typeface="Arial"/>
                          <a:cs typeface="Arial"/>
                        </a:rPr>
                        <a:t>6</a:t>
                      </a:r>
                      <a:endParaRPr sz="1800">
                        <a:latin typeface="Arial"/>
                        <a:cs typeface="Arial"/>
                      </a:endParaRPr>
                    </a:p>
                  </a:txBody>
                  <a:tcPr marL="0" marR="0" marT="1111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3085">
                        <a:lnSpc>
                          <a:spcPct val="100000"/>
                        </a:lnSpc>
                        <a:spcBef>
                          <a:spcPts val="875"/>
                        </a:spcBef>
                      </a:pPr>
                      <a:r>
                        <a:rPr sz="1800" spc="-5" dirty="0">
                          <a:latin typeface="Arial"/>
                          <a:cs typeface="Arial"/>
                        </a:rPr>
                        <a:t>11</a:t>
                      </a:r>
                      <a:endParaRPr sz="1800">
                        <a:latin typeface="Arial"/>
                        <a:cs typeface="Arial"/>
                      </a:endParaRPr>
                    </a:p>
                  </a:txBody>
                  <a:tcPr marL="0" marR="0" marT="1111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17525">
                        <a:lnSpc>
                          <a:spcPct val="100000"/>
                        </a:lnSpc>
                        <a:spcBef>
                          <a:spcPts val="860"/>
                        </a:spcBef>
                      </a:pPr>
                      <a:r>
                        <a:rPr sz="1800" spc="-5" dirty="0">
                          <a:latin typeface="Arial"/>
                          <a:cs typeface="Arial"/>
                        </a:rPr>
                        <a:t>12</a:t>
                      </a:r>
                      <a:endParaRPr sz="1800">
                        <a:latin typeface="Arial"/>
                        <a:cs typeface="Arial"/>
                      </a:endParaRPr>
                    </a:p>
                  </a:txBody>
                  <a:tcPr marL="0" marR="0" marT="109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86155">
                <a:tc>
                  <a:txBody>
                    <a:bodyPr/>
                    <a:lstStyle/>
                    <a:p>
                      <a:pPr marR="19685" algn="ctr">
                        <a:lnSpc>
                          <a:spcPct val="100000"/>
                        </a:lnSpc>
                        <a:spcBef>
                          <a:spcPts val="790"/>
                        </a:spcBef>
                      </a:pPr>
                      <a:r>
                        <a:rPr sz="1800" spc="-5" dirty="0">
                          <a:latin typeface="Arial"/>
                          <a:cs typeface="Arial"/>
                        </a:rPr>
                        <a:t>tax</a:t>
                      </a:r>
                      <a:endParaRPr sz="1800">
                        <a:latin typeface="Arial"/>
                        <a:cs typeface="Arial"/>
                      </a:endParaRPr>
                    </a:p>
                  </a:txBody>
                  <a:tcPr marL="0" marR="0" marT="10033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EFF6A7"/>
                    </a:solidFill>
                  </a:tcPr>
                </a:tc>
                <a:tc>
                  <a:txBody>
                    <a:bodyPr/>
                    <a:lstStyle/>
                    <a:p>
                      <a:pPr marR="19050" algn="ctr">
                        <a:lnSpc>
                          <a:spcPct val="100000"/>
                        </a:lnSpc>
                        <a:spcBef>
                          <a:spcPts val="919"/>
                        </a:spcBef>
                      </a:pPr>
                      <a:r>
                        <a:rPr sz="1800" dirty="0">
                          <a:latin typeface="Arial"/>
                          <a:cs typeface="Arial"/>
                        </a:rPr>
                        <a:t>4</a:t>
                      </a:r>
                      <a:endParaRPr sz="1800">
                        <a:latin typeface="Arial"/>
                        <a:cs typeface="Arial"/>
                      </a:endParaRPr>
                    </a:p>
                  </a:txBody>
                  <a:tcPr marL="0" marR="0" marT="11683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553085">
                        <a:lnSpc>
                          <a:spcPct val="100000"/>
                        </a:lnSpc>
                        <a:spcBef>
                          <a:spcPts val="919"/>
                        </a:spcBef>
                      </a:pPr>
                      <a:r>
                        <a:rPr sz="1800" spc="-5" dirty="0">
                          <a:latin typeface="Arial"/>
                          <a:cs typeface="Arial"/>
                        </a:rPr>
                        <a:t>13</a:t>
                      </a:r>
                      <a:endParaRPr sz="1800">
                        <a:latin typeface="Arial"/>
                        <a:cs typeface="Arial"/>
                      </a:endParaRPr>
                    </a:p>
                  </a:txBody>
                  <a:tcPr marL="0" marR="0" marT="11683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517525">
                        <a:lnSpc>
                          <a:spcPct val="100000"/>
                        </a:lnSpc>
                        <a:spcBef>
                          <a:spcPts val="910"/>
                        </a:spcBef>
                      </a:pPr>
                      <a:r>
                        <a:rPr sz="1800" spc="-5" dirty="0">
                          <a:latin typeface="Arial"/>
                          <a:cs typeface="Arial"/>
                        </a:rPr>
                        <a:t>14</a:t>
                      </a:r>
                      <a:endParaRPr sz="1800">
                        <a:latin typeface="Arial"/>
                        <a:cs typeface="Arial"/>
                      </a:endParaRPr>
                    </a:p>
                  </a:txBody>
                  <a:tcPr marL="0" marR="0" marT="1155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560705">
                        <a:lnSpc>
                          <a:spcPct val="100000"/>
                        </a:lnSpc>
                        <a:spcBef>
                          <a:spcPts val="910"/>
                        </a:spcBef>
                      </a:pPr>
                      <a:r>
                        <a:rPr sz="1800" spc="-5" dirty="0">
                          <a:latin typeface="Arial"/>
                          <a:cs typeface="Arial"/>
                        </a:rPr>
                        <a:t>15</a:t>
                      </a:r>
                      <a:endParaRPr sz="1800">
                        <a:latin typeface="Arial"/>
                        <a:cs typeface="Arial"/>
                      </a:endParaRPr>
                    </a:p>
                  </a:txBody>
                  <a:tcPr marL="0" marR="0" marT="1155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94</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2876802" y="6488681"/>
            <a:ext cx="44577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Fig.3: </a:t>
            </a:r>
            <a:r>
              <a:rPr sz="1800" dirty="0">
                <a:solidFill>
                  <a:srgbClr val="003265"/>
                </a:solidFill>
                <a:latin typeface="Arial"/>
                <a:cs typeface="Arial"/>
              </a:rPr>
              <a:t>A </a:t>
            </a:r>
            <a:r>
              <a:rPr sz="1800" spc="-5" dirty="0">
                <a:solidFill>
                  <a:srgbClr val="003265"/>
                </a:solidFill>
                <a:latin typeface="Arial"/>
                <a:cs typeface="Arial"/>
              </a:rPr>
              <a:t>cross reference of program</a:t>
            </a:r>
            <a:r>
              <a:rPr sz="1800" spc="20" dirty="0">
                <a:solidFill>
                  <a:srgbClr val="003265"/>
                </a:solidFill>
                <a:latin typeface="Arial"/>
                <a:cs typeface="Arial"/>
              </a:rPr>
              <a:t> </a:t>
            </a:r>
            <a:r>
              <a:rPr sz="1800" spc="-5" dirty="0">
                <a:solidFill>
                  <a:srgbClr val="003265"/>
                </a:solidFill>
                <a:latin typeface="Arial"/>
                <a:cs typeface="Arial"/>
              </a:rPr>
              <a:t>payday</a:t>
            </a:r>
            <a:endParaRPr sz="1800">
              <a:latin typeface="Arial"/>
              <a:cs typeface="Arial"/>
            </a:endParaRPr>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1987295" y="3772857"/>
            <a:ext cx="480695" cy="570865"/>
          </a:xfrm>
          <a:prstGeom prst="rect">
            <a:avLst/>
          </a:prstGeom>
        </p:spPr>
        <p:txBody>
          <a:bodyPr vert="horz" wrap="square" lIns="0" tIns="15875" rIns="0" bIns="0" rtlCol="0">
            <a:spAutoFit/>
          </a:bodyPr>
          <a:lstStyle/>
          <a:p>
            <a:pPr marL="38100">
              <a:lnSpc>
                <a:spcPct val="100000"/>
              </a:lnSpc>
              <a:spcBef>
                <a:spcPts val="125"/>
              </a:spcBef>
            </a:pPr>
            <a:r>
              <a:rPr sz="3550" i="1" spc="30" dirty="0">
                <a:latin typeface="Symbol"/>
                <a:cs typeface="Symbol"/>
              </a:rPr>
              <a:t></a:t>
            </a:r>
            <a:r>
              <a:rPr sz="2925" spc="44" baseline="-24216" dirty="0">
                <a:latin typeface="Times New Roman"/>
                <a:cs typeface="Times New Roman"/>
              </a:rPr>
              <a:t>2</a:t>
            </a:r>
            <a:endParaRPr sz="2925" baseline="-24216">
              <a:latin typeface="Times New Roman"/>
              <a:cs typeface="Times New Roman"/>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95</a:t>
            </a:fld>
            <a:endParaRPr dirty="0"/>
          </a:p>
        </p:txBody>
      </p:sp>
      <p:sp>
        <p:nvSpPr>
          <p:cNvPr id="13" name="object 1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3262312" y="1966912"/>
          <a:ext cx="3276600" cy="1142998"/>
        </p:xfrm>
        <a:graphic>
          <a:graphicData uri="http://schemas.openxmlformats.org/drawingml/2006/table">
            <a:tbl>
              <a:tblPr firstRow="1" bandRow="1">
                <a:tableStyleId>{2D5ABB26-0587-4C30-8999-92F81FD0307C}</a:tableStyleId>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tblGrid>
              <a:tr h="571499">
                <a:tc>
                  <a:txBody>
                    <a:bodyPr/>
                    <a:lstStyle/>
                    <a:p>
                      <a:pPr algn="ctr">
                        <a:lnSpc>
                          <a:spcPct val="100000"/>
                        </a:lnSpc>
                        <a:spcBef>
                          <a:spcPts val="295"/>
                        </a:spcBef>
                      </a:pPr>
                      <a:r>
                        <a:rPr sz="2200" spc="-5" dirty="0">
                          <a:latin typeface="Arial"/>
                          <a:cs typeface="Arial"/>
                        </a:rPr>
                        <a:t>feof</a:t>
                      </a:r>
                      <a:endParaRPr sz="2200">
                        <a:latin typeface="Arial"/>
                        <a:cs typeface="Arial"/>
                      </a:endParaRPr>
                    </a:p>
                  </a:txBody>
                  <a:tcPr marL="0" marR="0" marT="3746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a:lnSpc>
                          <a:spcPct val="100000"/>
                        </a:lnSpc>
                        <a:spcBef>
                          <a:spcPts val="295"/>
                        </a:spcBef>
                      </a:pPr>
                      <a:r>
                        <a:rPr sz="2200" dirty="0">
                          <a:latin typeface="Arial"/>
                          <a:cs typeface="Arial"/>
                        </a:rPr>
                        <a:t>9</a:t>
                      </a:r>
                      <a:endParaRPr sz="2200">
                        <a:latin typeface="Arial"/>
                        <a:cs typeface="Arial"/>
                      </a:endParaRPr>
                    </a:p>
                  </a:txBody>
                  <a:tcPr marL="0" marR="0" marT="3746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71499">
                <a:tc>
                  <a:txBody>
                    <a:bodyPr/>
                    <a:lstStyle/>
                    <a:p>
                      <a:pPr algn="ctr">
                        <a:lnSpc>
                          <a:spcPct val="100000"/>
                        </a:lnSpc>
                        <a:spcBef>
                          <a:spcPts val="295"/>
                        </a:spcBef>
                      </a:pPr>
                      <a:r>
                        <a:rPr sz="2200" spc="-5" dirty="0">
                          <a:latin typeface="Arial"/>
                          <a:cs typeface="Arial"/>
                        </a:rPr>
                        <a:t>stdin</a:t>
                      </a:r>
                      <a:endParaRPr sz="2200">
                        <a:latin typeface="Arial"/>
                        <a:cs typeface="Arial"/>
                      </a:endParaRPr>
                    </a:p>
                  </a:txBody>
                  <a:tcPr marL="0" marR="0" marT="3746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95"/>
                        </a:spcBef>
                      </a:pPr>
                      <a:r>
                        <a:rPr sz="2200" spc="-5" dirty="0">
                          <a:latin typeface="Arial"/>
                          <a:cs typeface="Arial"/>
                        </a:rPr>
                        <a:t>10</a:t>
                      </a:r>
                      <a:endParaRPr sz="2200">
                        <a:latin typeface="Arial"/>
                        <a:cs typeface="Arial"/>
                      </a:endParaRPr>
                    </a:p>
                  </a:txBody>
                  <a:tcPr marL="0" marR="0" marT="3746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6" name="object 6"/>
          <p:cNvSpPr txBox="1"/>
          <p:nvPr/>
        </p:nvSpPr>
        <p:spPr>
          <a:xfrm>
            <a:off x="3029202" y="3440682"/>
            <a:ext cx="41529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Fig.4: </a:t>
            </a:r>
            <a:r>
              <a:rPr sz="1800" spc="-5" dirty="0">
                <a:solidFill>
                  <a:srgbClr val="003265"/>
                </a:solidFill>
                <a:latin typeface="Arial"/>
                <a:cs typeface="Arial"/>
              </a:rPr>
              <a:t>Some items not counted as</a:t>
            </a:r>
            <a:r>
              <a:rPr sz="1800" dirty="0">
                <a:solidFill>
                  <a:srgbClr val="003265"/>
                </a:solidFill>
                <a:latin typeface="Arial"/>
                <a:cs typeface="Arial"/>
              </a:rPr>
              <a:t> </a:t>
            </a:r>
            <a:r>
              <a:rPr sz="1800" spc="-5" dirty="0">
                <a:solidFill>
                  <a:srgbClr val="003265"/>
                </a:solidFill>
                <a:latin typeface="Arial"/>
                <a:cs typeface="Arial"/>
              </a:rPr>
              <a:t>VARS</a:t>
            </a:r>
            <a:endParaRPr sz="1800">
              <a:latin typeface="Arial"/>
              <a:cs typeface="Arial"/>
            </a:endParaRPr>
          </a:p>
        </p:txBody>
      </p:sp>
      <p:sp>
        <p:nvSpPr>
          <p:cNvPr id="7" name="object 7"/>
          <p:cNvSpPr txBox="1"/>
          <p:nvPr/>
        </p:nvSpPr>
        <p:spPr>
          <a:xfrm>
            <a:off x="2578099" y="4016754"/>
            <a:ext cx="499935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265"/>
                </a:solidFill>
                <a:latin typeface="Arial"/>
                <a:cs typeface="Arial"/>
              </a:rPr>
              <a:t>= </a:t>
            </a:r>
            <a:r>
              <a:rPr sz="2400" spc="-5" dirty="0">
                <a:solidFill>
                  <a:srgbClr val="003265"/>
                </a:solidFill>
                <a:latin typeface="Arial"/>
                <a:cs typeface="Arial"/>
              </a:rPr>
              <a:t>VARS </a:t>
            </a:r>
            <a:r>
              <a:rPr sz="2400" dirty="0">
                <a:solidFill>
                  <a:srgbClr val="003265"/>
                </a:solidFill>
                <a:latin typeface="Arial"/>
                <a:cs typeface="Arial"/>
              </a:rPr>
              <a:t>+ </a:t>
            </a:r>
            <a:r>
              <a:rPr sz="2400" spc="-5" dirty="0">
                <a:solidFill>
                  <a:srgbClr val="003265"/>
                </a:solidFill>
                <a:latin typeface="Arial"/>
                <a:cs typeface="Arial"/>
              </a:rPr>
              <a:t>unique constants </a:t>
            </a:r>
            <a:r>
              <a:rPr sz="2400" dirty="0">
                <a:solidFill>
                  <a:srgbClr val="003265"/>
                </a:solidFill>
                <a:latin typeface="Arial"/>
                <a:cs typeface="Arial"/>
              </a:rPr>
              <a:t>+</a:t>
            </a:r>
            <a:r>
              <a:rPr sz="2400" spc="-10" dirty="0">
                <a:solidFill>
                  <a:srgbClr val="003265"/>
                </a:solidFill>
                <a:latin typeface="Arial"/>
                <a:cs typeface="Arial"/>
              </a:rPr>
              <a:t> </a:t>
            </a:r>
            <a:r>
              <a:rPr sz="2400" spc="-5" dirty="0">
                <a:solidFill>
                  <a:srgbClr val="003265"/>
                </a:solidFill>
                <a:latin typeface="Arial"/>
                <a:cs typeface="Arial"/>
              </a:rPr>
              <a:t>labels.</a:t>
            </a:r>
            <a:endParaRPr sz="2400">
              <a:latin typeface="Arial"/>
              <a:cs typeface="Arial"/>
            </a:endParaRPr>
          </a:p>
        </p:txBody>
      </p:sp>
      <p:sp>
        <p:nvSpPr>
          <p:cNvPr id="8" name="object 8"/>
          <p:cNvSpPr txBox="1"/>
          <p:nvPr/>
        </p:nvSpPr>
        <p:spPr>
          <a:xfrm>
            <a:off x="7717018" y="4632450"/>
            <a:ext cx="1666875"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Arial"/>
                <a:cs typeface="Arial"/>
              </a:rPr>
              <a:t>to </a:t>
            </a:r>
            <a:r>
              <a:rPr sz="2200" dirty="0">
                <a:latin typeface="Arial"/>
                <a:cs typeface="Arial"/>
              </a:rPr>
              <a:t>be </a:t>
            </a:r>
            <a:r>
              <a:rPr sz="2200" spc="-5" dirty="0">
                <a:latin typeface="Arial"/>
                <a:cs typeface="Arial"/>
              </a:rPr>
              <a:t>a</a:t>
            </a:r>
            <a:r>
              <a:rPr sz="2200" spc="125" dirty="0">
                <a:latin typeface="Arial"/>
                <a:cs typeface="Arial"/>
              </a:rPr>
              <a:t> </a:t>
            </a:r>
            <a:r>
              <a:rPr sz="2200" spc="-5" dirty="0">
                <a:latin typeface="Arial"/>
                <a:cs typeface="Arial"/>
              </a:rPr>
              <a:t>count</a:t>
            </a:r>
            <a:endParaRPr sz="2200">
              <a:latin typeface="Arial"/>
              <a:cs typeface="Arial"/>
            </a:endParaRPr>
          </a:p>
        </p:txBody>
      </p:sp>
      <p:sp>
        <p:nvSpPr>
          <p:cNvPr id="9" name="object 9"/>
          <p:cNvSpPr txBox="1"/>
          <p:nvPr/>
        </p:nvSpPr>
        <p:spPr>
          <a:xfrm>
            <a:off x="7439650" y="4918514"/>
            <a:ext cx="151130" cy="326390"/>
          </a:xfrm>
          <a:prstGeom prst="rect">
            <a:avLst/>
          </a:prstGeom>
        </p:spPr>
        <p:txBody>
          <a:bodyPr vert="horz" wrap="square" lIns="0" tIns="15240" rIns="0" bIns="0" rtlCol="0">
            <a:spAutoFit/>
          </a:bodyPr>
          <a:lstStyle/>
          <a:p>
            <a:pPr marL="12700">
              <a:lnSpc>
                <a:spcPct val="100000"/>
              </a:lnSpc>
              <a:spcBef>
                <a:spcPts val="120"/>
              </a:spcBef>
            </a:pPr>
            <a:r>
              <a:rPr sz="1950" spc="10" dirty="0">
                <a:latin typeface="Times New Roman"/>
                <a:cs typeface="Times New Roman"/>
              </a:rPr>
              <a:t>2</a:t>
            </a:r>
            <a:endParaRPr sz="1950">
              <a:latin typeface="Times New Roman"/>
              <a:cs typeface="Times New Roman"/>
            </a:endParaRPr>
          </a:p>
        </p:txBody>
      </p:sp>
      <p:sp>
        <p:nvSpPr>
          <p:cNvPr id="10" name="object 10"/>
          <p:cNvSpPr txBox="1"/>
          <p:nvPr/>
        </p:nvSpPr>
        <p:spPr>
          <a:xfrm>
            <a:off x="723893" y="4457704"/>
            <a:ext cx="6746875" cy="570230"/>
          </a:xfrm>
          <a:prstGeom prst="rect">
            <a:avLst/>
          </a:prstGeom>
        </p:spPr>
        <p:txBody>
          <a:bodyPr vert="horz" wrap="square" lIns="0" tIns="15240" rIns="0" bIns="0" rtlCol="0">
            <a:spAutoFit/>
          </a:bodyPr>
          <a:lstStyle/>
          <a:p>
            <a:pPr marL="38100">
              <a:lnSpc>
                <a:spcPct val="100000"/>
              </a:lnSpc>
              <a:spcBef>
                <a:spcPts val="120"/>
              </a:spcBef>
            </a:pPr>
            <a:r>
              <a:rPr sz="2200" spc="-5" dirty="0">
                <a:latin typeface="Arial"/>
                <a:cs typeface="Arial"/>
              </a:rPr>
              <a:t>Halstead introduced a metric that </a:t>
            </a:r>
            <a:r>
              <a:rPr sz="2200" dirty="0">
                <a:latin typeface="Arial"/>
                <a:cs typeface="Arial"/>
              </a:rPr>
              <a:t>he </a:t>
            </a:r>
            <a:r>
              <a:rPr sz="2200" spc="-5" dirty="0">
                <a:latin typeface="Arial"/>
                <a:cs typeface="Arial"/>
              </a:rPr>
              <a:t>referred to as</a:t>
            </a:r>
            <a:r>
              <a:rPr sz="2200" spc="260" dirty="0">
                <a:latin typeface="Arial"/>
                <a:cs typeface="Arial"/>
              </a:rPr>
              <a:t> </a:t>
            </a:r>
            <a:r>
              <a:rPr sz="5325" i="1" spc="-157" baseline="-18779" dirty="0">
                <a:latin typeface="Symbol"/>
                <a:cs typeface="Symbol"/>
              </a:rPr>
              <a:t></a:t>
            </a:r>
            <a:endParaRPr sz="5325" baseline="-18779">
              <a:latin typeface="Symbol"/>
              <a:cs typeface="Symbol"/>
            </a:endParaRPr>
          </a:p>
        </p:txBody>
      </p:sp>
      <p:sp>
        <p:nvSpPr>
          <p:cNvPr id="11" name="object 11"/>
          <p:cNvSpPr txBox="1"/>
          <p:nvPr/>
        </p:nvSpPr>
        <p:spPr>
          <a:xfrm>
            <a:off x="723893" y="4968644"/>
            <a:ext cx="8684895" cy="1478915"/>
          </a:xfrm>
          <a:prstGeom prst="rect">
            <a:avLst/>
          </a:prstGeom>
        </p:spPr>
        <p:txBody>
          <a:bodyPr vert="horz" wrap="square" lIns="0" tIns="12700" rIns="0" bIns="0" rtlCol="0">
            <a:spAutoFit/>
          </a:bodyPr>
          <a:lstStyle/>
          <a:p>
            <a:pPr marL="38100" marR="30480">
              <a:lnSpc>
                <a:spcPct val="129500"/>
              </a:lnSpc>
              <a:spcBef>
                <a:spcPts val="100"/>
              </a:spcBef>
            </a:pPr>
            <a:r>
              <a:rPr sz="2200" spc="-5" dirty="0">
                <a:latin typeface="Arial"/>
                <a:cs typeface="Arial"/>
              </a:rPr>
              <a:t>of the </a:t>
            </a:r>
            <a:r>
              <a:rPr sz="2200" dirty="0">
                <a:latin typeface="Arial"/>
                <a:cs typeface="Arial"/>
              </a:rPr>
              <a:t>operands </a:t>
            </a:r>
            <a:r>
              <a:rPr sz="2200" spc="-5" dirty="0">
                <a:latin typeface="Arial"/>
                <a:cs typeface="Arial"/>
              </a:rPr>
              <a:t>in a </a:t>
            </a:r>
            <a:r>
              <a:rPr sz="2200" dirty="0">
                <a:latin typeface="Arial"/>
                <a:cs typeface="Arial"/>
              </a:rPr>
              <a:t>program </a:t>
            </a:r>
            <a:r>
              <a:rPr sz="2200" spc="-5" dirty="0">
                <a:latin typeface="Arial"/>
                <a:cs typeface="Arial"/>
              </a:rPr>
              <a:t>– including all variables, constants, and  labels. Thus,</a:t>
            </a:r>
            <a:endParaRPr sz="2200" dirty="0">
              <a:latin typeface="Arial"/>
              <a:cs typeface="Arial"/>
            </a:endParaRPr>
          </a:p>
          <a:p>
            <a:pPr marL="490855" algn="ctr">
              <a:lnSpc>
                <a:spcPct val="100000"/>
              </a:lnSpc>
              <a:spcBef>
                <a:spcPts val="405"/>
              </a:spcBef>
              <a:tabLst>
                <a:tab pos="1022985" algn="l"/>
              </a:tabLst>
            </a:pPr>
            <a:r>
              <a:rPr sz="3500" i="1" spc="15" dirty="0">
                <a:latin typeface="Symbol"/>
                <a:cs typeface="Symbol"/>
              </a:rPr>
              <a:t></a:t>
            </a:r>
            <a:r>
              <a:rPr sz="2850" spc="22" baseline="-24853" dirty="0">
                <a:latin typeface="Times New Roman"/>
                <a:cs typeface="Times New Roman"/>
              </a:rPr>
              <a:t>2	</a:t>
            </a:r>
            <a:r>
              <a:rPr sz="3300" dirty="0">
                <a:latin typeface="Symbol"/>
                <a:cs typeface="Symbol"/>
              </a:rPr>
              <a:t></a:t>
            </a:r>
            <a:r>
              <a:rPr sz="3300" spc="-380" dirty="0">
                <a:latin typeface="Times New Roman"/>
                <a:cs typeface="Times New Roman"/>
              </a:rPr>
              <a:t> </a:t>
            </a:r>
            <a:r>
              <a:rPr sz="3300" i="1" spc="-5" dirty="0">
                <a:latin typeface="Times New Roman"/>
                <a:cs typeface="Times New Roman"/>
              </a:rPr>
              <a:t>VARS</a:t>
            </a:r>
            <a:r>
              <a:rPr sz="3300" i="1" spc="-20" dirty="0">
                <a:latin typeface="Times New Roman"/>
                <a:cs typeface="Times New Roman"/>
              </a:rPr>
              <a:t> </a:t>
            </a:r>
            <a:r>
              <a:rPr sz="3300" dirty="0">
                <a:latin typeface="Symbol"/>
                <a:cs typeface="Symbol"/>
              </a:rPr>
              <a:t></a:t>
            </a:r>
            <a:r>
              <a:rPr sz="3300" spc="-229" dirty="0">
                <a:latin typeface="Times New Roman"/>
                <a:cs typeface="Times New Roman"/>
              </a:rPr>
              <a:t> </a:t>
            </a:r>
            <a:r>
              <a:rPr sz="3300" spc="20" dirty="0">
                <a:latin typeface="Times New Roman"/>
                <a:cs typeface="Times New Roman"/>
              </a:rPr>
              <a:t>uniqueconstants</a:t>
            </a:r>
            <a:r>
              <a:rPr sz="3300" spc="-290" dirty="0">
                <a:latin typeface="Times New Roman"/>
                <a:cs typeface="Times New Roman"/>
              </a:rPr>
              <a:t> </a:t>
            </a:r>
            <a:r>
              <a:rPr sz="3300" dirty="0">
                <a:latin typeface="Symbol"/>
                <a:cs typeface="Symbol"/>
              </a:rPr>
              <a:t></a:t>
            </a:r>
            <a:r>
              <a:rPr sz="3300" spc="-275" dirty="0">
                <a:latin typeface="Times New Roman"/>
                <a:cs typeface="Times New Roman"/>
              </a:rPr>
              <a:t> </a:t>
            </a:r>
            <a:r>
              <a:rPr sz="3300" spc="-5" dirty="0">
                <a:latin typeface="Times New Roman"/>
                <a:cs typeface="Times New Roman"/>
              </a:rPr>
              <a:t>labels</a:t>
            </a:r>
            <a:endParaRPr sz="3300" dirty="0">
              <a:latin typeface="Times New Roman"/>
              <a:cs typeface="Times New Roman"/>
            </a:endParaRPr>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96</a:t>
            </a:fld>
            <a:endParaRPr dirty="0"/>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347ED73-B688-4C3E-BBA3-08924533F966}"/>
              </a:ext>
            </a:extLst>
          </p:cNvPr>
          <p:cNvSpPr txBox="1"/>
          <p:nvPr/>
        </p:nvSpPr>
        <p:spPr>
          <a:xfrm>
            <a:off x="0" y="2362200"/>
            <a:ext cx="4419600" cy="4247317"/>
          </a:xfrm>
          <a:prstGeom prst="rect">
            <a:avLst/>
          </a:prstGeom>
          <a:noFill/>
        </p:spPr>
        <p:txBody>
          <a:bodyPr wrap="square" rtlCol="0">
            <a:spAutoFit/>
          </a:bodyPr>
          <a:lstStyle/>
          <a:p>
            <a:pPr marL="342900" lvl="0" indent="-342900" eaLnBrk="0" fontAlgn="base" hangingPunct="0">
              <a:spcBef>
                <a:spcPct val="0"/>
              </a:spcBef>
              <a:spcAft>
                <a:spcPct val="0"/>
              </a:spcAft>
              <a:buFont typeface="+mj-lt"/>
              <a:buAutoNum type="arabicPeriod"/>
            </a:pPr>
            <a:r>
              <a:rPr lang="en-US" altLang="en-US" dirty="0">
                <a:solidFill>
                  <a:srgbClr val="808080"/>
                </a:solidFill>
                <a:latin typeface="Courier New" panose="02070309020205020404" pitchFamily="49" charset="0"/>
              </a:rPr>
              <a:t>#include</a:t>
            </a:r>
            <a:r>
              <a:rPr lang="en-US" altLang="en-US" dirty="0">
                <a:solidFill>
                  <a:srgbClr val="000000"/>
                </a:solidFill>
                <a:latin typeface="Courier New" panose="02070309020205020404" pitchFamily="49" charset="0"/>
              </a:rPr>
              <a:t> </a:t>
            </a:r>
            <a:r>
              <a:rPr lang="en-US" altLang="en-US" dirty="0">
                <a:solidFill>
                  <a:srgbClr val="800000"/>
                </a:solidFill>
                <a:latin typeface="Courier New" panose="02070309020205020404" pitchFamily="49" charset="0"/>
              </a:rPr>
              <a:t>&lt;</a:t>
            </a:r>
            <a:r>
              <a:rPr lang="en-US" altLang="en-US" dirty="0" err="1">
                <a:solidFill>
                  <a:srgbClr val="800000"/>
                </a:solidFill>
                <a:latin typeface="Courier New" panose="02070309020205020404" pitchFamily="49" charset="0"/>
              </a:rPr>
              <a:t>stdio.h</a:t>
            </a:r>
            <a:r>
              <a:rPr lang="en-US" altLang="en-US" dirty="0">
                <a:solidFill>
                  <a:srgbClr val="800000"/>
                </a:solidFill>
                <a:latin typeface="Courier New" panose="02070309020205020404" pitchFamily="49" charset="0"/>
              </a:rPr>
              <a:t>&gt;</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a:solidFill>
                  <a:srgbClr val="00008B"/>
                </a:solidFill>
                <a:latin typeface="Courier New" panose="02070309020205020404" pitchFamily="49" charset="0"/>
              </a:rPr>
              <a:t>int</a:t>
            </a:r>
            <a:r>
              <a:rPr lang="en-US" altLang="en-US" dirty="0">
                <a:solidFill>
                  <a:srgbClr val="000000"/>
                </a:solidFill>
                <a:latin typeface="Courier New" panose="02070309020205020404" pitchFamily="49" charset="0"/>
              </a:rPr>
              <a:t> main()</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a:solidFill>
                  <a:srgbClr val="00008B"/>
                </a:solidFill>
                <a:latin typeface="Courier New" panose="02070309020205020404" pitchFamily="49" charset="0"/>
              </a:rPr>
              <a:t>int</a:t>
            </a:r>
            <a:r>
              <a:rPr lang="en-US" altLang="en-US" dirty="0">
                <a:solidFill>
                  <a:srgbClr val="000000"/>
                </a:solidFill>
                <a:latin typeface="Courier New" panose="02070309020205020404" pitchFamily="49" charset="0"/>
              </a:rPr>
              <a:t> sum=</a:t>
            </a:r>
            <a:r>
              <a:rPr lang="en-US" altLang="en-US" dirty="0">
                <a:solidFill>
                  <a:srgbClr val="800000"/>
                </a:solidFill>
                <a:latin typeface="Courier New" panose="02070309020205020404" pitchFamily="49" charset="0"/>
              </a:rPr>
              <a:t>0</a:t>
            </a: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8B"/>
                </a:solidFill>
                <a:latin typeface="Courier New" panose="02070309020205020404" pitchFamily="49" charset="0"/>
              </a:rPr>
              <a:t>for</a:t>
            </a:r>
            <a:r>
              <a:rPr lang="en-US" altLang="en-US" dirty="0">
                <a:solidFill>
                  <a:srgbClr val="000000"/>
                </a:solidFill>
                <a:latin typeface="Courier New" panose="02070309020205020404" pitchFamily="49" charset="0"/>
              </a:rPr>
              <a:t>(</a:t>
            </a:r>
            <a:r>
              <a:rPr lang="en-US" altLang="en-US" dirty="0">
                <a:solidFill>
                  <a:srgbClr val="00008B"/>
                </a:solidFill>
                <a:latin typeface="Courier New" panose="02070309020205020404" pitchFamily="49" charset="0"/>
              </a:rPr>
              <a:t>int</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i</a:t>
            </a:r>
            <a:r>
              <a:rPr lang="en-US" altLang="en-US" dirty="0">
                <a:solidFill>
                  <a:srgbClr val="000000"/>
                </a:solidFill>
                <a:latin typeface="Courier New" panose="02070309020205020404" pitchFamily="49" charset="0"/>
              </a:rPr>
              <a:t> = </a:t>
            </a:r>
            <a:r>
              <a:rPr lang="en-US" altLang="en-US" dirty="0">
                <a:solidFill>
                  <a:srgbClr val="800000"/>
                </a:solidFill>
                <a:latin typeface="Courier New" panose="02070309020205020404" pitchFamily="49" charset="0"/>
              </a:rPr>
              <a:t>0</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i</a:t>
            </a:r>
            <a:r>
              <a:rPr lang="en-US" altLang="en-US" dirty="0">
                <a:solidFill>
                  <a:srgbClr val="000000"/>
                </a:solidFill>
                <a:latin typeface="Courier New" panose="02070309020205020404" pitchFamily="49" charset="0"/>
              </a:rPr>
              <a:t>&lt;=</a:t>
            </a:r>
            <a:r>
              <a:rPr lang="en-US" altLang="en-US" dirty="0">
                <a:solidFill>
                  <a:srgbClr val="800000"/>
                </a:solidFill>
                <a:latin typeface="Courier New" panose="02070309020205020404" pitchFamily="49" charset="0"/>
              </a:rPr>
              <a:t>10</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i</a:t>
            </a:r>
            <a:r>
              <a:rPr lang="en-US" altLang="en-US" dirty="0">
                <a:solidFill>
                  <a:srgbClr val="000000"/>
                </a:solidFill>
                <a:latin typeface="Courier New" panose="02070309020205020404" pitchFamily="49" charset="0"/>
              </a:rPr>
              <a:t>++)</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sum = </a:t>
            </a:r>
            <a:r>
              <a:rPr lang="en-US" altLang="en-US" dirty="0" err="1">
                <a:solidFill>
                  <a:srgbClr val="000000"/>
                </a:solidFill>
                <a:latin typeface="Courier New" panose="02070309020205020404" pitchFamily="49" charset="0"/>
              </a:rPr>
              <a:t>sum+i</a:t>
            </a:r>
            <a:r>
              <a:rPr lang="en-US" altLang="en-US" dirty="0">
                <a:solidFill>
                  <a:srgbClr val="000000"/>
                </a:solidFill>
                <a:latin typeface="Courier New" panose="02070309020205020404" pitchFamily="49" charset="0"/>
              </a:rPr>
              <a:t>;</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a:solidFill>
                  <a:srgbClr val="00008B"/>
                </a:solidFill>
                <a:latin typeface="Courier New" panose="02070309020205020404" pitchFamily="49" charset="0"/>
              </a:rPr>
              <a:t>if</a:t>
            </a:r>
            <a:r>
              <a:rPr lang="en-US" altLang="en-US" dirty="0">
                <a:solidFill>
                  <a:srgbClr val="000000"/>
                </a:solidFill>
                <a:latin typeface="Courier New" panose="02070309020205020404" pitchFamily="49" charset="0"/>
              </a:rPr>
              <a:t>(</a:t>
            </a:r>
            <a:r>
              <a:rPr lang="en-US" altLang="en-US" dirty="0" err="1">
                <a:solidFill>
                  <a:srgbClr val="000000"/>
                </a:solidFill>
                <a:latin typeface="Courier New" panose="02070309020205020404" pitchFamily="49" charset="0"/>
              </a:rPr>
              <a:t>i</a:t>
            </a:r>
            <a:r>
              <a:rPr lang="en-US" altLang="en-US" dirty="0">
                <a:solidFill>
                  <a:srgbClr val="000000"/>
                </a:solidFill>
                <a:latin typeface="Courier New" panose="02070309020205020404" pitchFamily="49" charset="0"/>
              </a:rPr>
              <a:t>==</a:t>
            </a:r>
            <a:r>
              <a:rPr lang="en-US" altLang="en-US" dirty="0">
                <a:solidFill>
                  <a:srgbClr val="800000"/>
                </a:solidFill>
                <a:latin typeface="Courier New" panose="02070309020205020404" pitchFamily="49" charset="0"/>
              </a:rPr>
              <a:t>5</a:t>
            </a:r>
            <a:r>
              <a:rPr lang="en-US" altLang="en-US" dirty="0">
                <a:solidFill>
                  <a:srgbClr val="000000"/>
                </a:solidFill>
                <a:latin typeface="Courier New" panose="02070309020205020404" pitchFamily="49" charset="0"/>
              </a:rPr>
              <a:t>)</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err="1">
                <a:solidFill>
                  <a:srgbClr val="00008B"/>
                </a:solidFill>
                <a:latin typeface="Courier New" panose="02070309020205020404" pitchFamily="49" charset="0"/>
              </a:rPr>
              <a:t>goto</a:t>
            </a:r>
            <a:r>
              <a:rPr lang="en-US" altLang="en-US" dirty="0">
                <a:solidFill>
                  <a:srgbClr val="000000"/>
                </a:solidFill>
                <a:latin typeface="Courier New" panose="02070309020205020404" pitchFamily="49" charset="0"/>
              </a:rPr>
              <a:t> addition;</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addition:</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printf</a:t>
            </a:r>
            <a:r>
              <a:rPr lang="en-US" altLang="en-US" dirty="0">
                <a:solidFill>
                  <a:srgbClr val="000000"/>
                </a:solidFill>
                <a:latin typeface="Courier New" panose="02070309020205020404" pitchFamily="49" charset="0"/>
              </a:rPr>
              <a:t>(</a:t>
            </a:r>
            <a:r>
              <a:rPr lang="en-US" altLang="en-US" dirty="0">
                <a:solidFill>
                  <a:srgbClr val="800000"/>
                </a:solidFill>
                <a:latin typeface="Courier New" panose="02070309020205020404" pitchFamily="49" charset="0"/>
              </a:rPr>
              <a:t>"%d"</a:t>
            </a:r>
            <a:r>
              <a:rPr lang="en-US" altLang="en-US" dirty="0">
                <a:solidFill>
                  <a:srgbClr val="000000"/>
                </a:solidFill>
                <a:latin typeface="Courier New" panose="02070309020205020404" pitchFamily="49" charset="0"/>
              </a:rPr>
              <a:t>, sum); </a:t>
            </a:r>
            <a:r>
              <a:rPr lang="en-US" altLang="en-US" dirty="0">
                <a:solidFill>
                  <a:srgbClr val="00008B"/>
                </a:solidFill>
                <a:latin typeface="Courier New" panose="02070309020205020404" pitchFamily="49" charset="0"/>
              </a:rPr>
              <a:t>return</a:t>
            </a:r>
            <a:r>
              <a:rPr lang="en-US" altLang="en-US" dirty="0">
                <a:solidFill>
                  <a:srgbClr val="000000"/>
                </a:solidFill>
                <a:latin typeface="Courier New" panose="02070309020205020404" pitchFamily="49" charset="0"/>
              </a:rPr>
              <a:t> </a:t>
            </a:r>
            <a:r>
              <a:rPr lang="en-US" altLang="en-US" dirty="0">
                <a:solidFill>
                  <a:srgbClr val="800000"/>
                </a:solidFill>
                <a:latin typeface="Courier New" panose="02070309020205020404" pitchFamily="49" charset="0"/>
              </a:rPr>
              <a:t>0</a:t>
            </a: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a:t>
            </a:r>
            <a:r>
              <a:rPr lang="en-US" altLang="en-US" sz="1200" dirty="0"/>
              <a:t> </a:t>
            </a:r>
            <a:endParaRPr lang="en-US" altLang="en-US" sz="3200" dirty="0">
              <a:latin typeface="Arial" panose="020B0604020202020204" pitchFamily="34" charset="0"/>
            </a:endParaRPr>
          </a:p>
        </p:txBody>
      </p:sp>
      <p:sp>
        <p:nvSpPr>
          <p:cNvPr id="18" name="TextBox 17">
            <a:extLst>
              <a:ext uri="{FF2B5EF4-FFF2-40B4-BE49-F238E27FC236}">
                <a16:creationId xmlns:a16="http://schemas.microsoft.com/office/drawing/2014/main" id="{B08E07A5-385B-4566-ABF0-A5ACD9D21596}"/>
              </a:ext>
            </a:extLst>
          </p:cNvPr>
          <p:cNvSpPr txBox="1"/>
          <p:nvPr/>
        </p:nvSpPr>
        <p:spPr>
          <a:xfrm>
            <a:off x="4800600" y="1905000"/>
            <a:ext cx="3810000" cy="369332"/>
          </a:xfrm>
          <a:prstGeom prst="rect">
            <a:avLst/>
          </a:prstGeom>
          <a:noFill/>
        </p:spPr>
        <p:txBody>
          <a:bodyPr wrap="square" rtlCol="0">
            <a:spAutoFit/>
          </a:bodyPr>
          <a:lstStyle/>
          <a:p>
            <a:r>
              <a:rPr lang="en-US" dirty="0"/>
              <a:t>Calculate the amount of data</a:t>
            </a:r>
            <a:endParaRPr lang="en-IN" dirty="0"/>
          </a:p>
        </p:txBody>
      </p:sp>
      <p:sp>
        <p:nvSpPr>
          <p:cNvPr id="21" name="TextBox 20">
            <a:extLst>
              <a:ext uri="{FF2B5EF4-FFF2-40B4-BE49-F238E27FC236}">
                <a16:creationId xmlns:a16="http://schemas.microsoft.com/office/drawing/2014/main" id="{2FAAE93B-631F-408D-AEE1-BB6D22A155EC}"/>
              </a:ext>
            </a:extLst>
          </p:cNvPr>
          <p:cNvSpPr txBox="1"/>
          <p:nvPr/>
        </p:nvSpPr>
        <p:spPr>
          <a:xfrm>
            <a:off x="4014538" y="2590800"/>
            <a:ext cx="5053262" cy="369332"/>
          </a:xfrm>
          <a:prstGeom prst="rect">
            <a:avLst/>
          </a:prstGeom>
          <a:noFill/>
        </p:spPr>
        <p:txBody>
          <a:bodyPr wrap="square">
            <a:spAutoFit/>
          </a:bodyPr>
          <a:lstStyle/>
          <a:p>
            <a:pPr marL="490855" algn="ctr">
              <a:lnSpc>
                <a:spcPct val="100000"/>
              </a:lnSpc>
              <a:spcBef>
                <a:spcPts val="405"/>
              </a:spcBef>
              <a:tabLst>
                <a:tab pos="1022985" algn="l"/>
              </a:tabLst>
            </a:pPr>
            <a:r>
              <a:rPr lang="en-IN" sz="1800" i="1" spc="15" dirty="0">
                <a:latin typeface="Symbol"/>
                <a:cs typeface="Symbol"/>
              </a:rPr>
              <a:t></a:t>
            </a:r>
            <a:r>
              <a:rPr lang="en-IN" sz="1600" spc="22" baseline="-24853" dirty="0">
                <a:latin typeface="Times New Roman"/>
                <a:cs typeface="Times New Roman"/>
              </a:rPr>
              <a:t>2	</a:t>
            </a:r>
            <a:r>
              <a:rPr lang="en-IN" sz="1800" dirty="0">
                <a:latin typeface="Symbol"/>
                <a:cs typeface="Symbol"/>
              </a:rPr>
              <a:t></a:t>
            </a:r>
            <a:r>
              <a:rPr lang="en-IN" sz="1800" spc="-380" dirty="0">
                <a:latin typeface="Times New Roman"/>
                <a:cs typeface="Times New Roman"/>
              </a:rPr>
              <a:t> </a:t>
            </a:r>
            <a:r>
              <a:rPr lang="en-IN" sz="1800" i="1" spc="-5" dirty="0">
                <a:latin typeface="Times New Roman"/>
                <a:cs typeface="Times New Roman"/>
              </a:rPr>
              <a:t>VARS</a:t>
            </a:r>
            <a:r>
              <a:rPr lang="en-IN" sz="1800" i="1" spc="-20" dirty="0">
                <a:latin typeface="Times New Roman"/>
                <a:cs typeface="Times New Roman"/>
              </a:rPr>
              <a:t> </a:t>
            </a:r>
            <a:r>
              <a:rPr lang="en-IN" sz="1800" dirty="0">
                <a:latin typeface="Symbol"/>
                <a:cs typeface="Symbol"/>
              </a:rPr>
              <a:t></a:t>
            </a:r>
            <a:r>
              <a:rPr lang="en-IN" sz="1800" spc="-229" dirty="0">
                <a:latin typeface="Times New Roman"/>
                <a:cs typeface="Times New Roman"/>
              </a:rPr>
              <a:t> </a:t>
            </a:r>
            <a:r>
              <a:rPr lang="en-IN" sz="1800" spc="20" dirty="0" err="1">
                <a:latin typeface="Times New Roman"/>
                <a:cs typeface="Times New Roman"/>
              </a:rPr>
              <a:t>uniqueconstants</a:t>
            </a:r>
            <a:r>
              <a:rPr lang="en-IN" sz="1800" spc="-290" dirty="0">
                <a:latin typeface="Times New Roman"/>
                <a:cs typeface="Times New Roman"/>
              </a:rPr>
              <a:t> </a:t>
            </a:r>
            <a:r>
              <a:rPr lang="en-IN" sz="1800" dirty="0">
                <a:latin typeface="Symbol"/>
                <a:cs typeface="Symbol"/>
              </a:rPr>
              <a:t></a:t>
            </a:r>
            <a:r>
              <a:rPr lang="en-IN" sz="1800" spc="-275" dirty="0">
                <a:latin typeface="Times New Roman"/>
                <a:cs typeface="Times New Roman"/>
              </a:rPr>
              <a:t> </a:t>
            </a:r>
            <a:r>
              <a:rPr lang="en-IN" sz="1800" spc="-5" dirty="0">
                <a:latin typeface="Times New Roman"/>
                <a:cs typeface="Times New Roman"/>
              </a:rPr>
              <a:t>labels</a:t>
            </a:r>
            <a:endParaRPr lang="en-IN" sz="1800" dirty="0">
              <a:latin typeface="Times New Roman"/>
              <a:cs typeface="Times New Roman"/>
            </a:endParaRPr>
          </a:p>
        </p:txBody>
      </p:sp>
      <p:sp>
        <p:nvSpPr>
          <p:cNvPr id="25" name="TextBox 24">
            <a:extLst>
              <a:ext uri="{FF2B5EF4-FFF2-40B4-BE49-F238E27FC236}">
                <a16:creationId xmlns:a16="http://schemas.microsoft.com/office/drawing/2014/main" id="{75553078-E430-402B-A59C-6E1EEE72BB52}"/>
              </a:ext>
            </a:extLst>
          </p:cNvPr>
          <p:cNvSpPr txBox="1"/>
          <p:nvPr/>
        </p:nvSpPr>
        <p:spPr>
          <a:xfrm>
            <a:off x="1981200" y="5334000"/>
            <a:ext cx="685800" cy="369332"/>
          </a:xfrm>
          <a:prstGeom prst="rect">
            <a:avLst/>
          </a:prstGeom>
          <a:noFill/>
        </p:spPr>
        <p:txBody>
          <a:bodyPr wrap="square" rtlCol="0">
            <a:spAutoFit/>
          </a:bodyPr>
          <a:lstStyle/>
          <a:p>
            <a:r>
              <a:rPr lang="en-US" b="1" dirty="0">
                <a:solidFill>
                  <a:srgbClr val="FF0000"/>
                </a:solidFill>
              </a:rPr>
              <a:t>Label</a:t>
            </a:r>
            <a:endParaRPr lang="en-IN" b="1" dirty="0">
              <a:solidFill>
                <a:srgbClr val="FF0000"/>
              </a:solidFill>
            </a:endParaRPr>
          </a:p>
        </p:txBody>
      </p:sp>
      <p:sp>
        <p:nvSpPr>
          <p:cNvPr id="26" name="TextBox 25">
            <a:extLst>
              <a:ext uri="{FF2B5EF4-FFF2-40B4-BE49-F238E27FC236}">
                <a16:creationId xmlns:a16="http://schemas.microsoft.com/office/drawing/2014/main" id="{1B61D6A1-1E61-4F3E-A86F-32909F9B1F6A}"/>
              </a:ext>
            </a:extLst>
          </p:cNvPr>
          <p:cNvSpPr txBox="1"/>
          <p:nvPr/>
        </p:nvSpPr>
        <p:spPr>
          <a:xfrm>
            <a:off x="2133600" y="4191000"/>
            <a:ext cx="1880938" cy="369332"/>
          </a:xfrm>
          <a:prstGeom prst="rect">
            <a:avLst/>
          </a:prstGeom>
          <a:noFill/>
        </p:spPr>
        <p:txBody>
          <a:bodyPr wrap="square" rtlCol="0">
            <a:spAutoFit/>
          </a:bodyPr>
          <a:lstStyle/>
          <a:p>
            <a:r>
              <a:rPr lang="en-US" b="1" dirty="0">
                <a:solidFill>
                  <a:srgbClr val="FF0000"/>
                </a:solidFill>
              </a:rPr>
              <a:t>constants</a:t>
            </a:r>
            <a:endParaRPr lang="en-IN" b="1" dirty="0">
              <a:solidFill>
                <a:srgbClr val="FF0000"/>
              </a:solidFill>
            </a:endParaRPr>
          </a:p>
        </p:txBody>
      </p:sp>
      <p:sp>
        <p:nvSpPr>
          <p:cNvPr id="27" name="TextBox 26">
            <a:extLst>
              <a:ext uri="{FF2B5EF4-FFF2-40B4-BE49-F238E27FC236}">
                <a16:creationId xmlns:a16="http://schemas.microsoft.com/office/drawing/2014/main" id="{4833D439-1281-4D3E-B863-6A7B9E391CD4}"/>
              </a:ext>
            </a:extLst>
          </p:cNvPr>
          <p:cNvSpPr txBox="1"/>
          <p:nvPr/>
        </p:nvSpPr>
        <p:spPr>
          <a:xfrm>
            <a:off x="2286000" y="2971800"/>
            <a:ext cx="1880938" cy="369332"/>
          </a:xfrm>
          <a:prstGeom prst="rect">
            <a:avLst/>
          </a:prstGeom>
          <a:noFill/>
        </p:spPr>
        <p:txBody>
          <a:bodyPr wrap="square" rtlCol="0">
            <a:spAutoFit/>
          </a:bodyPr>
          <a:lstStyle/>
          <a:p>
            <a:r>
              <a:rPr lang="en-US" b="1" dirty="0">
                <a:solidFill>
                  <a:srgbClr val="FF0000"/>
                </a:solidFill>
              </a:rPr>
              <a:t>constants</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66F63335-5209-48CD-BC21-6A49F2AA9D07}"/>
                  </a:ext>
                </a:extLst>
              </p14:cNvPr>
              <p14:cNvContentPartPr/>
              <p14:nvPr/>
            </p14:nvContentPartPr>
            <p14:xfrm>
              <a:off x="1453320" y="3166920"/>
              <a:ext cx="1485720" cy="2472840"/>
            </p14:xfrm>
          </p:contentPart>
        </mc:Choice>
        <mc:Fallback xmlns="">
          <p:pic>
            <p:nvPicPr>
              <p:cNvPr id="28" name="Ink 27">
                <a:extLst>
                  <a:ext uri="{FF2B5EF4-FFF2-40B4-BE49-F238E27FC236}">
                    <a16:creationId xmlns:a16="http://schemas.microsoft.com/office/drawing/2014/main" id="{66F63335-5209-48CD-BC21-6A49F2AA9D07}"/>
                  </a:ext>
                </a:extLst>
              </p:cNvPr>
              <p:cNvPicPr/>
              <p:nvPr/>
            </p:nvPicPr>
            <p:blipFill>
              <a:blip r:embed="rId4"/>
              <a:stretch>
                <a:fillRect/>
              </a:stretch>
            </p:blipFill>
            <p:spPr>
              <a:xfrm>
                <a:off x="1443960" y="3157560"/>
                <a:ext cx="1504440" cy="2491560"/>
              </a:xfrm>
              <a:prstGeom prst="rect">
                <a:avLst/>
              </a:prstGeom>
            </p:spPr>
          </p:pic>
        </mc:Fallback>
      </mc:AlternateContent>
    </p:spTree>
    <p:extLst>
      <p:ext uri="{BB962C8B-B14F-4D97-AF65-F5344CB8AC3E}">
        <p14:creationId xmlns:p14="http://schemas.microsoft.com/office/powerpoint/2010/main" val="12470121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97</a:t>
            </a:fld>
            <a:endParaRPr dirty="0"/>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08E07A5-385B-4566-ABF0-A5ACD9D21596}"/>
              </a:ext>
            </a:extLst>
          </p:cNvPr>
          <p:cNvSpPr txBox="1"/>
          <p:nvPr/>
        </p:nvSpPr>
        <p:spPr>
          <a:xfrm>
            <a:off x="4800600" y="1905000"/>
            <a:ext cx="3810000" cy="369332"/>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2FAAE93B-631F-408D-AEE1-BB6D22A155EC}"/>
              </a:ext>
            </a:extLst>
          </p:cNvPr>
          <p:cNvSpPr txBox="1"/>
          <p:nvPr/>
        </p:nvSpPr>
        <p:spPr>
          <a:xfrm>
            <a:off x="4014538" y="2590800"/>
            <a:ext cx="5053262" cy="369332"/>
          </a:xfrm>
          <a:prstGeom prst="rect">
            <a:avLst/>
          </a:prstGeom>
          <a:noFill/>
        </p:spPr>
        <p:txBody>
          <a:bodyPr wrap="square">
            <a:spAutoFit/>
          </a:bodyPr>
          <a:lstStyle/>
          <a:p>
            <a:pPr marL="490855" algn="ctr">
              <a:lnSpc>
                <a:spcPct val="100000"/>
              </a:lnSpc>
              <a:spcBef>
                <a:spcPts val="405"/>
              </a:spcBef>
              <a:tabLst>
                <a:tab pos="1022985" algn="l"/>
              </a:tabLst>
            </a:pPr>
            <a:endParaRPr lang="en-IN" sz="1800" dirty="0">
              <a:latin typeface="Times New Roman"/>
              <a:cs typeface="Times New Roman"/>
            </a:endParaRPr>
          </a:p>
        </p:txBody>
      </p:sp>
      <p:pic>
        <p:nvPicPr>
          <p:cNvPr id="5" name="Picture 4">
            <a:extLst>
              <a:ext uri="{FF2B5EF4-FFF2-40B4-BE49-F238E27FC236}">
                <a16:creationId xmlns:a16="http://schemas.microsoft.com/office/drawing/2014/main" id="{AC66577D-47FA-EC64-142C-8AD6B874DA52}"/>
              </a:ext>
            </a:extLst>
          </p:cNvPr>
          <p:cNvPicPr>
            <a:picLocks noChangeAspect="1"/>
          </p:cNvPicPr>
          <p:nvPr/>
        </p:nvPicPr>
        <p:blipFill rotWithShape="1">
          <a:blip r:embed="rId3"/>
          <a:srcRect l="12122" t="24398" r="44696" b="39221"/>
          <a:stretch/>
        </p:blipFill>
        <p:spPr>
          <a:xfrm>
            <a:off x="304800" y="1905000"/>
            <a:ext cx="9296400" cy="6019799"/>
          </a:xfrm>
          <a:prstGeom prst="rect">
            <a:avLst/>
          </a:prstGeom>
        </p:spPr>
      </p:pic>
    </p:spTree>
    <p:extLst>
      <p:ext uri="{BB962C8B-B14F-4D97-AF65-F5344CB8AC3E}">
        <p14:creationId xmlns:p14="http://schemas.microsoft.com/office/powerpoint/2010/main" val="21442819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2312923" y="6456677"/>
            <a:ext cx="5582920"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3265"/>
                </a:solidFill>
                <a:latin typeface="Arial"/>
                <a:cs typeface="Arial"/>
              </a:rPr>
              <a:t>Fig.6: </a:t>
            </a:r>
            <a:r>
              <a:rPr sz="2000" spc="-10" dirty="0">
                <a:solidFill>
                  <a:srgbClr val="003265"/>
                </a:solidFill>
                <a:latin typeface="Arial"/>
                <a:cs typeface="Arial"/>
              </a:rPr>
              <a:t>Program </a:t>
            </a:r>
            <a:r>
              <a:rPr sz="2000" dirty="0">
                <a:solidFill>
                  <a:srgbClr val="003265"/>
                </a:solidFill>
                <a:latin typeface="Arial"/>
                <a:cs typeface="Arial"/>
              </a:rPr>
              <a:t>payday </a:t>
            </a:r>
            <a:r>
              <a:rPr sz="2000" spc="-5" dirty="0">
                <a:solidFill>
                  <a:srgbClr val="003265"/>
                </a:solidFill>
                <a:latin typeface="Arial"/>
                <a:cs typeface="Arial"/>
              </a:rPr>
              <a:t>with operands in</a:t>
            </a:r>
            <a:r>
              <a:rPr sz="2000" spc="-20" dirty="0">
                <a:solidFill>
                  <a:srgbClr val="003265"/>
                </a:solidFill>
                <a:latin typeface="Arial"/>
                <a:cs typeface="Arial"/>
              </a:rPr>
              <a:t> </a:t>
            </a:r>
            <a:r>
              <a:rPr sz="2000" spc="-5" dirty="0">
                <a:solidFill>
                  <a:srgbClr val="003265"/>
                </a:solidFill>
                <a:latin typeface="Arial"/>
                <a:cs typeface="Arial"/>
              </a:rPr>
              <a:t>brackets</a:t>
            </a:r>
            <a:endParaRPr sz="2000">
              <a:latin typeface="Arial"/>
              <a:cs typeface="Arial"/>
            </a:endParaRPr>
          </a:p>
        </p:txBody>
      </p:sp>
      <p:sp>
        <p:nvSpPr>
          <p:cNvPr id="5" name="object 5"/>
          <p:cNvSpPr/>
          <p:nvPr/>
        </p:nvSpPr>
        <p:spPr>
          <a:xfrm>
            <a:off x="1488335" y="1708807"/>
            <a:ext cx="7013631" cy="4650441"/>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98</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2082799"/>
            <a:ext cx="8469630" cy="4536440"/>
          </a:xfrm>
          <a:prstGeom prst="rect">
            <a:avLst/>
          </a:prstGeom>
        </p:spPr>
        <p:txBody>
          <a:bodyPr vert="horz" wrap="square" lIns="0" tIns="12700" rIns="0" bIns="0" rtlCol="0">
            <a:spAutoFit/>
          </a:bodyPr>
          <a:lstStyle/>
          <a:p>
            <a:pPr marL="12700">
              <a:lnSpc>
                <a:spcPct val="100000"/>
              </a:lnSpc>
              <a:spcBef>
                <a:spcPts val="100"/>
              </a:spcBef>
            </a:pPr>
            <a:r>
              <a:rPr sz="2600" b="1" dirty="0">
                <a:solidFill>
                  <a:srgbClr val="FF0000"/>
                </a:solidFill>
                <a:latin typeface="Arial"/>
                <a:cs typeface="Arial"/>
              </a:rPr>
              <a:t>The </a:t>
            </a:r>
            <a:r>
              <a:rPr sz="2600" b="1" spc="-5" dirty="0">
                <a:solidFill>
                  <a:srgbClr val="FF0000"/>
                </a:solidFill>
                <a:latin typeface="Arial"/>
                <a:cs typeface="Arial"/>
              </a:rPr>
              <a:t>Usage </a:t>
            </a:r>
            <a:r>
              <a:rPr sz="2600" b="1" dirty="0">
                <a:solidFill>
                  <a:srgbClr val="FF0000"/>
                </a:solidFill>
                <a:latin typeface="Arial"/>
                <a:cs typeface="Arial"/>
              </a:rPr>
              <a:t>of Data </a:t>
            </a:r>
            <a:r>
              <a:rPr sz="2600" b="1" spc="-5" dirty="0">
                <a:solidFill>
                  <a:srgbClr val="FF0000"/>
                </a:solidFill>
                <a:latin typeface="Arial"/>
                <a:cs typeface="Arial"/>
              </a:rPr>
              <a:t>within </a:t>
            </a:r>
            <a:r>
              <a:rPr sz="2600" b="1" dirty="0">
                <a:solidFill>
                  <a:srgbClr val="FF0000"/>
                </a:solidFill>
                <a:latin typeface="Arial"/>
                <a:cs typeface="Arial"/>
              </a:rPr>
              <a:t>a</a:t>
            </a:r>
            <a:r>
              <a:rPr sz="2600" b="1" spc="-25" dirty="0">
                <a:solidFill>
                  <a:srgbClr val="FF0000"/>
                </a:solidFill>
                <a:latin typeface="Arial"/>
                <a:cs typeface="Arial"/>
              </a:rPr>
              <a:t> </a:t>
            </a:r>
            <a:r>
              <a:rPr sz="2600" b="1" dirty="0">
                <a:solidFill>
                  <a:srgbClr val="FF0000"/>
                </a:solidFill>
                <a:latin typeface="Arial"/>
                <a:cs typeface="Arial"/>
              </a:rPr>
              <a:t>Module</a:t>
            </a:r>
            <a:endParaRPr sz="2600">
              <a:latin typeface="Arial"/>
              <a:cs typeface="Arial"/>
            </a:endParaRPr>
          </a:p>
          <a:p>
            <a:pPr marL="88265" marR="6000750">
              <a:lnSpc>
                <a:spcPts val="5400"/>
              </a:lnSpc>
              <a:spcBef>
                <a:spcPts val="345"/>
              </a:spcBef>
              <a:buFont typeface="MS UI Gothic"/>
              <a:buChar char="✓"/>
              <a:tabLst>
                <a:tab pos="545465" algn="l"/>
                <a:tab pos="546100" algn="l"/>
              </a:tabLst>
            </a:pPr>
            <a:r>
              <a:rPr sz="2400" spc="-5" dirty="0">
                <a:latin typeface="Arial"/>
                <a:cs typeface="Arial"/>
              </a:rPr>
              <a:t>Live</a:t>
            </a:r>
            <a:r>
              <a:rPr sz="2400" spc="-55" dirty="0">
                <a:latin typeface="Arial"/>
                <a:cs typeface="Arial"/>
              </a:rPr>
              <a:t> </a:t>
            </a:r>
            <a:r>
              <a:rPr sz="2400" spc="-5" dirty="0">
                <a:latin typeface="Arial"/>
                <a:cs typeface="Arial"/>
              </a:rPr>
              <a:t>Variables </a:t>
            </a:r>
            <a:r>
              <a:rPr sz="2400" u="heavy" spc="-5" dirty="0">
                <a:solidFill>
                  <a:srgbClr val="329932"/>
                </a:solidFill>
                <a:uFill>
                  <a:solidFill>
                    <a:srgbClr val="329932"/>
                  </a:solidFill>
                </a:uFill>
                <a:latin typeface="Arial"/>
                <a:cs typeface="Arial"/>
              </a:rPr>
              <a:t> Definitions</a:t>
            </a:r>
            <a:r>
              <a:rPr sz="2400" u="heavy" spc="5" dirty="0">
                <a:solidFill>
                  <a:srgbClr val="329932"/>
                </a:solidFill>
                <a:uFill>
                  <a:solidFill>
                    <a:srgbClr val="329932"/>
                  </a:solidFill>
                </a:uFill>
                <a:latin typeface="Arial"/>
                <a:cs typeface="Arial"/>
              </a:rPr>
              <a:t> </a:t>
            </a:r>
            <a:r>
              <a:rPr sz="2400" u="heavy" dirty="0">
                <a:solidFill>
                  <a:srgbClr val="329932"/>
                </a:solidFill>
                <a:uFill>
                  <a:solidFill>
                    <a:srgbClr val="329932"/>
                  </a:solidFill>
                </a:uFill>
                <a:latin typeface="Arial"/>
                <a:cs typeface="Arial"/>
              </a:rPr>
              <a:t>:</a:t>
            </a:r>
            <a:endParaRPr sz="2400">
              <a:latin typeface="Arial"/>
              <a:cs typeface="Arial"/>
            </a:endParaRPr>
          </a:p>
          <a:p>
            <a:pPr marL="530225" marR="83820" indent="-457200">
              <a:lnSpc>
                <a:spcPct val="100000"/>
              </a:lnSpc>
              <a:spcBef>
                <a:spcPts val="1725"/>
              </a:spcBef>
              <a:buAutoNum type="arabicPeriod"/>
              <a:tabLst>
                <a:tab pos="530225" algn="l"/>
                <a:tab pos="530860" algn="l"/>
              </a:tabLst>
            </a:pPr>
            <a:r>
              <a:rPr sz="2200" spc="-5" dirty="0">
                <a:solidFill>
                  <a:srgbClr val="003265"/>
                </a:solidFill>
                <a:latin typeface="Arial"/>
                <a:cs typeface="Arial"/>
              </a:rPr>
              <a:t>A variable is live </a:t>
            </a:r>
            <a:r>
              <a:rPr sz="2200" dirty="0">
                <a:solidFill>
                  <a:srgbClr val="003265"/>
                </a:solidFill>
                <a:latin typeface="Arial"/>
                <a:cs typeface="Arial"/>
              </a:rPr>
              <a:t>from the </a:t>
            </a:r>
            <a:r>
              <a:rPr sz="2200" spc="-5" dirty="0">
                <a:solidFill>
                  <a:srgbClr val="003265"/>
                </a:solidFill>
                <a:latin typeface="Arial"/>
                <a:cs typeface="Arial"/>
              </a:rPr>
              <a:t>beginning of a procedure to the end  of the</a:t>
            </a:r>
            <a:r>
              <a:rPr sz="2200" dirty="0">
                <a:solidFill>
                  <a:srgbClr val="003265"/>
                </a:solidFill>
                <a:latin typeface="Arial"/>
                <a:cs typeface="Arial"/>
              </a:rPr>
              <a:t> </a:t>
            </a:r>
            <a:r>
              <a:rPr sz="2200" spc="-5" dirty="0">
                <a:solidFill>
                  <a:srgbClr val="003265"/>
                </a:solidFill>
                <a:latin typeface="Arial"/>
                <a:cs typeface="Arial"/>
              </a:rPr>
              <a:t>procedure.</a:t>
            </a:r>
            <a:endParaRPr sz="2200">
              <a:latin typeface="Arial"/>
              <a:cs typeface="Arial"/>
            </a:endParaRPr>
          </a:p>
          <a:p>
            <a:pPr marL="530225" marR="7620" indent="-457200">
              <a:lnSpc>
                <a:spcPct val="100000"/>
              </a:lnSpc>
              <a:spcBef>
                <a:spcPts val="1764"/>
              </a:spcBef>
              <a:buAutoNum type="arabicPeriod"/>
              <a:tabLst>
                <a:tab pos="530225" algn="l"/>
                <a:tab pos="530860" algn="l"/>
              </a:tabLst>
            </a:pPr>
            <a:r>
              <a:rPr sz="2200" spc="-5" dirty="0">
                <a:solidFill>
                  <a:srgbClr val="0000FF"/>
                </a:solidFill>
                <a:latin typeface="Arial"/>
                <a:cs typeface="Arial"/>
              </a:rPr>
              <a:t>A variable is live at a </a:t>
            </a:r>
            <a:r>
              <a:rPr sz="2200" dirty="0">
                <a:solidFill>
                  <a:srgbClr val="0000FF"/>
                </a:solidFill>
                <a:latin typeface="Arial"/>
                <a:cs typeface="Arial"/>
              </a:rPr>
              <a:t>particular </a:t>
            </a:r>
            <a:r>
              <a:rPr sz="2200" spc="-5" dirty="0">
                <a:solidFill>
                  <a:srgbClr val="0000FF"/>
                </a:solidFill>
                <a:latin typeface="Arial"/>
                <a:cs typeface="Arial"/>
              </a:rPr>
              <a:t>statement only if it is referenced  a certain number of statements </a:t>
            </a:r>
            <a:r>
              <a:rPr sz="2200" dirty="0">
                <a:solidFill>
                  <a:srgbClr val="0000FF"/>
                </a:solidFill>
                <a:latin typeface="Arial"/>
                <a:cs typeface="Arial"/>
              </a:rPr>
              <a:t>before </a:t>
            </a:r>
            <a:r>
              <a:rPr sz="2200" spc="-5" dirty="0">
                <a:solidFill>
                  <a:srgbClr val="0000FF"/>
                </a:solidFill>
                <a:latin typeface="Arial"/>
                <a:cs typeface="Arial"/>
              </a:rPr>
              <a:t>or </a:t>
            </a:r>
            <a:r>
              <a:rPr sz="2200" dirty="0">
                <a:solidFill>
                  <a:srgbClr val="0000FF"/>
                </a:solidFill>
                <a:latin typeface="Arial"/>
                <a:cs typeface="Arial"/>
              </a:rPr>
              <a:t>after that</a:t>
            </a:r>
            <a:r>
              <a:rPr sz="2200" spc="70" dirty="0">
                <a:solidFill>
                  <a:srgbClr val="0000FF"/>
                </a:solidFill>
                <a:latin typeface="Arial"/>
                <a:cs typeface="Arial"/>
              </a:rPr>
              <a:t> </a:t>
            </a:r>
            <a:r>
              <a:rPr sz="2200" spc="-5" dirty="0">
                <a:solidFill>
                  <a:srgbClr val="0000FF"/>
                </a:solidFill>
                <a:latin typeface="Arial"/>
                <a:cs typeface="Arial"/>
              </a:rPr>
              <a:t>statement.</a:t>
            </a:r>
            <a:endParaRPr sz="2200">
              <a:latin typeface="Arial"/>
              <a:cs typeface="Arial"/>
            </a:endParaRPr>
          </a:p>
          <a:p>
            <a:pPr marL="530225" marR="5080" indent="-457200">
              <a:lnSpc>
                <a:spcPct val="100000"/>
              </a:lnSpc>
              <a:spcBef>
                <a:spcPts val="1920"/>
              </a:spcBef>
              <a:buAutoNum type="arabicPeriod"/>
              <a:tabLst>
                <a:tab pos="530225" algn="l"/>
                <a:tab pos="530860" algn="l"/>
                <a:tab pos="859790" algn="l"/>
                <a:tab pos="1981200" algn="l"/>
                <a:tab pos="2327275" algn="l"/>
                <a:tab pos="2889885" algn="l"/>
                <a:tab pos="3592195" algn="l"/>
                <a:tab pos="4015740" algn="l"/>
                <a:tab pos="4610100" algn="l"/>
                <a:tab pos="4985385" algn="l"/>
                <a:tab pos="5405755" algn="l"/>
                <a:tab pos="5981700" algn="l"/>
                <a:tab pos="7446645" algn="l"/>
                <a:tab pos="8301355" algn="l"/>
              </a:tabLst>
            </a:pPr>
            <a:r>
              <a:rPr sz="2200" spc="-5" dirty="0">
                <a:solidFill>
                  <a:srgbClr val="003265"/>
                </a:solidFill>
                <a:latin typeface="Arial"/>
                <a:cs typeface="Arial"/>
              </a:rPr>
              <a:t>A	</a:t>
            </a:r>
            <a:r>
              <a:rPr sz="2200" spc="-15" dirty="0">
                <a:solidFill>
                  <a:srgbClr val="003265"/>
                </a:solidFill>
                <a:latin typeface="Arial"/>
                <a:cs typeface="Arial"/>
              </a:rPr>
              <a:t>v</a:t>
            </a:r>
            <a:r>
              <a:rPr sz="2200" spc="-5" dirty="0">
                <a:solidFill>
                  <a:srgbClr val="003265"/>
                </a:solidFill>
                <a:latin typeface="Arial"/>
                <a:cs typeface="Arial"/>
              </a:rPr>
              <a:t>ariable</a:t>
            </a:r>
            <a:r>
              <a:rPr sz="2200" dirty="0">
                <a:solidFill>
                  <a:srgbClr val="003265"/>
                </a:solidFill>
                <a:latin typeface="Arial"/>
                <a:cs typeface="Arial"/>
              </a:rPr>
              <a:t>	</a:t>
            </a:r>
            <a:r>
              <a:rPr sz="2200" spc="-5" dirty="0">
                <a:solidFill>
                  <a:srgbClr val="003265"/>
                </a:solidFill>
                <a:latin typeface="Arial"/>
                <a:cs typeface="Arial"/>
              </a:rPr>
              <a:t>is</a:t>
            </a:r>
            <a:r>
              <a:rPr sz="2200" dirty="0">
                <a:solidFill>
                  <a:srgbClr val="003265"/>
                </a:solidFill>
                <a:latin typeface="Arial"/>
                <a:cs typeface="Arial"/>
              </a:rPr>
              <a:t>	</a:t>
            </a:r>
            <a:r>
              <a:rPr sz="2200" spc="-5" dirty="0">
                <a:solidFill>
                  <a:srgbClr val="003265"/>
                </a:solidFill>
                <a:latin typeface="Arial"/>
                <a:cs typeface="Arial"/>
              </a:rPr>
              <a:t>li</a:t>
            </a:r>
            <a:r>
              <a:rPr sz="2200" spc="-15" dirty="0">
                <a:solidFill>
                  <a:srgbClr val="003265"/>
                </a:solidFill>
                <a:latin typeface="Arial"/>
                <a:cs typeface="Arial"/>
              </a:rPr>
              <a:t>v</a:t>
            </a:r>
            <a:r>
              <a:rPr sz="2200" spc="-5" dirty="0">
                <a:solidFill>
                  <a:srgbClr val="003265"/>
                </a:solidFill>
                <a:latin typeface="Arial"/>
                <a:cs typeface="Arial"/>
              </a:rPr>
              <a:t>e</a:t>
            </a:r>
            <a:r>
              <a:rPr sz="2200" dirty="0">
                <a:solidFill>
                  <a:srgbClr val="003265"/>
                </a:solidFill>
                <a:latin typeface="Arial"/>
                <a:cs typeface="Arial"/>
              </a:rPr>
              <a:t>	</a:t>
            </a:r>
            <a:r>
              <a:rPr sz="2200" spc="-5" dirty="0">
                <a:solidFill>
                  <a:srgbClr val="003265"/>
                </a:solidFill>
                <a:latin typeface="Arial"/>
                <a:cs typeface="Arial"/>
              </a:rPr>
              <a:t>from</a:t>
            </a:r>
            <a:r>
              <a:rPr sz="2200" dirty="0">
                <a:solidFill>
                  <a:srgbClr val="003265"/>
                </a:solidFill>
                <a:latin typeface="Arial"/>
                <a:cs typeface="Arial"/>
              </a:rPr>
              <a:t>	</a:t>
            </a:r>
            <a:r>
              <a:rPr sz="2200" spc="-5" dirty="0">
                <a:solidFill>
                  <a:srgbClr val="003265"/>
                </a:solidFill>
                <a:latin typeface="Arial"/>
                <a:cs typeface="Arial"/>
              </a:rPr>
              <a:t>its</a:t>
            </a:r>
            <a:r>
              <a:rPr sz="2200" dirty="0">
                <a:solidFill>
                  <a:srgbClr val="003265"/>
                </a:solidFill>
                <a:latin typeface="Arial"/>
                <a:cs typeface="Arial"/>
              </a:rPr>
              <a:t>	</a:t>
            </a:r>
            <a:r>
              <a:rPr sz="2200" spc="-5" dirty="0">
                <a:solidFill>
                  <a:srgbClr val="003265"/>
                </a:solidFill>
                <a:latin typeface="Arial"/>
                <a:cs typeface="Arial"/>
              </a:rPr>
              <a:t>fir</a:t>
            </a:r>
            <a:r>
              <a:rPr sz="2200" dirty="0">
                <a:solidFill>
                  <a:srgbClr val="003265"/>
                </a:solidFill>
                <a:latin typeface="Arial"/>
                <a:cs typeface="Arial"/>
              </a:rPr>
              <a:t>s</a:t>
            </a:r>
            <a:r>
              <a:rPr sz="2200" spc="-5" dirty="0">
                <a:solidFill>
                  <a:srgbClr val="003265"/>
                </a:solidFill>
                <a:latin typeface="Arial"/>
                <a:cs typeface="Arial"/>
              </a:rPr>
              <a:t>t</a:t>
            </a:r>
            <a:r>
              <a:rPr sz="2200" dirty="0">
                <a:solidFill>
                  <a:srgbClr val="003265"/>
                </a:solidFill>
                <a:latin typeface="Arial"/>
                <a:cs typeface="Arial"/>
              </a:rPr>
              <a:t>	</a:t>
            </a:r>
            <a:r>
              <a:rPr sz="2200" spc="-5" dirty="0">
                <a:solidFill>
                  <a:srgbClr val="003265"/>
                </a:solidFill>
                <a:latin typeface="Arial"/>
                <a:cs typeface="Arial"/>
              </a:rPr>
              <a:t>to</a:t>
            </a:r>
            <a:r>
              <a:rPr sz="2200" dirty="0">
                <a:solidFill>
                  <a:srgbClr val="003265"/>
                </a:solidFill>
                <a:latin typeface="Arial"/>
                <a:cs typeface="Arial"/>
              </a:rPr>
              <a:t>	</a:t>
            </a:r>
            <a:r>
              <a:rPr sz="2200" spc="-5" dirty="0">
                <a:solidFill>
                  <a:srgbClr val="003265"/>
                </a:solidFill>
                <a:latin typeface="Arial"/>
                <a:cs typeface="Arial"/>
              </a:rPr>
              <a:t>i</a:t>
            </a:r>
            <a:r>
              <a:rPr sz="2200" spc="-20" dirty="0">
                <a:solidFill>
                  <a:srgbClr val="003265"/>
                </a:solidFill>
                <a:latin typeface="Arial"/>
                <a:cs typeface="Arial"/>
              </a:rPr>
              <a:t>t</a:t>
            </a:r>
            <a:r>
              <a:rPr sz="2200" spc="-5" dirty="0">
                <a:solidFill>
                  <a:srgbClr val="003265"/>
                </a:solidFill>
                <a:latin typeface="Arial"/>
                <a:cs typeface="Arial"/>
              </a:rPr>
              <a:t>s</a:t>
            </a:r>
            <a:r>
              <a:rPr sz="2200" dirty="0">
                <a:solidFill>
                  <a:srgbClr val="003265"/>
                </a:solidFill>
                <a:latin typeface="Arial"/>
                <a:cs typeface="Arial"/>
              </a:rPr>
              <a:t>	</a:t>
            </a:r>
            <a:r>
              <a:rPr sz="2200" spc="-5" dirty="0">
                <a:solidFill>
                  <a:srgbClr val="003265"/>
                </a:solidFill>
                <a:latin typeface="Arial"/>
                <a:cs typeface="Arial"/>
              </a:rPr>
              <a:t>la</a:t>
            </a:r>
            <a:r>
              <a:rPr sz="2200" dirty="0">
                <a:solidFill>
                  <a:srgbClr val="003265"/>
                </a:solidFill>
                <a:latin typeface="Arial"/>
                <a:cs typeface="Arial"/>
              </a:rPr>
              <a:t>s</a:t>
            </a:r>
            <a:r>
              <a:rPr sz="2200" spc="-5" dirty="0">
                <a:solidFill>
                  <a:srgbClr val="003265"/>
                </a:solidFill>
                <a:latin typeface="Arial"/>
                <a:cs typeface="Arial"/>
              </a:rPr>
              <a:t>t</a:t>
            </a:r>
            <a:r>
              <a:rPr sz="2200" dirty="0">
                <a:solidFill>
                  <a:srgbClr val="003265"/>
                </a:solidFill>
                <a:latin typeface="Arial"/>
                <a:cs typeface="Arial"/>
              </a:rPr>
              <a:t>	</a:t>
            </a:r>
            <a:r>
              <a:rPr sz="2200" spc="-5" dirty="0">
                <a:solidFill>
                  <a:srgbClr val="003265"/>
                </a:solidFill>
                <a:latin typeface="Arial"/>
                <a:cs typeface="Arial"/>
              </a:rPr>
              <a:t>refe</a:t>
            </a:r>
            <a:r>
              <a:rPr sz="2200" spc="5" dirty="0">
                <a:solidFill>
                  <a:srgbClr val="003265"/>
                </a:solidFill>
                <a:latin typeface="Arial"/>
                <a:cs typeface="Arial"/>
              </a:rPr>
              <a:t>r</a:t>
            </a:r>
            <a:r>
              <a:rPr sz="2200" spc="-5" dirty="0">
                <a:solidFill>
                  <a:srgbClr val="003265"/>
                </a:solidFill>
                <a:latin typeface="Arial"/>
                <a:cs typeface="Arial"/>
              </a:rPr>
              <a:t>en</a:t>
            </a:r>
            <a:r>
              <a:rPr sz="2200" dirty="0">
                <a:solidFill>
                  <a:srgbClr val="003265"/>
                </a:solidFill>
                <a:latin typeface="Arial"/>
                <a:cs typeface="Arial"/>
              </a:rPr>
              <a:t>c</a:t>
            </a:r>
            <a:r>
              <a:rPr sz="2200" spc="-5" dirty="0">
                <a:solidFill>
                  <a:srgbClr val="003265"/>
                </a:solidFill>
                <a:latin typeface="Arial"/>
                <a:cs typeface="Arial"/>
              </a:rPr>
              <a:t>es</a:t>
            </a:r>
            <a:r>
              <a:rPr sz="2200" dirty="0">
                <a:solidFill>
                  <a:srgbClr val="003265"/>
                </a:solidFill>
                <a:latin typeface="Arial"/>
                <a:cs typeface="Arial"/>
              </a:rPr>
              <a:t>	</a:t>
            </a:r>
            <a:r>
              <a:rPr sz="2200" spc="-10" dirty="0">
                <a:solidFill>
                  <a:srgbClr val="003265"/>
                </a:solidFill>
                <a:latin typeface="Arial"/>
                <a:cs typeface="Arial"/>
              </a:rPr>
              <a:t>w</a:t>
            </a:r>
            <a:r>
              <a:rPr sz="2200" spc="-5" dirty="0">
                <a:solidFill>
                  <a:srgbClr val="003265"/>
                </a:solidFill>
                <a:latin typeface="Arial"/>
                <a:cs typeface="Arial"/>
              </a:rPr>
              <a:t>ith</a:t>
            </a:r>
            <a:r>
              <a:rPr sz="2200" spc="-15" dirty="0">
                <a:solidFill>
                  <a:srgbClr val="003265"/>
                </a:solidFill>
                <a:latin typeface="Arial"/>
                <a:cs typeface="Arial"/>
              </a:rPr>
              <a:t>i</a:t>
            </a:r>
            <a:r>
              <a:rPr sz="2200" spc="-5" dirty="0">
                <a:solidFill>
                  <a:srgbClr val="003265"/>
                </a:solidFill>
                <a:latin typeface="Arial"/>
                <a:cs typeface="Arial"/>
              </a:rPr>
              <a:t>n</a:t>
            </a:r>
            <a:r>
              <a:rPr sz="2200" dirty="0">
                <a:solidFill>
                  <a:srgbClr val="003265"/>
                </a:solidFill>
                <a:latin typeface="Arial"/>
                <a:cs typeface="Arial"/>
              </a:rPr>
              <a:t>	</a:t>
            </a:r>
            <a:r>
              <a:rPr sz="2200" spc="-5" dirty="0">
                <a:solidFill>
                  <a:srgbClr val="003265"/>
                </a:solidFill>
                <a:latin typeface="Arial"/>
                <a:cs typeface="Arial"/>
              </a:rPr>
              <a:t>a  procedure.</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99</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6"/>
</p:tagLst>
</file>

<file path=ppt/tags/tag10.xml><?xml version="1.0" encoding="utf-8"?>
<p:tagLst xmlns:a="http://schemas.openxmlformats.org/drawingml/2006/main" xmlns:r="http://schemas.openxmlformats.org/officeDocument/2006/relationships" xmlns:p="http://schemas.openxmlformats.org/presentationml/2006/main">
  <p:tag name="TIMING" val="|1.6|6"/>
</p:tagLst>
</file>

<file path=ppt/tags/tag11.xml><?xml version="1.0" encoding="utf-8"?>
<p:tagLst xmlns:a="http://schemas.openxmlformats.org/drawingml/2006/main" xmlns:r="http://schemas.openxmlformats.org/officeDocument/2006/relationships" xmlns:p="http://schemas.openxmlformats.org/presentationml/2006/main">
  <p:tag name="TIMING" val="|1.6|6"/>
</p:tagLst>
</file>

<file path=ppt/tags/tag12.xml><?xml version="1.0" encoding="utf-8"?>
<p:tagLst xmlns:a="http://schemas.openxmlformats.org/drawingml/2006/main" xmlns:r="http://schemas.openxmlformats.org/officeDocument/2006/relationships" xmlns:p="http://schemas.openxmlformats.org/presentationml/2006/main">
  <p:tag name="TIMING" val="|1.6|6"/>
</p:tagLst>
</file>

<file path=ppt/tags/tag13.xml><?xml version="1.0" encoding="utf-8"?>
<p:tagLst xmlns:a="http://schemas.openxmlformats.org/drawingml/2006/main" xmlns:r="http://schemas.openxmlformats.org/officeDocument/2006/relationships" xmlns:p="http://schemas.openxmlformats.org/presentationml/2006/main">
  <p:tag name="TIMING" val="|1.6|6"/>
</p:tagLst>
</file>

<file path=ppt/tags/tag14.xml><?xml version="1.0" encoding="utf-8"?>
<p:tagLst xmlns:a="http://schemas.openxmlformats.org/drawingml/2006/main" xmlns:r="http://schemas.openxmlformats.org/officeDocument/2006/relationships" xmlns:p="http://schemas.openxmlformats.org/presentationml/2006/main">
  <p:tag name="TIMING" val="|1.6|6"/>
</p:tagLst>
</file>

<file path=ppt/tags/tag15.xml><?xml version="1.0" encoding="utf-8"?>
<p:tagLst xmlns:a="http://schemas.openxmlformats.org/drawingml/2006/main" xmlns:r="http://schemas.openxmlformats.org/officeDocument/2006/relationships" xmlns:p="http://schemas.openxmlformats.org/presentationml/2006/main">
  <p:tag name="TIMING" val="|1.6|6"/>
</p:tagLst>
</file>

<file path=ppt/tags/tag16.xml><?xml version="1.0" encoding="utf-8"?>
<p:tagLst xmlns:a="http://schemas.openxmlformats.org/drawingml/2006/main" xmlns:r="http://schemas.openxmlformats.org/officeDocument/2006/relationships" xmlns:p="http://schemas.openxmlformats.org/presentationml/2006/main">
  <p:tag name="TIMING" val="|1.6|6"/>
</p:tagLst>
</file>

<file path=ppt/tags/tag17.xml><?xml version="1.0" encoding="utf-8"?>
<p:tagLst xmlns:a="http://schemas.openxmlformats.org/drawingml/2006/main" xmlns:r="http://schemas.openxmlformats.org/officeDocument/2006/relationships" xmlns:p="http://schemas.openxmlformats.org/presentationml/2006/main">
  <p:tag name="TIMING" val="|1.6|6"/>
</p:tagLst>
</file>

<file path=ppt/tags/tag18.xml><?xml version="1.0" encoding="utf-8"?>
<p:tagLst xmlns:a="http://schemas.openxmlformats.org/drawingml/2006/main" xmlns:r="http://schemas.openxmlformats.org/officeDocument/2006/relationships" xmlns:p="http://schemas.openxmlformats.org/presentationml/2006/main">
  <p:tag name="TIMING" val="|1.6|6"/>
</p:tagLst>
</file>

<file path=ppt/tags/tag19.xml><?xml version="1.0" encoding="utf-8"?>
<p:tagLst xmlns:a="http://schemas.openxmlformats.org/drawingml/2006/main" xmlns:r="http://schemas.openxmlformats.org/officeDocument/2006/relationships" xmlns:p="http://schemas.openxmlformats.org/presentationml/2006/main">
  <p:tag name="TIMING" val="|1.6|6"/>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20.xml><?xml version="1.0" encoding="utf-8"?>
<p:tagLst xmlns:a="http://schemas.openxmlformats.org/drawingml/2006/main" xmlns:r="http://schemas.openxmlformats.org/officeDocument/2006/relationships" xmlns:p="http://schemas.openxmlformats.org/presentationml/2006/main">
  <p:tag name="TIMING" val="|1.6|6"/>
</p:tagLst>
</file>

<file path=ppt/tags/tag21.xml><?xml version="1.0" encoding="utf-8"?>
<p:tagLst xmlns:a="http://schemas.openxmlformats.org/drawingml/2006/main" xmlns:r="http://schemas.openxmlformats.org/officeDocument/2006/relationships" xmlns:p="http://schemas.openxmlformats.org/presentationml/2006/main">
  <p:tag name="TIMING" val="|1.6|6"/>
</p:tagLst>
</file>

<file path=ppt/tags/tag22.xml><?xml version="1.0" encoding="utf-8"?>
<p:tagLst xmlns:a="http://schemas.openxmlformats.org/drawingml/2006/main" xmlns:r="http://schemas.openxmlformats.org/officeDocument/2006/relationships" xmlns:p="http://schemas.openxmlformats.org/presentationml/2006/main">
  <p:tag name="TIMING" val="|1.6|6"/>
</p:tagLst>
</file>

<file path=ppt/tags/tag23.xml><?xml version="1.0" encoding="utf-8"?>
<p:tagLst xmlns:a="http://schemas.openxmlformats.org/drawingml/2006/main" xmlns:r="http://schemas.openxmlformats.org/officeDocument/2006/relationships" xmlns:p="http://schemas.openxmlformats.org/presentationml/2006/main">
  <p:tag name="TIMING" val="|1.6|6"/>
</p:tagLst>
</file>

<file path=ppt/tags/tag24.xml><?xml version="1.0" encoding="utf-8"?>
<p:tagLst xmlns:a="http://schemas.openxmlformats.org/drawingml/2006/main" xmlns:r="http://schemas.openxmlformats.org/officeDocument/2006/relationships" xmlns:p="http://schemas.openxmlformats.org/presentationml/2006/main">
  <p:tag name="TIMING" val="|1.6|6"/>
</p:tagLst>
</file>

<file path=ppt/tags/tag25.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1.6|6"/>
</p:tagLst>
</file>

<file path=ppt/tags/tag4.xml><?xml version="1.0" encoding="utf-8"?>
<p:tagLst xmlns:a="http://schemas.openxmlformats.org/drawingml/2006/main" xmlns:r="http://schemas.openxmlformats.org/officeDocument/2006/relationships" xmlns:p="http://schemas.openxmlformats.org/presentationml/2006/main">
  <p:tag name="TIMING" val="|1.6|6"/>
</p:tagLst>
</file>

<file path=ppt/tags/tag5.xml><?xml version="1.0" encoding="utf-8"?>
<p:tagLst xmlns:a="http://schemas.openxmlformats.org/drawingml/2006/main" xmlns:r="http://schemas.openxmlformats.org/officeDocument/2006/relationships" xmlns:p="http://schemas.openxmlformats.org/presentationml/2006/main">
  <p:tag name="TIMING" val="|1.6|6"/>
</p:tagLst>
</file>

<file path=ppt/tags/tag6.xml><?xml version="1.0" encoding="utf-8"?>
<p:tagLst xmlns:a="http://schemas.openxmlformats.org/drawingml/2006/main" xmlns:r="http://schemas.openxmlformats.org/officeDocument/2006/relationships" xmlns:p="http://schemas.openxmlformats.org/presentationml/2006/main">
  <p:tag name="TIMING" val="|1.6|6"/>
</p:tagLst>
</file>

<file path=ppt/tags/tag7.xml><?xml version="1.0" encoding="utf-8"?>
<p:tagLst xmlns:a="http://schemas.openxmlformats.org/drawingml/2006/main" xmlns:r="http://schemas.openxmlformats.org/officeDocument/2006/relationships" xmlns:p="http://schemas.openxmlformats.org/presentationml/2006/main">
  <p:tag name="TIMING" val="|1.6|6"/>
</p:tagLst>
</file>

<file path=ppt/tags/tag8.xml><?xml version="1.0" encoding="utf-8"?>
<p:tagLst xmlns:a="http://schemas.openxmlformats.org/drawingml/2006/main" xmlns:r="http://schemas.openxmlformats.org/officeDocument/2006/relationships" xmlns:p="http://schemas.openxmlformats.org/presentationml/2006/main">
  <p:tag name="TIMING" val="|1.6|6"/>
</p:tagLst>
</file>

<file path=ppt/tags/tag9.xml><?xml version="1.0" encoding="utf-8"?>
<p:tagLst xmlns:a="http://schemas.openxmlformats.org/drawingml/2006/main" xmlns:r="http://schemas.openxmlformats.org/officeDocument/2006/relationships" xmlns:p="http://schemas.openxmlformats.org/presentationml/2006/main">
  <p:tag name="TIMING" val="|1.6|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16954</TotalTime>
  <Words>16234</Words>
  <Application>Microsoft Office PowerPoint</Application>
  <PresentationFormat>Custom</PresentationFormat>
  <Paragraphs>3333</Paragraphs>
  <Slides>257</Slides>
  <Notes>3</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257</vt:i4>
      </vt:variant>
    </vt:vector>
  </HeadingPairs>
  <TitlesOfParts>
    <vt:vector size="279" baseType="lpstr">
      <vt:lpstr>MS UI Gothic</vt:lpstr>
      <vt:lpstr>Arial</vt:lpstr>
      <vt:lpstr>Arial MT</vt:lpstr>
      <vt:lpstr>Book Antiqua</vt:lpstr>
      <vt:lpstr>Calibri</vt:lpstr>
      <vt:lpstr>Consolas</vt:lpstr>
      <vt:lpstr>Courier New</vt:lpstr>
      <vt:lpstr>Georgia</vt:lpstr>
      <vt:lpstr>Linux Libertine</vt:lpstr>
      <vt:lpstr>Microsoft Sans Serif</vt:lpstr>
      <vt:lpstr>Monotype Corsiva</vt:lpstr>
      <vt:lpstr>Nunito Sans</vt:lpstr>
      <vt:lpstr>Roboto</vt:lpstr>
      <vt:lpstr>Symbol</vt:lpstr>
      <vt:lpstr>Times New Roman</vt:lpstr>
      <vt:lpstr>urw-din</vt:lpstr>
      <vt:lpstr>Verdana</vt:lpstr>
      <vt:lpstr>Wingdings</vt:lpstr>
      <vt:lpstr>Office Theme</vt:lpstr>
      <vt:lpstr>1_Office Theme</vt:lpstr>
      <vt:lpstr>1_Default Design</vt:lpstr>
      <vt:lpstr>Default Design</vt:lpstr>
      <vt:lpstr>PowerPoint Presentation</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PowerPoint Presentation</vt:lpstr>
      <vt:lpstr>Software Project Planning</vt:lpstr>
      <vt:lpstr>Software Project Planning</vt:lpstr>
      <vt:lpstr>Software Project Planning</vt:lpstr>
      <vt:lpstr>Software Project Planning </vt:lpstr>
      <vt:lpstr>Software Project Planning</vt:lpstr>
      <vt:lpstr>Software Project Planning</vt:lpstr>
      <vt:lpstr>Software Project Planning</vt:lpstr>
      <vt:lpstr>Software Metrics</vt:lpstr>
      <vt:lpstr>Software Project Planning</vt:lpstr>
      <vt:lpstr>Software Metrics</vt:lpstr>
      <vt:lpstr>Halstead complexity measures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Live Variables per line are calculated as: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Numerical on function point  </vt:lpstr>
      <vt:lpstr>Numerical on function point  </vt:lpstr>
      <vt:lpstr>Numerical on function point  </vt:lpstr>
      <vt:lpstr>Numerical on function point  </vt:lpstr>
      <vt:lpstr>Numerical on function point  </vt:lpstr>
      <vt:lpstr>Numerical on function point  </vt:lpstr>
      <vt:lpstr>COCOMO: Concept </vt:lpstr>
      <vt:lpstr>Software Metrics</vt:lpstr>
      <vt:lpstr>COCOMO: Concept </vt:lpstr>
      <vt:lpstr>COCOMO: Concept </vt:lpstr>
      <vt:lpstr>COCOMO: Concept </vt:lpstr>
      <vt:lpstr>COCOMO: Concept </vt:lpstr>
      <vt:lpstr>COCOMO: Concept </vt:lpstr>
      <vt:lpstr>COCOMO: Concept </vt:lpstr>
      <vt:lpstr>COCOMO: Concept</vt:lpstr>
      <vt:lpstr>COCOMO: Types</vt:lpstr>
      <vt:lpstr>COCOMO: Types</vt:lpstr>
      <vt:lpstr>COCOMO: Types</vt:lpstr>
      <vt:lpstr>PowerPoint Presentation</vt:lpstr>
      <vt:lpstr>COCOMO: Types</vt:lpstr>
      <vt:lpstr>BASIC COCOMO MODEL</vt:lpstr>
      <vt:lpstr>BASIC COCOMO MODEL</vt:lpstr>
      <vt:lpstr>BASIC COCOMO MODEL</vt:lpstr>
      <vt:lpstr>BASIC COCOMO MODEL</vt:lpstr>
      <vt:lpstr>Software Project Planning</vt:lpstr>
      <vt:lpstr>Software Project Planning</vt:lpstr>
      <vt:lpstr>Software Project Planning</vt:lpstr>
      <vt:lpstr>Numerical on Cocomo</vt:lpstr>
      <vt:lpstr>Software Project Planning</vt:lpstr>
      <vt:lpstr>Software Project Planning</vt:lpstr>
      <vt:lpstr>Software Project Planning</vt:lpstr>
      <vt:lpstr>Software Project Planning</vt:lpstr>
      <vt:lpstr>Software Project Planning</vt:lpstr>
      <vt:lpstr>Software Project Planning</vt:lpstr>
      <vt:lpstr>INTERMEDIATE COCOMO MODEL</vt:lpstr>
      <vt:lpstr>INTERMEDIATE COCOMO MODEL</vt:lpstr>
      <vt:lpstr>INTERMEDIATE COCOMO MODEL</vt:lpstr>
      <vt:lpstr>Software Project Planning</vt:lpstr>
      <vt:lpstr>PowerPoint Presentation</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DETAILED COCOMO MODEL</vt:lpstr>
      <vt:lpstr>DETAILED COCOMO MODEL</vt:lpstr>
      <vt:lpstr>Software Metrics</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y(t)  K 1 eat 2  </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Metrics</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Use-Case Oriented Metrics</vt:lpstr>
      <vt:lpstr>Use-Case Oriented Metrics</vt:lpstr>
      <vt:lpstr>Web Engineering Project Metrics</vt:lpstr>
      <vt:lpstr>Metrics Analysis</vt:lpstr>
      <vt:lpstr>Metrics Analysis</vt:lpstr>
      <vt:lpstr>Metrics Analysis</vt:lpstr>
      <vt:lpstr>Metrics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 6 Software Metrics</dc:title>
  <dc:creator>Ruchika Malhotra</dc:creator>
  <cp:lastModifiedBy>Rajni Sehgal kaushik</cp:lastModifiedBy>
  <cp:revision>77</cp:revision>
  <dcterms:created xsi:type="dcterms:W3CDTF">2020-11-30T14:11:39Z</dcterms:created>
  <dcterms:modified xsi:type="dcterms:W3CDTF">2023-02-10T04:27:12Z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2007-04-02T00:00:00Z</vt:filetime>
  </property>
  <property fmtid="{D5CDD505-2E9C-101B-9397-08002B2CF9AE}" pid="3" name="Creator">
    <vt:lpwstr>PScript5.dll Version 5.2</vt:lpwstr>
  </property>
  <property fmtid="{D5CDD505-2E9C-101B-9397-08002B2CF9AE}" pid="4" name="LastSaved">
    <vt:filetime>2020-11-30T00:00:00Z</vt:filetime>
  </property>
</Properties>
</file>